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Fira Sans Condensed Light"/>
      <p:regular r:id="rId17"/>
      <p:bold r:id="rId18"/>
      <p:italic r:id="rId19"/>
      <p:boldItalic r:id="rId20"/>
    </p:embeddedFont>
    <p:embeddedFont>
      <p:font typeface="Fira Sans Condensed"/>
      <p:regular r:id="rId21"/>
      <p:bold r:id="rId22"/>
      <p:italic r:id="rId23"/>
      <p:boldItalic r:id="rId24"/>
    </p:embeddedFont>
    <p:embeddedFont>
      <p:font typeface="Rajdhani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2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Light-boldItalic.fntdata"/><Relationship Id="rId22" Type="http://schemas.openxmlformats.org/officeDocument/2006/relationships/font" Target="fonts/FiraSansCondensed-bold.fntdata"/><Relationship Id="rId21" Type="http://schemas.openxmlformats.org/officeDocument/2006/relationships/font" Target="fonts/FiraSansCondensed-regular.fntdata"/><Relationship Id="rId24" Type="http://schemas.openxmlformats.org/officeDocument/2006/relationships/font" Target="fonts/FiraSansCondensed-boldItalic.fntdata"/><Relationship Id="rId23" Type="http://schemas.openxmlformats.org/officeDocument/2006/relationships/font" Target="fonts/FiraSansCondense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jdhani-bold.fntdata"/><Relationship Id="rId25" Type="http://schemas.openxmlformats.org/officeDocument/2006/relationships/font" Target="fonts/Rajdhani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iraSansCondensedLight-regular.fntdata"/><Relationship Id="rId16" Type="http://schemas.openxmlformats.org/officeDocument/2006/relationships/slide" Target="slides/slide11.xml"/><Relationship Id="rId19" Type="http://schemas.openxmlformats.org/officeDocument/2006/relationships/font" Target="fonts/FiraSansCondensedLight-italic.fntdata"/><Relationship Id="rId18" Type="http://schemas.openxmlformats.org/officeDocument/2006/relationships/font" Target="fonts/FiraSansCondensed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8a6ee8a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8a6ee8a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d18c7852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d18c7852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d18c7852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d18c7852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08a6ee8a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08a6ee8a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a87eb868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a87eb868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bcecd75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bcecd75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bcecd75a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bcecd75a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bcecd75a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bcecd75a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d18c7852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d18c7852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d18c7852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d18c7852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bcecd75a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bcecd75a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>
              <a:buNone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>
              <a:buNone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>
              <a:buNone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>
              <a:buNone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>
              <a:buNone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>
              <a:buNone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>
              <a:buNone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>
              <a:buNone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>
              <a:buNone/>
              <a:defRPr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>
              <a:buNone/>
              <a:defRPr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>
              <a:buNone/>
              <a:defRPr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>
              <a:buNone/>
              <a:defRPr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>
              <a:buNone/>
              <a:defRPr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>
              <a:buNone/>
              <a:defRPr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>
              <a:buNone/>
              <a:defRPr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>
              <a:buNone/>
              <a:defRPr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" type="subTitle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hasCustomPrompt="1" idx="2" type="title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/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3370400" y="928950"/>
            <a:ext cx="5560500" cy="25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Correlation Pattern Recognition for Face Recognition</a:t>
            </a:r>
            <a:endParaRPr sz="5200"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508025" y="3191975"/>
            <a:ext cx="4791900" cy="14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Written by: Bhagavatula V. K. Vijaya Kumar; Marios Savvides; Chunyan Xie</a:t>
            </a:r>
            <a:br>
              <a:rPr lang="en"/>
            </a:br>
            <a:br>
              <a:rPr lang="en"/>
            </a:br>
            <a:r>
              <a:rPr lang="en" sz="2500"/>
              <a:t>Presented by: Humayra Musarrat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ID: 20101089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Group-06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4">
            <a:alphaModFix/>
          </a:blip>
          <a:srcRect b="0" l="25302" r="25297" t="0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720000" y="41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Conclusion</a:t>
            </a:r>
            <a:endParaRPr sz="3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1125675" y="1733900"/>
            <a:ext cx="7435200" cy="23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The paper concludes by highlighting the advantages of using correlation techniques for FR and suggesting some future research directions.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726775" y="1761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900"/>
              <a:t>Thank You!</a:t>
            </a:r>
            <a:endParaRPr sz="8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720000" y="41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Introduction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115100" y="1152475"/>
            <a:ext cx="74352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Condensed"/>
              <a:buChar char="●"/>
            </a:pPr>
            <a:r>
              <a:rPr lang="en" sz="2200">
                <a:solidFill>
                  <a:schemeClr val="lt2"/>
                </a:solidFill>
              </a:rPr>
              <a:t>This paper discusses the use of correlation techniques for facial recognition(FR)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Condensed"/>
              <a:buChar char="●"/>
            </a:pPr>
            <a:r>
              <a:rPr lang="en" sz="2200">
                <a:solidFill>
                  <a:schemeClr val="lt2"/>
                </a:solidFill>
              </a:rPr>
              <a:t>Reviews some of the existing correlation filters and their </a:t>
            </a:r>
            <a:r>
              <a:rPr lang="en" sz="2200">
                <a:solidFill>
                  <a:schemeClr val="lt2"/>
                </a:solidFill>
              </a:rPr>
              <a:t>advantages</a:t>
            </a:r>
            <a:r>
              <a:rPr lang="en" sz="2200">
                <a:solidFill>
                  <a:schemeClr val="lt2"/>
                </a:solidFill>
              </a:rPr>
              <a:t>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Condensed"/>
              <a:buChar char="●"/>
            </a:pPr>
            <a:r>
              <a:rPr lang="en" sz="2200">
                <a:solidFill>
                  <a:schemeClr val="lt2"/>
                </a:solidFill>
              </a:rPr>
              <a:t>Introduces a new method called class-dependence feature analysis (CFA)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correlation filters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5"/>
          <p:cNvGrpSpPr/>
          <p:nvPr/>
        </p:nvGrpSpPr>
        <p:grpSpPr>
          <a:xfrm>
            <a:off x="5699118" y="2265850"/>
            <a:ext cx="3215161" cy="850089"/>
            <a:chOff x="5699118" y="2262028"/>
            <a:chExt cx="3215161" cy="850089"/>
          </a:xfrm>
        </p:grpSpPr>
        <p:sp>
          <p:nvSpPr>
            <p:cNvPr id="82" name="Google Shape;82;p15"/>
            <p:cNvSpPr txBox="1"/>
            <p:nvPr/>
          </p:nvSpPr>
          <p:spPr>
            <a:xfrm>
              <a:off x="5724979" y="2262028"/>
              <a:ext cx="31893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</a:b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Minimum Average Correlation Energy</a:t>
              </a:r>
              <a:b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</a:b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Filter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5699118" y="2567917"/>
              <a:ext cx="21552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2295250" y="4081981"/>
            <a:ext cx="2173693" cy="1001686"/>
            <a:chOff x="2295250" y="3979928"/>
            <a:chExt cx="2173693" cy="1001686"/>
          </a:xfrm>
        </p:grpSpPr>
        <p:sp>
          <p:nvSpPr>
            <p:cNvPr id="85" name="Google Shape;85;p15"/>
            <p:cNvSpPr txBox="1"/>
            <p:nvPr/>
          </p:nvSpPr>
          <p:spPr>
            <a:xfrm>
              <a:off x="2295250" y="3979928"/>
              <a:ext cx="21552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Synthetic</a:t>
              </a:r>
              <a:b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</a:b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Discriminant</a:t>
              </a:r>
              <a:b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</a:b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Function Filter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2313743" y="4432914"/>
              <a:ext cx="2155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5699118" y="3847867"/>
            <a:ext cx="2609533" cy="548700"/>
            <a:chOff x="5699118" y="3643607"/>
            <a:chExt cx="2609533" cy="548700"/>
          </a:xfrm>
        </p:grpSpPr>
        <p:sp>
          <p:nvSpPr>
            <p:cNvPr id="88" name="Google Shape;88;p15"/>
            <p:cNvSpPr txBox="1"/>
            <p:nvPr/>
          </p:nvSpPr>
          <p:spPr>
            <a:xfrm>
              <a:off x="5753552" y="3691465"/>
              <a:ext cx="25551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Optimal Tradeoff Filter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5699118" y="3643607"/>
              <a:ext cx="2155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90" name="Google Shape;90;p15"/>
          <p:cNvGrpSpPr/>
          <p:nvPr/>
        </p:nvGrpSpPr>
        <p:grpSpPr>
          <a:xfrm>
            <a:off x="2342313" y="1947317"/>
            <a:ext cx="2155206" cy="725143"/>
            <a:chOff x="2342313" y="1838148"/>
            <a:chExt cx="2155206" cy="725143"/>
          </a:xfrm>
        </p:grpSpPr>
        <p:sp>
          <p:nvSpPr>
            <p:cNvPr id="91" name="Google Shape;91;p15"/>
            <p:cNvSpPr txBox="1"/>
            <p:nvPr/>
          </p:nvSpPr>
          <p:spPr>
            <a:xfrm>
              <a:off x="2342313" y="1838148"/>
              <a:ext cx="21552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Matched Filter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2342318" y="2019092"/>
              <a:ext cx="21552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93" name="Google Shape;93;p15"/>
          <p:cNvSpPr/>
          <p:nvPr/>
        </p:nvSpPr>
        <p:spPr>
          <a:xfrm>
            <a:off x="1289677" y="1652336"/>
            <a:ext cx="877800" cy="877800"/>
          </a:xfrm>
          <a:prstGeom prst="roundRect">
            <a:avLst>
              <a:gd fmla="val 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MF</a:t>
            </a:r>
            <a:endParaRPr b="1" sz="23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4672346" y="1652336"/>
            <a:ext cx="877800" cy="877800"/>
          </a:xfrm>
          <a:prstGeom prst="roundRect">
            <a:avLst>
              <a:gd fmla="val 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MACE</a:t>
            </a:r>
            <a:endParaRPr b="1" sz="23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1289677" y="3475047"/>
            <a:ext cx="877800" cy="877800"/>
          </a:xfrm>
          <a:prstGeom prst="roundRect">
            <a:avLst>
              <a:gd fmla="val 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SDF</a:t>
            </a:r>
            <a:endParaRPr b="1" sz="23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4672346" y="3475047"/>
            <a:ext cx="877800" cy="877800"/>
          </a:xfrm>
          <a:prstGeom prst="roundRect">
            <a:avLst>
              <a:gd fmla="val 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OTF</a:t>
            </a:r>
            <a:endParaRPr b="1" sz="23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664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correlation filters in FR 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4659125" y="1464469"/>
            <a:ext cx="328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713225" y="1414250"/>
            <a:ext cx="75057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Fira Sans Condensed"/>
              <a:buChar char="●"/>
            </a:pPr>
            <a:r>
              <a:rPr lang="en" sz="17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It uses the illumination subset of the CMU pose, illuminations, and expressions (PIE) face database.</a:t>
            </a:r>
            <a:endParaRPr sz="17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Fira Sans Condensed"/>
              <a:buChar char="●"/>
            </a:pPr>
            <a:r>
              <a:rPr lang="en" sz="17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It shows that MACE filters produce sharp correlation peaks for authentic images and no peaks for impostor images under different illumination conditions.</a:t>
            </a:r>
            <a:endParaRPr sz="17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Fira Sans Condensed"/>
              <a:buChar char="●"/>
            </a:pPr>
            <a:r>
              <a:rPr lang="en" sz="17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It also demonstrates the benefits of shift-invariance and graceful degradation of correlation filters in handling image translations and occlusions.</a:t>
            </a:r>
            <a:endParaRPr sz="17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Difficulty of applying correlation filters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 rot="-5400000">
            <a:off x="3344150" y="2596707"/>
            <a:ext cx="1565400" cy="476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2" name="Google Shape;112;p17"/>
          <p:cNvSpPr txBox="1"/>
          <p:nvPr/>
        </p:nvSpPr>
        <p:spPr>
          <a:xfrm>
            <a:off x="713225" y="2116700"/>
            <a:ext cx="2956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Requires matching face images captured in controlled condition  with those captured in uncontrolled indoor and outdoor conditions</a:t>
            </a:r>
            <a:endParaRPr b="1" sz="17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13" name="Google Shape;113;p17"/>
          <p:cNvCxnSpPr/>
          <p:nvPr/>
        </p:nvCxnSpPr>
        <p:spPr>
          <a:xfrm rot="-5400000">
            <a:off x="7714425" y="2596707"/>
            <a:ext cx="1565400" cy="476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4" name="Google Shape;114;p17"/>
          <p:cNvSpPr txBox="1"/>
          <p:nvPr/>
        </p:nvSpPr>
        <p:spPr>
          <a:xfrm>
            <a:off x="4583975" y="1720275"/>
            <a:ext cx="33237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Conventional correlation filter methods are too computationally demanding for this experiment and do not take advantage of the generic training set provided by FRGC</a:t>
            </a:r>
            <a:endParaRPr b="1" sz="17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3084150" y="1178275"/>
            <a:ext cx="297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22" name="Google Shape;122;p18"/>
          <p:cNvGrpSpPr/>
          <p:nvPr/>
        </p:nvGrpSpPr>
        <p:grpSpPr>
          <a:xfrm>
            <a:off x="713275" y="1941467"/>
            <a:ext cx="3333600" cy="858883"/>
            <a:chOff x="713275" y="1941455"/>
            <a:chExt cx="3333600" cy="858883"/>
          </a:xfrm>
        </p:grpSpPr>
        <p:sp>
          <p:nvSpPr>
            <p:cNvPr id="123" name="Google Shape;123;p18"/>
            <p:cNvSpPr txBox="1"/>
            <p:nvPr/>
          </p:nvSpPr>
          <p:spPr>
            <a:xfrm flipH="1">
              <a:off x="1434193" y="1941455"/>
              <a:ext cx="2272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CFA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24" name="Google Shape;124;p18"/>
            <p:cNvSpPr txBox="1"/>
            <p:nvPr/>
          </p:nvSpPr>
          <p:spPr>
            <a:xfrm flipH="1">
              <a:off x="713275" y="2343138"/>
              <a:ext cx="3333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Fira Sans Condensed"/>
                <a:buChar char="●"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Method that uses one filter per class in the generic training set to project any input image into a feature vector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Fira Sans Condensed"/>
                <a:buChar char="●"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The similarity between two images is then computed as the similarity between their feature vectors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25" name="Google Shape;125;p18"/>
          <p:cNvGrpSpPr/>
          <p:nvPr/>
        </p:nvGrpSpPr>
        <p:grpSpPr>
          <a:xfrm>
            <a:off x="6109270" y="1941444"/>
            <a:ext cx="2747680" cy="1702981"/>
            <a:chOff x="6109093" y="1941455"/>
            <a:chExt cx="2272500" cy="1702981"/>
          </a:xfrm>
        </p:grpSpPr>
        <p:sp>
          <p:nvSpPr>
            <p:cNvPr id="126" name="Google Shape;126;p18"/>
            <p:cNvSpPr txBox="1"/>
            <p:nvPr/>
          </p:nvSpPr>
          <p:spPr>
            <a:xfrm flipH="1">
              <a:off x="6109093" y="1941455"/>
              <a:ext cx="2272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CFA to KCFA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27" name="Google Shape;127;p18"/>
            <p:cNvSpPr txBox="1"/>
            <p:nvPr/>
          </p:nvSpPr>
          <p:spPr>
            <a:xfrm flipH="1">
              <a:off x="6109094" y="2291135"/>
              <a:ext cx="2272500" cy="13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Fira Sans Condensed"/>
                <a:buChar char="●"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Uses nonlinear kernel functions to map the input images into higher dimensional feature spaces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128" name="Google Shape;128;p18"/>
          <p:cNvCxnSpPr>
            <a:stCxn id="123" idx="1"/>
            <a:endCxn id="126" idx="3"/>
          </p:cNvCxnSpPr>
          <p:nvPr/>
        </p:nvCxnSpPr>
        <p:spPr>
          <a:xfrm>
            <a:off x="3706693" y="2170067"/>
            <a:ext cx="2402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29" name="Google Shape;129;p18"/>
          <p:cNvGrpSpPr/>
          <p:nvPr/>
        </p:nvGrpSpPr>
        <p:grpSpPr>
          <a:xfrm>
            <a:off x="3771643" y="1800767"/>
            <a:ext cx="2272500" cy="738608"/>
            <a:chOff x="6109093" y="1941455"/>
            <a:chExt cx="2272500" cy="738608"/>
          </a:xfrm>
        </p:grpSpPr>
        <p:sp>
          <p:nvSpPr>
            <p:cNvPr id="130" name="Google Shape;130;p18"/>
            <p:cNvSpPr txBox="1"/>
            <p:nvPr/>
          </p:nvSpPr>
          <p:spPr>
            <a:xfrm flipH="1">
              <a:off x="6109093" y="1941455"/>
              <a:ext cx="2272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extends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31" name="Google Shape;131;p18"/>
            <p:cNvSpPr txBox="1"/>
            <p:nvPr/>
          </p:nvSpPr>
          <p:spPr>
            <a:xfrm flipH="1">
              <a:off x="6109093" y="2195563"/>
              <a:ext cx="2272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0000" y="41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Results</a:t>
            </a:r>
            <a:endParaRPr sz="3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1115100" y="1152475"/>
            <a:ext cx="74352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Condensed"/>
              <a:buChar char="●"/>
            </a:pPr>
            <a:r>
              <a:rPr lang="en" sz="2200">
                <a:solidFill>
                  <a:schemeClr val="lt2"/>
                </a:solidFill>
              </a:rPr>
              <a:t>Numerical results of applying CFA and KCFA to FRGC Experiment 4 data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Condensed"/>
              <a:buChar char="●"/>
            </a:pPr>
            <a:r>
              <a:rPr lang="en" sz="2200">
                <a:solidFill>
                  <a:schemeClr val="lt2"/>
                </a:solidFill>
              </a:rPr>
              <a:t>Comparison of CFA and KCFA with PCA, LDA, and variants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Condensed"/>
              <a:buChar char="●"/>
            </a:pPr>
            <a:r>
              <a:rPr lang="en" sz="2200">
                <a:solidFill>
                  <a:schemeClr val="lt2"/>
                </a:solidFill>
              </a:rPr>
              <a:t>Different distance metrics and SVM training</a:t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0000" y="41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KCFA performance</a:t>
            </a:r>
            <a:endParaRPr sz="3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1115100" y="1152475"/>
            <a:ext cx="74352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Condensed"/>
              <a:buChar char="●"/>
            </a:pPr>
            <a:r>
              <a:rPr lang="en" sz="2200">
                <a:solidFill>
                  <a:schemeClr val="lt2"/>
                </a:solidFill>
              </a:rPr>
              <a:t>Outperforms other methods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Condensed"/>
              <a:buChar char="●"/>
            </a:pPr>
            <a:r>
              <a:rPr lang="en" sz="2200">
                <a:solidFill>
                  <a:schemeClr val="lt2"/>
                </a:solidFill>
              </a:rPr>
              <a:t>Verification rate: ~87.5% at 0.1% false acceptance rate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2200">
                <a:solidFill>
                  <a:schemeClr val="lt2"/>
                </a:solidFill>
              </a:rPr>
              <a:t>It also compares its results with some publicly available results from other FR methods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KCFA performance</a:t>
            </a:r>
            <a:endParaRPr/>
          </a:p>
        </p:txBody>
      </p:sp>
      <p:grpSp>
        <p:nvGrpSpPr>
          <p:cNvPr id="152" name="Google Shape;152;p21"/>
          <p:cNvGrpSpPr/>
          <p:nvPr/>
        </p:nvGrpSpPr>
        <p:grpSpPr>
          <a:xfrm>
            <a:off x="2503500" y="1669753"/>
            <a:ext cx="4651515" cy="3082397"/>
            <a:chOff x="2521736" y="1720253"/>
            <a:chExt cx="2450100" cy="3082397"/>
          </a:xfrm>
        </p:grpSpPr>
        <p:grpSp>
          <p:nvGrpSpPr>
            <p:cNvPr id="153" name="Google Shape;153;p21"/>
            <p:cNvGrpSpPr/>
            <p:nvPr/>
          </p:nvGrpSpPr>
          <p:grpSpPr>
            <a:xfrm>
              <a:off x="2699970" y="1720253"/>
              <a:ext cx="1815274" cy="739267"/>
              <a:chOff x="713225" y="1875428"/>
              <a:chExt cx="2315400" cy="739267"/>
            </a:xfrm>
          </p:grpSpPr>
          <p:sp>
            <p:nvSpPr>
              <p:cNvPr id="154" name="Google Shape;154;p21"/>
              <p:cNvSpPr txBox="1"/>
              <p:nvPr/>
            </p:nvSpPr>
            <p:spPr>
              <a:xfrm flipH="1">
                <a:off x="713225" y="1875428"/>
                <a:ext cx="2315400" cy="73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30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b="1" lang="en" sz="3000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</a:br>
                <a:r>
                  <a:rPr b="1" lang="en" sz="3000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Verification rate</a:t>
                </a:r>
                <a:endParaRPr b="1" sz="30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  <p:sp>
            <p:nvSpPr>
              <p:cNvPr id="155" name="Google Shape;155;p21"/>
              <p:cNvSpPr txBox="1"/>
              <p:nvPr/>
            </p:nvSpPr>
            <p:spPr>
              <a:xfrm flipH="1">
                <a:off x="713225" y="2130194"/>
                <a:ext cx="23154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sp>
          <p:nvSpPr>
            <p:cNvPr id="156" name="Google Shape;156;p21"/>
            <p:cNvSpPr txBox="1"/>
            <p:nvPr/>
          </p:nvSpPr>
          <p:spPr>
            <a:xfrm>
              <a:off x="2521736" y="4229949"/>
              <a:ext cx="2450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 ~87.5% at 0.1% false acceptance rate</a:t>
              </a:r>
              <a:endParaRPr b="1" sz="22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sp>
        <p:nvSpPr>
          <p:cNvPr id="157" name="Google Shape;157;p21"/>
          <p:cNvSpPr/>
          <p:nvPr/>
        </p:nvSpPr>
        <p:spPr>
          <a:xfrm>
            <a:off x="4254545" y="2801550"/>
            <a:ext cx="677400" cy="1245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8" name="Google Shape;158;p21"/>
          <p:cNvSpPr/>
          <p:nvPr/>
        </p:nvSpPr>
        <p:spPr>
          <a:xfrm>
            <a:off x="4254545" y="2926337"/>
            <a:ext cx="677400" cy="1245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9" name="Google Shape;159;p21"/>
          <p:cNvSpPr/>
          <p:nvPr/>
        </p:nvSpPr>
        <p:spPr>
          <a:xfrm>
            <a:off x="4254545" y="3051125"/>
            <a:ext cx="677400" cy="1245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0" name="Google Shape;160;p21"/>
          <p:cNvSpPr/>
          <p:nvPr/>
        </p:nvSpPr>
        <p:spPr>
          <a:xfrm>
            <a:off x="4254545" y="3175912"/>
            <a:ext cx="677400" cy="1245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1" name="Google Shape;161;p21"/>
          <p:cNvSpPr/>
          <p:nvPr/>
        </p:nvSpPr>
        <p:spPr>
          <a:xfrm>
            <a:off x="4254545" y="3300700"/>
            <a:ext cx="677400" cy="1245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2" name="Google Shape;162;p21"/>
          <p:cNvSpPr/>
          <p:nvPr/>
        </p:nvSpPr>
        <p:spPr>
          <a:xfrm>
            <a:off x="4254545" y="3425487"/>
            <a:ext cx="677400" cy="1245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3" name="Google Shape;163;p21"/>
          <p:cNvSpPr/>
          <p:nvPr/>
        </p:nvSpPr>
        <p:spPr>
          <a:xfrm>
            <a:off x="4254545" y="3550274"/>
            <a:ext cx="677400" cy="124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4" name="Google Shape;164;p21"/>
          <p:cNvSpPr/>
          <p:nvPr/>
        </p:nvSpPr>
        <p:spPr>
          <a:xfrm>
            <a:off x="4254545" y="3675062"/>
            <a:ext cx="677400" cy="124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5" name="Google Shape;165;p21"/>
          <p:cNvSpPr/>
          <p:nvPr/>
        </p:nvSpPr>
        <p:spPr>
          <a:xfrm>
            <a:off x="4254545" y="3799849"/>
            <a:ext cx="677400" cy="124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6" name="Google Shape;166;p21"/>
          <p:cNvSpPr/>
          <p:nvPr/>
        </p:nvSpPr>
        <p:spPr>
          <a:xfrm>
            <a:off x="4254545" y="3924637"/>
            <a:ext cx="677400" cy="124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