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86" r:id="rId6"/>
    <p:sldId id="287" r:id="rId7"/>
    <p:sldId id="288" r:id="rId8"/>
    <p:sldId id="289"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14" d="100"/>
          <a:sy n="114" d="100"/>
        </p:scale>
        <p:origin x="414" y="11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02-Nov-21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02-Nov-21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 sz="6600" b="1" dirty="0">
                <a:latin typeface="Comic Sans MS"/>
                <a:ea typeface="Comic Sans MS"/>
                <a:cs typeface="Comic Sans MS"/>
                <a:sym typeface="Comic Sans MS"/>
              </a:rPr>
              <a:t>Door Lock System</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7"/>
            <a:ext cx="7077456" cy="2631067"/>
          </a:xfrm>
        </p:spPr>
        <p:txBody>
          <a:bodyPr>
            <a:normAutofit/>
          </a:bodyPr>
          <a:lstStyle/>
          <a:p>
            <a:pPr marL="0" indent="0">
              <a:buNone/>
            </a:pPr>
            <a:r>
              <a:rPr lang="en-US" b="1" dirty="0">
                <a:latin typeface="Calibri Light" panose="020F0302020204030204" pitchFamily="34" charset="0"/>
                <a:cs typeface="Calibri Light" panose="020F0302020204030204" pitchFamily="34" charset="0"/>
              </a:rPr>
              <a:t>Presented BY:</a:t>
            </a:r>
          </a:p>
          <a:p>
            <a:r>
              <a:rPr lang="en-US" b="1" dirty="0">
                <a:latin typeface="Calibri Light" panose="020F0302020204030204" pitchFamily="34" charset="0"/>
                <a:cs typeface="Calibri Light" panose="020F0302020204030204" pitchFamily="34" charset="0"/>
              </a:rPr>
              <a:t>1. </a:t>
            </a:r>
            <a:r>
              <a:rPr lang="en-US" b="1" dirty="0" err="1">
                <a:latin typeface="Calibri Light" panose="020F0302020204030204" pitchFamily="34" charset="0"/>
                <a:cs typeface="Calibri Light" panose="020F0302020204030204" pitchFamily="34" charset="0"/>
              </a:rPr>
              <a:t>Nabiha</a:t>
            </a:r>
            <a:r>
              <a:rPr lang="en-US" b="1" dirty="0">
                <a:latin typeface="Calibri Light" panose="020F0302020204030204" pitchFamily="34" charset="0"/>
                <a:cs typeface="Calibri Light" panose="020F0302020204030204" pitchFamily="34" charset="0"/>
              </a:rPr>
              <a:t> Tahsin(18201024)</a:t>
            </a:r>
          </a:p>
          <a:p>
            <a:r>
              <a:rPr lang="en-US" b="1" dirty="0">
                <a:latin typeface="Calibri Light" panose="020F0302020204030204" pitchFamily="34" charset="0"/>
                <a:cs typeface="Calibri Light" panose="020F0302020204030204" pitchFamily="34" charset="0"/>
              </a:rPr>
              <a:t>2. Humayra Tabassum(18201025)</a:t>
            </a:r>
          </a:p>
          <a:p>
            <a:pPr marL="0" indent="0">
              <a:buNone/>
            </a:pPr>
            <a:r>
              <a:rPr lang="en-US" b="1" dirty="0">
                <a:latin typeface="Calibri Light" panose="020F0302020204030204" pitchFamily="34" charset="0"/>
                <a:cs typeface="Calibri Light" panose="020F0302020204030204" pitchFamily="34" charset="0"/>
              </a:rPr>
              <a:t>3. Afia </a:t>
            </a:r>
            <a:r>
              <a:rPr lang="en-US" b="1" dirty="0" err="1">
                <a:latin typeface="Calibri Light" panose="020F0302020204030204" pitchFamily="34" charset="0"/>
                <a:cs typeface="Calibri Light" panose="020F0302020204030204" pitchFamily="34" charset="0"/>
              </a:rPr>
              <a:t>Tasnim</a:t>
            </a:r>
            <a:r>
              <a:rPr lang="en-US" b="1" dirty="0">
                <a:latin typeface="Calibri Light" panose="020F0302020204030204" pitchFamily="34" charset="0"/>
                <a:cs typeface="Calibri Light" panose="020F0302020204030204" pitchFamily="34" charset="0"/>
              </a:rPr>
              <a:t>(18201033)</a:t>
            </a:r>
          </a:p>
          <a:p>
            <a:pPr marL="0" indent="0">
              <a:buNone/>
            </a:pPr>
            <a:r>
              <a:rPr lang="en-US" b="1" dirty="0">
                <a:latin typeface="Calibri Light" panose="020F0302020204030204" pitchFamily="34" charset="0"/>
                <a:cs typeface="Calibri Light" panose="020F0302020204030204" pitchFamily="34" charset="0"/>
              </a:rPr>
              <a:t>Sec:A2</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9BFF24-B048-4828-B36B-6A7202F275D6}"/>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itle 3">
            <a:extLst>
              <a:ext uri="{FF2B5EF4-FFF2-40B4-BE49-F238E27FC236}">
                <a16:creationId xmlns:a16="http://schemas.microsoft.com/office/drawing/2014/main" id="{6161A472-985E-49F2-8991-8F064A7759F0}"/>
              </a:ext>
            </a:extLst>
          </p:cNvPr>
          <p:cNvSpPr>
            <a:spLocks noGrp="1"/>
          </p:cNvSpPr>
          <p:nvPr>
            <p:ph type="title"/>
          </p:nvPr>
        </p:nvSpPr>
        <p:spPr>
          <a:xfrm>
            <a:off x="1008272" y="740328"/>
            <a:ext cx="7781544" cy="859055"/>
          </a:xfrm>
        </p:spPr>
        <p:txBody>
          <a:bodyPr/>
          <a:lstStyle/>
          <a:p>
            <a:r>
              <a:rPr lang="en-US" dirty="0"/>
              <a:t>       Introduction </a:t>
            </a:r>
          </a:p>
        </p:txBody>
      </p:sp>
      <p:sp>
        <p:nvSpPr>
          <p:cNvPr id="5" name="TextBox 4">
            <a:extLst>
              <a:ext uri="{FF2B5EF4-FFF2-40B4-BE49-F238E27FC236}">
                <a16:creationId xmlns:a16="http://schemas.microsoft.com/office/drawing/2014/main" id="{C4615079-C7C3-472E-88A1-E7C6F12E9145}"/>
              </a:ext>
            </a:extLst>
          </p:cNvPr>
          <p:cNvSpPr txBox="1"/>
          <p:nvPr/>
        </p:nvSpPr>
        <p:spPr>
          <a:xfrm>
            <a:off x="1240394" y="1837188"/>
            <a:ext cx="7317300" cy="3416320"/>
          </a:xfrm>
          <a:prstGeom prst="rect">
            <a:avLst/>
          </a:prstGeom>
          <a:noFill/>
        </p:spPr>
        <p:txBody>
          <a:bodyPr wrap="square" rtlCol="0">
            <a:spAutoFit/>
          </a:bodyPr>
          <a:lstStyle/>
          <a:p>
            <a:r>
              <a:rPr lang="en-US" sz="1800" dirty="0">
                <a:solidFill>
                  <a:schemeClr val="bg1"/>
                </a:solidFill>
                <a:latin typeface="Calibri Light" panose="020F0302020204030204" pitchFamily="34" charset="0"/>
                <a:ea typeface="Comic Sans MS"/>
                <a:cs typeface="Calibri Light" panose="020F0302020204030204" pitchFamily="34" charset="0"/>
                <a:sym typeface="Comic Sans MS"/>
              </a:rPr>
              <a:t>In Bangladesh , door lock is still  a huge problem. We still sometimes forgot to take keys, sometimes we lock us  inside our homes ,sometimes we lose our keys .This hustle is a common scenario of every family .So we thought to work on“ Door Lock System” .It will be easy to solve these type of problems. There is a security issue everywhere in our country .Sometimes when we go outside for our breakable door lock ,there is a huge chance of stealing by breaking through in our houses . We all have faced this problem in our lives more than once . </a:t>
            </a:r>
            <a:r>
              <a:rPr lang="en-US" dirty="0">
                <a:solidFill>
                  <a:schemeClr val="bg1"/>
                </a:solidFill>
                <a:latin typeface="Calibri Light" panose="020F0302020204030204" pitchFamily="34" charset="0"/>
                <a:cs typeface="Calibri Light" panose="020F0302020204030204" pitchFamily="34" charset="0"/>
              </a:rPr>
              <a:t>Door Lock</a:t>
            </a:r>
            <a:r>
              <a:rPr lang="en-US" b="0" i="0" dirty="0">
                <a:solidFill>
                  <a:schemeClr val="bg1"/>
                </a:solidFill>
                <a:effectLst/>
                <a:latin typeface="Calibri Light" panose="020F0302020204030204" pitchFamily="34" charset="0"/>
                <a:cs typeface="Calibri Light" panose="020F0302020204030204" pitchFamily="34" charset="0"/>
              </a:rPr>
              <a:t> Systems are an important feature of modern residential and office setups. Door lock systems must be affordable, reliable and effective. </a:t>
            </a:r>
            <a:r>
              <a:rPr lang="en-US" dirty="0">
                <a:solidFill>
                  <a:schemeClr val="bg1"/>
                </a:solidFill>
                <a:latin typeface="Calibri Light" panose="020F0302020204030204" pitchFamily="34" charset="0"/>
                <a:cs typeface="Calibri Light" panose="020F0302020204030204" pitchFamily="34" charset="0"/>
              </a:rPr>
              <a:t>So here We decided to make a such project about a individual security system ,which is cost effective.  </a:t>
            </a:r>
            <a:r>
              <a:rPr lang="en-US" b="0" i="0" dirty="0">
                <a:solidFill>
                  <a:schemeClr val="bg1"/>
                </a:solidFill>
                <a:effectLst/>
                <a:latin typeface="Calibri Light" panose="020F0302020204030204" pitchFamily="34" charset="0"/>
                <a:cs typeface="Calibri Light" panose="020F0302020204030204" pitchFamily="34" charset="0"/>
              </a:rPr>
              <a:t>In this project, </a:t>
            </a:r>
            <a:r>
              <a:rPr lang="en-US" dirty="0">
                <a:solidFill>
                  <a:schemeClr val="bg1"/>
                </a:solidFill>
                <a:latin typeface="Calibri Light" panose="020F0302020204030204" pitchFamily="34" charset="0"/>
                <a:cs typeface="Calibri Light" panose="020F0302020204030204" pitchFamily="34" charset="0"/>
              </a:rPr>
              <a:t>we </a:t>
            </a:r>
            <a:r>
              <a:rPr lang="en-US" b="0" i="0" dirty="0">
                <a:solidFill>
                  <a:schemeClr val="bg1"/>
                </a:solidFill>
                <a:effectLst/>
                <a:latin typeface="Calibri Light" panose="020F0302020204030204" pitchFamily="34" charset="0"/>
                <a:cs typeface="Calibri Light" panose="020F0302020204030204" pitchFamily="34" charset="0"/>
              </a:rPr>
              <a:t>designed a simple but very efficient door lock.</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54252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D65DF4-EC74-46A3-9F92-9A7DE2A5844A}"/>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itle 3">
            <a:extLst>
              <a:ext uri="{FF2B5EF4-FFF2-40B4-BE49-F238E27FC236}">
                <a16:creationId xmlns:a16="http://schemas.microsoft.com/office/drawing/2014/main" id="{1418937F-0580-4E61-833A-A369057FD0D3}"/>
              </a:ext>
            </a:extLst>
          </p:cNvPr>
          <p:cNvSpPr>
            <a:spLocks noGrp="1"/>
          </p:cNvSpPr>
          <p:nvPr>
            <p:ph type="title"/>
          </p:nvPr>
        </p:nvSpPr>
        <p:spPr>
          <a:xfrm>
            <a:off x="1612281" y="1134611"/>
            <a:ext cx="7781544" cy="859055"/>
          </a:xfrm>
        </p:spPr>
        <p:txBody>
          <a:bodyPr/>
          <a:lstStyle/>
          <a:p>
            <a:r>
              <a:rPr lang="en-US" dirty="0"/>
              <a:t>Hardware required:</a:t>
            </a:r>
          </a:p>
        </p:txBody>
      </p:sp>
      <p:sp>
        <p:nvSpPr>
          <p:cNvPr id="7" name="TextBox 6">
            <a:extLst>
              <a:ext uri="{FF2B5EF4-FFF2-40B4-BE49-F238E27FC236}">
                <a16:creationId xmlns:a16="http://schemas.microsoft.com/office/drawing/2014/main" id="{4FB55389-0C4A-42D6-99F2-2F5799E2980F}"/>
              </a:ext>
            </a:extLst>
          </p:cNvPr>
          <p:cNvSpPr txBox="1"/>
          <p:nvPr/>
        </p:nvSpPr>
        <p:spPr>
          <a:xfrm>
            <a:off x="1612281" y="2441196"/>
            <a:ext cx="6038479" cy="2031325"/>
          </a:xfrm>
          <a:prstGeom prst="rect">
            <a:avLst/>
          </a:prstGeom>
          <a:noFill/>
        </p:spPr>
        <p:txBody>
          <a:bodyPr wrap="square" rtlCol="0">
            <a:spAutoFit/>
          </a:bodyPr>
          <a:lstStyle/>
          <a:p>
            <a:r>
              <a:rPr lang="en-US" dirty="0">
                <a:solidFill>
                  <a:schemeClr val="bg1"/>
                </a:solidFill>
              </a:rPr>
              <a:t>1.Arduino Uno</a:t>
            </a:r>
          </a:p>
          <a:p>
            <a:pPr algn="l" fontAlgn="base"/>
            <a:r>
              <a:rPr lang="en-US" dirty="0">
                <a:solidFill>
                  <a:schemeClr val="bg1"/>
                </a:solidFill>
              </a:rPr>
              <a:t>2.servo</a:t>
            </a:r>
            <a:r>
              <a:rPr lang="en-US" b="0" i="0" dirty="0">
                <a:solidFill>
                  <a:schemeClr val="bg1"/>
                </a:solidFill>
                <a:effectLst/>
                <a:latin typeface="Open Sans" panose="020B0606030504020204" pitchFamily="34" charset="0"/>
              </a:rPr>
              <a:t> Motor</a:t>
            </a:r>
          </a:p>
          <a:p>
            <a:pPr algn="l" fontAlgn="base"/>
            <a:r>
              <a:rPr lang="en-US" b="0" i="0" dirty="0">
                <a:solidFill>
                  <a:schemeClr val="bg1"/>
                </a:solidFill>
                <a:effectLst/>
                <a:latin typeface="Open Sans" panose="020B0606030504020204" pitchFamily="34" charset="0"/>
              </a:rPr>
              <a:t>3.</a:t>
            </a:r>
            <a:r>
              <a:rPr lang="en-US" dirty="0">
                <a:solidFill>
                  <a:schemeClr val="bg1"/>
                </a:solidFill>
                <a:latin typeface="Open Sans" panose="020B0606030504020204" pitchFamily="34" charset="0"/>
              </a:rPr>
              <a:t>Keypad</a:t>
            </a:r>
            <a:endParaRPr lang="en-US" b="0" i="0" dirty="0">
              <a:solidFill>
                <a:schemeClr val="bg1"/>
              </a:solidFill>
              <a:effectLst/>
              <a:latin typeface="Open Sans" panose="020B0606030504020204" pitchFamily="34" charset="0"/>
            </a:endParaRPr>
          </a:p>
          <a:p>
            <a:r>
              <a:rPr lang="en-US" dirty="0">
                <a:solidFill>
                  <a:schemeClr val="bg1"/>
                </a:solidFill>
              </a:rPr>
              <a:t>4.Lcd</a:t>
            </a:r>
          </a:p>
          <a:p>
            <a:r>
              <a:rPr lang="en-US" dirty="0">
                <a:solidFill>
                  <a:schemeClr val="bg1"/>
                </a:solidFill>
              </a:rPr>
              <a:t>5.Power source</a:t>
            </a:r>
          </a:p>
          <a:p>
            <a:r>
              <a:rPr lang="en-US" dirty="0">
                <a:solidFill>
                  <a:schemeClr val="bg1"/>
                </a:solidFill>
              </a:rPr>
              <a:t>6.Wires</a:t>
            </a:r>
          </a:p>
          <a:p>
            <a:r>
              <a:rPr lang="en-US" dirty="0">
                <a:solidFill>
                  <a:schemeClr val="bg1"/>
                </a:solidFill>
              </a:rPr>
              <a:t>7.Breadboard</a:t>
            </a:r>
          </a:p>
        </p:txBody>
      </p:sp>
    </p:spTree>
    <p:extLst>
      <p:ext uri="{BB962C8B-B14F-4D97-AF65-F5344CB8AC3E}">
        <p14:creationId xmlns:p14="http://schemas.microsoft.com/office/powerpoint/2010/main" val="237418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E5F69D-27A7-4F40-99ED-3867B4BE8949}"/>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itle 3">
            <a:extLst>
              <a:ext uri="{FF2B5EF4-FFF2-40B4-BE49-F238E27FC236}">
                <a16:creationId xmlns:a16="http://schemas.microsoft.com/office/drawing/2014/main" id="{66EA23BC-88FE-4A05-951F-2076DE6C4B19}"/>
              </a:ext>
            </a:extLst>
          </p:cNvPr>
          <p:cNvSpPr>
            <a:spLocks noGrp="1"/>
          </p:cNvSpPr>
          <p:nvPr>
            <p:ph type="title"/>
          </p:nvPr>
        </p:nvSpPr>
        <p:spPr>
          <a:xfrm>
            <a:off x="1142497" y="882941"/>
            <a:ext cx="7781544" cy="859055"/>
          </a:xfrm>
        </p:spPr>
        <p:txBody>
          <a:bodyPr>
            <a:normAutofit/>
          </a:bodyPr>
          <a:lstStyle/>
          <a:p>
            <a:r>
              <a:rPr lang="en-US" sz="4400" dirty="0"/>
              <a:t>Why We choose the project:</a:t>
            </a:r>
          </a:p>
        </p:txBody>
      </p:sp>
      <p:sp>
        <p:nvSpPr>
          <p:cNvPr id="5" name="TextBox 4">
            <a:extLst>
              <a:ext uri="{FF2B5EF4-FFF2-40B4-BE49-F238E27FC236}">
                <a16:creationId xmlns:a16="http://schemas.microsoft.com/office/drawing/2014/main" id="{146FF1BD-03B3-49C0-8BD3-6FD876B1D766}"/>
              </a:ext>
            </a:extLst>
          </p:cNvPr>
          <p:cNvSpPr txBox="1"/>
          <p:nvPr/>
        </p:nvSpPr>
        <p:spPr>
          <a:xfrm>
            <a:off x="1050218" y="2161446"/>
            <a:ext cx="7558481" cy="3416320"/>
          </a:xfrm>
          <a:prstGeom prst="rect">
            <a:avLst/>
          </a:prstGeom>
          <a:noFill/>
        </p:spPr>
        <p:txBody>
          <a:bodyPr wrap="square" rtlCol="0">
            <a:spAutoFit/>
          </a:bodyPr>
          <a:lstStyle/>
          <a:p>
            <a:pPr marL="457200" lvl="0" indent="-342900" algn="l" rtl="0">
              <a:spcBef>
                <a:spcPts val="1200"/>
              </a:spcBef>
              <a:spcAft>
                <a:spcPts val="0"/>
              </a:spcAft>
              <a:buClr>
                <a:schemeClr val="lt1"/>
              </a:buClr>
              <a:buSzPts val="1800"/>
              <a:buFont typeface="Comic Sans MS"/>
              <a:buChar char="●"/>
            </a:pPr>
            <a:r>
              <a:rPr lang="en-US" sz="1800" dirty="0">
                <a:solidFill>
                  <a:schemeClr val="bg1"/>
                </a:solidFill>
                <a:latin typeface="Calibri Light" panose="020F0302020204030204" pitchFamily="34" charset="0"/>
                <a:ea typeface="Comic Sans MS"/>
                <a:cs typeface="Calibri Light" panose="020F0302020204030204" pitchFamily="34" charset="0"/>
                <a:sym typeface="Comic Sans MS"/>
              </a:rPr>
              <a:t>Ensures high security</a:t>
            </a:r>
          </a:p>
          <a:p>
            <a:pPr marL="457200" lvl="0" indent="-342900" algn="l" rtl="0">
              <a:spcBef>
                <a:spcPts val="0"/>
              </a:spcBef>
              <a:spcAft>
                <a:spcPts val="0"/>
              </a:spcAft>
              <a:buClr>
                <a:schemeClr val="lt1"/>
              </a:buClr>
              <a:buSzPts val="1800"/>
              <a:buFont typeface="Comic Sans MS"/>
              <a:buChar char="●"/>
            </a:pPr>
            <a:r>
              <a:rPr lang="en-US" sz="1800" dirty="0">
                <a:solidFill>
                  <a:schemeClr val="bg1"/>
                </a:solidFill>
                <a:latin typeface="Calibri Light" panose="020F0302020204030204" pitchFamily="34" charset="0"/>
                <a:ea typeface="Comic Sans MS"/>
                <a:cs typeface="Calibri Light" panose="020F0302020204030204" pitchFamily="34" charset="0"/>
                <a:sym typeface="Comic Sans MS"/>
              </a:rPr>
              <a:t>Saves time</a:t>
            </a:r>
          </a:p>
          <a:p>
            <a:pPr marL="457200" lvl="0" indent="-342900" algn="l" rtl="0">
              <a:spcBef>
                <a:spcPts val="0"/>
              </a:spcBef>
              <a:spcAft>
                <a:spcPts val="0"/>
              </a:spcAft>
              <a:buClr>
                <a:schemeClr val="lt1"/>
              </a:buClr>
              <a:buSzPts val="1800"/>
              <a:buFont typeface="Comic Sans MS"/>
              <a:buChar char="●"/>
            </a:pPr>
            <a:r>
              <a:rPr lang="en-US" sz="1800" dirty="0">
                <a:solidFill>
                  <a:schemeClr val="bg1"/>
                </a:solidFill>
                <a:latin typeface="Calibri Light" panose="020F0302020204030204" pitchFamily="34" charset="0"/>
                <a:ea typeface="Comic Sans MS"/>
                <a:cs typeface="Calibri Light" panose="020F0302020204030204" pitchFamily="34" charset="0"/>
                <a:sym typeface="Comic Sans MS"/>
              </a:rPr>
              <a:t>Ensure children safety</a:t>
            </a:r>
          </a:p>
          <a:p>
            <a:pPr marL="457200" lvl="0" indent="-342900" algn="l" rtl="0">
              <a:spcBef>
                <a:spcPts val="0"/>
              </a:spcBef>
              <a:spcAft>
                <a:spcPts val="0"/>
              </a:spcAft>
              <a:buClr>
                <a:schemeClr val="lt1"/>
              </a:buClr>
              <a:buSzPts val="1800"/>
              <a:buFont typeface="Comic Sans MS"/>
              <a:buChar char="●"/>
            </a:pPr>
            <a:r>
              <a:rPr lang="en-US" sz="1800" dirty="0">
                <a:solidFill>
                  <a:schemeClr val="bg1"/>
                </a:solidFill>
                <a:latin typeface="Calibri Light" panose="020F0302020204030204" pitchFamily="34" charset="0"/>
                <a:ea typeface="Comic Sans MS"/>
                <a:cs typeface="Calibri Light" panose="020F0302020204030204" pitchFamily="34" charset="0"/>
                <a:sym typeface="Comic Sans MS"/>
              </a:rPr>
              <a:t>Cool and handy in situation</a:t>
            </a:r>
          </a:p>
          <a:p>
            <a:pPr marL="457200" lvl="0" indent="-342900" algn="l" rtl="0">
              <a:spcBef>
                <a:spcPts val="0"/>
              </a:spcBef>
              <a:spcAft>
                <a:spcPts val="0"/>
              </a:spcAft>
              <a:buClr>
                <a:schemeClr val="lt1"/>
              </a:buClr>
              <a:buSzPts val="1800"/>
              <a:buFont typeface="Comic Sans MS"/>
              <a:buChar char="●"/>
            </a:pPr>
            <a:r>
              <a:rPr lang="en-US" sz="1800" dirty="0">
                <a:solidFill>
                  <a:schemeClr val="bg1"/>
                </a:solidFill>
                <a:latin typeface="Calibri Light" panose="020F0302020204030204" pitchFamily="34" charset="0"/>
                <a:ea typeface="Comic Sans MS"/>
                <a:cs typeface="Calibri Light" panose="020F0302020204030204" pitchFamily="34" charset="0"/>
                <a:sym typeface="Comic Sans MS"/>
              </a:rPr>
              <a:t>Convenient for elderly and physically impaired people</a:t>
            </a:r>
          </a:p>
          <a:p>
            <a:pPr algn="l"/>
            <a:endParaRPr lang="en-US" dirty="0">
              <a:solidFill>
                <a:schemeClr val="bg1"/>
              </a:solidFill>
              <a:latin typeface="Calibri Light" panose="020F0302020204030204" pitchFamily="34" charset="0"/>
              <a:cs typeface="Calibri Light" panose="020F0302020204030204" pitchFamily="34" charset="0"/>
            </a:endParaRPr>
          </a:p>
          <a:p>
            <a:pPr algn="l"/>
            <a:endParaRPr lang="en-US" dirty="0">
              <a:solidFill>
                <a:schemeClr val="bg1"/>
              </a:solidFill>
              <a:latin typeface="Calibri Light" panose="020F0302020204030204" pitchFamily="34" charset="0"/>
              <a:cs typeface="Calibri Light" panose="020F0302020204030204" pitchFamily="34" charset="0"/>
            </a:endParaRPr>
          </a:p>
          <a:p>
            <a:pPr algn="l"/>
            <a:endParaRPr lang="en-US" dirty="0">
              <a:solidFill>
                <a:schemeClr val="bg1"/>
              </a:solidFill>
              <a:latin typeface="Calibri Light" panose="020F0302020204030204" pitchFamily="34" charset="0"/>
              <a:cs typeface="Calibri Light" panose="020F0302020204030204" pitchFamily="34" charset="0"/>
            </a:endParaRPr>
          </a:p>
          <a:p>
            <a:r>
              <a:rPr lang="en-US" dirty="0">
                <a:solidFill>
                  <a:schemeClr val="bg1"/>
                </a:solidFill>
                <a:latin typeface="Calibri Light" panose="020F0302020204030204" pitchFamily="34" charset="0"/>
                <a:cs typeface="Calibri Light" panose="020F0302020204030204" pitchFamily="34" charset="0"/>
              </a:rPr>
              <a:t>Door lock </a:t>
            </a:r>
            <a:r>
              <a:rPr lang="en-US" b="0" i="0" dirty="0">
                <a:solidFill>
                  <a:schemeClr val="bg1"/>
                </a:solidFill>
                <a:effectLst/>
                <a:latin typeface="Calibri Light" panose="020F0302020204030204" pitchFamily="34" charset="0"/>
                <a:cs typeface="Calibri Light" panose="020F0302020204030204" pitchFamily="34" charset="0"/>
              </a:rPr>
              <a:t>Systems are very important in present day society, where crime is increasing. </a:t>
            </a:r>
            <a:r>
              <a:rPr lang="en-US" sz="1800" dirty="0">
                <a:solidFill>
                  <a:schemeClr val="bg1"/>
                </a:solidFill>
                <a:latin typeface="Calibri Light" panose="020F0302020204030204" pitchFamily="34" charset="0"/>
                <a:ea typeface="Comic Sans MS"/>
                <a:cs typeface="Calibri Light" panose="020F0302020204030204" pitchFamily="34" charset="0"/>
                <a:sym typeface="Comic Sans MS"/>
              </a:rPr>
              <a:t>This project will be very helpful for Bangladesh ,because every people wants home security.</a:t>
            </a:r>
          </a:p>
          <a:p>
            <a:pPr algn="l"/>
            <a:endParaRPr lang="en-US" dirty="0"/>
          </a:p>
        </p:txBody>
      </p:sp>
    </p:spTree>
    <p:extLst>
      <p:ext uri="{BB962C8B-B14F-4D97-AF65-F5344CB8AC3E}">
        <p14:creationId xmlns:p14="http://schemas.microsoft.com/office/powerpoint/2010/main" val="401022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B16FE7-9153-472D-81ED-C4736222B214}"/>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itle 3">
            <a:extLst>
              <a:ext uri="{FF2B5EF4-FFF2-40B4-BE49-F238E27FC236}">
                <a16:creationId xmlns:a16="http://schemas.microsoft.com/office/drawing/2014/main" id="{0DD3AFEA-B1C3-47AE-9184-BAE901BB5FFB}"/>
              </a:ext>
            </a:extLst>
          </p:cNvPr>
          <p:cNvSpPr>
            <a:spLocks noGrp="1"/>
          </p:cNvSpPr>
          <p:nvPr>
            <p:ph type="title"/>
          </p:nvPr>
        </p:nvSpPr>
        <p:spPr>
          <a:xfrm>
            <a:off x="1092163" y="763398"/>
            <a:ext cx="7781544" cy="903097"/>
          </a:xfrm>
        </p:spPr>
        <p:txBody>
          <a:bodyPr/>
          <a:lstStyle/>
          <a:p>
            <a:r>
              <a:rPr lang="en-US" sz="4000" dirty="0"/>
              <a:t>       Working Procedure</a:t>
            </a:r>
          </a:p>
        </p:txBody>
      </p:sp>
      <p:sp>
        <p:nvSpPr>
          <p:cNvPr id="5" name="TextBox 4">
            <a:extLst>
              <a:ext uri="{FF2B5EF4-FFF2-40B4-BE49-F238E27FC236}">
                <a16:creationId xmlns:a16="http://schemas.microsoft.com/office/drawing/2014/main" id="{3A1D9E13-4FC0-4A0C-AA47-7689C63A789D}"/>
              </a:ext>
            </a:extLst>
          </p:cNvPr>
          <p:cNvSpPr txBox="1"/>
          <p:nvPr/>
        </p:nvSpPr>
        <p:spPr>
          <a:xfrm>
            <a:off x="1812022" y="2055302"/>
            <a:ext cx="5796793" cy="1754326"/>
          </a:xfrm>
          <a:prstGeom prst="rect">
            <a:avLst/>
          </a:prstGeom>
          <a:noFill/>
        </p:spPr>
        <p:txBody>
          <a:bodyPr wrap="square" rtlCol="0">
            <a:spAutoFit/>
          </a:bodyPr>
          <a:lstStyle/>
          <a:p>
            <a:r>
              <a:rPr lang="en-US" dirty="0">
                <a:solidFill>
                  <a:schemeClr val="bg1"/>
                </a:solidFill>
              </a:rPr>
              <a:t>When a person set pin for the lock , then the person can open ta lock with that pin which will process by Keypad and Arduino , the result will be showing in lcd screen .if anyone wrote passcode  first number the lcd will warn that it is the wrong passcode. but after successful access the lock will be relock in 4 seconds</a:t>
            </a:r>
            <a:r>
              <a:rPr lang="en-US" dirty="0"/>
              <a:t>.</a:t>
            </a:r>
          </a:p>
        </p:txBody>
      </p:sp>
    </p:spTree>
    <p:extLst>
      <p:ext uri="{BB962C8B-B14F-4D97-AF65-F5344CB8AC3E}">
        <p14:creationId xmlns:p14="http://schemas.microsoft.com/office/powerpoint/2010/main" val="3667215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76</TotalTime>
  <Words>365</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Comic Sans MS</vt:lpstr>
      <vt:lpstr>Open Sans</vt:lpstr>
      <vt:lpstr>Trade Gothic LT Pro</vt:lpstr>
      <vt:lpstr>Trebuchet MS</vt:lpstr>
      <vt:lpstr>Office Theme</vt:lpstr>
      <vt:lpstr>Door Lock System</vt:lpstr>
      <vt:lpstr>       Introduction </vt:lpstr>
      <vt:lpstr>Hardware required:</vt:lpstr>
      <vt:lpstr>Why We choose the project:</vt:lpstr>
      <vt:lpstr>       Working Procedure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Security Alarm System</dc:title>
  <dc:creator>Humayra Tabassum</dc:creator>
  <cp:lastModifiedBy>Humayra Tabassum</cp:lastModifiedBy>
  <cp:revision>3</cp:revision>
  <dcterms:created xsi:type="dcterms:W3CDTF">2021-09-08T07:07:37Z</dcterms:created>
  <dcterms:modified xsi:type="dcterms:W3CDTF">2021-11-02T11:04:50Z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