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51435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  <p:embeddedFont>
      <p:font typeface="Fira Code"/>
      <p:regular r:id="rId31"/>
      <p:bold r:id="rId32"/>
    </p:embeddedFont>
    <p:embeddedFont>
      <p:font typeface="Montserrat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Code-regular.fntdata"/><Relationship Id="rId30" Type="http://schemas.openxmlformats.org/officeDocument/2006/relationships/font" Target="fonts/FiraSans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6.xml"/><Relationship Id="rId32" Type="http://schemas.openxmlformats.org/officeDocument/2006/relationships/font" Target="fonts/FiraCod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b9bccec46_0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b9bccec46_0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4b9bccec46_0_2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b9bccec46_0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b9bccec46_0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4b9bccec46_0_3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b9bccec4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b9bccec4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b9bccec4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tch-assets-ccb95893-de3f-4266-973c-20049231b248.s3.eu-west-1.amazonaws.com/522968e6-c827-4e25-90d5-ec9128be4545?pitch-bytes=39350&amp;pitch-content-type=image%2Fpng"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>
            <a:off x="1144886" y="2289336"/>
            <a:ext cx="685782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Real Estate Management System</a:t>
            </a:r>
            <a:endParaRPr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143089" y="1808902"/>
            <a:ext cx="685782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/>
          <p:nvPr/>
        </p:nvSpPr>
        <p:spPr>
          <a:xfrm>
            <a:off x="454660" y="826135"/>
            <a:ext cx="822071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Testing Tools and Checklists</a:t>
            </a:r>
            <a:endParaRPr b="1" i="0" sz="2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lnSpc>
                <a:spcPct val="257142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/>
              <a:buChar char="•"/>
            </a:pPr>
            <a:r>
              <a:rPr b="0" i="0" lang="en-US" sz="14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Testing Checklists Used:</a:t>
            </a:r>
            <a:endParaRPr b="0" i="0" sz="14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57142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/>
              <a:buChar char="•"/>
            </a:pPr>
            <a:r>
              <a:rPr b="0" i="0" lang="en-US" sz="14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Application Testing Checklist: Used to verify the application's primary functionality and stability.</a:t>
            </a:r>
            <a:endParaRPr b="0" i="0" sz="14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57142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/>
              <a:buChar char="•"/>
            </a:pPr>
            <a:r>
              <a:rPr b="0" i="0" lang="en-US" sz="14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Check-list Template: Customizable template for creating comprehensive checklists.</a:t>
            </a:r>
            <a:endParaRPr b="0" i="0" sz="14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57142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/>
              <a:buChar char="•"/>
            </a:pPr>
            <a:r>
              <a:rPr b="0" i="0" lang="en-US" sz="14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Quality Assurance Checklist: Ensures adherence to quality standards throughout the testing process.</a:t>
            </a:r>
            <a:endParaRPr b="0" i="0" sz="14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57142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/>
              <a:buChar char="•"/>
            </a:pPr>
            <a:r>
              <a:rPr b="0" i="0" lang="en-US" sz="14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Unit and Integration Plan Checklist: Helps plan and track unit and integration testing activities.</a:t>
            </a:r>
            <a:endParaRPr b="0" i="0" sz="14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57142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/>
              <a:buChar char="•"/>
            </a:pPr>
            <a:r>
              <a:rPr b="0" i="0" lang="en-US" sz="14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Purpose of Checklists: These checklists ensured thorough coverage of testing scenarios and aided in maintaining consistency and completeness in our testing efforts.</a:t>
            </a:r>
            <a:endParaRPr b="0" i="0" sz="14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>
            <a:off x="476368" y="4451819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B81BC"/>
                </a:solidFill>
                <a:latin typeface="Fira Code"/>
                <a:ea typeface="Fira Code"/>
                <a:cs typeface="Fira Code"/>
                <a:sym typeface="Fira Code"/>
              </a:rPr>
              <a:t>PICTURE HERE WITH PICTURE DESCRIPTION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76399" y="476250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00" y="173850"/>
            <a:ext cx="8191199" cy="4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25" y="152688"/>
            <a:ext cx="8369650" cy="47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4313"/>
            <a:ext cx="8839200" cy="435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>
            <a:off x="476368" y="2206227"/>
            <a:ext cx="8191202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THANK YOU FOR LISTENING 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476368" y="4451819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B81BC"/>
                </a:solidFill>
                <a:latin typeface="Fira Code"/>
                <a:ea typeface="Fira Code"/>
                <a:cs typeface="Fira Code"/>
                <a:sym typeface="Fira Code"/>
              </a:rPr>
              <a:t>ANY QUESTIONS ?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476399" y="476250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476329" y="2078988"/>
            <a:ext cx="819120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SOFTWARE QUALITY ASSURANCE AND TESTING</a:t>
            </a:r>
            <a:endParaRPr b="1" i="0" sz="2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476368" y="2850946"/>
            <a:ext cx="8191203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B81BC"/>
                </a:solidFill>
                <a:latin typeface="Fira Code"/>
                <a:ea typeface="Fira Code"/>
                <a:cs typeface="Fira Code"/>
                <a:sym typeface="Fira Code"/>
              </a:rPr>
              <a:t>TEAM MEMBERS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476399" y="476250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2660369" y="3336772"/>
            <a:ext cx="9525" cy="476250"/>
          </a:xfrm>
          <a:prstGeom prst="roundRect">
            <a:avLst>
              <a:gd fmla="val -9600000" name="adj"/>
            </a:avLst>
          </a:prstGeom>
          <a:solidFill>
            <a:srgbClr val="9B81BC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2803244" y="3569887"/>
            <a:ext cx="1704499" cy="213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B81BC"/>
                </a:solidFill>
                <a:latin typeface="Fira Code"/>
                <a:ea typeface="Fira Code"/>
                <a:cs typeface="Fira Code"/>
                <a:sym typeface="Fira Code"/>
              </a:rPr>
              <a:t>22118437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2801833" y="3372844"/>
            <a:ext cx="170449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HUMAYUN SAEED</a:t>
            </a:r>
            <a:endParaRPr b="0" i="0" sz="9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498557" y="3361517"/>
            <a:ext cx="9525" cy="476250"/>
          </a:xfrm>
          <a:prstGeom prst="roundRect">
            <a:avLst>
              <a:gd fmla="val -9600000" name="adj"/>
            </a:avLst>
          </a:prstGeom>
          <a:solidFill>
            <a:srgbClr val="9B81BC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4641432" y="3594631"/>
            <a:ext cx="1704559" cy="213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B81BC"/>
                </a:solidFill>
                <a:latin typeface="Fira Code"/>
                <a:ea typeface="Fira Code"/>
                <a:cs typeface="Fira Code"/>
                <a:sym typeface="Fira Code"/>
              </a:rPr>
              <a:t>21906563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4640021" y="3397588"/>
            <a:ext cx="1704678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ABDULRAHMAN KHATIB</a:t>
            </a:r>
            <a:endParaRPr b="0" i="0" sz="9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75" y="2425525"/>
            <a:ext cx="4008926" cy="27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400" y="176500"/>
            <a:ext cx="4171675" cy="2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0" y="-1046"/>
            <a:ext cx="4572000" cy="5145700"/>
          </a:xfrm>
          <a:prstGeom prst="roundRect">
            <a:avLst>
              <a:gd fmla="val -20000" name="adj"/>
            </a:avLst>
          </a:prstGeom>
          <a:solidFill>
            <a:srgbClr val="9B81BC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476250" y="476973"/>
            <a:ext cx="3619262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What are we Going to Talk About Today 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048250" y="478123"/>
            <a:ext cx="361920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Testing Approach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Testing Tools and CheckLists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Test Results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/>
          <p:nvPr/>
        </p:nvSpPr>
        <p:spPr>
          <a:xfrm>
            <a:off x="462915" y="826135"/>
            <a:ext cx="8204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Testing Approach</a:t>
            </a:r>
            <a:endParaRPr b="1" i="0" sz="2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Testing Methodology: Unit Testing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Definition: Unit testing focuses on testing individual components or units of the application to ensure their functionality and correctness.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Screenshot (22)"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420" y="2876550"/>
            <a:ext cx="3888740" cy="2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475615" y="826135"/>
            <a:ext cx="81915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Testing Approach</a:t>
            </a:r>
            <a:endParaRPr b="1" i="0" sz="2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/>
              <a:buChar char="•"/>
            </a:pPr>
            <a:r>
              <a:rPr b="0" i="0" lang="en-US" sz="16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Testing Process:</a:t>
            </a:r>
            <a:endParaRPr b="0" i="0" sz="16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/>
              <a:buChar char="•"/>
            </a:pPr>
            <a:r>
              <a:rPr b="0" i="0" lang="en-US" sz="16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Test Planning: We defined the objectives, scope, and criteria for our unit testing efforts.</a:t>
            </a:r>
            <a:endParaRPr b="0" i="0" sz="16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/>
              <a:buChar char="•"/>
            </a:pPr>
            <a:r>
              <a:rPr b="0" i="0" lang="en-US" sz="16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Test Case Creation: We created detailed test cases to cover different functionalities of the application.</a:t>
            </a:r>
            <a:endParaRPr b="0" i="0" sz="16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/>
              <a:buChar char="•"/>
            </a:pPr>
            <a:r>
              <a:rPr b="0" i="0" lang="en-US" sz="16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Test Execution: We systematically executed the test cases, recording actual results.</a:t>
            </a:r>
            <a:endParaRPr b="0" i="0" sz="16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/>
              <a:buChar char="•"/>
            </a:pPr>
            <a:r>
              <a:rPr b="0" i="0" lang="en-US" sz="16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Defect Tracking: We logged and prioritized any issues or defects found during testing.</a:t>
            </a:r>
            <a:endParaRPr b="0" i="0" sz="16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462915" y="826135"/>
            <a:ext cx="8204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Testing Results</a:t>
            </a:r>
            <a:endParaRPr b="1" i="0" sz="2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Summary of Test Results: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Units Tested: 54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Key Functionalities Covered: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Keyboard input validation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Error handling and messaging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User interface responsiveness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Installation and uninstallation processes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63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462915" y="826135"/>
            <a:ext cx="8204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Testing Results</a:t>
            </a:r>
            <a:endParaRPr b="1" i="0" sz="2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Defects and Issues: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Number of Issues Found: 5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Impact on Application: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2 critical defects affecting application stability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/>
              <a:buChar char="•"/>
            </a:pPr>
            <a:r>
              <a:rPr b="0" i="0" lang="en-US" sz="20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3 minor defects affecting user experience</a:t>
            </a:r>
            <a:endParaRPr b="0" i="0" sz="20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462915" y="826135"/>
            <a:ext cx="8204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Testing Results</a:t>
            </a:r>
            <a:endParaRPr b="1" i="0" sz="2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/>
              <a:buChar char="•"/>
            </a:pPr>
            <a:r>
              <a:rPr b="0" i="0" lang="en-US" sz="18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Actions Taken:</a:t>
            </a:r>
            <a:endParaRPr b="0" i="0" sz="18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/>
              <a:buChar char="•"/>
            </a:pPr>
            <a:r>
              <a:rPr b="0" i="0" lang="en-US" sz="18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Critical Defects:</a:t>
            </a:r>
            <a:endParaRPr b="0" i="0" sz="18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/>
              <a:buChar char="•"/>
            </a:pPr>
            <a:r>
              <a:rPr b="0" i="0" lang="en-US" sz="18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Assigned high priority and resolved immediately</a:t>
            </a:r>
            <a:endParaRPr b="0" i="0" sz="18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/>
              <a:buChar char="•"/>
            </a:pPr>
            <a:r>
              <a:rPr b="0" i="0" lang="en-US" sz="18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Conducted thorough root cause analysis and implemented appropriate fixes</a:t>
            </a:r>
            <a:endParaRPr b="0" i="0" sz="18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/>
              <a:buChar char="•"/>
            </a:pPr>
            <a:r>
              <a:rPr b="0" i="0" lang="en-US" sz="18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Retested the affected units to ensure the resolution</a:t>
            </a:r>
            <a:endParaRPr b="0" i="0" sz="18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/>
              <a:buChar char="•"/>
            </a:pPr>
            <a:r>
              <a:rPr b="0" i="0" lang="en-US" sz="18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Minor Defects:</a:t>
            </a:r>
            <a:endParaRPr b="0" i="0" sz="18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/>
              <a:buChar char="•"/>
            </a:pPr>
            <a:r>
              <a:rPr b="0" i="0" lang="en-US" sz="18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Prioritized based on impact and fixed during subsequent iterations</a:t>
            </a:r>
            <a:endParaRPr b="0" i="0" sz="18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0500" lvl="0" marL="190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/>
              <a:buChar char="•"/>
            </a:pPr>
            <a:r>
              <a:rPr b="0" i="0" lang="en-US" sz="1800" u="none" cap="none" strike="noStrike">
                <a:solidFill>
                  <a:srgbClr val="9297A8"/>
                </a:solidFill>
                <a:latin typeface="Fira Sans"/>
                <a:ea typeface="Fira Sans"/>
                <a:cs typeface="Fira Sans"/>
                <a:sym typeface="Fira Sans"/>
              </a:rPr>
              <a:t>Conducted regression testing to ensure fixes didn't introduce new issues</a:t>
            </a:r>
            <a:endParaRPr b="0" i="0" sz="1800" u="none" cap="none" strike="noStrike">
              <a:solidFill>
                <a:srgbClr val="9297A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