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5143500" cy="9144000"/>
  <p:embeddedFontLst>
    <p:embeddedFont>
      <p:font typeface="Montserrat" panose="00000500000000000000"/>
      <p:regular r:id="rId21"/>
    </p:embeddedFont>
    <p:embeddedFont>
      <p:font typeface="Lato" panose="020F0502020204030203"/>
      <p:regular r:id="rId22"/>
    </p:embeddedFont>
    <p:embeddedFont>
      <p:font typeface="Calibri" panose="020F0502020204030204"/>
      <p:regular r:id="rId23"/>
    </p:embeddedFont>
    <p:embeddedFont>
      <p:font typeface="Montserrat ExtraBold" panose="00000900000000000000"/>
      <p:bold r:id="rId24"/>
    </p:embeddedFont>
    <p:embeddedFont>
      <p:font typeface="Fira Code" panose="020B0809050000020004"/>
      <p:regular r:id="rId25"/>
      <p:bold r:id="rId26"/>
    </p:embeddedFont>
    <p:embeddedFont>
      <p:font typeface="Fira Sans" panose="020B0503050000020004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9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10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b9bccec46_0_29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b9bccec46_0_29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" name="Google Shape;232;g24b9bccec46_0_299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b9bccec46_0_30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4b9bccec46_0_30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8" name="Google Shape;238;g24b9bccec46_0_304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1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b9bccec46_1_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b9bccec46_1_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g24b9bccec46_1_0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3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4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5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p6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7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8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1" name="Google Shape;21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2" name="Google Shape;2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9" name="Google Shape;129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3" name="Google Shape;43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9" name="Google Shape;49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" name="Google Shape;70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9" name="Google Shape;99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1" name="Google Shape;101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7" name="Google Shape;107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  <a:defRPr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B"/>
        </a:solidFill>
        <a:effectLst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 descr="https://pitch-assets-ccb95893-de3f-4266-973c-20049231b248.s3.eu-west-1.amazonaws.com/522968e6-c827-4e25-90d5-ec9128be4545?pitch-bytes=39350&amp;pitch-content-type=image%2F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/>
          <p:nvPr/>
        </p:nvSpPr>
        <p:spPr>
          <a:xfrm>
            <a:off x="1144886" y="2289336"/>
            <a:ext cx="685782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0" u="none" strike="noStrike" cap="none">
                <a:solidFill>
                  <a:srgbClr val="FFFFFF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rPr>
              <a:t>Real Estate Management System</a:t>
            </a:r>
            <a:endParaRPr sz="3600" i="0" u="none" strike="noStrike" cap="none">
              <a:solidFill>
                <a:srgbClr val="FFFFFF"/>
              </a:solidFill>
              <a:latin typeface="Montserrat ExtraBold" panose="00000900000000000000"/>
              <a:ea typeface="Montserrat ExtraBold" panose="00000900000000000000"/>
              <a:cs typeface="Montserrat ExtraBold" panose="00000900000000000000"/>
              <a:sym typeface="Montserrat ExtraBold" panose="00000900000000000000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1143089" y="1808902"/>
            <a:ext cx="6857822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A2C799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&lt;/&gt;</a:t>
            </a: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B"/>
        </a:solidFill>
        <a:effectLst/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/>
          <p:nvPr/>
        </p:nvSpPr>
        <p:spPr>
          <a:xfrm>
            <a:off x="454660" y="826135"/>
            <a:ext cx="822071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Testing Tools and Checklists</a:t>
            </a:r>
            <a:endParaRPr sz="2400" b="1" i="0" u="none" strike="noStrike" cap="none">
              <a:solidFill>
                <a:srgbClr val="FFFFFF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476399" y="370205"/>
            <a:ext cx="8191202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A2C799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&lt;/&gt;</a:t>
            </a: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164465" y="1203960"/>
            <a:ext cx="8503285" cy="364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90500" marR="0" lvl="0" indent="-190500" algn="l" rtl="0">
              <a:lnSpc>
                <a:spcPct val="257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400"/>
              <a:buFont typeface="Fira Sans" panose="020B0503050000020004"/>
              <a:buChar char="•"/>
            </a:pPr>
            <a:r>
              <a:rPr lang="en-US" sz="14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Testing Checklists Used:</a:t>
            </a:r>
            <a:endParaRPr sz="14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257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400"/>
              <a:buFont typeface="Fira Sans" panose="020B0503050000020004"/>
              <a:buChar char="•"/>
            </a:pPr>
            <a:r>
              <a:rPr lang="en-US" sz="14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Application Testing Checklist: Used to verify the application's primary functionality and stability.</a:t>
            </a:r>
            <a:endParaRPr sz="14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257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400"/>
              <a:buFont typeface="Fira Sans" panose="020B0503050000020004"/>
              <a:buChar char="•"/>
            </a:pPr>
            <a:r>
              <a:rPr lang="en-US" sz="14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Check-list Template: Customizable template for creating comprehensive checklists.</a:t>
            </a:r>
            <a:endParaRPr sz="14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257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400"/>
              <a:buFont typeface="Fira Sans" panose="020B0503050000020004"/>
              <a:buChar char="•"/>
            </a:pPr>
            <a:r>
              <a:rPr lang="en-US" sz="14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Quality Assurance Checklist: Ensures adherence to quality standards throughout the testing process.</a:t>
            </a:r>
            <a:endParaRPr sz="14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257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400"/>
              <a:buFont typeface="Fira Sans" panose="020B0503050000020004"/>
              <a:buChar char="•"/>
            </a:pPr>
            <a:r>
              <a:rPr lang="en-US" sz="14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Unit and Integration Plan Checklist: Helps plan and track unit and integration testing activities.</a:t>
            </a:r>
            <a:endParaRPr sz="14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257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400"/>
              <a:buFont typeface="Fira Sans" panose="020B0503050000020004"/>
              <a:buChar char="•"/>
            </a:pPr>
            <a:r>
              <a:rPr lang="en-US" sz="14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Purpose of Checklists: These checklists ensured thorough coverage of testing scenarios and aided in maintaining consistency and completeness in our testing efforts.</a:t>
            </a:r>
            <a:endParaRPr sz="14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B"/>
        </a:solidFill>
        <a:effectLst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/>
          <p:nvPr/>
        </p:nvSpPr>
        <p:spPr>
          <a:xfrm>
            <a:off x="476399" y="476250"/>
            <a:ext cx="8191202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A2C799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&lt;/&gt;</a:t>
            </a: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 descr="Screenshot (2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681990"/>
            <a:ext cx="2856865" cy="4283075"/>
          </a:xfrm>
          <a:prstGeom prst="rect">
            <a:avLst/>
          </a:prstGeom>
        </p:spPr>
      </p:pic>
      <p:pic>
        <p:nvPicPr>
          <p:cNvPr id="3" name="Picture 2" descr="Screenshot (2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45" y="689610"/>
            <a:ext cx="3138805" cy="4275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 descr="Screenshot (2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267970"/>
            <a:ext cx="4431030" cy="2865120"/>
          </a:xfrm>
          <a:prstGeom prst="rect">
            <a:avLst/>
          </a:prstGeom>
        </p:spPr>
      </p:pic>
      <p:pic>
        <p:nvPicPr>
          <p:cNvPr id="2" name="Picture 1" descr="Screenshot (2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510" y="267970"/>
            <a:ext cx="4261485" cy="2865120"/>
          </a:xfrm>
          <a:prstGeom prst="rect">
            <a:avLst/>
          </a:prstGeom>
        </p:spPr>
      </p:pic>
      <p:pic>
        <p:nvPicPr>
          <p:cNvPr id="3" name="Picture 2" descr="Screenshot (2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" y="3291840"/>
            <a:ext cx="8797925" cy="1430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 descr="Screenshot (2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95580"/>
            <a:ext cx="3693795" cy="4490085"/>
          </a:xfrm>
          <a:prstGeom prst="rect">
            <a:avLst/>
          </a:prstGeom>
        </p:spPr>
      </p:pic>
      <p:pic>
        <p:nvPicPr>
          <p:cNvPr id="2" name="Picture 1" descr="Screenshot (29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465" y="1491615"/>
            <a:ext cx="4616450" cy="2094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B"/>
        </a:solidFill>
        <a:effectLst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/>
          <p:nvPr/>
        </p:nvSpPr>
        <p:spPr>
          <a:xfrm>
            <a:off x="476368" y="2206227"/>
            <a:ext cx="8191202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THANK YOU FOR LISTENING !</a:t>
            </a:r>
            <a:endParaRPr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476368" y="4451819"/>
            <a:ext cx="8191202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9B81BC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ANY QUESTIONS ?</a:t>
            </a: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8" name="Google Shape;248;p27"/>
          <p:cNvSpPr/>
          <p:nvPr/>
        </p:nvSpPr>
        <p:spPr>
          <a:xfrm>
            <a:off x="476399" y="476250"/>
            <a:ext cx="8191202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A2C799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&lt;/&gt;</a:t>
            </a: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B"/>
        </a:solidFill>
        <a:effectLst/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/>
          <p:nvPr/>
        </p:nvSpPr>
        <p:spPr>
          <a:xfrm>
            <a:off x="476329" y="2078988"/>
            <a:ext cx="819120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SOFTWARE QUALITY ASSURANCE AND TESTING</a:t>
            </a:r>
            <a:endParaRPr sz="2800" b="1" i="0" u="none" strike="noStrike" cap="none">
              <a:solidFill>
                <a:srgbClr val="FFFFFF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476368" y="2850946"/>
            <a:ext cx="8191203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9B81BC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TEAM MEMBERS</a:t>
            </a: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476399" y="476250"/>
            <a:ext cx="8191202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A2C799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&lt;/&gt;</a:t>
            </a: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2660369" y="3336772"/>
            <a:ext cx="9525" cy="476250"/>
          </a:xfrm>
          <a:prstGeom prst="roundRect">
            <a:avLst>
              <a:gd name="adj" fmla="val -9600000"/>
            </a:avLst>
          </a:prstGeom>
          <a:solidFill>
            <a:srgbClr val="9B81BC">
              <a:alpha val="2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15"/>
          <p:cNvSpPr/>
          <p:nvPr/>
        </p:nvSpPr>
        <p:spPr>
          <a:xfrm>
            <a:off x="2803244" y="3569887"/>
            <a:ext cx="1704499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9B81BC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22118437</a:t>
            </a: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2801833" y="3372844"/>
            <a:ext cx="1704499" cy="1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FFFFFF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HUMAYUN SAEED</a:t>
            </a:r>
            <a:endParaRPr sz="975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4498557" y="3361517"/>
            <a:ext cx="9525" cy="476250"/>
          </a:xfrm>
          <a:prstGeom prst="roundRect">
            <a:avLst>
              <a:gd name="adj" fmla="val -9600000"/>
            </a:avLst>
          </a:prstGeom>
          <a:solidFill>
            <a:srgbClr val="9B81BC">
              <a:alpha val="2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15"/>
          <p:cNvSpPr/>
          <p:nvPr/>
        </p:nvSpPr>
        <p:spPr>
          <a:xfrm>
            <a:off x="4641432" y="3594631"/>
            <a:ext cx="1704559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9B81BC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21906563</a:t>
            </a: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4640021" y="3397588"/>
            <a:ext cx="1704678" cy="1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FFFFFF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ABDULRAHMAN KHATIB</a:t>
            </a:r>
            <a:endParaRPr sz="975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124775" y="2425525"/>
            <a:ext cx="4008926" cy="27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42765" y="123795"/>
            <a:ext cx="4171675" cy="2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B"/>
        </a:solidFill>
        <a:effectLst/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/>
          <p:nvPr/>
        </p:nvSpPr>
        <p:spPr>
          <a:xfrm>
            <a:off x="0" y="-1046"/>
            <a:ext cx="4572000" cy="5145700"/>
          </a:xfrm>
          <a:prstGeom prst="roundRect">
            <a:avLst>
              <a:gd name="adj" fmla="val -20000"/>
            </a:avLst>
          </a:prstGeom>
          <a:solidFill>
            <a:srgbClr val="9B81BC">
              <a:alpha val="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17"/>
          <p:cNvSpPr/>
          <p:nvPr/>
        </p:nvSpPr>
        <p:spPr>
          <a:xfrm>
            <a:off x="476250" y="476973"/>
            <a:ext cx="3619262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What are we Going to Talk About Today ?</a:t>
            </a:r>
            <a:endParaRPr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5048250" y="478123"/>
            <a:ext cx="361920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90500" marR="0" lvl="0" indent="-190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 panose="020B0503050000020004"/>
              <a:buChar char="•"/>
            </a:pPr>
            <a:r>
              <a:rPr lang="en-US" sz="20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Testing Approach</a:t>
            </a:r>
            <a:endParaRPr sz="20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 panose="020B0503050000020004"/>
              <a:buChar char="•"/>
            </a:pPr>
            <a:r>
              <a:rPr lang="en-US" sz="20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Testing Tools and CheckLists</a:t>
            </a:r>
            <a:endParaRPr sz="20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 panose="020B0503050000020004"/>
              <a:buChar char="•"/>
            </a:pPr>
            <a:r>
              <a:rPr lang="en-US" sz="20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Test Results</a:t>
            </a:r>
            <a:endParaRPr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B"/>
        </a:solidFill>
        <a:effectLst/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/>
          <p:nvPr/>
        </p:nvSpPr>
        <p:spPr>
          <a:xfrm>
            <a:off x="462915" y="826135"/>
            <a:ext cx="82042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Testing Approach</a:t>
            </a:r>
            <a:endParaRPr sz="2400" b="1" i="0" u="none" strike="noStrike" cap="none">
              <a:solidFill>
                <a:srgbClr val="FFFFFF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476399" y="370205"/>
            <a:ext cx="8191202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A2C799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&lt;/&gt;</a:t>
            </a: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164465" y="1421130"/>
            <a:ext cx="8503285" cy="364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90500" marR="0" lvl="0" indent="-190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 panose="020B0503050000020004"/>
              <a:buChar char="•"/>
            </a:pPr>
            <a:r>
              <a:rPr lang="en-US" sz="20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Testing Methodology: Unit Testing</a:t>
            </a:r>
            <a:endParaRPr sz="20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 panose="020B0503050000020004"/>
              <a:buChar char="•"/>
            </a:pPr>
            <a:r>
              <a:rPr lang="en-US" sz="20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Definition: Unit testing focuses on testing individual components or units of the application to ensure their functionality and correctness.</a:t>
            </a:r>
            <a:endParaRPr sz="20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  <p:pic>
        <p:nvPicPr>
          <p:cNvPr id="180" name="Google Shape;180;p18" descr="Screenshot (22)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843530" y="3291840"/>
            <a:ext cx="2916555" cy="1687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B"/>
        </a:solidFill>
        <a:effectLst/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/>
          <p:nvPr/>
        </p:nvSpPr>
        <p:spPr>
          <a:xfrm>
            <a:off x="475615" y="826135"/>
            <a:ext cx="81915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Testing Approach</a:t>
            </a:r>
            <a:endParaRPr sz="2400" b="1" i="0" u="none" strike="noStrike" cap="none">
              <a:solidFill>
                <a:srgbClr val="FFFFFF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476399" y="370205"/>
            <a:ext cx="8191202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A2C799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&lt;/&gt;</a:t>
            </a: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164465" y="1421130"/>
            <a:ext cx="8503285" cy="364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90500" marR="0" lvl="0" indent="-190500" algn="l" rt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600"/>
              <a:buFont typeface="Fira Sans" panose="020B0503050000020004"/>
              <a:buChar char="•"/>
            </a:pPr>
            <a:r>
              <a:rPr lang="en-US" sz="16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Testing Process:</a:t>
            </a:r>
            <a:endParaRPr sz="16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600"/>
              <a:buFont typeface="Fira Sans" panose="020B0503050000020004"/>
              <a:buChar char="•"/>
            </a:pPr>
            <a:r>
              <a:rPr lang="en-US" sz="16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Test Planning: We defined the objectives, scope, and criteria for our unit testing efforts.</a:t>
            </a:r>
            <a:endParaRPr sz="16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600"/>
              <a:buFont typeface="Fira Sans" panose="020B0503050000020004"/>
              <a:buChar char="•"/>
            </a:pPr>
            <a:r>
              <a:rPr lang="en-US" sz="16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Test Case Creation: We created detailed test cases to cover different functionalities of the application.</a:t>
            </a:r>
            <a:endParaRPr sz="16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600"/>
              <a:buFont typeface="Fira Sans" panose="020B0503050000020004"/>
              <a:buChar char="•"/>
            </a:pPr>
            <a:r>
              <a:rPr lang="en-US" sz="16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Test Execution: We systematically executed the test cases, recording actual results.</a:t>
            </a:r>
            <a:endParaRPr sz="16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600"/>
              <a:buFont typeface="Fira Sans" panose="020B0503050000020004"/>
              <a:buChar char="•"/>
            </a:pPr>
            <a:r>
              <a:rPr lang="en-US" sz="16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Defect Tracking: We logged and prioritized any issues or defects found during testing.</a:t>
            </a:r>
            <a:endParaRPr sz="16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B"/>
        </a:solidFill>
        <a:effectLst/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462915" y="826135"/>
            <a:ext cx="82042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Testing Results</a:t>
            </a:r>
            <a:endParaRPr sz="2400" b="1" i="0" u="none" strike="noStrike" cap="none">
              <a:solidFill>
                <a:srgbClr val="FFFFFF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476399" y="370205"/>
            <a:ext cx="8191202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A2C799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&lt;/&gt;</a:t>
            </a: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164465" y="1421130"/>
            <a:ext cx="8503285" cy="364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90500" marR="0" lvl="0" indent="-190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 panose="020B0503050000020004"/>
              <a:buChar char="•"/>
            </a:pPr>
            <a:r>
              <a:rPr lang="en-US" sz="16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Summary of Test Results:</a:t>
            </a:r>
            <a:endParaRPr sz="16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 panose="020B0503050000020004"/>
              <a:buChar char="•"/>
            </a:pPr>
            <a:r>
              <a:rPr lang="en-US" sz="16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Units Tested: 54</a:t>
            </a:r>
            <a:endParaRPr sz="16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 panose="020B0503050000020004"/>
              <a:buChar char="•"/>
            </a:pPr>
            <a:r>
              <a:rPr lang="en-US" sz="16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Key Functionalities Covered:</a:t>
            </a:r>
            <a:endParaRPr sz="16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 panose="020B0503050000020004"/>
              <a:buChar char="•"/>
            </a:pPr>
            <a:r>
              <a:rPr lang="en-US" sz="16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Keyboard input validation</a:t>
            </a:r>
            <a:endParaRPr sz="16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 panose="020B0503050000020004"/>
              <a:buChar char="•"/>
            </a:pPr>
            <a:r>
              <a:rPr lang="en-US" sz="16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Error handling and messaging</a:t>
            </a:r>
            <a:endParaRPr sz="16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 panose="020B0503050000020004"/>
              <a:buChar char="•"/>
            </a:pPr>
            <a:r>
              <a:rPr lang="en-US" sz="16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User interface responsiveness</a:t>
            </a:r>
            <a:endParaRPr sz="16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 panose="020B0503050000020004"/>
              <a:buChar char="•"/>
            </a:pPr>
            <a:r>
              <a:rPr lang="en-US" sz="16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Installation and uninstallation processes</a:t>
            </a:r>
            <a:endParaRPr sz="16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63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16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B"/>
        </a:solidFill>
        <a:effectLst/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/>
          <p:nvPr/>
        </p:nvSpPr>
        <p:spPr>
          <a:xfrm>
            <a:off x="462915" y="826135"/>
            <a:ext cx="82042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Testing Results</a:t>
            </a:r>
            <a:endParaRPr sz="2400" b="1" i="0" u="none" strike="noStrike" cap="none">
              <a:solidFill>
                <a:srgbClr val="FFFFFF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476399" y="370205"/>
            <a:ext cx="8191202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A2C799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&lt;/&gt;</a:t>
            </a: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164465" y="1421130"/>
            <a:ext cx="8503285" cy="364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90500" marR="0" lvl="0" indent="-190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 panose="020B0503050000020004"/>
              <a:buChar char="•"/>
            </a:pPr>
            <a:r>
              <a:rPr lang="en-US" sz="20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Defects and Issues:</a:t>
            </a:r>
            <a:endParaRPr sz="20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 panose="020B0503050000020004"/>
              <a:buChar char="•"/>
            </a:pPr>
            <a:r>
              <a:rPr lang="en-US" sz="20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Number of Issues Found: 5</a:t>
            </a:r>
            <a:endParaRPr sz="20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 panose="020B0503050000020004"/>
              <a:buChar char="•"/>
            </a:pPr>
            <a:r>
              <a:rPr lang="en-US" sz="20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Impact on Application:</a:t>
            </a:r>
            <a:endParaRPr sz="20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 panose="020B0503050000020004"/>
              <a:buChar char="•"/>
            </a:pPr>
            <a:r>
              <a:rPr lang="en-US" sz="20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2 critical defects affecting application stability</a:t>
            </a:r>
            <a:endParaRPr sz="20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2000"/>
              <a:buFont typeface="Fira Sans" panose="020B0503050000020004"/>
              <a:buChar char="•"/>
            </a:pPr>
            <a:r>
              <a:rPr lang="en-US" sz="2000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3 minor defects affecting user experience</a:t>
            </a:r>
            <a:endParaRPr sz="2000"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B"/>
        </a:solidFill>
        <a:effectLst/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/>
          <p:nvPr/>
        </p:nvSpPr>
        <p:spPr>
          <a:xfrm>
            <a:off x="462915" y="826135"/>
            <a:ext cx="82042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Testing Results</a:t>
            </a:r>
            <a:endParaRPr sz="2400" b="1" i="0" u="none" strike="noStrike" cap="none">
              <a:solidFill>
                <a:srgbClr val="FFFFFF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476399" y="370205"/>
            <a:ext cx="8191202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A2C799"/>
                </a:solidFill>
                <a:latin typeface="Fira Code" panose="020B0809050000020004"/>
                <a:ea typeface="Fira Code" panose="020B0809050000020004"/>
                <a:cs typeface="Fira Code" panose="020B0809050000020004"/>
                <a:sym typeface="Fira Code" panose="020B0809050000020004"/>
              </a:rPr>
              <a:t>&lt;/&gt;</a:t>
            </a:r>
            <a:endParaRPr sz="10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179070" y="1203325"/>
            <a:ext cx="8503285" cy="364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905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800"/>
              <a:buFont typeface="Fira Sans" panose="020B0503050000020004"/>
              <a:buChar char="•"/>
            </a:pPr>
            <a:r>
              <a:rPr lang="en-US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Actions Taken:</a:t>
            </a:r>
            <a:endParaRPr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800"/>
              <a:buFont typeface="Fira Sans" panose="020B0503050000020004"/>
              <a:buChar char="•"/>
            </a:pPr>
            <a:r>
              <a:rPr lang="en-US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Critical Defects:</a:t>
            </a:r>
            <a:endParaRPr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800"/>
              <a:buFont typeface="Fira Sans" panose="020B0503050000020004"/>
              <a:buChar char="•"/>
            </a:pPr>
            <a:r>
              <a:rPr lang="en-US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Assigned high priority and resolved immediately</a:t>
            </a:r>
            <a:endParaRPr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800"/>
              <a:buFont typeface="Fira Sans" panose="020B0503050000020004"/>
              <a:buChar char="•"/>
            </a:pPr>
            <a:r>
              <a:rPr lang="en-US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Conducted thorough root cause analysis and implemented appropriate fixes</a:t>
            </a:r>
            <a:endParaRPr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800"/>
              <a:buFont typeface="Fira Sans" panose="020B0503050000020004"/>
              <a:buChar char="•"/>
            </a:pPr>
            <a:r>
              <a:rPr lang="en-US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Retested the affected units to ensure the resolution</a:t>
            </a:r>
            <a:endParaRPr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800"/>
              <a:buFont typeface="Fira Sans" panose="020B0503050000020004"/>
              <a:buChar char="•"/>
            </a:pPr>
            <a:r>
              <a:rPr lang="en-US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Minor Defects:</a:t>
            </a:r>
            <a:endParaRPr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800"/>
              <a:buFont typeface="Fira Sans" panose="020B0503050000020004"/>
              <a:buChar char="•"/>
            </a:pPr>
            <a:r>
              <a:rPr lang="en-US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Prioritized based on impact and fixed during subsequent iterations</a:t>
            </a:r>
            <a:endParaRPr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  <a:p>
            <a:pPr marL="1905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297A8"/>
              </a:buClr>
              <a:buSzPts val="1800"/>
              <a:buFont typeface="Fira Sans" panose="020B0503050000020004"/>
              <a:buChar char="•"/>
            </a:pPr>
            <a:r>
              <a:rPr lang="en-US" b="0" i="0" u="none" strike="noStrike" cap="none">
                <a:solidFill>
                  <a:srgbClr val="9297A8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rPr>
              <a:t>Conducted regression testing to ensure fixes didn't introduce new issues</a:t>
            </a:r>
            <a:endParaRPr b="0" i="0" u="none" strike="noStrike" cap="none">
              <a:solidFill>
                <a:srgbClr val="9297A8"/>
              </a:solidFill>
              <a:latin typeface="Fira Sans" panose="020B0503050000020004"/>
              <a:ea typeface="Fira Sans" panose="020B0503050000020004"/>
              <a:cs typeface="Fira Sans" panose="020B0503050000020004"/>
              <a:sym typeface="Fira Sans" panose="020B05030500000200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2219</Words>
  <Application>WPS Presentation</Application>
  <PresentationFormat/>
  <Paragraphs>101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Arial</vt:lpstr>
      <vt:lpstr>Montserrat</vt:lpstr>
      <vt:lpstr>Lato</vt:lpstr>
      <vt:lpstr>Calibri</vt:lpstr>
      <vt:lpstr>Montserrat ExtraBold</vt:lpstr>
      <vt:lpstr>Fira Code</vt:lpstr>
      <vt:lpstr>Fira Sans</vt:lpstr>
      <vt:lpstr>Microsoft YaHei</vt:lpstr>
      <vt:lpstr>Arial Unicode MS</vt:lpstr>
      <vt:lpstr>Focus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abdulrhman khatib</cp:lastModifiedBy>
  <cp:revision>1</cp:revision>
  <dcterms:created xsi:type="dcterms:W3CDTF">2023-05-28T22:38:59Z</dcterms:created>
  <dcterms:modified xsi:type="dcterms:W3CDTF">2023-05-28T22:39:01Z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DAC9A62A04F6494890022359A0301F3B</vt:lpwstr>
  </property>
  <property fmtid="{D5CDD505-2E9C-101B-9397-08002B2CF9AE}" pid="3" name="KSOProductBuildVer">
    <vt:lpwstr>1033-11.2.0.11537</vt:lpwstr>
  </property>
</Properties>
</file>