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3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AC4DFFA-9D09-4434-904B-A6E4C9C1583A}">
  <a:tblStyle styleId="{7AC4DFFA-9D09-4434-904B-A6E4C9C158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5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4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eb8aff601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eb8aff601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b8f8d24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eb8f8d24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eb8f8d24b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eb8f8d24b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b8aff6017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eb8aff6017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b8aff601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eb8aff601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9e2263a3e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9e2263a3e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b8aff6017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eb8aff6017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eb8aff6017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eb8aff6017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freelancinggig.com/blog/2019/02/06/what-is-the-difference-between-bfs-and-dfs-algorithms/" TargetMode="External"/><Relationship Id="rId4" Type="http://schemas.openxmlformats.org/officeDocument/2006/relationships/hyperlink" Target="https://www.toppr.com/guides/computer-science/programming-in-c-/structured-data-type/introduction-to-arrays/" TargetMode="External"/><Relationship Id="rId5" Type="http://schemas.openxmlformats.org/officeDocument/2006/relationships/hyperlink" Target="https://hyosup0513.github.io/data%20structure/2020/06/22/What-is-Hash-and-Hash-Table.html" TargetMode="External"/><Relationship Id="rId6" Type="http://schemas.openxmlformats.org/officeDocument/2006/relationships/hyperlink" Target="https://www.geeksforgeeks.org/stack-meaning-in-dsa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311725" y="47347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2"/>
                </a:solidFill>
              </a:rPr>
              <a:t>Projeto Integrador 3B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81775" y="1680500"/>
            <a:ext cx="41664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>
                <a:solidFill>
                  <a:schemeClr val="accent2"/>
                </a:solidFill>
              </a:rPr>
              <a:t>Saída</a:t>
            </a:r>
            <a:r>
              <a:rPr lang="pt-BR" sz="1600">
                <a:solidFill>
                  <a:schemeClr val="accent2"/>
                </a:solidFill>
              </a:rPr>
              <a:t> do L</a:t>
            </a:r>
            <a:r>
              <a:rPr lang="pt-BR" sz="1600">
                <a:solidFill>
                  <a:schemeClr val="accent2"/>
                </a:solidFill>
              </a:rPr>
              <a:t>a</a:t>
            </a:r>
            <a:r>
              <a:rPr lang="pt-BR" sz="1600">
                <a:solidFill>
                  <a:schemeClr val="accent2"/>
                </a:solidFill>
              </a:rPr>
              <a:t>birinto  </a:t>
            </a:r>
            <a:endParaRPr sz="1600">
              <a:solidFill>
                <a:schemeClr val="accent2"/>
              </a:solidFill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5162150" y="723100"/>
            <a:ext cx="35112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nome: Humberto Pereira Bravo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matrícula: 2122130012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5299325" y="1861525"/>
            <a:ext cx="34977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5162150" y="1984975"/>
            <a:ext cx="35112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nome: Manoel Matheus Correia dos Anjos	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matrícula: 2122130045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5230725" y="3219425"/>
            <a:ext cx="35661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nome: Eduardo Augusto Franciscon Reis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matrícula: 2122130003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1307750" y="2187775"/>
            <a:ext cx="16047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Grupo A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311700" y="21287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250275" y="995800"/>
            <a:ext cx="30174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Situação hipotética</a:t>
            </a:r>
            <a:r>
              <a:rPr lang="pt-BR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pt-BR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evido a um </a:t>
            </a:r>
            <a:r>
              <a:rPr lang="pt-BR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pt-BR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rro em uma </a:t>
            </a:r>
            <a:r>
              <a:rPr lang="pt-BR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operação</a:t>
            </a:r>
            <a:r>
              <a:rPr lang="pt-BR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de extração ocorreu um desabamento deixando os mineradores preseos.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311700" y="2449600"/>
            <a:ext cx="2537400" cy="9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Objetivo: 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realizar a evacuação dos mineradores usando conceitos de Teoria dos Grafos.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8" name="Google Shape;78;p14"/>
          <p:cNvPicPr preferRelativeResize="0"/>
          <p:nvPr/>
        </p:nvPicPr>
        <p:blipFill rotWithShape="1">
          <a:blip r:embed="rId3">
            <a:alphaModFix/>
          </a:blip>
          <a:srcRect b="3182" l="4108" r="3767" t="5891"/>
          <a:stretch/>
        </p:blipFill>
        <p:spPr>
          <a:xfrm>
            <a:off x="3966775" y="686675"/>
            <a:ext cx="4974601" cy="3270324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4"/>
          <p:cNvSpPr txBox="1"/>
          <p:nvPr/>
        </p:nvSpPr>
        <p:spPr>
          <a:xfrm>
            <a:off x="4335275" y="4033725"/>
            <a:ext cx="4713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42424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Trabalhadores em uma mina. Fonte: freepik </a:t>
            </a:r>
            <a:endParaRPr b="1" sz="1100">
              <a:solidFill>
                <a:srgbClr val="42424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311725" y="500925"/>
            <a:ext cx="3127500" cy="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Grafo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175950" y="1193325"/>
            <a:ext cx="3127500" cy="10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Conceito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Diferença entre os grafos ponderado e não ponderado</a:t>
            </a:r>
            <a:endParaRPr sz="1400"/>
          </a:p>
        </p:txBody>
      </p:sp>
      <p:sp>
        <p:nvSpPr>
          <p:cNvPr id="86" name="Google Shape;86;p15"/>
          <p:cNvSpPr txBox="1"/>
          <p:nvPr/>
        </p:nvSpPr>
        <p:spPr>
          <a:xfrm>
            <a:off x="175950" y="2728675"/>
            <a:ext cx="25794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</a:pPr>
            <a:r>
              <a:rPr lang="pt-BR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sensores como vértices.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</a:pPr>
            <a:r>
              <a:rPr lang="pt-BR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Túneis como arestas.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1025" y="2298750"/>
            <a:ext cx="4775026" cy="225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8913" y="137050"/>
            <a:ext cx="3467100" cy="1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/>
        </p:nvSpPr>
        <p:spPr>
          <a:xfrm>
            <a:off x="5379325" y="1945625"/>
            <a:ext cx="2717700" cy="1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Grafo não ponderado.Fonte:wikiversity</a:t>
            </a:r>
            <a:r>
              <a:rPr lang="pt-B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4964775" y="4755350"/>
            <a:ext cx="37770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Grafo ponderado. Fonte: freecodecamp</a:t>
            </a:r>
            <a:endParaRPr b="1"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311725" y="500925"/>
            <a:ext cx="3127500" cy="15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API - Application Programming Interface</a:t>
            </a:r>
            <a:endParaRPr/>
          </a:p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311700" y="2390650"/>
            <a:ext cx="3127500" cy="17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Conceito.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Como funciona no trabalho(simular labirintos).</a:t>
            </a:r>
            <a:endParaRPr sz="1400"/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8500" y="563800"/>
            <a:ext cx="4421876" cy="330104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/>
        </p:nvSpPr>
        <p:spPr>
          <a:xfrm>
            <a:off x="4657675" y="4064425"/>
            <a:ext cx="40227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42424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ilustração de api. Fonte: Freepick</a:t>
            </a:r>
            <a:endParaRPr b="1" sz="1100">
              <a:solidFill>
                <a:srgbClr val="42424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311725" y="500925"/>
            <a:ext cx="3127500" cy="7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DFS - </a:t>
            </a:r>
            <a:r>
              <a:rPr i="1" lang="pt-BR"/>
              <a:t>Depth First Search</a:t>
            </a:r>
            <a:endParaRPr i="1"/>
          </a:p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311725" y="1400125"/>
            <a:ext cx="3127500" cy="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Conceito.</a:t>
            </a:r>
            <a:endParaRPr sz="1400"/>
          </a:p>
        </p:txBody>
      </p:sp>
      <p:sp>
        <p:nvSpPr>
          <p:cNvPr id="105" name="Google Shape;105;p17"/>
          <p:cNvSpPr txBox="1"/>
          <p:nvPr/>
        </p:nvSpPr>
        <p:spPr>
          <a:xfrm>
            <a:off x="251825" y="1930125"/>
            <a:ext cx="31275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</a:pPr>
            <a:r>
              <a:rPr lang="pt-BR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Como funciona.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251825" y="2478825"/>
            <a:ext cx="2949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</a:pPr>
            <a:r>
              <a:rPr lang="pt-BR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lang="pt-BR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implementação</a:t>
            </a:r>
            <a:r>
              <a:rPr lang="pt-BR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recursiva 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251825" y="3027525"/>
            <a:ext cx="2880300" cy="10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</a:pPr>
            <a:r>
              <a:rPr lang="pt-BR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Estruturas usadas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</a:pPr>
            <a:r>
              <a:rPr lang="pt-BR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ArrayList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</a:pPr>
            <a:r>
              <a:rPr lang="pt-BR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HashSet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</a:pPr>
            <a:r>
              <a:rPr lang="pt-BR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Pilha 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p17"/>
          <p:cNvPicPr preferRelativeResize="0"/>
          <p:nvPr/>
        </p:nvPicPr>
        <p:blipFill rotWithShape="1">
          <a:blip r:embed="rId3">
            <a:alphaModFix/>
          </a:blip>
          <a:srcRect b="0" l="49272" r="0" t="0"/>
          <a:stretch/>
        </p:blipFill>
        <p:spPr>
          <a:xfrm>
            <a:off x="4697150" y="780263"/>
            <a:ext cx="3811575" cy="340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 txBox="1"/>
          <p:nvPr/>
        </p:nvSpPr>
        <p:spPr>
          <a:xfrm>
            <a:off x="5056900" y="4356175"/>
            <a:ext cx="32397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Imagem </a:t>
            </a:r>
            <a:r>
              <a:rPr b="1" lang="pt-B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DFS. Fonte: freelancinggig</a:t>
            </a:r>
            <a:endParaRPr b="1"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190950" y="2541322"/>
            <a:ext cx="3127500" cy="5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HashSet</a:t>
            </a:r>
            <a:endParaRPr/>
          </a:p>
        </p:txBody>
      </p:sp>
      <p:sp>
        <p:nvSpPr>
          <p:cNvPr id="115" name="Google Shape;115;p18"/>
          <p:cNvSpPr txBox="1"/>
          <p:nvPr/>
        </p:nvSpPr>
        <p:spPr>
          <a:xfrm>
            <a:off x="190950" y="242775"/>
            <a:ext cx="28404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ArrayList</a:t>
            </a:r>
            <a:endParaRPr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88650" y="1082750"/>
            <a:ext cx="3127500" cy="12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Uma lista contendo elementos.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A lista irá conter o caminho de um ponto partida e um ponto destino.</a:t>
            </a:r>
            <a:endParaRPr sz="1400"/>
          </a:p>
        </p:txBody>
      </p:sp>
      <p:sp>
        <p:nvSpPr>
          <p:cNvPr id="117" name="Google Shape;117;p18"/>
          <p:cNvSpPr txBox="1"/>
          <p:nvPr/>
        </p:nvSpPr>
        <p:spPr>
          <a:xfrm>
            <a:off x="152400" y="3299100"/>
            <a:ext cx="29175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</a:pPr>
            <a:r>
              <a:rPr lang="pt-BR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Semelhante ao Array, mas não aceita elemento </a:t>
            </a:r>
            <a:r>
              <a:rPr lang="pt-BR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repetidos</a:t>
            </a:r>
            <a:r>
              <a:rPr lang="pt-BR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</a:pPr>
            <a:r>
              <a:rPr lang="pt-BR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Evita visitar a mesma posição duas vezes.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 rotWithShape="1">
          <a:blip r:embed="rId3">
            <a:alphaModFix/>
          </a:blip>
          <a:srcRect b="39200" l="3404" r="2557" t="4346"/>
          <a:stretch/>
        </p:blipFill>
        <p:spPr>
          <a:xfrm>
            <a:off x="4197100" y="242663"/>
            <a:ext cx="4667526" cy="159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 rotWithShape="1">
          <a:blip r:embed="rId4">
            <a:alphaModFix/>
          </a:blip>
          <a:srcRect b="17874" l="0" r="0" t="8838"/>
          <a:stretch/>
        </p:blipFill>
        <p:spPr>
          <a:xfrm>
            <a:off x="4197100" y="2374113"/>
            <a:ext cx="4667524" cy="230317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/>
        </p:nvSpPr>
        <p:spPr>
          <a:xfrm>
            <a:off x="4918725" y="1960975"/>
            <a:ext cx="35160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Imagem de um Array.Fonte: toppr</a:t>
            </a:r>
            <a:endParaRPr b="1"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4673025" y="4798850"/>
            <a:ext cx="40074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Imagem </a:t>
            </a:r>
            <a:r>
              <a:rPr b="1" lang="pt-B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 uma função hash.Fonte:hyosup</a:t>
            </a:r>
            <a:endParaRPr b="1"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11725" y="500925"/>
            <a:ext cx="3127500" cy="6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Pilha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142825" y="1112325"/>
            <a:ext cx="3127500" cy="16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Permite inserção e remoção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O último valor a ser inserido na pilha será o primeiro a ser removido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Implementamos a pilha usando recursão</a:t>
            </a:r>
            <a:endParaRPr sz="1400"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7800" y="256725"/>
            <a:ext cx="4667550" cy="29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 txBox="1"/>
          <p:nvPr/>
        </p:nvSpPr>
        <p:spPr>
          <a:xfrm>
            <a:off x="4857300" y="3404225"/>
            <a:ext cx="34854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Imagem de uma Pilha.Fonte: geeksforgeeks </a:t>
            </a:r>
            <a:endParaRPr b="1"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204225" y="547000"/>
            <a:ext cx="3127500" cy="7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204225" y="1290400"/>
            <a:ext cx="3127500" cy="19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Observações sobre o  tempo do very-large-maze.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Movimentos desnecessários do DFS.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DFS perde eficiência para certo tipos de labirintos.</a:t>
            </a:r>
            <a:endParaRPr sz="1400"/>
          </a:p>
        </p:txBody>
      </p:sp>
      <p:graphicFrame>
        <p:nvGraphicFramePr>
          <p:cNvPr id="136" name="Google Shape;136;p20"/>
          <p:cNvGraphicFramePr/>
          <p:nvPr/>
        </p:nvGraphicFramePr>
        <p:xfrm>
          <a:off x="3869825" y="133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{7AC4DFFA-9D09-4434-904B-A6E4C9C1583A}</a:tableStyleId>
              </a:tblPr>
              <a:tblGrid>
                <a:gridCol w="2624650"/>
                <a:gridCol w="2543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Tipo do labirinto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tempo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maze-sample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2.076ms ou 2,076 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maze-sample-2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50"/>
                        <a:t>2.949ms ou</a:t>
                      </a:r>
                      <a:r>
                        <a:rPr lang="pt-BR" sz="1550"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pt-BR" sz="1550"/>
                        <a:t>2,949 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medium-maze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50"/>
                        <a:t>7.072ms ou</a:t>
                      </a:r>
                      <a:r>
                        <a:rPr lang="pt-BR" sz="1550"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pt-BR" sz="1550"/>
                        <a:t>7,072 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large-maze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50"/>
                        <a:t>31.363ms ou 31,363 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very-large-maze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50"/>
                        <a:t>259.572</a:t>
                      </a:r>
                      <a:r>
                        <a:rPr lang="pt-BR" sz="1550"/>
                        <a:t>ms ou</a:t>
                      </a:r>
                      <a:r>
                        <a:rPr lang="pt-BR" sz="1550"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pt-BR" sz="1550"/>
                        <a:t>4,3262 min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311725" y="500925"/>
            <a:ext cx="31275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180800" y="1178025"/>
            <a:ext cx="3127500" cy="4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rPr lang="pt-BR" sz="1315"/>
              <a:t>Fonte imagem 1: https://br.freepik.com/fotos-gratis/trabalhando-em-uma-caverna.</a:t>
            </a:r>
            <a:endParaRPr sz="1315"/>
          </a:p>
        </p:txBody>
      </p:sp>
      <p:sp>
        <p:nvSpPr>
          <p:cNvPr id="143" name="Google Shape;143;p21"/>
          <p:cNvSpPr txBox="1"/>
          <p:nvPr/>
        </p:nvSpPr>
        <p:spPr>
          <a:xfrm>
            <a:off x="157700" y="2148550"/>
            <a:ext cx="30192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Fonte imagem 2:https://pt.wikiversity.org/wiki/Curso_Livre_de_Estruturas_de_Dados/Grafos</a:t>
            </a:r>
            <a:endParaRPr sz="13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180800" y="3050850"/>
            <a:ext cx="29730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Fonte imagem 3:  https://www.freecodecamp.org/portuguese</a:t>
            </a:r>
            <a:r>
              <a:rPr lang="pt-BR" sz="13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/news/algoritmo-de-caminho-de-custo-minimo</a:t>
            </a:r>
            <a:endParaRPr sz="13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157700" y="4049075"/>
            <a:ext cx="30192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Fonte imagem 4: </a:t>
            </a:r>
            <a:endParaRPr sz="13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https://br.freepik.com/vetores-gratis/ilustracao-de-api-de-design-plano.</a:t>
            </a:r>
            <a:endParaRPr sz="13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3997525" y="516050"/>
            <a:ext cx="44220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Fonte imagem 5: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What is the Difference Between BFS and DFS Algorithms - Developers, Designers &amp; Freelancers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4020475" y="1423575"/>
            <a:ext cx="42378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Fonte imagem 6: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Introduction to Arrays in C++ | What are Array Data Structures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3959125" y="2239000"/>
            <a:ext cx="44988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Fonte imagem 7: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What is Hash and Hash Table · Maratom's Study Blog (hyosup0513.github.io)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4020475" y="3204625"/>
            <a:ext cx="45603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Fonte imagem 8: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Stack Definition &amp; Meaning in DSA - GeeksforGeeks</a:t>
            </a:r>
            <a:r>
              <a:rPr lang="pt-BR" sz="1300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300" u="sng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