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81" r:id="rId6"/>
    <p:sldId id="261" r:id="rId7"/>
    <p:sldId id="260" r:id="rId8"/>
    <p:sldId id="262" r:id="rId9"/>
    <p:sldId id="263" r:id="rId10"/>
    <p:sldId id="264" r:id="rId11"/>
    <p:sldId id="265" r:id="rId12"/>
    <p:sldId id="276" r:id="rId13"/>
    <p:sldId id="279" r:id="rId14"/>
    <p:sldId id="278" r:id="rId15"/>
    <p:sldId id="267" r:id="rId16"/>
    <p:sldId id="266" r:id="rId17"/>
    <p:sldId id="268" r:id="rId18"/>
    <p:sldId id="269" r:id="rId19"/>
    <p:sldId id="280" r:id="rId20"/>
    <p:sldId id="270" r:id="rId21"/>
    <p:sldId id="271"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8" d="100"/>
          <a:sy n="78"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116457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587B224-5095-4DA7-8BB6-B8DCD46B4859}" type="datetimeFigureOut">
              <a:rPr lang="es-MX" smtClean="0"/>
              <a:t>28/05/2018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417573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2593816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0F98BC-F4E1-4886-925D-24751D55D166}"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9452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1560984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87B224-5095-4DA7-8BB6-B8DCD46B4859}" type="datetimeFigureOut">
              <a:rPr lang="es-MX" smtClean="0"/>
              <a:t>28/05/2018</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3406561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87B224-5095-4DA7-8BB6-B8DCD46B4859}" type="datetimeFigureOut">
              <a:rPr lang="es-MX" smtClean="0"/>
              <a:t>28/05/2018</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3360777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3499565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346292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340213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189968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587B224-5095-4DA7-8BB6-B8DCD46B4859}" type="datetimeFigureOut">
              <a:rPr lang="es-MX" smtClean="0"/>
              <a:t>28/05/2018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116364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587B224-5095-4DA7-8BB6-B8DCD46B4859}" type="datetimeFigureOut">
              <a:rPr lang="es-MX" smtClean="0"/>
              <a:t>28/05/2018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109847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19451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212982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6587B224-5095-4DA7-8BB6-B8DCD46B4859}" type="datetimeFigureOut">
              <a:rPr lang="es-MX" smtClean="0"/>
              <a:t>28/05/2018</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128663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587B224-5095-4DA7-8BB6-B8DCD46B4859}" type="datetimeFigureOut">
              <a:rPr lang="es-MX" smtClean="0"/>
              <a:t>28/05/2018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E0F98BC-F4E1-4886-925D-24751D55D166}" type="slidenum">
              <a:rPr lang="es-MX" smtClean="0"/>
              <a:t>‹Nº›</a:t>
            </a:fld>
            <a:endParaRPr lang="es-MX"/>
          </a:p>
        </p:txBody>
      </p:sp>
    </p:spTree>
    <p:extLst>
      <p:ext uri="{BB962C8B-B14F-4D97-AF65-F5344CB8AC3E}">
        <p14:creationId xmlns:p14="http://schemas.microsoft.com/office/powerpoint/2010/main" val="138862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87B224-5095-4DA7-8BB6-B8DCD46B4859}" type="datetimeFigureOut">
              <a:rPr lang="es-MX" smtClean="0"/>
              <a:t>28/05/2018</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0F98BC-F4E1-4886-925D-24751D55D166}" type="slidenum">
              <a:rPr lang="es-MX" smtClean="0"/>
              <a:t>‹Nº›</a:t>
            </a:fld>
            <a:endParaRPr lang="es-MX"/>
          </a:p>
        </p:txBody>
      </p:sp>
    </p:spTree>
    <p:extLst>
      <p:ext uri="{BB962C8B-B14F-4D97-AF65-F5344CB8AC3E}">
        <p14:creationId xmlns:p14="http://schemas.microsoft.com/office/powerpoint/2010/main" val="60206864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KNN-MLP </a:t>
            </a:r>
            <a:r>
              <a:rPr lang="es-MX" dirty="0" err="1" smtClean="0"/>
              <a:t>Backpropagation</a:t>
            </a:r>
            <a:endParaRPr lang="es-MX" dirty="0"/>
          </a:p>
        </p:txBody>
      </p:sp>
      <p:sp>
        <p:nvSpPr>
          <p:cNvPr id="3" name="Subtítulo 2"/>
          <p:cNvSpPr>
            <a:spLocks noGrp="1"/>
          </p:cNvSpPr>
          <p:nvPr>
            <p:ph type="subTitle" idx="1"/>
          </p:nvPr>
        </p:nvSpPr>
        <p:spPr/>
        <p:txBody>
          <a:bodyPr/>
          <a:lstStyle/>
          <a:p>
            <a:r>
              <a:rPr lang="es-MX" dirty="0" smtClean="0"/>
              <a:t>Data sets -&gt; Iris, </a:t>
            </a:r>
            <a:r>
              <a:rPr lang="es-MX" dirty="0" err="1" smtClean="0"/>
              <a:t>Wine</a:t>
            </a:r>
            <a:r>
              <a:rPr lang="es-MX" dirty="0" smtClean="0"/>
              <a:t> </a:t>
            </a:r>
            <a:r>
              <a:rPr lang="es-MX" dirty="0" err="1" smtClean="0"/>
              <a:t>quality</a:t>
            </a:r>
            <a:r>
              <a:rPr lang="es-MX" dirty="0" smtClean="0"/>
              <a:t> red y </a:t>
            </a:r>
            <a:r>
              <a:rPr lang="es-MX" dirty="0" err="1" smtClean="0"/>
              <a:t>transfusion</a:t>
            </a:r>
            <a:endParaRPr lang="es-MX" dirty="0"/>
          </a:p>
        </p:txBody>
      </p:sp>
    </p:spTree>
    <p:extLst>
      <p:ext uri="{BB962C8B-B14F-4D97-AF65-F5344CB8AC3E}">
        <p14:creationId xmlns:p14="http://schemas.microsoft.com/office/powerpoint/2010/main" val="1151465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KNN</a:t>
            </a:r>
          </a:p>
        </p:txBody>
      </p:sp>
      <p:sp>
        <p:nvSpPr>
          <p:cNvPr id="3" name="Marcador de contenido 2"/>
          <p:cNvSpPr>
            <a:spLocks noGrp="1"/>
          </p:cNvSpPr>
          <p:nvPr>
            <p:ph idx="1"/>
          </p:nvPr>
        </p:nvSpPr>
        <p:spPr/>
        <p:txBody>
          <a:bodyPr/>
          <a:lstStyle/>
          <a:p>
            <a:r>
              <a:rPr lang="es-MX" dirty="0" smtClean="0"/>
              <a:t>5.- Calcular la precisión de las predicciones</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54" y="2944276"/>
            <a:ext cx="11557892" cy="1405302"/>
          </a:xfrm>
          <a:prstGeom prst="rect">
            <a:avLst/>
          </a:prstGeom>
        </p:spPr>
      </p:pic>
    </p:spTree>
    <p:extLst>
      <p:ext uri="{BB962C8B-B14F-4D97-AF65-F5344CB8AC3E}">
        <p14:creationId xmlns:p14="http://schemas.microsoft.com/office/powerpoint/2010/main" val="875481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KNN</a:t>
            </a:r>
          </a:p>
        </p:txBody>
      </p:sp>
      <p:sp>
        <p:nvSpPr>
          <p:cNvPr id="3" name="Marcador de contenido 2"/>
          <p:cNvSpPr>
            <a:spLocks noGrp="1"/>
          </p:cNvSpPr>
          <p:nvPr>
            <p:ph idx="1"/>
          </p:nvPr>
        </p:nvSpPr>
        <p:spPr/>
        <p:txBody>
          <a:bodyPr/>
          <a:lstStyle/>
          <a:p>
            <a:r>
              <a:rPr lang="es-MX" dirty="0" smtClean="0"/>
              <a:t>6.- Unir todo (</a:t>
            </a:r>
            <a:r>
              <a:rPr lang="es-MX" dirty="0" err="1" smtClean="0"/>
              <a:t>main</a:t>
            </a:r>
            <a:r>
              <a:rPr lang="es-MX" dirty="0" smtClean="0"/>
              <a:t>)</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859" y="2485511"/>
            <a:ext cx="10268281" cy="3445732"/>
          </a:xfrm>
          <a:prstGeom prst="rect">
            <a:avLst/>
          </a:prstGeom>
        </p:spPr>
      </p:pic>
    </p:spTree>
    <p:extLst>
      <p:ext uri="{BB962C8B-B14F-4D97-AF65-F5344CB8AC3E}">
        <p14:creationId xmlns:p14="http://schemas.microsoft.com/office/powerpoint/2010/main" val="2264281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755" y="2578894"/>
            <a:ext cx="8943975" cy="2667000"/>
          </a:xfrm>
        </p:spPr>
      </p:pic>
      <p:sp>
        <p:nvSpPr>
          <p:cNvPr id="5" name="Marcador de contenido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1</a:t>
            </a:r>
            <a:r>
              <a:rPr lang="es-MX" dirty="0" smtClean="0"/>
              <a:t>.- Leer el archivo</a:t>
            </a:r>
          </a:p>
          <a:p>
            <a:endParaRPr lang="es-MX" dirty="0" smtClean="0"/>
          </a:p>
          <a:p>
            <a:endParaRPr lang="es-MX" dirty="0" smtClean="0"/>
          </a:p>
          <a:p>
            <a:endParaRPr lang="es-MX" dirty="0" smtClean="0"/>
          </a:p>
        </p:txBody>
      </p:sp>
    </p:spTree>
    <p:extLst>
      <p:ext uri="{BB962C8B-B14F-4D97-AF65-F5344CB8AC3E}">
        <p14:creationId xmlns:p14="http://schemas.microsoft.com/office/powerpoint/2010/main" val="480966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lstStyle/>
          <a:p>
            <a:r>
              <a:rPr lang="es-MX" dirty="0" smtClean="0"/>
              <a:t>2.- Cambiar las columnas de atributos </a:t>
            </a:r>
            <a:r>
              <a:rPr lang="es-MX" dirty="0" err="1" smtClean="0"/>
              <a:t>string</a:t>
            </a:r>
            <a:r>
              <a:rPr lang="es-MX" dirty="0" smtClean="0"/>
              <a:t> a flotantes</a:t>
            </a:r>
          </a:p>
          <a:p>
            <a:endParaRPr lang="es-MX" dirty="0"/>
          </a:p>
          <a:p>
            <a:endParaRPr lang="es-MX" dirty="0" smtClean="0"/>
          </a:p>
          <a:p>
            <a:endParaRPr lang="es-MX" dirty="0"/>
          </a:p>
          <a:p>
            <a:r>
              <a:rPr lang="es-MX" dirty="0" smtClean="0"/>
              <a:t>3.- Cambiar la columna de etiquetas </a:t>
            </a:r>
            <a:r>
              <a:rPr lang="es-MX" dirty="0" err="1" smtClean="0"/>
              <a:t>string</a:t>
            </a:r>
            <a:r>
              <a:rPr lang="es-MX" dirty="0" smtClean="0"/>
              <a:t> a enteros</a:t>
            </a:r>
          </a:p>
          <a:p>
            <a:endParaRPr lang="es-MX" dirty="0"/>
          </a:p>
        </p:txBody>
      </p:sp>
      <p:pic>
        <p:nvPicPr>
          <p:cNvPr id="4" name="Marcador de contenido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2592731"/>
            <a:ext cx="10248900" cy="85725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50" y="4533660"/>
            <a:ext cx="6982799" cy="1714739"/>
          </a:xfrm>
          <a:prstGeom prst="rect">
            <a:avLst/>
          </a:prstGeom>
        </p:spPr>
      </p:pic>
    </p:spTree>
    <p:extLst>
      <p:ext uri="{BB962C8B-B14F-4D97-AF65-F5344CB8AC3E}">
        <p14:creationId xmlns:p14="http://schemas.microsoft.com/office/powerpoint/2010/main" val="3007231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normAutofit/>
          </a:bodyPr>
          <a:lstStyle/>
          <a:p>
            <a:r>
              <a:rPr lang="es-MX" dirty="0" smtClean="0"/>
              <a:t>4.-Normalizar los atributos a números entre 0-1</a:t>
            </a:r>
          </a:p>
          <a:p>
            <a:endParaRPr lang="es-MX" dirty="0"/>
          </a:p>
          <a:p>
            <a:endParaRPr lang="es-MX" dirty="0" smtClean="0"/>
          </a:p>
          <a:p>
            <a:endParaRPr lang="es-MX" dirty="0"/>
          </a:p>
          <a:p>
            <a:endParaRPr lang="es-MX" dirty="0" smtClean="0"/>
          </a:p>
          <a:p>
            <a:endParaRPr lang="es-MX" dirty="0" smtClean="0"/>
          </a:p>
          <a:p>
            <a:endParaRPr lang="es-MX" dirty="0"/>
          </a:p>
          <a:p>
            <a:r>
              <a:rPr lang="es-MX" dirty="0" smtClean="0"/>
              <a:t>En </a:t>
            </a:r>
            <a:r>
              <a:rPr lang="es-MX" dirty="0"/>
              <a:t>general, es una buena práctica normalizar los valores de entrada al rango de la función de transferencia elegida, en este caso, la función </a:t>
            </a:r>
            <a:r>
              <a:rPr lang="es-MX" dirty="0" smtClean="0"/>
              <a:t>sigmoide </a:t>
            </a:r>
            <a:r>
              <a:rPr lang="es-MX" dirty="0"/>
              <a:t>que arroja valores entre 0 y 1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555" y="3911621"/>
            <a:ext cx="5867400" cy="103822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555" y="2603542"/>
            <a:ext cx="9782175" cy="1133475"/>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2501" y="3911621"/>
            <a:ext cx="1409700" cy="571500"/>
          </a:xfrm>
          <a:prstGeom prst="rect">
            <a:avLst/>
          </a:prstGeom>
        </p:spPr>
      </p:pic>
    </p:spTree>
    <p:extLst>
      <p:ext uri="{BB962C8B-B14F-4D97-AF65-F5344CB8AC3E}">
        <p14:creationId xmlns:p14="http://schemas.microsoft.com/office/powerpoint/2010/main" val="1655912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lstStyle/>
          <a:p>
            <a:r>
              <a:rPr lang="es-MX" dirty="0" smtClean="0"/>
              <a:t>5.- Inicializar la red</a:t>
            </a:r>
          </a:p>
          <a:p>
            <a:endParaRPr lang="es-MX" dirty="0"/>
          </a:p>
          <a:p>
            <a:endParaRPr lang="es-MX" dirty="0" smtClean="0"/>
          </a:p>
          <a:p>
            <a:endParaRPr lang="es-MX" dirty="0"/>
          </a:p>
          <a:p>
            <a:r>
              <a:rPr lang="es-MX" dirty="0"/>
              <a:t>6</a:t>
            </a:r>
            <a:r>
              <a:rPr lang="es-MX" dirty="0" smtClean="0"/>
              <a:t>.-Activar neuronas</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04" y="2478154"/>
            <a:ext cx="11770796" cy="132216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4425227"/>
            <a:ext cx="6202363" cy="1902470"/>
          </a:xfrm>
          <a:prstGeom prst="rect">
            <a:avLst/>
          </a:prstGeom>
        </p:spPr>
      </p:pic>
    </p:spTree>
    <p:extLst>
      <p:ext uri="{BB962C8B-B14F-4D97-AF65-F5344CB8AC3E}">
        <p14:creationId xmlns:p14="http://schemas.microsoft.com/office/powerpoint/2010/main" val="606432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EXPLICACIÓN MLP BACKPROPAGATION</a:t>
            </a:r>
            <a:endParaRPr lang="es-MX" dirty="0"/>
          </a:p>
        </p:txBody>
      </p:sp>
      <p:sp>
        <p:nvSpPr>
          <p:cNvPr id="3" name="Marcador de contenido 2"/>
          <p:cNvSpPr>
            <a:spLocks noGrp="1"/>
          </p:cNvSpPr>
          <p:nvPr>
            <p:ph idx="1"/>
          </p:nvPr>
        </p:nvSpPr>
        <p:spPr/>
        <p:txBody>
          <a:bodyPr/>
          <a:lstStyle/>
          <a:p>
            <a:r>
              <a:rPr lang="es-MX" dirty="0" smtClean="0"/>
              <a:t>7.- Transferir la activación</a:t>
            </a:r>
          </a:p>
          <a:p>
            <a:endParaRPr lang="es-MX" dirty="0"/>
          </a:p>
          <a:p>
            <a:endParaRPr lang="es-MX" dirty="0" smtClean="0"/>
          </a:p>
          <a:p>
            <a:endParaRPr lang="es-MX" dirty="0"/>
          </a:p>
          <a:p>
            <a:r>
              <a:rPr lang="es-MX" dirty="0" smtClean="0"/>
              <a:t>8.-Propagación hacia adelante</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129" y="2539159"/>
            <a:ext cx="9892052" cy="112553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821" y="4350608"/>
            <a:ext cx="9153525" cy="1981200"/>
          </a:xfrm>
          <a:prstGeom prst="rect">
            <a:avLst/>
          </a:prstGeom>
        </p:spPr>
      </p:pic>
    </p:spTree>
    <p:extLst>
      <p:ext uri="{BB962C8B-B14F-4D97-AF65-F5344CB8AC3E}">
        <p14:creationId xmlns:p14="http://schemas.microsoft.com/office/powerpoint/2010/main" val="2480473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lstStyle/>
          <a:p>
            <a:r>
              <a:rPr lang="es-MX" dirty="0" smtClean="0"/>
              <a:t>9.- Transferir la derivada</a:t>
            </a:r>
          </a:p>
          <a:p>
            <a:endParaRPr lang="es-MX" dirty="0"/>
          </a:p>
          <a:p>
            <a:endParaRPr lang="es-MX" dirty="0" smtClean="0"/>
          </a:p>
          <a:p>
            <a:r>
              <a:rPr lang="es-MX" dirty="0" smtClean="0"/>
              <a:t>10.- Propagación de error hacia atrás</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2396724"/>
            <a:ext cx="6550240" cy="94123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79" y="3881438"/>
            <a:ext cx="10144125" cy="2295525"/>
          </a:xfrm>
          <a:prstGeom prst="rect">
            <a:avLst/>
          </a:prstGeom>
        </p:spPr>
      </p:pic>
    </p:spTree>
    <p:extLst>
      <p:ext uri="{BB962C8B-B14F-4D97-AF65-F5344CB8AC3E}">
        <p14:creationId xmlns:p14="http://schemas.microsoft.com/office/powerpoint/2010/main" val="722627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lstStyle/>
          <a:p>
            <a:r>
              <a:rPr lang="es-MX" dirty="0" smtClean="0"/>
              <a:t>11.- Actualizar pesos</a:t>
            </a:r>
          </a:p>
          <a:p>
            <a:endParaRPr lang="es-MX" dirty="0"/>
          </a:p>
          <a:p>
            <a:endParaRPr lang="es-MX" dirty="0" smtClean="0"/>
          </a:p>
          <a:p>
            <a:pPr marL="0" indent="0">
              <a:buNone/>
            </a:pPr>
            <a:endParaRPr lang="es-MX" dirty="0" smtClean="0"/>
          </a:p>
          <a:p>
            <a:pPr marL="0" indent="0">
              <a:buNone/>
            </a:pPr>
            <a:endParaRPr lang="es-MX" dirty="0" smtClean="0"/>
          </a:p>
          <a:p>
            <a:r>
              <a:rPr lang="es-MX" dirty="0" smtClean="0"/>
              <a:t>12.- Entrenar la red</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4622037"/>
            <a:ext cx="7641881" cy="197283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12" y="2515860"/>
            <a:ext cx="8931476" cy="1443565"/>
          </a:xfrm>
          <a:prstGeom prst="rect">
            <a:avLst/>
          </a:prstGeom>
        </p:spPr>
      </p:pic>
    </p:spTree>
    <p:extLst>
      <p:ext uri="{BB962C8B-B14F-4D97-AF65-F5344CB8AC3E}">
        <p14:creationId xmlns:p14="http://schemas.microsoft.com/office/powerpoint/2010/main" val="2778084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lstStyle/>
          <a:p>
            <a:r>
              <a:rPr lang="es-MX" dirty="0" smtClean="0"/>
              <a:t>13.- Predecir usando propagación hacia adelante</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64" y="2741678"/>
            <a:ext cx="11110141" cy="1079925"/>
          </a:xfrm>
          <a:prstGeom prst="rect">
            <a:avLst/>
          </a:prstGeom>
        </p:spPr>
      </p:pic>
    </p:spTree>
    <p:extLst>
      <p:ext uri="{BB962C8B-B14F-4D97-AF65-F5344CB8AC3E}">
        <p14:creationId xmlns:p14="http://schemas.microsoft.com/office/powerpoint/2010/main" val="1229260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Wine</a:t>
            </a:r>
            <a:r>
              <a:rPr lang="es-MX" dirty="0" smtClean="0"/>
              <a:t> </a:t>
            </a:r>
            <a:r>
              <a:rPr lang="es-MX" dirty="0" err="1" smtClean="0"/>
              <a:t>quality</a:t>
            </a:r>
            <a:r>
              <a:rPr lang="es-MX" dirty="0" smtClean="0"/>
              <a:t> red </a:t>
            </a:r>
            <a:r>
              <a:rPr lang="es-MX" dirty="0" err="1" smtClean="0"/>
              <a:t>dataset</a:t>
            </a:r>
            <a:endParaRPr lang="es-MX" dirty="0"/>
          </a:p>
        </p:txBody>
      </p:sp>
      <p:sp>
        <p:nvSpPr>
          <p:cNvPr id="3" name="Marcador de contenido 2"/>
          <p:cNvSpPr>
            <a:spLocks noGrp="1"/>
          </p:cNvSpPr>
          <p:nvPr>
            <p:ph idx="1"/>
          </p:nvPr>
        </p:nvSpPr>
        <p:spPr/>
        <p:txBody>
          <a:bodyPr>
            <a:noAutofit/>
          </a:bodyPr>
          <a:lstStyle/>
          <a:p>
            <a:pPr marL="0" indent="0">
              <a:buNone/>
            </a:pPr>
            <a:r>
              <a:rPr lang="es-MX" sz="1100" dirty="0" smtClean="0"/>
              <a:t>Variables de entrada					Instancias:1600</a:t>
            </a:r>
          </a:p>
          <a:p>
            <a:pPr marL="514350" indent="-514350">
              <a:buFont typeface="+mj-lt"/>
              <a:buAutoNum type="arabicPeriod"/>
            </a:pPr>
            <a:r>
              <a:rPr lang="es-MX" sz="1100" dirty="0" smtClean="0"/>
              <a:t>Acidez fija</a:t>
            </a:r>
          </a:p>
          <a:p>
            <a:pPr marL="514350" indent="-514350">
              <a:buFont typeface="+mj-lt"/>
              <a:buAutoNum type="arabicPeriod"/>
            </a:pPr>
            <a:r>
              <a:rPr lang="es-MX" sz="1100" dirty="0" smtClean="0"/>
              <a:t>Acidez volátil</a:t>
            </a:r>
            <a:endParaRPr lang="es-MX" sz="1100" dirty="0"/>
          </a:p>
          <a:p>
            <a:pPr marL="514350" indent="-514350">
              <a:buFont typeface="+mj-lt"/>
              <a:buAutoNum type="arabicPeriod"/>
            </a:pPr>
            <a:r>
              <a:rPr lang="es-MX" sz="1100" dirty="0" smtClean="0"/>
              <a:t>Ácido cítrico</a:t>
            </a:r>
          </a:p>
          <a:p>
            <a:pPr marL="514350" indent="-514350">
              <a:buFont typeface="+mj-lt"/>
              <a:buAutoNum type="arabicPeriod"/>
            </a:pPr>
            <a:r>
              <a:rPr lang="es-MX" sz="1100" dirty="0" smtClean="0"/>
              <a:t>Azúcar residual</a:t>
            </a:r>
          </a:p>
          <a:p>
            <a:pPr marL="514350" indent="-514350">
              <a:buFont typeface="+mj-lt"/>
              <a:buAutoNum type="arabicPeriod"/>
            </a:pPr>
            <a:r>
              <a:rPr lang="es-MX" sz="1100" dirty="0" smtClean="0"/>
              <a:t>Cloruros</a:t>
            </a:r>
          </a:p>
          <a:p>
            <a:pPr marL="514350" indent="-514350">
              <a:buFont typeface="+mj-lt"/>
              <a:buAutoNum type="arabicPeriod"/>
            </a:pPr>
            <a:r>
              <a:rPr lang="es-MX" sz="1100" dirty="0" smtClean="0"/>
              <a:t>Dióxido de Sulfuro libre</a:t>
            </a:r>
          </a:p>
          <a:p>
            <a:pPr marL="514350" indent="-514350">
              <a:buFont typeface="+mj-lt"/>
              <a:buAutoNum type="arabicPeriod"/>
            </a:pPr>
            <a:r>
              <a:rPr lang="es-MX" sz="1100" dirty="0" smtClean="0"/>
              <a:t>Dióxido de Sulfuro total</a:t>
            </a:r>
          </a:p>
          <a:p>
            <a:pPr marL="514350" indent="-514350">
              <a:buFont typeface="+mj-lt"/>
              <a:buAutoNum type="arabicPeriod"/>
            </a:pPr>
            <a:r>
              <a:rPr lang="es-MX" sz="1100" dirty="0" smtClean="0"/>
              <a:t>Densidad</a:t>
            </a:r>
          </a:p>
          <a:p>
            <a:pPr marL="514350" indent="-514350">
              <a:buFont typeface="+mj-lt"/>
              <a:buAutoNum type="arabicPeriod"/>
            </a:pPr>
            <a:r>
              <a:rPr lang="es-MX" sz="1100" dirty="0" err="1" smtClean="0"/>
              <a:t>Ph</a:t>
            </a:r>
            <a:endParaRPr lang="es-MX" sz="1100" dirty="0" smtClean="0"/>
          </a:p>
          <a:p>
            <a:pPr marL="514350" indent="-514350">
              <a:buFont typeface="+mj-lt"/>
              <a:buAutoNum type="arabicPeriod"/>
            </a:pPr>
            <a:r>
              <a:rPr lang="es-MX" sz="1100" dirty="0" smtClean="0"/>
              <a:t>Sulfatos</a:t>
            </a:r>
          </a:p>
          <a:p>
            <a:pPr marL="514350" indent="-514350">
              <a:buFont typeface="+mj-lt"/>
              <a:buAutoNum type="arabicPeriod"/>
            </a:pPr>
            <a:r>
              <a:rPr lang="es-MX" sz="1100" dirty="0" smtClean="0"/>
              <a:t>Alcohol</a:t>
            </a:r>
          </a:p>
          <a:p>
            <a:pPr marL="0" indent="0">
              <a:buNone/>
            </a:pPr>
            <a:endParaRPr lang="es-MX" sz="1100" dirty="0" smtClean="0"/>
          </a:p>
          <a:p>
            <a:pPr marL="0" indent="0">
              <a:buNone/>
            </a:pPr>
            <a:r>
              <a:rPr lang="es-MX" sz="1100" dirty="0" smtClean="0"/>
              <a:t>Variable de salida</a:t>
            </a:r>
          </a:p>
          <a:p>
            <a:pPr marL="514350" indent="-514350">
              <a:buFont typeface="+mj-lt"/>
              <a:buAutoNum type="arabicPeriod"/>
            </a:pPr>
            <a:r>
              <a:rPr lang="es-MX" sz="1100" dirty="0" smtClean="0"/>
              <a:t>Calidad (entre 0 y 10)</a:t>
            </a:r>
          </a:p>
        </p:txBody>
      </p:sp>
    </p:spTree>
    <p:extLst>
      <p:ext uri="{BB962C8B-B14F-4D97-AF65-F5344CB8AC3E}">
        <p14:creationId xmlns:p14="http://schemas.microsoft.com/office/powerpoint/2010/main" val="53909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normAutofit fontScale="85000" lnSpcReduction="10000"/>
          </a:bodyPr>
          <a:lstStyle/>
          <a:p>
            <a:r>
              <a:rPr lang="es-MX" dirty="0" smtClean="0"/>
              <a:t>14.- Propagación hacia atrás con gradiente descendente estocástico</a:t>
            </a:r>
          </a:p>
          <a:p>
            <a:endParaRPr lang="es-MX" dirty="0"/>
          </a:p>
          <a:p>
            <a:endParaRPr lang="es-MX" dirty="0" smtClean="0"/>
          </a:p>
          <a:p>
            <a:endParaRPr lang="es-MX" dirty="0"/>
          </a:p>
          <a:p>
            <a:endParaRPr lang="es-MX" dirty="0" smtClean="0"/>
          </a:p>
          <a:p>
            <a:endParaRPr lang="es-MX" dirty="0"/>
          </a:p>
          <a:p>
            <a:endParaRPr lang="es-MX" dirty="0" smtClean="0"/>
          </a:p>
          <a:p>
            <a:r>
              <a:rPr lang="es-MX" dirty="0"/>
              <a:t>U</a:t>
            </a:r>
            <a:r>
              <a:rPr lang="es-MX" dirty="0" smtClean="0"/>
              <a:t>n </a:t>
            </a:r>
            <a:r>
              <a:rPr lang="es-MX" dirty="0"/>
              <a:t>número fijo de épocas y dentro de cada época la actualización de la red para cada fila en el conjunto de datos de </a:t>
            </a:r>
            <a:r>
              <a:rPr lang="es-MX" dirty="0" smtClean="0"/>
              <a:t>entrenamiento.</a:t>
            </a:r>
            <a:endParaRPr lang="es-MX" dirty="0"/>
          </a:p>
          <a:p>
            <a:r>
              <a:rPr lang="es-MX" dirty="0"/>
              <a:t>Debido a que las actualizaciones se realizan para cada </a:t>
            </a:r>
            <a:r>
              <a:rPr lang="es-MX" dirty="0" smtClean="0"/>
              <a:t>set de entrenamiento, </a:t>
            </a:r>
            <a:r>
              <a:rPr lang="es-MX" dirty="0"/>
              <a:t>este tipo de aprendizaje se denomina aprendizaje en línea. Si se acumularon errores a lo largo de una época antes de actualizar los pesos, esto se denomina aprendizaje por lotes o descenso de gradiente de lote.</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2392599"/>
            <a:ext cx="9544050" cy="2028825"/>
          </a:xfrm>
          <a:prstGeom prst="rect">
            <a:avLst/>
          </a:prstGeom>
        </p:spPr>
      </p:pic>
    </p:spTree>
    <p:extLst>
      <p:ext uri="{BB962C8B-B14F-4D97-AF65-F5344CB8AC3E}">
        <p14:creationId xmlns:p14="http://schemas.microsoft.com/office/powerpoint/2010/main" val="2671715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normAutofit fontScale="70000" lnSpcReduction="20000"/>
          </a:bodyPr>
          <a:lstStyle/>
          <a:p>
            <a:r>
              <a:rPr lang="es-MX" dirty="0" smtClean="0"/>
              <a:t>15.- Usar validación cruzada para mejorar la precisión</a:t>
            </a:r>
          </a:p>
          <a:p>
            <a:endParaRPr lang="es-MX" dirty="0"/>
          </a:p>
          <a:p>
            <a:endParaRPr lang="es-MX" dirty="0" smtClean="0"/>
          </a:p>
          <a:p>
            <a:endParaRPr lang="es-MX" dirty="0"/>
          </a:p>
          <a:p>
            <a:endParaRPr lang="es-MX" dirty="0" smtClean="0"/>
          </a:p>
          <a:p>
            <a:endParaRPr lang="es-MX" dirty="0"/>
          </a:p>
          <a:p>
            <a:r>
              <a:rPr lang="es-MX" dirty="0"/>
              <a:t>En la validación cruzada de K iteraciones o </a:t>
            </a:r>
            <a:r>
              <a:rPr lang="es-MX" i="1" dirty="0"/>
              <a:t>K-</a:t>
            </a:r>
            <a:r>
              <a:rPr lang="es-MX" i="1" dirty="0" err="1"/>
              <a:t>fold</a:t>
            </a:r>
            <a:r>
              <a:rPr lang="es-MX" i="1" dirty="0"/>
              <a:t> </a:t>
            </a:r>
            <a:r>
              <a:rPr lang="es-MX" i="1" dirty="0" err="1"/>
              <a:t>cross-validation</a:t>
            </a:r>
            <a:r>
              <a:rPr lang="es-MX" dirty="0"/>
              <a:t> los datos de muestra se dividen en K subconjuntos. Uno de los subconjuntos se utiliza como datos de prueba y el resto (K-1) como datos de entrenamiento. El proceso de validación cruzada es repetido durante k iteraciones, con cada uno de los posibles subconjuntos de datos de prueba. Finalmente se realiza la media aritmética de los resultados de cada iteración para obtener un único resultado</a:t>
            </a:r>
            <a:r>
              <a:rPr lang="es-MX" dirty="0" smtClean="0"/>
              <a:t>.</a:t>
            </a:r>
          </a:p>
          <a:p>
            <a:r>
              <a:rPr lang="es-MX" dirty="0" smtClean="0"/>
              <a:t> </a:t>
            </a:r>
            <a:r>
              <a:rPr lang="es-MX" dirty="0"/>
              <a:t>Este método es muy preciso puesto que evaluamos a partir de K combinaciones de datos de entrenamiento y de prueba, pero aun así tiene una desventaja, y es </a:t>
            </a:r>
            <a:r>
              <a:rPr lang="es-MX" dirty="0" smtClean="0"/>
              <a:t>que , es </a:t>
            </a:r>
            <a:r>
              <a:rPr lang="es-MX" dirty="0"/>
              <a:t>lento desde el punto de vista computacional. En la práctica, la elección del número de iteraciones depende de la medida del conjunto de datos. Lo más común es utilizar la validación cruzada de 10 iteraciones (10-fold </a:t>
            </a:r>
            <a:r>
              <a:rPr lang="es-MX" dirty="0" err="1"/>
              <a:t>cross-validation</a:t>
            </a:r>
            <a:r>
              <a:rPr lang="es-MX" dirty="0"/>
              <a: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482" y="1714664"/>
            <a:ext cx="3771900" cy="2143125"/>
          </a:xfrm>
          <a:prstGeom prst="rect">
            <a:avLst/>
          </a:prstGeom>
        </p:spPr>
      </p:pic>
      <p:pic>
        <p:nvPicPr>
          <p:cNvPr id="1026" name="Picture 2" descr="ValidaciÃ³n cruzada de K iteraciones con K=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04" y="2303937"/>
            <a:ext cx="3119565" cy="155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585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lstStyle/>
          <a:p>
            <a:r>
              <a:rPr lang="es-MX" dirty="0" smtClean="0"/>
              <a:t>16.- Calcular la precisión</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069" y="2633920"/>
            <a:ext cx="5566826" cy="1938080"/>
          </a:xfrm>
          <a:prstGeom prst="rect">
            <a:avLst/>
          </a:prstGeom>
        </p:spPr>
      </p:pic>
    </p:spTree>
    <p:extLst>
      <p:ext uri="{BB962C8B-B14F-4D97-AF65-F5344CB8AC3E}">
        <p14:creationId xmlns:p14="http://schemas.microsoft.com/office/powerpoint/2010/main" val="1844204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lstStyle/>
          <a:p>
            <a:r>
              <a:rPr lang="es-MX" dirty="0" smtClean="0"/>
              <a:t>17.- Evaluar el algoritmo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167" y="2424906"/>
            <a:ext cx="4800600" cy="3152775"/>
          </a:xfrm>
          <a:prstGeom prst="rect">
            <a:avLst/>
          </a:prstGeom>
        </p:spPr>
      </p:pic>
      <p:pic>
        <p:nvPicPr>
          <p:cNvPr id="5" name="Picture 2" descr="ValidaciÃ³n cruzada de K iteraciones con K=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544" y="2908534"/>
            <a:ext cx="3959825" cy="1972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29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MLP BACKPROPAGATION</a:t>
            </a:r>
          </a:p>
        </p:txBody>
      </p:sp>
      <p:sp>
        <p:nvSpPr>
          <p:cNvPr id="3" name="Marcador de contenido 2"/>
          <p:cNvSpPr>
            <a:spLocks noGrp="1"/>
          </p:cNvSpPr>
          <p:nvPr>
            <p:ph idx="1"/>
          </p:nvPr>
        </p:nvSpPr>
        <p:spPr/>
        <p:txBody>
          <a:bodyPr/>
          <a:lstStyle/>
          <a:p>
            <a:r>
              <a:rPr lang="es-MX" dirty="0" smtClean="0"/>
              <a:t>18.- Unir todo en el </a:t>
            </a:r>
            <a:r>
              <a:rPr lang="es-MX" dirty="0" err="1" smtClean="0"/>
              <a:t>main</a:t>
            </a:r>
            <a:endParaRPr lang="es-MX"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669" y="2650126"/>
            <a:ext cx="6733790" cy="3001063"/>
          </a:xfrm>
          <a:prstGeom prst="rect">
            <a:avLst/>
          </a:prstGeom>
        </p:spPr>
      </p:pic>
    </p:spTree>
    <p:extLst>
      <p:ext uri="{BB962C8B-B14F-4D97-AF65-F5344CB8AC3E}">
        <p14:creationId xmlns:p14="http://schemas.microsoft.com/office/powerpoint/2010/main" val="2553669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Blood</a:t>
            </a:r>
            <a:r>
              <a:rPr lang="es-MX" b="1" dirty="0"/>
              <a:t> </a:t>
            </a:r>
            <a:r>
              <a:rPr lang="es-MX" b="1" dirty="0" err="1"/>
              <a:t>Transfusion</a:t>
            </a:r>
            <a:r>
              <a:rPr lang="es-MX" b="1" dirty="0"/>
              <a:t> </a:t>
            </a:r>
            <a:r>
              <a:rPr lang="es-MX" b="1" dirty="0" err="1"/>
              <a:t>Service</a:t>
            </a:r>
            <a:r>
              <a:rPr lang="es-MX" b="1" dirty="0"/>
              <a:t> Center Data Set</a:t>
            </a:r>
            <a:r>
              <a:rPr lang="es-MX" dirty="0"/>
              <a:t> </a:t>
            </a:r>
          </a:p>
        </p:txBody>
      </p:sp>
      <p:sp>
        <p:nvSpPr>
          <p:cNvPr id="3" name="Marcador de contenido 2"/>
          <p:cNvSpPr>
            <a:spLocks noGrp="1"/>
          </p:cNvSpPr>
          <p:nvPr>
            <p:ph idx="1"/>
          </p:nvPr>
        </p:nvSpPr>
        <p:spPr/>
        <p:txBody>
          <a:bodyPr/>
          <a:lstStyle/>
          <a:p>
            <a:r>
              <a:rPr lang="en-US" dirty="0"/>
              <a:t>R (</a:t>
            </a:r>
            <a:r>
              <a:rPr lang="en-US" dirty="0" err="1" smtClean="0"/>
              <a:t>Reciente</a:t>
            </a:r>
            <a:r>
              <a:rPr lang="en-US" dirty="0" smtClean="0"/>
              <a:t> – </a:t>
            </a:r>
            <a:r>
              <a:rPr lang="en-US" dirty="0" err="1" smtClean="0"/>
              <a:t>meses</a:t>
            </a:r>
            <a:r>
              <a:rPr lang="en-US" dirty="0" smtClean="0"/>
              <a:t> </a:t>
            </a:r>
            <a:r>
              <a:rPr lang="en-US" dirty="0" err="1" smtClean="0"/>
              <a:t>desde</a:t>
            </a:r>
            <a:r>
              <a:rPr lang="en-US" dirty="0" smtClean="0"/>
              <a:t> la ultima </a:t>
            </a:r>
            <a:r>
              <a:rPr lang="en-US" dirty="0" err="1" smtClean="0"/>
              <a:t>donación</a:t>
            </a:r>
            <a:r>
              <a:rPr lang="en-US" dirty="0" smtClean="0"/>
              <a:t>)</a:t>
            </a:r>
          </a:p>
          <a:p>
            <a:r>
              <a:rPr lang="en-US" dirty="0" smtClean="0"/>
              <a:t>F </a:t>
            </a:r>
            <a:r>
              <a:rPr lang="en-US" dirty="0"/>
              <a:t>(</a:t>
            </a:r>
            <a:r>
              <a:rPr lang="en-US" dirty="0" err="1" smtClean="0"/>
              <a:t>Frecuencia</a:t>
            </a:r>
            <a:r>
              <a:rPr lang="en-US" dirty="0" smtClean="0"/>
              <a:t> – </a:t>
            </a:r>
            <a:r>
              <a:rPr lang="en-US" dirty="0" err="1" smtClean="0"/>
              <a:t>número</a:t>
            </a:r>
            <a:r>
              <a:rPr lang="en-US" dirty="0" smtClean="0"/>
              <a:t> total de </a:t>
            </a:r>
            <a:r>
              <a:rPr lang="en-US" dirty="0" err="1" smtClean="0"/>
              <a:t>donaciones</a:t>
            </a:r>
            <a:r>
              <a:rPr lang="en-US" dirty="0" smtClean="0"/>
              <a:t>)</a:t>
            </a:r>
          </a:p>
          <a:p>
            <a:r>
              <a:rPr lang="en-US" dirty="0" smtClean="0"/>
              <a:t>M </a:t>
            </a:r>
            <a:r>
              <a:rPr lang="en-US" dirty="0"/>
              <a:t>(</a:t>
            </a:r>
            <a:r>
              <a:rPr lang="en-US" dirty="0" err="1" smtClean="0"/>
              <a:t>Monetario</a:t>
            </a:r>
            <a:r>
              <a:rPr lang="en-US" dirty="0" smtClean="0"/>
              <a:t> – valor </a:t>
            </a:r>
            <a:r>
              <a:rPr lang="en-US" dirty="0" err="1" smtClean="0"/>
              <a:t>monetario</a:t>
            </a:r>
            <a:r>
              <a:rPr lang="en-US" dirty="0" smtClean="0"/>
              <a:t> de la </a:t>
            </a:r>
            <a:r>
              <a:rPr lang="en-US" dirty="0" err="1" smtClean="0"/>
              <a:t>sangre</a:t>
            </a:r>
            <a:r>
              <a:rPr lang="en-US" dirty="0" smtClean="0"/>
              <a:t> </a:t>
            </a:r>
            <a:r>
              <a:rPr lang="en-US" dirty="0" err="1" smtClean="0"/>
              <a:t>donada</a:t>
            </a:r>
            <a:r>
              <a:rPr lang="en-US" dirty="0" smtClean="0"/>
              <a:t>)</a:t>
            </a:r>
          </a:p>
          <a:p>
            <a:r>
              <a:rPr lang="en-US" dirty="0" smtClean="0"/>
              <a:t>T </a:t>
            </a:r>
            <a:r>
              <a:rPr lang="en-US" dirty="0"/>
              <a:t>(</a:t>
            </a:r>
            <a:r>
              <a:rPr lang="en-US" dirty="0" err="1" smtClean="0"/>
              <a:t>Tiempo</a:t>
            </a:r>
            <a:r>
              <a:rPr lang="en-US" dirty="0" smtClean="0"/>
              <a:t> – </a:t>
            </a:r>
            <a:r>
              <a:rPr lang="en-US" dirty="0" err="1" smtClean="0"/>
              <a:t>meses</a:t>
            </a:r>
            <a:r>
              <a:rPr lang="en-US" dirty="0" smtClean="0"/>
              <a:t> </a:t>
            </a:r>
            <a:r>
              <a:rPr lang="en-US" dirty="0" err="1" smtClean="0"/>
              <a:t>desde</a:t>
            </a:r>
            <a:r>
              <a:rPr lang="en-US" dirty="0" smtClean="0"/>
              <a:t> la </a:t>
            </a:r>
            <a:r>
              <a:rPr lang="en-US" dirty="0" err="1" smtClean="0"/>
              <a:t>primera</a:t>
            </a:r>
            <a:r>
              <a:rPr lang="en-US" dirty="0" smtClean="0"/>
              <a:t> </a:t>
            </a:r>
            <a:r>
              <a:rPr lang="en-US" dirty="0" err="1" smtClean="0"/>
              <a:t>donación</a:t>
            </a:r>
            <a:r>
              <a:rPr lang="en-US" dirty="0" smtClean="0"/>
              <a:t>)</a:t>
            </a:r>
          </a:p>
          <a:p>
            <a:r>
              <a:rPr lang="en-US" dirty="0" smtClean="0"/>
              <a:t>Variable </a:t>
            </a:r>
            <a:r>
              <a:rPr lang="en-US" dirty="0" err="1" smtClean="0"/>
              <a:t>binaria</a:t>
            </a:r>
            <a:r>
              <a:rPr lang="en-US" dirty="0" smtClean="0"/>
              <a:t> que </a:t>
            </a:r>
            <a:r>
              <a:rPr lang="en-US" dirty="0" err="1" smtClean="0"/>
              <a:t>representa</a:t>
            </a:r>
            <a:r>
              <a:rPr lang="en-US" dirty="0" smtClean="0"/>
              <a:t> </a:t>
            </a:r>
            <a:r>
              <a:rPr lang="en-US" dirty="0" err="1" smtClean="0"/>
              <a:t>si</a:t>
            </a:r>
            <a:r>
              <a:rPr lang="en-US" dirty="0" smtClean="0"/>
              <a:t> el/</a:t>
            </a:r>
            <a:r>
              <a:rPr lang="en-US" dirty="0" err="1" smtClean="0"/>
              <a:t>ella</a:t>
            </a:r>
            <a:r>
              <a:rPr lang="en-US" dirty="0" smtClean="0"/>
              <a:t> </a:t>
            </a:r>
            <a:r>
              <a:rPr lang="en-US" dirty="0" err="1" smtClean="0"/>
              <a:t>donó</a:t>
            </a:r>
            <a:r>
              <a:rPr lang="en-US" dirty="0" smtClean="0"/>
              <a:t> </a:t>
            </a:r>
            <a:r>
              <a:rPr lang="en-US" dirty="0" err="1" smtClean="0"/>
              <a:t>sangre</a:t>
            </a:r>
            <a:r>
              <a:rPr lang="en-US" dirty="0" smtClean="0"/>
              <a:t> </a:t>
            </a:r>
            <a:r>
              <a:rPr lang="en-US" dirty="0" err="1" smtClean="0"/>
              <a:t>en</a:t>
            </a:r>
            <a:r>
              <a:rPr lang="en-US" dirty="0" smtClean="0"/>
              <a:t> </a:t>
            </a:r>
            <a:r>
              <a:rPr lang="en-US" dirty="0" err="1" smtClean="0"/>
              <a:t>Marzo</a:t>
            </a:r>
            <a:r>
              <a:rPr lang="en-US" dirty="0" smtClean="0"/>
              <a:t> de 2007</a:t>
            </a:r>
            <a:r>
              <a:rPr lang="en-US" dirty="0"/>
              <a:t> </a:t>
            </a:r>
            <a:r>
              <a:rPr lang="en-US" dirty="0" smtClean="0"/>
              <a:t>(1 para </a:t>
            </a:r>
            <a:r>
              <a:rPr lang="en-US" dirty="0" err="1" smtClean="0"/>
              <a:t>quienes</a:t>
            </a:r>
            <a:r>
              <a:rPr lang="en-US" dirty="0" smtClean="0"/>
              <a:t> </a:t>
            </a:r>
            <a:r>
              <a:rPr lang="en-US" dirty="0" err="1" smtClean="0"/>
              <a:t>donaron</a:t>
            </a:r>
            <a:r>
              <a:rPr lang="en-US" dirty="0" smtClean="0"/>
              <a:t> y 0 para </a:t>
            </a:r>
            <a:r>
              <a:rPr lang="en-US" dirty="0" err="1" smtClean="0"/>
              <a:t>quienes</a:t>
            </a:r>
            <a:r>
              <a:rPr lang="en-US" dirty="0" smtClean="0"/>
              <a:t> no lo </a:t>
            </a:r>
            <a:r>
              <a:rPr lang="en-US" dirty="0" err="1" smtClean="0"/>
              <a:t>hicieron</a:t>
            </a:r>
            <a:r>
              <a:rPr lang="en-US" dirty="0" smtClean="0"/>
              <a:t>)</a:t>
            </a:r>
            <a:br>
              <a:rPr lang="en-US" dirty="0" smtClean="0"/>
            </a:br>
            <a:endParaRPr lang="en-US" dirty="0" smtClean="0"/>
          </a:p>
          <a:p>
            <a:r>
              <a:rPr lang="en-US" dirty="0" smtClean="0"/>
              <a:t>Instancias:748</a:t>
            </a:r>
          </a:p>
          <a:p>
            <a:endParaRPr lang="es-MX" dirty="0"/>
          </a:p>
        </p:txBody>
      </p:sp>
    </p:spTree>
    <p:extLst>
      <p:ext uri="{BB962C8B-B14F-4D97-AF65-F5344CB8AC3E}">
        <p14:creationId xmlns:p14="http://schemas.microsoft.com/office/powerpoint/2010/main" val="2900603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KNN</a:t>
            </a:r>
            <a:endParaRPr lang="es-MX" dirty="0"/>
          </a:p>
        </p:txBody>
      </p:sp>
      <p:graphicFrame>
        <p:nvGraphicFramePr>
          <p:cNvPr id="8" name="Tabla 7"/>
          <p:cNvGraphicFramePr>
            <a:graphicFrameLocks noGrp="1"/>
          </p:cNvGraphicFramePr>
          <p:nvPr>
            <p:extLst>
              <p:ext uri="{D42A27DB-BD31-4B8C-83A1-F6EECF244321}">
                <p14:modId xmlns:p14="http://schemas.microsoft.com/office/powerpoint/2010/main" val="2648724969"/>
              </p:ext>
            </p:extLst>
          </p:nvPr>
        </p:nvGraphicFramePr>
        <p:xfrm>
          <a:off x="1054445" y="1522176"/>
          <a:ext cx="8180172" cy="5177748"/>
        </p:xfrm>
        <a:graphic>
          <a:graphicData uri="http://schemas.openxmlformats.org/drawingml/2006/table">
            <a:tbl>
              <a:tblPr firstRow="1" bandRow="1">
                <a:tableStyleId>{5C22544A-7EE6-4342-B048-85BDC9FD1C3A}</a:tableStyleId>
              </a:tblPr>
              <a:tblGrid>
                <a:gridCol w="2045043">
                  <a:extLst>
                    <a:ext uri="{9D8B030D-6E8A-4147-A177-3AD203B41FA5}">
                      <a16:colId xmlns:a16="http://schemas.microsoft.com/office/drawing/2014/main" val="1180004595"/>
                    </a:ext>
                  </a:extLst>
                </a:gridCol>
                <a:gridCol w="2045043">
                  <a:extLst>
                    <a:ext uri="{9D8B030D-6E8A-4147-A177-3AD203B41FA5}">
                      <a16:colId xmlns:a16="http://schemas.microsoft.com/office/drawing/2014/main" val="4258398485"/>
                    </a:ext>
                  </a:extLst>
                </a:gridCol>
                <a:gridCol w="2045043">
                  <a:extLst>
                    <a:ext uri="{9D8B030D-6E8A-4147-A177-3AD203B41FA5}">
                      <a16:colId xmlns:a16="http://schemas.microsoft.com/office/drawing/2014/main" val="327619193"/>
                    </a:ext>
                  </a:extLst>
                </a:gridCol>
                <a:gridCol w="2045043">
                  <a:extLst>
                    <a:ext uri="{9D8B030D-6E8A-4147-A177-3AD203B41FA5}">
                      <a16:colId xmlns:a16="http://schemas.microsoft.com/office/drawing/2014/main" val="2492641444"/>
                    </a:ext>
                  </a:extLst>
                </a:gridCol>
              </a:tblGrid>
              <a:tr h="378139">
                <a:tc>
                  <a:txBody>
                    <a:bodyPr/>
                    <a:lstStyle/>
                    <a:p>
                      <a:r>
                        <a:rPr lang="es-MX" dirty="0" err="1" smtClean="0"/>
                        <a:t>DataSet</a:t>
                      </a:r>
                      <a:endParaRPr lang="es-MX" dirty="0"/>
                    </a:p>
                  </a:txBody>
                  <a:tcPr/>
                </a:tc>
                <a:tc>
                  <a:txBody>
                    <a:bodyPr/>
                    <a:lstStyle/>
                    <a:p>
                      <a:r>
                        <a:rPr lang="es-MX" dirty="0" smtClean="0"/>
                        <a:t>K</a:t>
                      </a:r>
                      <a:endParaRPr lang="es-MX" dirty="0"/>
                    </a:p>
                  </a:txBody>
                  <a:tcPr/>
                </a:tc>
                <a:tc>
                  <a:txBody>
                    <a:bodyPr/>
                    <a:lstStyle/>
                    <a:p>
                      <a:r>
                        <a:rPr lang="es-MX" dirty="0" smtClean="0"/>
                        <a:t>Tiempo (segundos)</a:t>
                      </a:r>
                      <a:endParaRPr lang="es-MX" dirty="0"/>
                    </a:p>
                  </a:txBody>
                  <a:tcPr/>
                </a:tc>
                <a:tc>
                  <a:txBody>
                    <a:bodyPr/>
                    <a:lstStyle/>
                    <a:p>
                      <a:r>
                        <a:rPr lang="es-MX" dirty="0" smtClean="0"/>
                        <a:t>Precisión</a:t>
                      </a:r>
                      <a:endParaRPr lang="es-MX" dirty="0"/>
                    </a:p>
                  </a:txBody>
                  <a:tcPr/>
                </a:tc>
                <a:extLst>
                  <a:ext uri="{0D108BD9-81ED-4DB2-BD59-A6C34878D82A}">
                    <a16:rowId xmlns:a16="http://schemas.microsoft.com/office/drawing/2014/main" val="3018246426"/>
                  </a:ext>
                </a:extLst>
              </a:tr>
              <a:tr h="378139">
                <a:tc>
                  <a:txBody>
                    <a:bodyPr/>
                    <a:lstStyle/>
                    <a:p>
                      <a:r>
                        <a:rPr lang="es-MX" dirty="0" smtClean="0"/>
                        <a:t>Iris</a:t>
                      </a:r>
                      <a:endParaRPr lang="es-MX" dirty="0"/>
                    </a:p>
                  </a:txBody>
                  <a:tcPr/>
                </a:tc>
                <a:tc>
                  <a:txBody>
                    <a:bodyPr/>
                    <a:lstStyle/>
                    <a:p>
                      <a:r>
                        <a:rPr lang="es-MX" dirty="0" smtClean="0"/>
                        <a:t>3</a:t>
                      </a:r>
                      <a:endParaRPr lang="es-MX" dirty="0"/>
                    </a:p>
                  </a:txBody>
                  <a:tcPr/>
                </a:tc>
                <a:tc>
                  <a:txBody>
                    <a:bodyPr/>
                    <a:lstStyle/>
                    <a:p>
                      <a:r>
                        <a:rPr lang="es-MX" dirty="0" smtClean="0"/>
                        <a:t>.2</a:t>
                      </a:r>
                      <a:endParaRPr lang="es-MX" dirty="0"/>
                    </a:p>
                  </a:txBody>
                  <a:tcPr/>
                </a:tc>
                <a:tc>
                  <a:txBody>
                    <a:bodyPr/>
                    <a:lstStyle/>
                    <a:p>
                      <a:r>
                        <a:rPr lang="es-MX" dirty="0" smtClean="0"/>
                        <a:t>96.55%</a:t>
                      </a:r>
                      <a:endParaRPr lang="es-MX" dirty="0"/>
                    </a:p>
                  </a:txBody>
                  <a:tcPr/>
                </a:tc>
                <a:extLst>
                  <a:ext uri="{0D108BD9-81ED-4DB2-BD59-A6C34878D82A}">
                    <a16:rowId xmlns:a16="http://schemas.microsoft.com/office/drawing/2014/main" val="2334802041"/>
                  </a:ext>
                </a:extLst>
              </a:tr>
              <a:tr h="378139">
                <a:tc>
                  <a:txBody>
                    <a:bodyPr/>
                    <a:lstStyle/>
                    <a:p>
                      <a:r>
                        <a:rPr lang="es-MX" dirty="0" smtClean="0"/>
                        <a:t>Iris</a:t>
                      </a:r>
                      <a:endParaRPr lang="es-MX" dirty="0"/>
                    </a:p>
                  </a:txBody>
                  <a:tcPr/>
                </a:tc>
                <a:tc>
                  <a:txBody>
                    <a:bodyPr/>
                    <a:lstStyle/>
                    <a:p>
                      <a:r>
                        <a:rPr lang="es-MX" dirty="0" smtClean="0"/>
                        <a:t>2</a:t>
                      </a:r>
                      <a:endParaRPr lang="es-MX" dirty="0"/>
                    </a:p>
                  </a:txBody>
                  <a:tcPr/>
                </a:tc>
                <a:tc>
                  <a:txBody>
                    <a:bodyPr/>
                    <a:lstStyle/>
                    <a:p>
                      <a:r>
                        <a:rPr lang="es-MX" dirty="0" smtClean="0"/>
                        <a:t>.1</a:t>
                      </a:r>
                      <a:endParaRPr lang="es-MX" dirty="0"/>
                    </a:p>
                  </a:txBody>
                  <a:tcPr/>
                </a:tc>
                <a:tc>
                  <a:txBody>
                    <a:bodyPr/>
                    <a:lstStyle/>
                    <a:p>
                      <a:r>
                        <a:rPr lang="es-MX" dirty="0" smtClean="0"/>
                        <a:t>96.87%</a:t>
                      </a:r>
                      <a:endParaRPr lang="es-MX" dirty="0"/>
                    </a:p>
                  </a:txBody>
                  <a:tcPr/>
                </a:tc>
                <a:extLst>
                  <a:ext uri="{0D108BD9-81ED-4DB2-BD59-A6C34878D82A}">
                    <a16:rowId xmlns:a16="http://schemas.microsoft.com/office/drawing/2014/main" val="3426408747"/>
                  </a:ext>
                </a:extLst>
              </a:tr>
              <a:tr h="378139">
                <a:tc>
                  <a:txBody>
                    <a:bodyPr/>
                    <a:lstStyle/>
                    <a:p>
                      <a:r>
                        <a:rPr lang="es-MX" dirty="0" smtClean="0"/>
                        <a:t>Iris</a:t>
                      </a:r>
                      <a:endParaRPr lang="es-MX" dirty="0"/>
                    </a:p>
                  </a:txBody>
                  <a:tcPr/>
                </a:tc>
                <a:tc>
                  <a:txBody>
                    <a:bodyPr/>
                    <a:lstStyle/>
                    <a:p>
                      <a:r>
                        <a:rPr lang="es-MX" dirty="0" smtClean="0"/>
                        <a:t>1</a:t>
                      </a:r>
                      <a:endParaRPr lang="es-MX" dirty="0"/>
                    </a:p>
                  </a:txBody>
                  <a:tcPr/>
                </a:tc>
                <a:tc>
                  <a:txBody>
                    <a:bodyPr/>
                    <a:lstStyle/>
                    <a:p>
                      <a:r>
                        <a:rPr lang="es-MX" dirty="0" smtClean="0"/>
                        <a:t>.1</a:t>
                      </a:r>
                      <a:endParaRPr lang="es-MX" dirty="0"/>
                    </a:p>
                  </a:txBody>
                  <a:tcPr/>
                </a:tc>
                <a:tc>
                  <a:txBody>
                    <a:bodyPr/>
                    <a:lstStyle/>
                    <a:p>
                      <a:r>
                        <a:rPr lang="es-MX" dirty="0" smtClean="0"/>
                        <a:t>90.00%</a:t>
                      </a:r>
                      <a:endParaRPr lang="es-MX" dirty="0"/>
                    </a:p>
                  </a:txBody>
                  <a:tcPr/>
                </a:tc>
                <a:extLst>
                  <a:ext uri="{0D108BD9-81ED-4DB2-BD59-A6C34878D82A}">
                    <a16:rowId xmlns:a16="http://schemas.microsoft.com/office/drawing/2014/main" val="4074465450"/>
                  </a:ext>
                </a:extLst>
              </a:tr>
              <a:tr h="378139">
                <a:tc>
                  <a:txBody>
                    <a:bodyPr/>
                    <a:lstStyle/>
                    <a:p>
                      <a:r>
                        <a:rPr lang="es-MX" dirty="0" smtClean="0"/>
                        <a:t>Iris</a:t>
                      </a:r>
                      <a:endParaRPr lang="es-MX" dirty="0"/>
                    </a:p>
                  </a:txBody>
                  <a:tcPr/>
                </a:tc>
                <a:tc>
                  <a:txBody>
                    <a:bodyPr/>
                    <a:lstStyle/>
                    <a:p>
                      <a:r>
                        <a:rPr lang="es-MX" dirty="0" smtClean="0"/>
                        <a:t>1</a:t>
                      </a:r>
                      <a:endParaRPr lang="es-MX" dirty="0"/>
                    </a:p>
                  </a:txBody>
                  <a:tcPr/>
                </a:tc>
                <a:tc>
                  <a:txBody>
                    <a:bodyPr/>
                    <a:lstStyle/>
                    <a:p>
                      <a:r>
                        <a:rPr lang="es-MX" dirty="0" smtClean="0"/>
                        <a:t>.1</a:t>
                      </a:r>
                      <a:endParaRPr lang="es-MX" dirty="0"/>
                    </a:p>
                  </a:txBody>
                  <a:tcPr/>
                </a:tc>
                <a:tc>
                  <a:txBody>
                    <a:bodyPr/>
                    <a:lstStyle/>
                    <a:p>
                      <a:r>
                        <a:rPr lang="es-MX" dirty="0" smtClean="0"/>
                        <a:t>100%</a:t>
                      </a:r>
                      <a:endParaRPr lang="es-MX" dirty="0"/>
                    </a:p>
                  </a:txBody>
                  <a:tcPr/>
                </a:tc>
                <a:extLst>
                  <a:ext uri="{0D108BD9-81ED-4DB2-BD59-A6C34878D82A}">
                    <a16:rowId xmlns:a16="http://schemas.microsoft.com/office/drawing/2014/main" val="773442473"/>
                  </a:ext>
                </a:extLst>
              </a:tr>
              <a:tr h="378139">
                <a:tc>
                  <a:txBody>
                    <a:bodyPr/>
                    <a:lstStyle/>
                    <a:p>
                      <a:r>
                        <a:rPr lang="es-MX" dirty="0" smtClean="0"/>
                        <a:t>Transfusión</a:t>
                      </a:r>
                      <a:endParaRPr lang="es-MX" dirty="0"/>
                    </a:p>
                  </a:txBody>
                  <a:tcPr/>
                </a:tc>
                <a:tc>
                  <a:txBody>
                    <a:bodyPr/>
                    <a:lstStyle/>
                    <a:p>
                      <a:r>
                        <a:rPr lang="es-MX" dirty="0" smtClean="0"/>
                        <a:t>3</a:t>
                      </a:r>
                      <a:endParaRPr lang="es-MX" dirty="0"/>
                    </a:p>
                  </a:txBody>
                  <a:tcPr/>
                </a:tc>
                <a:tc>
                  <a:txBody>
                    <a:bodyPr/>
                    <a:lstStyle/>
                    <a:p>
                      <a:r>
                        <a:rPr lang="es-MX" dirty="0" smtClean="0"/>
                        <a:t>.5</a:t>
                      </a:r>
                      <a:endParaRPr lang="es-MX" dirty="0"/>
                    </a:p>
                  </a:txBody>
                  <a:tcPr/>
                </a:tc>
                <a:tc>
                  <a:txBody>
                    <a:bodyPr/>
                    <a:lstStyle/>
                    <a:p>
                      <a:r>
                        <a:rPr lang="es-MX" dirty="0" smtClean="0"/>
                        <a:t>70.00%</a:t>
                      </a:r>
                      <a:endParaRPr lang="es-MX" dirty="0"/>
                    </a:p>
                  </a:txBody>
                  <a:tcPr/>
                </a:tc>
                <a:extLst>
                  <a:ext uri="{0D108BD9-81ED-4DB2-BD59-A6C34878D82A}">
                    <a16:rowId xmlns:a16="http://schemas.microsoft.com/office/drawing/2014/main" val="1790009675"/>
                  </a:ext>
                </a:extLst>
              </a:tr>
              <a:tr h="378139">
                <a:tc>
                  <a:txBody>
                    <a:bodyPr/>
                    <a:lstStyle/>
                    <a:p>
                      <a:r>
                        <a:rPr lang="es-MX" dirty="0" smtClean="0"/>
                        <a:t>Transfusión</a:t>
                      </a:r>
                      <a:endParaRPr lang="es-MX" dirty="0"/>
                    </a:p>
                  </a:txBody>
                  <a:tcPr/>
                </a:tc>
                <a:tc>
                  <a:txBody>
                    <a:bodyPr/>
                    <a:lstStyle/>
                    <a:p>
                      <a:r>
                        <a:rPr lang="es-MX" dirty="0" smtClean="0"/>
                        <a:t>2</a:t>
                      </a:r>
                      <a:endParaRPr lang="es-MX" dirty="0"/>
                    </a:p>
                  </a:txBody>
                  <a:tcPr/>
                </a:tc>
                <a:tc>
                  <a:txBody>
                    <a:bodyPr/>
                    <a:lstStyle/>
                    <a:p>
                      <a:r>
                        <a:rPr lang="es-MX" dirty="0" smtClean="0"/>
                        <a:t>.5</a:t>
                      </a:r>
                      <a:endParaRPr lang="es-MX" dirty="0"/>
                    </a:p>
                  </a:txBody>
                  <a:tcPr/>
                </a:tc>
                <a:tc>
                  <a:txBody>
                    <a:bodyPr/>
                    <a:lstStyle/>
                    <a:p>
                      <a:r>
                        <a:rPr lang="es-MX" dirty="0" smtClean="0"/>
                        <a:t>73.13%</a:t>
                      </a:r>
                      <a:endParaRPr lang="es-MX" dirty="0"/>
                    </a:p>
                  </a:txBody>
                  <a:tcPr/>
                </a:tc>
                <a:extLst>
                  <a:ext uri="{0D108BD9-81ED-4DB2-BD59-A6C34878D82A}">
                    <a16:rowId xmlns:a16="http://schemas.microsoft.com/office/drawing/2014/main" val="1819365343"/>
                  </a:ext>
                </a:extLst>
              </a:tr>
              <a:tr h="378139">
                <a:tc>
                  <a:txBody>
                    <a:bodyPr/>
                    <a:lstStyle/>
                    <a:p>
                      <a:r>
                        <a:rPr lang="es-MX" dirty="0" smtClean="0"/>
                        <a:t>Transfusión</a:t>
                      </a:r>
                      <a:endParaRPr lang="es-MX" dirty="0"/>
                    </a:p>
                  </a:txBody>
                  <a:tcPr/>
                </a:tc>
                <a:tc>
                  <a:txBody>
                    <a:bodyPr/>
                    <a:lstStyle/>
                    <a:p>
                      <a:r>
                        <a:rPr lang="es-MX" dirty="0" smtClean="0"/>
                        <a:t>2</a:t>
                      </a:r>
                      <a:endParaRPr lang="es-MX" dirty="0"/>
                    </a:p>
                  </a:txBody>
                  <a:tcPr/>
                </a:tc>
                <a:tc>
                  <a:txBody>
                    <a:bodyPr/>
                    <a:lstStyle/>
                    <a:p>
                      <a:r>
                        <a:rPr lang="es-MX" dirty="0" smtClean="0"/>
                        <a:t>.5</a:t>
                      </a:r>
                      <a:endParaRPr lang="es-MX" dirty="0"/>
                    </a:p>
                  </a:txBody>
                  <a:tcPr/>
                </a:tc>
                <a:tc>
                  <a:txBody>
                    <a:bodyPr/>
                    <a:lstStyle/>
                    <a:p>
                      <a:r>
                        <a:rPr lang="es-MX" dirty="0" smtClean="0"/>
                        <a:t>75.25%</a:t>
                      </a:r>
                      <a:endParaRPr lang="es-MX" dirty="0"/>
                    </a:p>
                  </a:txBody>
                  <a:tcPr/>
                </a:tc>
                <a:extLst>
                  <a:ext uri="{0D108BD9-81ED-4DB2-BD59-A6C34878D82A}">
                    <a16:rowId xmlns:a16="http://schemas.microsoft.com/office/drawing/2014/main" val="3781147465"/>
                  </a:ext>
                </a:extLst>
              </a:tr>
              <a:tr h="378139">
                <a:tc>
                  <a:txBody>
                    <a:bodyPr/>
                    <a:lstStyle/>
                    <a:p>
                      <a:r>
                        <a:rPr lang="es-MX" dirty="0" smtClean="0"/>
                        <a:t>Transfusión</a:t>
                      </a:r>
                      <a:endParaRPr lang="es-MX" dirty="0"/>
                    </a:p>
                  </a:txBody>
                  <a:tcPr/>
                </a:tc>
                <a:tc>
                  <a:txBody>
                    <a:bodyPr/>
                    <a:lstStyle/>
                    <a:p>
                      <a:r>
                        <a:rPr lang="es-MX" dirty="0" smtClean="0"/>
                        <a:t>1</a:t>
                      </a:r>
                      <a:endParaRPr lang="es-MX" dirty="0"/>
                    </a:p>
                  </a:txBody>
                  <a:tcPr/>
                </a:tc>
                <a:tc>
                  <a:txBody>
                    <a:bodyPr/>
                    <a:lstStyle/>
                    <a:p>
                      <a:r>
                        <a:rPr lang="es-MX" dirty="0" smtClean="0"/>
                        <a:t>.5</a:t>
                      </a:r>
                      <a:endParaRPr lang="es-MX" dirty="0"/>
                    </a:p>
                  </a:txBody>
                  <a:tcPr/>
                </a:tc>
                <a:tc>
                  <a:txBody>
                    <a:bodyPr/>
                    <a:lstStyle/>
                    <a:p>
                      <a:r>
                        <a:rPr lang="es-MX" dirty="0" smtClean="0"/>
                        <a:t>74.66%</a:t>
                      </a:r>
                      <a:endParaRPr lang="es-MX" dirty="0"/>
                    </a:p>
                  </a:txBody>
                  <a:tcPr/>
                </a:tc>
                <a:extLst>
                  <a:ext uri="{0D108BD9-81ED-4DB2-BD59-A6C34878D82A}">
                    <a16:rowId xmlns:a16="http://schemas.microsoft.com/office/drawing/2014/main" val="1434346614"/>
                  </a:ext>
                </a:extLst>
              </a:tr>
              <a:tr h="378139">
                <a:tc>
                  <a:txBody>
                    <a:bodyPr/>
                    <a:lstStyle/>
                    <a:p>
                      <a:r>
                        <a:rPr lang="es-MX" dirty="0" err="1" smtClean="0"/>
                        <a:t>Wine</a:t>
                      </a:r>
                      <a:r>
                        <a:rPr lang="es-MX" baseline="0" dirty="0" smtClean="0"/>
                        <a:t> </a:t>
                      </a:r>
                      <a:r>
                        <a:rPr lang="es-MX" baseline="0" dirty="0" err="1" smtClean="0"/>
                        <a:t>quality</a:t>
                      </a:r>
                      <a:r>
                        <a:rPr lang="es-MX" baseline="0" dirty="0" smtClean="0"/>
                        <a:t> red</a:t>
                      </a:r>
                      <a:endParaRPr lang="es-MX" dirty="0"/>
                    </a:p>
                  </a:txBody>
                  <a:tcPr/>
                </a:tc>
                <a:tc>
                  <a:txBody>
                    <a:bodyPr/>
                    <a:lstStyle/>
                    <a:p>
                      <a:r>
                        <a:rPr lang="es-MX" dirty="0" smtClean="0"/>
                        <a:t>3</a:t>
                      </a:r>
                      <a:endParaRPr lang="es-MX" dirty="0"/>
                    </a:p>
                  </a:txBody>
                  <a:tcPr/>
                </a:tc>
                <a:tc>
                  <a:txBody>
                    <a:bodyPr/>
                    <a:lstStyle/>
                    <a:p>
                      <a:r>
                        <a:rPr lang="es-MX" dirty="0" smtClean="0"/>
                        <a:t>3.5</a:t>
                      </a:r>
                      <a:endParaRPr lang="es-MX" dirty="0"/>
                    </a:p>
                  </a:txBody>
                  <a:tcPr/>
                </a:tc>
                <a:tc>
                  <a:txBody>
                    <a:bodyPr/>
                    <a:lstStyle/>
                    <a:p>
                      <a:r>
                        <a:rPr lang="es-MX" dirty="0" smtClean="0"/>
                        <a:t>54.14%</a:t>
                      </a:r>
                      <a:endParaRPr lang="es-MX" dirty="0"/>
                    </a:p>
                  </a:txBody>
                  <a:tcPr/>
                </a:tc>
                <a:extLst>
                  <a:ext uri="{0D108BD9-81ED-4DB2-BD59-A6C34878D82A}">
                    <a16:rowId xmlns:a16="http://schemas.microsoft.com/office/drawing/2014/main" val="3709413377"/>
                  </a:ext>
                </a:extLst>
              </a:tr>
              <a:tr h="378139">
                <a:tc>
                  <a:txBody>
                    <a:bodyPr/>
                    <a:lstStyle/>
                    <a:p>
                      <a:r>
                        <a:rPr lang="es-MX" dirty="0" err="1" smtClean="0"/>
                        <a:t>Wine</a:t>
                      </a:r>
                      <a:r>
                        <a:rPr lang="es-MX" dirty="0" smtClean="0"/>
                        <a:t> </a:t>
                      </a:r>
                      <a:r>
                        <a:rPr lang="es-MX" dirty="0" err="1" smtClean="0"/>
                        <a:t>quality</a:t>
                      </a:r>
                      <a:r>
                        <a:rPr lang="es-MX" baseline="0" dirty="0" smtClean="0"/>
                        <a:t> red</a:t>
                      </a:r>
                      <a:endParaRPr lang="es-MX" dirty="0"/>
                    </a:p>
                  </a:txBody>
                  <a:tcPr/>
                </a:tc>
                <a:tc>
                  <a:txBody>
                    <a:bodyPr/>
                    <a:lstStyle/>
                    <a:p>
                      <a:r>
                        <a:rPr lang="es-MX" dirty="0" smtClean="0"/>
                        <a:t>2</a:t>
                      </a:r>
                      <a:endParaRPr lang="es-MX" dirty="0"/>
                    </a:p>
                  </a:txBody>
                  <a:tcPr/>
                </a:tc>
                <a:tc>
                  <a:txBody>
                    <a:bodyPr/>
                    <a:lstStyle/>
                    <a:p>
                      <a:r>
                        <a:rPr lang="es-MX" dirty="0" smtClean="0"/>
                        <a:t>3.2</a:t>
                      </a:r>
                      <a:endParaRPr lang="es-MX" dirty="0"/>
                    </a:p>
                  </a:txBody>
                  <a:tcPr/>
                </a:tc>
                <a:tc>
                  <a:txBody>
                    <a:bodyPr/>
                    <a:lstStyle/>
                    <a:p>
                      <a:r>
                        <a:rPr lang="es-MX" dirty="0" smtClean="0"/>
                        <a:t>56.41%</a:t>
                      </a:r>
                      <a:endParaRPr lang="es-MX" dirty="0"/>
                    </a:p>
                  </a:txBody>
                  <a:tcPr/>
                </a:tc>
                <a:extLst>
                  <a:ext uri="{0D108BD9-81ED-4DB2-BD59-A6C34878D82A}">
                    <a16:rowId xmlns:a16="http://schemas.microsoft.com/office/drawing/2014/main" val="577805014"/>
                  </a:ext>
                </a:extLst>
              </a:tr>
              <a:tr h="378139">
                <a:tc>
                  <a:txBody>
                    <a:bodyPr/>
                    <a:lstStyle/>
                    <a:p>
                      <a:r>
                        <a:rPr lang="es-MX" dirty="0" err="1" smtClean="0"/>
                        <a:t>Wine</a:t>
                      </a:r>
                      <a:r>
                        <a:rPr lang="es-MX" baseline="0" dirty="0" smtClean="0"/>
                        <a:t> </a:t>
                      </a:r>
                      <a:r>
                        <a:rPr lang="es-MX" baseline="0" dirty="0" err="1" smtClean="0"/>
                        <a:t>quality</a:t>
                      </a:r>
                      <a:r>
                        <a:rPr lang="es-MX" baseline="0" dirty="0" smtClean="0"/>
                        <a:t> red</a:t>
                      </a:r>
                      <a:endParaRPr lang="es-MX" dirty="0"/>
                    </a:p>
                  </a:txBody>
                  <a:tcPr/>
                </a:tc>
                <a:tc>
                  <a:txBody>
                    <a:bodyPr/>
                    <a:lstStyle/>
                    <a:p>
                      <a:r>
                        <a:rPr lang="es-MX" dirty="0" smtClean="0"/>
                        <a:t>1</a:t>
                      </a:r>
                      <a:endParaRPr lang="es-MX" dirty="0"/>
                    </a:p>
                  </a:txBody>
                  <a:tcPr/>
                </a:tc>
                <a:tc>
                  <a:txBody>
                    <a:bodyPr/>
                    <a:lstStyle/>
                    <a:p>
                      <a:r>
                        <a:rPr lang="es-MX" dirty="0" smtClean="0"/>
                        <a:t>3.4</a:t>
                      </a:r>
                      <a:endParaRPr lang="es-MX" dirty="0"/>
                    </a:p>
                  </a:txBody>
                  <a:tcPr/>
                </a:tc>
                <a:tc>
                  <a:txBody>
                    <a:bodyPr/>
                    <a:lstStyle/>
                    <a:p>
                      <a:r>
                        <a:rPr lang="es-MX" dirty="0" smtClean="0"/>
                        <a:t>61.66%</a:t>
                      </a:r>
                      <a:endParaRPr lang="es-MX" dirty="0"/>
                    </a:p>
                  </a:txBody>
                  <a:tcPr/>
                </a:tc>
                <a:extLst>
                  <a:ext uri="{0D108BD9-81ED-4DB2-BD59-A6C34878D82A}">
                    <a16:rowId xmlns:a16="http://schemas.microsoft.com/office/drawing/2014/main" val="1070984981"/>
                  </a:ext>
                </a:extLst>
              </a:tr>
              <a:tr h="378139">
                <a:tc>
                  <a:txBody>
                    <a:bodyPr/>
                    <a:lstStyle/>
                    <a:p>
                      <a:r>
                        <a:rPr lang="es-MX" dirty="0" err="1" smtClean="0"/>
                        <a:t>Wine</a:t>
                      </a:r>
                      <a:r>
                        <a:rPr lang="es-MX" dirty="0" smtClean="0"/>
                        <a:t> </a:t>
                      </a:r>
                      <a:r>
                        <a:rPr lang="es-MX" dirty="0" err="1" smtClean="0"/>
                        <a:t>quality</a:t>
                      </a:r>
                      <a:r>
                        <a:rPr lang="es-MX" baseline="0" dirty="0" smtClean="0"/>
                        <a:t> red</a:t>
                      </a:r>
                      <a:endParaRPr lang="es-MX" dirty="0"/>
                    </a:p>
                  </a:txBody>
                  <a:tcPr/>
                </a:tc>
                <a:tc>
                  <a:txBody>
                    <a:bodyPr/>
                    <a:lstStyle/>
                    <a:p>
                      <a:r>
                        <a:rPr lang="es-MX" dirty="0" smtClean="0"/>
                        <a:t>1</a:t>
                      </a:r>
                      <a:endParaRPr lang="es-MX" dirty="0"/>
                    </a:p>
                  </a:txBody>
                  <a:tcPr/>
                </a:tc>
                <a:tc>
                  <a:txBody>
                    <a:bodyPr/>
                    <a:lstStyle/>
                    <a:p>
                      <a:r>
                        <a:rPr lang="es-MX" dirty="0" smtClean="0"/>
                        <a:t>3.0</a:t>
                      </a:r>
                      <a:endParaRPr lang="es-MX" dirty="0"/>
                    </a:p>
                  </a:txBody>
                  <a:tcPr/>
                </a:tc>
                <a:tc>
                  <a:txBody>
                    <a:bodyPr/>
                    <a:lstStyle/>
                    <a:p>
                      <a:r>
                        <a:rPr lang="es-MX" dirty="0" smtClean="0"/>
                        <a:t>59.02%</a:t>
                      </a:r>
                      <a:endParaRPr lang="es-MX" dirty="0"/>
                    </a:p>
                  </a:txBody>
                  <a:tcPr/>
                </a:tc>
                <a:extLst>
                  <a:ext uri="{0D108BD9-81ED-4DB2-BD59-A6C34878D82A}">
                    <a16:rowId xmlns:a16="http://schemas.microsoft.com/office/drawing/2014/main" val="2573254333"/>
                  </a:ext>
                </a:extLst>
              </a:tr>
            </a:tbl>
          </a:graphicData>
        </a:graphic>
      </p:graphicFrame>
    </p:spTree>
    <p:extLst>
      <p:ext uri="{BB962C8B-B14F-4D97-AF65-F5344CB8AC3E}">
        <p14:creationId xmlns:p14="http://schemas.microsoft.com/office/powerpoint/2010/main" val="1787766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MLP BACKPROPAGATION</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402884160"/>
              </p:ext>
            </p:extLst>
          </p:nvPr>
        </p:nvGraphicFramePr>
        <p:xfrm>
          <a:off x="1258387" y="1152983"/>
          <a:ext cx="8180171" cy="5615912"/>
        </p:xfrm>
        <a:graphic>
          <a:graphicData uri="http://schemas.openxmlformats.org/drawingml/2006/table">
            <a:tbl>
              <a:tblPr firstRow="1" bandRow="1">
                <a:tableStyleId>{5C22544A-7EE6-4342-B048-85BDC9FD1C3A}</a:tableStyleId>
              </a:tblPr>
              <a:tblGrid>
                <a:gridCol w="1558954">
                  <a:extLst>
                    <a:ext uri="{9D8B030D-6E8A-4147-A177-3AD203B41FA5}">
                      <a16:colId xmlns:a16="http://schemas.microsoft.com/office/drawing/2014/main" val="910073783"/>
                    </a:ext>
                  </a:extLst>
                </a:gridCol>
                <a:gridCol w="953420">
                  <a:extLst>
                    <a:ext uri="{9D8B030D-6E8A-4147-A177-3AD203B41FA5}">
                      <a16:colId xmlns:a16="http://schemas.microsoft.com/office/drawing/2014/main" val="829168627"/>
                    </a:ext>
                  </a:extLst>
                </a:gridCol>
                <a:gridCol w="949618">
                  <a:extLst>
                    <a:ext uri="{9D8B030D-6E8A-4147-A177-3AD203B41FA5}">
                      <a16:colId xmlns:a16="http://schemas.microsoft.com/office/drawing/2014/main" val="3431546613"/>
                    </a:ext>
                  </a:extLst>
                </a:gridCol>
                <a:gridCol w="949618">
                  <a:extLst>
                    <a:ext uri="{9D8B030D-6E8A-4147-A177-3AD203B41FA5}">
                      <a16:colId xmlns:a16="http://schemas.microsoft.com/office/drawing/2014/main" val="3657351476"/>
                    </a:ext>
                  </a:extLst>
                </a:gridCol>
                <a:gridCol w="1256187">
                  <a:extLst>
                    <a:ext uri="{9D8B030D-6E8A-4147-A177-3AD203B41FA5}">
                      <a16:colId xmlns:a16="http://schemas.microsoft.com/office/drawing/2014/main" val="1039227196"/>
                    </a:ext>
                  </a:extLst>
                </a:gridCol>
                <a:gridCol w="1256187">
                  <a:extLst>
                    <a:ext uri="{9D8B030D-6E8A-4147-A177-3AD203B41FA5}">
                      <a16:colId xmlns:a16="http://schemas.microsoft.com/office/drawing/2014/main" val="2325817873"/>
                    </a:ext>
                  </a:extLst>
                </a:gridCol>
                <a:gridCol w="1256187">
                  <a:extLst>
                    <a:ext uri="{9D8B030D-6E8A-4147-A177-3AD203B41FA5}">
                      <a16:colId xmlns:a16="http://schemas.microsoft.com/office/drawing/2014/main" val="2129908402"/>
                    </a:ext>
                  </a:extLst>
                </a:gridCol>
              </a:tblGrid>
              <a:tr h="378139">
                <a:tc>
                  <a:txBody>
                    <a:bodyPr/>
                    <a:lstStyle/>
                    <a:p>
                      <a:r>
                        <a:rPr lang="es-MX" sz="1400" dirty="0" err="1" smtClean="0"/>
                        <a:t>DataSet</a:t>
                      </a:r>
                      <a:endParaRPr lang="es-MX" sz="1400" dirty="0"/>
                    </a:p>
                  </a:txBody>
                  <a:tcPr/>
                </a:tc>
                <a:tc>
                  <a:txBody>
                    <a:bodyPr/>
                    <a:lstStyle/>
                    <a:p>
                      <a:r>
                        <a:rPr lang="es-MX" sz="1400" dirty="0" smtClean="0"/>
                        <a:t>LR</a:t>
                      </a:r>
                      <a:endParaRPr lang="es-MX" sz="1400" dirty="0"/>
                    </a:p>
                  </a:txBody>
                  <a:tcPr/>
                </a:tc>
                <a:tc>
                  <a:txBody>
                    <a:bodyPr/>
                    <a:lstStyle/>
                    <a:p>
                      <a:r>
                        <a:rPr lang="es-MX" sz="1400" dirty="0" err="1" smtClean="0"/>
                        <a:t>Divisióndataset</a:t>
                      </a:r>
                      <a:endParaRPr lang="es-MX" sz="1400" dirty="0"/>
                    </a:p>
                  </a:txBody>
                  <a:tcPr/>
                </a:tc>
                <a:tc>
                  <a:txBody>
                    <a:bodyPr/>
                    <a:lstStyle/>
                    <a:p>
                      <a:r>
                        <a:rPr lang="es-MX" sz="1400" dirty="0" smtClean="0"/>
                        <a:t>Capas ocultas</a:t>
                      </a:r>
                      <a:endParaRPr lang="es-MX" sz="1400" dirty="0"/>
                    </a:p>
                  </a:txBody>
                  <a:tcPr/>
                </a:tc>
                <a:tc>
                  <a:txBody>
                    <a:bodyPr/>
                    <a:lstStyle/>
                    <a:p>
                      <a:r>
                        <a:rPr lang="es-MX" sz="1400" dirty="0" err="1" smtClean="0"/>
                        <a:t>Epocas</a:t>
                      </a:r>
                      <a:endParaRPr lang="es-MX" sz="1400" dirty="0"/>
                    </a:p>
                  </a:txBody>
                  <a:tcPr/>
                </a:tc>
                <a:tc>
                  <a:txBody>
                    <a:bodyPr/>
                    <a:lstStyle/>
                    <a:p>
                      <a:r>
                        <a:rPr lang="es-MX" sz="1400" dirty="0" smtClean="0"/>
                        <a:t>Tiempo (segundos)</a:t>
                      </a:r>
                      <a:endParaRPr lang="es-MX" sz="1400" dirty="0"/>
                    </a:p>
                  </a:txBody>
                  <a:tcPr/>
                </a:tc>
                <a:tc>
                  <a:txBody>
                    <a:bodyPr/>
                    <a:lstStyle/>
                    <a:p>
                      <a:r>
                        <a:rPr lang="es-MX" sz="1400" dirty="0" smtClean="0"/>
                        <a:t>Precisión promedio</a:t>
                      </a:r>
                      <a:endParaRPr lang="es-MX" sz="1400" dirty="0"/>
                    </a:p>
                  </a:txBody>
                  <a:tcPr/>
                </a:tc>
                <a:extLst>
                  <a:ext uri="{0D108BD9-81ED-4DB2-BD59-A6C34878D82A}">
                    <a16:rowId xmlns:a16="http://schemas.microsoft.com/office/drawing/2014/main" val="2670888341"/>
                  </a:ext>
                </a:extLst>
              </a:tr>
              <a:tr h="378139">
                <a:tc>
                  <a:txBody>
                    <a:bodyPr/>
                    <a:lstStyle/>
                    <a:p>
                      <a:r>
                        <a:rPr lang="es-MX" sz="1400" dirty="0" smtClean="0"/>
                        <a:t>Iris</a:t>
                      </a:r>
                      <a:endParaRPr lang="es-MX" sz="1400" dirty="0"/>
                    </a:p>
                  </a:txBody>
                  <a:tcPr/>
                </a:tc>
                <a:tc>
                  <a:txBody>
                    <a:bodyPr/>
                    <a:lstStyle/>
                    <a:p>
                      <a:r>
                        <a:rPr lang="es-MX" sz="1400" dirty="0" smtClean="0"/>
                        <a:t>.2</a:t>
                      </a:r>
                      <a:endParaRPr lang="es-MX" sz="1400" dirty="0"/>
                    </a:p>
                  </a:txBody>
                  <a:tcPr/>
                </a:tc>
                <a:tc>
                  <a:txBody>
                    <a:bodyPr/>
                    <a:lstStyle/>
                    <a:p>
                      <a:r>
                        <a:rPr lang="es-MX" sz="1400" dirty="0" smtClean="0"/>
                        <a:t>3</a:t>
                      </a:r>
                      <a:endParaRPr lang="es-MX" sz="1400" dirty="0"/>
                    </a:p>
                  </a:txBody>
                  <a:tcPr/>
                </a:tc>
                <a:tc>
                  <a:txBody>
                    <a:bodyPr/>
                    <a:lstStyle/>
                    <a:p>
                      <a:r>
                        <a:rPr lang="es-MX" sz="1400" dirty="0" smtClean="0"/>
                        <a:t>2</a:t>
                      </a:r>
                      <a:endParaRPr lang="es-MX" sz="1400" dirty="0"/>
                    </a:p>
                  </a:txBody>
                  <a:tcPr/>
                </a:tc>
                <a:tc>
                  <a:txBody>
                    <a:bodyPr/>
                    <a:lstStyle/>
                    <a:p>
                      <a:r>
                        <a:rPr lang="es-MX" sz="1400" dirty="0" smtClean="0"/>
                        <a:t>1000</a:t>
                      </a:r>
                      <a:endParaRPr lang="es-MX" sz="1400" dirty="0"/>
                    </a:p>
                  </a:txBody>
                  <a:tcPr/>
                </a:tc>
                <a:tc>
                  <a:txBody>
                    <a:bodyPr/>
                    <a:lstStyle/>
                    <a:p>
                      <a:r>
                        <a:rPr lang="es-MX" dirty="0" smtClean="0"/>
                        <a:t>10.5</a:t>
                      </a:r>
                      <a:endParaRPr lang="es-MX" dirty="0"/>
                    </a:p>
                  </a:txBody>
                  <a:tcPr/>
                </a:tc>
                <a:tc>
                  <a:txBody>
                    <a:bodyPr/>
                    <a:lstStyle/>
                    <a:p>
                      <a:r>
                        <a:rPr lang="es-MX" dirty="0" smtClean="0"/>
                        <a:t>94.66%</a:t>
                      </a:r>
                      <a:endParaRPr lang="es-MX" dirty="0"/>
                    </a:p>
                  </a:txBody>
                  <a:tcPr/>
                </a:tc>
                <a:extLst>
                  <a:ext uri="{0D108BD9-81ED-4DB2-BD59-A6C34878D82A}">
                    <a16:rowId xmlns:a16="http://schemas.microsoft.com/office/drawing/2014/main" val="1406070612"/>
                  </a:ext>
                </a:extLst>
              </a:tr>
              <a:tr h="378139">
                <a:tc>
                  <a:txBody>
                    <a:bodyPr/>
                    <a:lstStyle/>
                    <a:p>
                      <a:r>
                        <a:rPr lang="es-MX" sz="1400" dirty="0" smtClean="0"/>
                        <a:t>Iris</a:t>
                      </a:r>
                      <a:endParaRPr lang="es-MX" sz="1400" dirty="0"/>
                    </a:p>
                  </a:txBody>
                  <a:tcPr/>
                </a:tc>
                <a:tc>
                  <a:txBody>
                    <a:bodyPr/>
                    <a:lstStyle/>
                    <a:p>
                      <a:r>
                        <a:rPr lang="es-MX" sz="1400" dirty="0" smtClean="0"/>
                        <a:t>.2</a:t>
                      </a:r>
                      <a:endParaRPr lang="es-MX" sz="1400" dirty="0"/>
                    </a:p>
                  </a:txBody>
                  <a:tcPr/>
                </a:tc>
                <a:tc>
                  <a:txBody>
                    <a:bodyPr/>
                    <a:lstStyle/>
                    <a:p>
                      <a:r>
                        <a:rPr lang="es-MX" sz="1400" dirty="0" smtClean="0"/>
                        <a:t>5</a:t>
                      </a:r>
                      <a:endParaRPr lang="es-MX" sz="1400" dirty="0"/>
                    </a:p>
                  </a:txBody>
                  <a:tcPr/>
                </a:tc>
                <a:tc>
                  <a:txBody>
                    <a:bodyPr/>
                    <a:lstStyle/>
                    <a:p>
                      <a:r>
                        <a:rPr lang="es-MX" sz="1400" dirty="0" smtClean="0"/>
                        <a:t>3</a:t>
                      </a:r>
                      <a:endParaRPr lang="es-MX" sz="1400" dirty="0"/>
                    </a:p>
                  </a:txBody>
                  <a:tcPr/>
                </a:tc>
                <a:tc>
                  <a:txBody>
                    <a:bodyPr/>
                    <a:lstStyle/>
                    <a:p>
                      <a:r>
                        <a:rPr lang="es-MX" sz="1400" dirty="0" smtClean="0"/>
                        <a:t>1000</a:t>
                      </a:r>
                      <a:endParaRPr lang="es-MX" sz="1400" dirty="0"/>
                    </a:p>
                  </a:txBody>
                  <a:tcPr/>
                </a:tc>
                <a:tc>
                  <a:txBody>
                    <a:bodyPr/>
                    <a:lstStyle/>
                    <a:p>
                      <a:r>
                        <a:rPr lang="es-MX" dirty="0" smtClean="0"/>
                        <a:t>23.9</a:t>
                      </a:r>
                      <a:endParaRPr lang="es-MX" dirty="0"/>
                    </a:p>
                  </a:txBody>
                  <a:tcPr/>
                </a:tc>
                <a:tc>
                  <a:txBody>
                    <a:bodyPr/>
                    <a:lstStyle/>
                    <a:p>
                      <a:r>
                        <a:rPr lang="es-MX" dirty="0" smtClean="0"/>
                        <a:t>95.33%</a:t>
                      </a:r>
                      <a:endParaRPr lang="es-MX" dirty="0"/>
                    </a:p>
                  </a:txBody>
                  <a:tcPr/>
                </a:tc>
                <a:extLst>
                  <a:ext uri="{0D108BD9-81ED-4DB2-BD59-A6C34878D82A}">
                    <a16:rowId xmlns:a16="http://schemas.microsoft.com/office/drawing/2014/main" val="3401962737"/>
                  </a:ext>
                </a:extLst>
              </a:tr>
              <a:tr h="378139">
                <a:tc>
                  <a:txBody>
                    <a:bodyPr/>
                    <a:lstStyle/>
                    <a:p>
                      <a:r>
                        <a:rPr lang="es-MX" sz="1400" dirty="0" smtClean="0"/>
                        <a:t>Iris</a:t>
                      </a:r>
                      <a:endParaRPr lang="es-MX" sz="1400" dirty="0"/>
                    </a:p>
                  </a:txBody>
                  <a:tcPr/>
                </a:tc>
                <a:tc>
                  <a:txBody>
                    <a:bodyPr/>
                    <a:lstStyle/>
                    <a:p>
                      <a:r>
                        <a:rPr lang="es-MX" sz="1400" dirty="0" smtClean="0"/>
                        <a:t>.2</a:t>
                      </a:r>
                      <a:endParaRPr lang="es-MX" sz="1400" dirty="0"/>
                    </a:p>
                  </a:txBody>
                  <a:tcPr/>
                </a:tc>
                <a:tc>
                  <a:txBody>
                    <a:bodyPr/>
                    <a:lstStyle/>
                    <a:p>
                      <a:r>
                        <a:rPr lang="es-MX" sz="1400" dirty="0" smtClean="0"/>
                        <a:t>2</a:t>
                      </a:r>
                      <a:endParaRPr lang="es-MX" sz="1400" dirty="0"/>
                    </a:p>
                  </a:txBody>
                  <a:tcPr/>
                </a:tc>
                <a:tc>
                  <a:txBody>
                    <a:bodyPr/>
                    <a:lstStyle/>
                    <a:p>
                      <a:r>
                        <a:rPr lang="es-MX" sz="1400" dirty="0" smtClean="0"/>
                        <a:t>1</a:t>
                      </a:r>
                      <a:endParaRPr lang="es-MX" sz="1400" dirty="0"/>
                    </a:p>
                  </a:txBody>
                  <a:tcPr/>
                </a:tc>
                <a:tc>
                  <a:txBody>
                    <a:bodyPr/>
                    <a:lstStyle/>
                    <a:p>
                      <a:r>
                        <a:rPr lang="es-MX" sz="1400" dirty="0" smtClean="0"/>
                        <a:t>500</a:t>
                      </a:r>
                      <a:endParaRPr lang="es-MX" sz="1400" dirty="0"/>
                    </a:p>
                  </a:txBody>
                  <a:tcPr/>
                </a:tc>
                <a:tc>
                  <a:txBody>
                    <a:bodyPr/>
                    <a:lstStyle/>
                    <a:p>
                      <a:r>
                        <a:rPr lang="es-MX" dirty="0" smtClean="0"/>
                        <a:t>2.2s</a:t>
                      </a:r>
                      <a:endParaRPr lang="es-MX" dirty="0"/>
                    </a:p>
                  </a:txBody>
                  <a:tcPr/>
                </a:tc>
                <a:tc>
                  <a:txBody>
                    <a:bodyPr/>
                    <a:lstStyle/>
                    <a:p>
                      <a:r>
                        <a:rPr lang="es-MX" dirty="0" smtClean="0"/>
                        <a:t>92.66%</a:t>
                      </a:r>
                      <a:endParaRPr lang="es-MX" dirty="0"/>
                    </a:p>
                  </a:txBody>
                  <a:tcPr/>
                </a:tc>
                <a:extLst>
                  <a:ext uri="{0D108BD9-81ED-4DB2-BD59-A6C34878D82A}">
                    <a16:rowId xmlns:a16="http://schemas.microsoft.com/office/drawing/2014/main" val="2944504433"/>
                  </a:ext>
                </a:extLst>
              </a:tr>
              <a:tr h="378139">
                <a:tc>
                  <a:txBody>
                    <a:bodyPr/>
                    <a:lstStyle/>
                    <a:p>
                      <a:r>
                        <a:rPr lang="es-MX" sz="1400" dirty="0" smtClean="0"/>
                        <a:t>Iris</a:t>
                      </a:r>
                      <a:endParaRPr lang="es-MX" sz="1400" dirty="0"/>
                    </a:p>
                  </a:txBody>
                  <a:tcPr/>
                </a:tc>
                <a:tc>
                  <a:txBody>
                    <a:bodyPr/>
                    <a:lstStyle/>
                    <a:p>
                      <a:r>
                        <a:rPr lang="es-MX" sz="1400" dirty="0" smtClean="0"/>
                        <a:t>.2</a:t>
                      </a:r>
                      <a:endParaRPr lang="es-MX" sz="1400" dirty="0"/>
                    </a:p>
                  </a:txBody>
                  <a:tcPr/>
                </a:tc>
                <a:tc>
                  <a:txBody>
                    <a:bodyPr/>
                    <a:lstStyle/>
                    <a:p>
                      <a:r>
                        <a:rPr lang="es-MX" sz="1400" dirty="0" smtClean="0"/>
                        <a:t>2</a:t>
                      </a:r>
                      <a:endParaRPr lang="es-MX" sz="1400" dirty="0"/>
                    </a:p>
                  </a:txBody>
                  <a:tcPr/>
                </a:tc>
                <a:tc>
                  <a:txBody>
                    <a:bodyPr/>
                    <a:lstStyle/>
                    <a:p>
                      <a:r>
                        <a:rPr lang="es-MX" sz="1400" dirty="0" smtClean="0"/>
                        <a:t>20</a:t>
                      </a:r>
                      <a:endParaRPr lang="es-MX" sz="1400" dirty="0"/>
                    </a:p>
                  </a:txBody>
                  <a:tcPr/>
                </a:tc>
                <a:tc>
                  <a:txBody>
                    <a:bodyPr/>
                    <a:lstStyle/>
                    <a:p>
                      <a:r>
                        <a:rPr lang="es-MX" sz="1400" dirty="0" smtClean="0"/>
                        <a:t>500</a:t>
                      </a:r>
                      <a:endParaRPr lang="es-MX" sz="1400" dirty="0"/>
                    </a:p>
                  </a:txBody>
                  <a:tcPr/>
                </a:tc>
                <a:tc>
                  <a:txBody>
                    <a:bodyPr/>
                    <a:lstStyle/>
                    <a:p>
                      <a:r>
                        <a:rPr lang="es-MX" dirty="0" smtClean="0"/>
                        <a:t>11.6</a:t>
                      </a:r>
                      <a:endParaRPr lang="es-MX" dirty="0"/>
                    </a:p>
                  </a:txBody>
                  <a:tcPr/>
                </a:tc>
                <a:tc>
                  <a:txBody>
                    <a:bodyPr/>
                    <a:lstStyle/>
                    <a:p>
                      <a:r>
                        <a:rPr lang="es-MX" dirty="0" smtClean="0"/>
                        <a:t>96.66%</a:t>
                      </a:r>
                      <a:endParaRPr lang="es-MX" dirty="0"/>
                    </a:p>
                  </a:txBody>
                  <a:tcPr/>
                </a:tc>
                <a:extLst>
                  <a:ext uri="{0D108BD9-81ED-4DB2-BD59-A6C34878D82A}">
                    <a16:rowId xmlns:a16="http://schemas.microsoft.com/office/drawing/2014/main" val="1922953640"/>
                  </a:ext>
                </a:extLst>
              </a:tr>
              <a:tr h="378139">
                <a:tc>
                  <a:txBody>
                    <a:bodyPr/>
                    <a:lstStyle/>
                    <a:p>
                      <a:r>
                        <a:rPr lang="es-MX" sz="1400" dirty="0" smtClean="0"/>
                        <a:t>Transfusión</a:t>
                      </a:r>
                      <a:endParaRPr lang="es-MX" sz="1400" dirty="0"/>
                    </a:p>
                  </a:txBody>
                  <a:tcPr/>
                </a:tc>
                <a:tc>
                  <a:txBody>
                    <a:bodyPr/>
                    <a:lstStyle/>
                    <a:p>
                      <a:r>
                        <a:rPr lang="es-MX" sz="1400" dirty="0" smtClean="0"/>
                        <a:t>.2</a:t>
                      </a:r>
                      <a:endParaRPr lang="es-MX" sz="1400" dirty="0"/>
                    </a:p>
                  </a:txBody>
                  <a:tcPr/>
                </a:tc>
                <a:tc>
                  <a:txBody>
                    <a:bodyPr/>
                    <a:lstStyle/>
                    <a:p>
                      <a:r>
                        <a:rPr lang="es-MX" sz="1400" dirty="0" smtClean="0"/>
                        <a:t>2</a:t>
                      </a:r>
                      <a:endParaRPr lang="es-MX" sz="1400" dirty="0"/>
                    </a:p>
                  </a:txBody>
                  <a:tcPr/>
                </a:tc>
                <a:tc>
                  <a:txBody>
                    <a:bodyPr/>
                    <a:lstStyle/>
                    <a:p>
                      <a:r>
                        <a:rPr lang="es-MX" sz="1400" dirty="0" smtClean="0"/>
                        <a:t>1</a:t>
                      </a:r>
                      <a:endParaRPr lang="es-MX" sz="1400" dirty="0"/>
                    </a:p>
                  </a:txBody>
                  <a:tcPr/>
                </a:tc>
                <a:tc>
                  <a:txBody>
                    <a:bodyPr/>
                    <a:lstStyle/>
                    <a:p>
                      <a:r>
                        <a:rPr lang="es-MX" sz="1400" dirty="0" smtClean="0"/>
                        <a:t>500</a:t>
                      </a:r>
                      <a:endParaRPr lang="es-MX" sz="1400" dirty="0"/>
                    </a:p>
                  </a:txBody>
                  <a:tcPr/>
                </a:tc>
                <a:tc>
                  <a:txBody>
                    <a:bodyPr/>
                    <a:lstStyle/>
                    <a:p>
                      <a:r>
                        <a:rPr lang="es-MX" dirty="0" smtClean="0"/>
                        <a:t>7.5</a:t>
                      </a:r>
                      <a:endParaRPr lang="es-MX" dirty="0"/>
                    </a:p>
                  </a:txBody>
                  <a:tcPr/>
                </a:tc>
                <a:tc>
                  <a:txBody>
                    <a:bodyPr/>
                    <a:lstStyle/>
                    <a:p>
                      <a:r>
                        <a:rPr lang="es-MX" dirty="0" smtClean="0"/>
                        <a:t>79.01%</a:t>
                      </a:r>
                      <a:endParaRPr lang="es-MX" dirty="0"/>
                    </a:p>
                  </a:txBody>
                  <a:tcPr/>
                </a:tc>
                <a:extLst>
                  <a:ext uri="{0D108BD9-81ED-4DB2-BD59-A6C34878D82A}">
                    <a16:rowId xmlns:a16="http://schemas.microsoft.com/office/drawing/2014/main" val="2400978333"/>
                  </a:ext>
                </a:extLst>
              </a:tr>
              <a:tr h="378139">
                <a:tc>
                  <a:txBody>
                    <a:bodyPr/>
                    <a:lstStyle/>
                    <a:p>
                      <a:r>
                        <a:rPr lang="es-MX" sz="1400" dirty="0" smtClean="0"/>
                        <a:t>Transfusión</a:t>
                      </a:r>
                      <a:endParaRPr lang="es-MX" sz="1400" dirty="0"/>
                    </a:p>
                  </a:txBody>
                  <a:tcPr/>
                </a:tc>
                <a:tc>
                  <a:txBody>
                    <a:bodyPr/>
                    <a:lstStyle/>
                    <a:p>
                      <a:r>
                        <a:rPr lang="es-MX" sz="1400" dirty="0" smtClean="0"/>
                        <a:t>.1</a:t>
                      </a:r>
                      <a:endParaRPr lang="es-MX" sz="1400" dirty="0"/>
                    </a:p>
                  </a:txBody>
                  <a:tcPr/>
                </a:tc>
                <a:tc>
                  <a:txBody>
                    <a:bodyPr/>
                    <a:lstStyle/>
                    <a:p>
                      <a:r>
                        <a:rPr lang="es-MX" sz="1400" dirty="0" smtClean="0"/>
                        <a:t>5</a:t>
                      </a:r>
                      <a:endParaRPr lang="es-MX" sz="1400" dirty="0"/>
                    </a:p>
                  </a:txBody>
                  <a:tcPr/>
                </a:tc>
                <a:tc>
                  <a:txBody>
                    <a:bodyPr/>
                    <a:lstStyle/>
                    <a:p>
                      <a:r>
                        <a:rPr lang="es-MX" sz="1400" dirty="0" smtClean="0"/>
                        <a:t>1</a:t>
                      </a:r>
                      <a:endParaRPr lang="es-MX" sz="1400" dirty="0"/>
                    </a:p>
                  </a:txBody>
                  <a:tcPr/>
                </a:tc>
                <a:tc>
                  <a:txBody>
                    <a:bodyPr/>
                    <a:lstStyle/>
                    <a:p>
                      <a:r>
                        <a:rPr lang="es-MX" sz="1400" dirty="0" smtClean="0"/>
                        <a:t>500</a:t>
                      </a:r>
                      <a:endParaRPr lang="es-MX" sz="1400" dirty="0"/>
                    </a:p>
                  </a:txBody>
                  <a:tcPr/>
                </a:tc>
                <a:tc>
                  <a:txBody>
                    <a:bodyPr/>
                    <a:lstStyle/>
                    <a:p>
                      <a:r>
                        <a:rPr lang="es-MX" dirty="0" smtClean="0"/>
                        <a:t>28.6</a:t>
                      </a:r>
                      <a:endParaRPr lang="es-MX" dirty="0"/>
                    </a:p>
                  </a:txBody>
                  <a:tcPr/>
                </a:tc>
                <a:tc>
                  <a:txBody>
                    <a:bodyPr/>
                    <a:lstStyle/>
                    <a:p>
                      <a:r>
                        <a:rPr lang="es-MX" dirty="0" smtClean="0"/>
                        <a:t>77.58%</a:t>
                      </a:r>
                      <a:endParaRPr lang="es-MX" dirty="0"/>
                    </a:p>
                  </a:txBody>
                  <a:tcPr/>
                </a:tc>
                <a:extLst>
                  <a:ext uri="{0D108BD9-81ED-4DB2-BD59-A6C34878D82A}">
                    <a16:rowId xmlns:a16="http://schemas.microsoft.com/office/drawing/2014/main" val="4104906066"/>
                  </a:ext>
                </a:extLst>
              </a:tr>
              <a:tr h="378139">
                <a:tc>
                  <a:txBody>
                    <a:bodyPr/>
                    <a:lstStyle/>
                    <a:p>
                      <a:r>
                        <a:rPr lang="es-MX" sz="1400" dirty="0" smtClean="0"/>
                        <a:t>Transfusión</a:t>
                      </a:r>
                      <a:endParaRPr lang="es-MX" sz="1400" dirty="0"/>
                    </a:p>
                  </a:txBody>
                  <a:tcPr/>
                </a:tc>
                <a:tc>
                  <a:txBody>
                    <a:bodyPr/>
                    <a:lstStyle/>
                    <a:p>
                      <a:r>
                        <a:rPr lang="es-MX" sz="1400" dirty="0" smtClean="0"/>
                        <a:t>.2</a:t>
                      </a:r>
                      <a:endParaRPr lang="es-MX" sz="1400" dirty="0"/>
                    </a:p>
                  </a:txBody>
                  <a:tcPr/>
                </a:tc>
                <a:tc>
                  <a:txBody>
                    <a:bodyPr/>
                    <a:lstStyle/>
                    <a:p>
                      <a:r>
                        <a:rPr lang="es-MX" sz="1400" dirty="0" smtClean="0"/>
                        <a:t>2</a:t>
                      </a:r>
                      <a:endParaRPr lang="es-MX" sz="1400" dirty="0"/>
                    </a:p>
                  </a:txBody>
                  <a:tcPr/>
                </a:tc>
                <a:tc>
                  <a:txBody>
                    <a:bodyPr/>
                    <a:lstStyle/>
                    <a:p>
                      <a:r>
                        <a:rPr lang="es-MX" sz="1400" dirty="0" smtClean="0"/>
                        <a:t>5</a:t>
                      </a:r>
                      <a:endParaRPr lang="es-MX" sz="1400" dirty="0"/>
                    </a:p>
                  </a:txBody>
                  <a:tcPr/>
                </a:tc>
                <a:tc>
                  <a:txBody>
                    <a:bodyPr/>
                    <a:lstStyle/>
                    <a:p>
                      <a:r>
                        <a:rPr lang="es-MX" sz="1400" dirty="0" smtClean="0"/>
                        <a:t>1000</a:t>
                      </a:r>
                      <a:endParaRPr lang="es-MX" sz="1400" dirty="0"/>
                    </a:p>
                  </a:txBody>
                  <a:tcPr/>
                </a:tc>
                <a:tc>
                  <a:txBody>
                    <a:bodyPr/>
                    <a:lstStyle/>
                    <a:p>
                      <a:r>
                        <a:rPr lang="es-MX" dirty="0" smtClean="0"/>
                        <a:t>34.3</a:t>
                      </a:r>
                      <a:endParaRPr lang="es-MX" dirty="0"/>
                    </a:p>
                  </a:txBody>
                  <a:tcPr/>
                </a:tc>
                <a:tc>
                  <a:txBody>
                    <a:bodyPr/>
                    <a:lstStyle/>
                    <a:p>
                      <a:r>
                        <a:rPr lang="es-MX" dirty="0" smtClean="0"/>
                        <a:t>78.61%</a:t>
                      </a:r>
                      <a:endParaRPr lang="es-MX" dirty="0"/>
                    </a:p>
                  </a:txBody>
                  <a:tcPr/>
                </a:tc>
                <a:extLst>
                  <a:ext uri="{0D108BD9-81ED-4DB2-BD59-A6C34878D82A}">
                    <a16:rowId xmlns:a16="http://schemas.microsoft.com/office/drawing/2014/main" val="1136472002"/>
                  </a:ext>
                </a:extLst>
              </a:tr>
              <a:tr h="378139">
                <a:tc>
                  <a:txBody>
                    <a:bodyPr/>
                    <a:lstStyle/>
                    <a:p>
                      <a:r>
                        <a:rPr lang="es-MX" sz="1400" dirty="0" smtClean="0"/>
                        <a:t>Transfusión</a:t>
                      </a:r>
                      <a:endParaRPr lang="es-MX" sz="1400" dirty="0"/>
                    </a:p>
                  </a:txBody>
                  <a:tcPr/>
                </a:tc>
                <a:tc>
                  <a:txBody>
                    <a:bodyPr/>
                    <a:lstStyle/>
                    <a:p>
                      <a:r>
                        <a:rPr lang="es-MX" sz="1400" dirty="0" smtClean="0"/>
                        <a:t>.1</a:t>
                      </a:r>
                      <a:endParaRPr lang="es-MX" sz="1400" dirty="0"/>
                    </a:p>
                  </a:txBody>
                  <a:tcPr/>
                </a:tc>
                <a:tc>
                  <a:txBody>
                    <a:bodyPr/>
                    <a:lstStyle/>
                    <a:p>
                      <a:r>
                        <a:rPr lang="es-MX" sz="1400" dirty="0" smtClean="0"/>
                        <a:t>5</a:t>
                      </a:r>
                      <a:endParaRPr lang="es-MX" sz="1400" dirty="0"/>
                    </a:p>
                  </a:txBody>
                  <a:tcPr/>
                </a:tc>
                <a:tc>
                  <a:txBody>
                    <a:bodyPr/>
                    <a:lstStyle/>
                    <a:p>
                      <a:r>
                        <a:rPr lang="es-MX" sz="1400" dirty="0" smtClean="0"/>
                        <a:t>10</a:t>
                      </a:r>
                      <a:endParaRPr lang="es-MX" sz="1400" dirty="0"/>
                    </a:p>
                  </a:txBody>
                  <a:tcPr/>
                </a:tc>
                <a:tc>
                  <a:txBody>
                    <a:bodyPr/>
                    <a:lstStyle/>
                    <a:p>
                      <a:r>
                        <a:rPr lang="es-MX" sz="1400" dirty="0" smtClean="0"/>
                        <a:t>1000</a:t>
                      </a:r>
                      <a:endParaRPr lang="es-MX" sz="1400" dirty="0"/>
                    </a:p>
                  </a:txBody>
                  <a:tcPr/>
                </a:tc>
                <a:tc>
                  <a:txBody>
                    <a:bodyPr/>
                    <a:lstStyle/>
                    <a:p>
                      <a:r>
                        <a:rPr lang="es-MX" dirty="0" smtClean="0"/>
                        <a:t>220.7</a:t>
                      </a:r>
                      <a:endParaRPr lang="es-MX" dirty="0"/>
                    </a:p>
                  </a:txBody>
                  <a:tcPr/>
                </a:tc>
                <a:tc>
                  <a:txBody>
                    <a:bodyPr/>
                    <a:lstStyle/>
                    <a:p>
                      <a:r>
                        <a:rPr lang="es-MX" dirty="0" smtClean="0"/>
                        <a:t>79.06%</a:t>
                      </a:r>
                      <a:endParaRPr lang="es-MX" dirty="0"/>
                    </a:p>
                  </a:txBody>
                  <a:tcPr/>
                </a:tc>
                <a:extLst>
                  <a:ext uri="{0D108BD9-81ED-4DB2-BD59-A6C34878D82A}">
                    <a16:rowId xmlns:a16="http://schemas.microsoft.com/office/drawing/2014/main" val="3328105704"/>
                  </a:ext>
                </a:extLst>
              </a:tr>
              <a:tr h="378139">
                <a:tc>
                  <a:txBody>
                    <a:bodyPr/>
                    <a:lstStyle/>
                    <a:p>
                      <a:r>
                        <a:rPr lang="es-MX" sz="1400" dirty="0" err="1" smtClean="0"/>
                        <a:t>Wine</a:t>
                      </a:r>
                      <a:r>
                        <a:rPr lang="es-MX" sz="1400" baseline="0" dirty="0" smtClean="0"/>
                        <a:t> </a:t>
                      </a:r>
                      <a:r>
                        <a:rPr lang="es-MX" sz="1400" baseline="0" dirty="0" err="1" smtClean="0"/>
                        <a:t>quality</a:t>
                      </a:r>
                      <a:r>
                        <a:rPr lang="es-MX" sz="1400" baseline="0" dirty="0" smtClean="0"/>
                        <a:t> red</a:t>
                      </a:r>
                      <a:endParaRPr lang="es-MX" sz="1400" dirty="0"/>
                    </a:p>
                  </a:txBody>
                  <a:tcPr/>
                </a:tc>
                <a:tc>
                  <a:txBody>
                    <a:bodyPr/>
                    <a:lstStyle/>
                    <a:p>
                      <a:r>
                        <a:rPr lang="es-MX" sz="1400" dirty="0" smtClean="0"/>
                        <a:t>.2</a:t>
                      </a:r>
                      <a:endParaRPr lang="es-MX" sz="1400" dirty="0"/>
                    </a:p>
                  </a:txBody>
                  <a:tcPr/>
                </a:tc>
                <a:tc>
                  <a:txBody>
                    <a:bodyPr/>
                    <a:lstStyle/>
                    <a:p>
                      <a:r>
                        <a:rPr lang="es-MX" sz="1400" dirty="0" smtClean="0"/>
                        <a:t>2</a:t>
                      </a:r>
                      <a:endParaRPr lang="es-MX" sz="1400" dirty="0"/>
                    </a:p>
                  </a:txBody>
                  <a:tcPr/>
                </a:tc>
                <a:tc>
                  <a:txBody>
                    <a:bodyPr/>
                    <a:lstStyle/>
                    <a:p>
                      <a:r>
                        <a:rPr lang="es-MX" sz="1400" dirty="0" smtClean="0"/>
                        <a:t>1</a:t>
                      </a:r>
                      <a:endParaRPr lang="es-MX" sz="1400" dirty="0"/>
                    </a:p>
                  </a:txBody>
                  <a:tcPr/>
                </a:tc>
                <a:tc>
                  <a:txBody>
                    <a:bodyPr/>
                    <a:lstStyle/>
                    <a:p>
                      <a:r>
                        <a:rPr lang="es-MX" sz="1400" dirty="0" smtClean="0"/>
                        <a:t>500</a:t>
                      </a:r>
                      <a:endParaRPr lang="es-MX" sz="1400" dirty="0"/>
                    </a:p>
                  </a:txBody>
                  <a:tcPr/>
                </a:tc>
                <a:tc>
                  <a:txBody>
                    <a:bodyPr/>
                    <a:lstStyle/>
                    <a:p>
                      <a:r>
                        <a:rPr lang="es-MX" dirty="0" smtClean="0"/>
                        <a:t>8.5</a:t>
                      </a:r>
                      <a:endParaRPr lang="es-MX" dirty="0"/>
                    </a:p>
                  </a:txBody>
                  <a:tcPr/>
                </a:tc>
                <a:tc>
                  <a:txBody>
                    <a:bodyPr/>
                    <a:lstStyle/>
                    <a:p>
                      <a:r>
                        <a:rPr lang="es-MX" dirty="0" smtClean="0"/>
                        <a:t>77.80%</a:t>
                      </a:r>
                      <a:endParaRPr lang="es-MX" dirty="0"/>
                    </a:p>
                  </a:txBody>
                  <a:tcPr/>
                </a:tc>
                <a:extLst>
                  <a:ext uri="{0D108BD9-81ED-4DB2-BD59-A6C34878D82A}">
                    <a16:rowId xmlns:a16="http://schemas.microsoft.com/office/drawing/2014/main" val="1450903380"/>
                  </a:ext>
                </a:extLst>
              </a:tr>
              <a:tr h="378139">
                <a:tc>
                  <a:txBody>
                    <a:bodyPr/>
                    <a:lstStyle/>
                    <a:p>
                      <a:r>
                        <a:rPr lang="es-MX" sz="1400" dirty="0" err="1" smtClean="0"/>
                        <a:t>Wine</a:t>
                      </a:r>
                      <a:r>
                        <a:rPr lang="es-MX" sz="1400" dirty="0" smtClean="0"/>
                        <a:t> </a:t>
                      </a:r>
                      <a:r>
                        <a:rPr lang="es-MX" sz="1400" dirty="0" err="1" smtClean="0"/>
                        <a:t>quality</a:t>
                      </a:r>
                      <a:r>
                        <a:rPr lang="es-MX" sz="1400" baseline="0" dirty="0" smtClean="0"/>
                        <a:t> red</a:t>
                      </a:r>
                      <a:endParaRPr lang="es-MX" sz="1400" dirty="0"/>
                    </a:p>
                  </a:txBody>
                  <a:tcPr/>
                </a:tc>
                <a:tc>
                  <a:txBody>
                    <a:bodyPr/>
                    <a:lstStyle/>
                    <a:p>
                      <a:r>
                        <a:rPr lang="es-MX" sz="1400" dirty="0" smtClean="0"/>
                        <a:t>.2</a:t>
                      </a:r>
                      <a:endParaRPr lang="es-MX" sz="1400" dirty="0"/>
                    </a:p>
                  </a:txBody>
                  <a:tcPr/>
                </a:tc>
                <a:tc>
                  <a:txBody>
                    <a:bodyPr/>
                    <a:lstStyle/>
                    <a:p>
                      <a:r>
                        <a:rPr lang="es-MX" sz="1400" dirty="0" smtClean="0"/>
                        <a:t>2</a:t>
                      </a:r>
                      <a:endParaRPr lang="es-MX" sz="1400" dirty="0"/>
                    </a:p>
                  </a:txBody>
                  <a:tcPr/>
                </a:tc>
                <a:tc>
                  <a:txBody>
                    <a:bodyPr/>
                    <a:lstStyle/>
                    <a:p>
                      <a:r>
                        <a:rPr lang="es-MX" sz="1400" dirty="0" smtClean="0"/>
                        <a:t>1</a:t>
                      </a:r>
                      <a:endParaRPr lang="es-MX" sz="1400" dirty="0"/>
                    </a:p>
                  </a:txBody>
                  <a:tcPr/>
                </a:tc>
                <a:tc>
                  <a:txBody>
                    <a:bodyPr/>
                    <a:lstStyle/>
                    <a:p>
                      <a:r>
                        <a:rPr lang="es-MX" sz="1400" dirty="0" smtClean="0"/>
                        <a:t>1000</a:t>
                      </a:r>
                      <a:endParaRPr lang="es-MX" sz="1400" dirty="0"/>
                    </a:p>
                  </a:txBody>
                  <a:tcPr/>
                </a:tc>
                <a:tc>
                  <a:txBody>
                    <a:bodyPr/>
                    <a:lstStyle/>
                    <a:p>
                      <a:r>
                        <a:rPr lang="es-MX" dirty="0" smtClean="0"/>
                        <a:t>17.3</a:t>
                      </a:r>
                      <a:endParaRPr lang="es-MX" dirty="0"/>
                    </a:p>
                  </a:txBody>
                  <a:tcPr/>
                </a:tc>
                <a:tc>
                  <a:txBody>
                    <a:bodyPr/>
                    <a:lstStyle/>
                    <a:p>
                      <a:r>
                        <a:rPr lang="es-MX" dirty="0" smtClean="0"/>
                        <a:t>78.47%</a:t>
                      </a:r>
                      <a:endParaRPr lang="es-MX" dirty="0"/>
                    </a:p>
                  </a:txBody>
                  <a:tcPr/>
                </a:tc>
                <a:extLst>
                  <a:ext uri="{0D108BD9-81ED-4DB2-BD59-A6C34878D82A}">
                    <a16:rowId xmlns:a16="http://schemas.microsoft.com/office/drawing/2014/main" val="38513252"/>
                  </a:ext>
                </a:extLst>
              </a:tr>
              <a:tr h="378139">
                <a:tc>
                  <a:txBody>
                    <a:bodyPr/>
                    <a:lstStyle/>
                    <a:p>
                      <a:r>
                        <a:rPr lang="es-MX" sz="1400" dirty="0" err="1" smtClean="0"/>
                        <a:t>Wine</a:t>
                      </a:r>
                      <a:r>
                        <a:rPr lang="es-MX" sz="1400" baseline="0" dirty="0" smtClean="0"/>
                        <a:t> </a:t>
                      </a:r>
                      <a:r>
                        <a:rPr lang="es-MX" sz="1400" baseline="0" dirty="0" err="1" smtClean="0"/>
                        <a:t>quality</a:t>
                      </a:r>
                      <a:r>
                        <a:rPr lang="es-MX" sz="1400" baseline="0" dirty="0" smtClean="0"/>
                        <a:t> red</a:t>
                      </a:r>
                      <a:endParaRPr lang="es-MX" sz="1400" dirty="0"/>
                    </a:p>
                  </a:txBody>
                  <a:tcPr/>
                </a:tc>
                <a:tc>
                  <a:txBody>
                    <a:bodyPr/>
                    <a:lstStyle/>
                    <a:p>
                      <a:r>
                        <a:rPr lang="es-MX" sz="1400" dirty="0" smtClean="0"/>
                        <a:t>.2</a:t>
                      </a:r>
                      <a:endParaRPr lang="es-MX" sz="1400" dirty="0"/>
                    </a:p>
                  </a:txBody>
                  <a:tcPr/>
                </a:tc>
                <a:tc>
                  <a:txBody>
                    <a:bodyPr/>
                    <a:lstStyle/>
                    <a:p>
                      <a:r>
                        <a:rPr lang="es-MX" sz="1400" dirty="0" smtClean="0"/>
                        <a:t>2</a:t>
                      </a:r>
                      <a:endParaRPr lang="es-MX" sz="1400" dirty="0"/>
                    </a:p>
                  </a:txBody>
                  <a:tcPr/>
                </a:tc>
                <a:tc>
                  <a:txBody>
                    <a:bodyPr/>
                    <a:lstStyle/>
                    <a:p>
                      <a:r>
                        <a:rPr lang="es-MX" sz="1400" dirty="0" smtClean="0"/>
                        <a:t>5</a:t>
                      </a:r>
                      <a:endParaRPr lang="es-MX" sz="1400" dirty="0"/>
                    </a:p>
                  </a:txBody>
                  <a:tcPr/>
                </a:tc>
                <a:tc>
                  <a:txBody>
                    <a:bodyPr/>
                    <a:lstStyle/>
                    <a:p>
                      <a:r>
                        <a:rPr lang="es-MX" sz="1400" dirty="0" smtClean="0"/>
                        <a:t>1000</a:t>
                      </a:r>
                      <a:endParaRPr lang="es-MX" sz="1400" dirty="0"/>
                    </a:p>
                  </a:txBody>
                  <a:tcPr/>
                </a:tc>
                <a:tc>
                  <a:txBody>
                    <a:bodyPr/>
                    <a:lstStyle/>
                    <a:p>
                      <a:r>
                        <a:rPr lang="es-MX" dirty="0" smtClean="0"/>
                        <a:t>34.8</a:t>
                      </a:r>
                      <a:endParaRPr lang="es-MX" dirty="0"/>
                    </a:p>
                  </a:txBody>
                  <a:tcPr/>
                </a:tc>
                <a:tc>
                  <a:txBody>
                    <a:bodyPr/>
                    <a:lstStyle/>
                    <a:p>
                      <a:r>
                        <a:rPr lang="es-MX" dirty="0" smtClean="0"/>
                        <a:t>79.94%</a:t>
                      </a:r>
                      <a:endParaRPr lang="es-MX" dirty="0"/>
                    </a:p>
                  </a:txBody>
                  <a:tcPr/>
                </a:tc>
                <a:extLst>
                  <a:ext uri="{0D108BD9-81ED-4DB2-BD59-A6C34878D82A}">
                    <a16:rowId xmlns:a16="http://schemas.microsoft.com/office/drawing/2014/main" val="2835492039"/>
                  </a:ext>
                </a:extLst>
              </a:tr>
              <a:tr h="378139">
                <a:tc>
                  <a:txBody>
                    <a:bodyPr/>
                    <a:lstStyle/>
                    <a:p>
                      <a:r>
                        <a:rPr lang="es-MX" sz="1400" dirty="0" err="1" smtClean="0"/>
                        <a:t>Wine</a:t>
                      </a:r>
                      <a:r>
                        <a:rPr lang="es-MX" sz="1400" dirty="0" smtClean="0"/>
                        <a:t> </a:t>
                      </a:r>
                      <a:r>
                        <a:rPr lang="es-MX" sz="1400" dirty="0" err="1" smtClean="0"/>
                        <a:t>quality</a:t>
                      </a:r>
                      <a:r>
                        <a:rPr lang="es-MX" sz="1400" baseline="0" dirty="0" smtClean="0"/>
                        <a:t> red</a:t>
                      </a:r>
                      <a:endParaRPr lang="es-MX" sz="1400" dirty="0"/>
                    </a:p>
                  </a:txBody>
                  <a:tcPr/>
                </a:tc>
                <a:tc>
                  <a:txBody>
                    <a:bodyPr/>
                    <a:lstStyle/>
                    <a:p>
                      <a:r>
                        <a:rPr lang="es-MX" sz="1400" dirty="0" smtClean="0"/>
                        <a:t>.2</a:t>
                      </a:r>
                      <a:endParaRPr lang="es-MX" sz="1400" dirty="0"/>
                    </a:p>
                  </a:txBody>
                  <a:tcPr/>
                </a:tc>
                <a:tc>
                  <a:txBody>
                    <a:bodyPr/>
                    <a:lstStyle/>
                    <a:p>
                      <a:r>
                        <a:rPr lang="es-MX" sz="1400" dirty="0" smtClean="0"/>
                        <a:t>2</a:t>
                      </a:r>
                      <a:endParaRPr lang="es-MX" sz="1400" dirty="0"/>
                    </a:p>
                  </a:txBody>
                  <a:tcPr/>
                </a:tc>
                <a:tc>
                  <a:txBody>
                    <a:bodyPr/>
                    <a:lstStyle/>
                    <a:p>
                      <a:r>
                        <a:rPr lang="es-MX" sz="1400" dirty="0" smtClean="0"/>
                        <a:t>15</a:t>
                      </a:r>
                      <a:endParaRPr lang="es-MX" sz="1400" dirty="0"/>
                    </a:p>
                  </a:txBody>
                  <a:tcPr/>
                </a:tc>
                <a:tc>
                  <a:txBody>
                    <a:bodyPr/>
                    <a:lstStyle/>
                    <a:p>
                      <a:r>
                        <a:rPr lang="es-MX" sz="1400" dirty="0" smtClean="0"/>
                        <a:t>1000</a:t>
                      </a:r>
                      <a:endParaRPr lang="es-MX" sz="1400" dirty="0"/>
                    </a:p>
                  </a:txBody>
                  <a:tcPr/>
                </a:tc>
                <a:tc>
                  <a:txBody>
                    <a:bodyPr/>
                    <a:lstStyle/>
                    <a:p>
                      <a:r>
                        <a:rPr lang="es-MX" dirty="0" smtClean="0"/>
                        <a:t>81.4</a:t>
                      </a:r>
                      <a:endParaRPr lang="es-MX" dirty="0"/>
                    </a:p>
                  </a:txBody>
                  <a:tcPr/>
                </a:tc>
                <a:tc>
                  <a:txBody>
                    <a:bodyPr/>
                    <a:lstStyle/>
                    <a:p>
                      <a:r>
                        <a:rPr lang="es-MX" smtClean="0"/>
                        <a:t>78.07%</a:t>
                      </a:r>
                      <a:endParaRPr lang="es-MX" dirty="0"/>
                    </a:p>
                  </a:txBody>
                  <a:tcPr/>
                </a:tc>
                <a:extLst>
                  <a:ext uri="{0D108BD9-81ED-4DB2-BD59-A6C34878D82A}">
                    <a16:rowId xmlns:a16="http://schemas.microsoft.com/office/drawing/2014/main" val="3399229713"/>
                  </a:ext>
                </a:extLst>
              </a:tr>
            </a:tbl>
          </a:graphicData>
        </a:graphic>
      </p:graphicFrame>
    </p:spTree>
    <p:extLst>
      <p:ext uri="{BB962C8B-B14F-4D97-AF65-F5344CB8AC3E}">
        <p14:creationId xmlns:p14="http://schemas.microsoft.com/office/powerpoint/2010/main" val="2556630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KNN</a:t>
            </a:r>
          </a:p>
        </p:txBody>
      </p:sp>
      <p:sp>
        <p:nvSpPr>
          <p:cNvPr id="3" name="Marcador de contenido 2"/>
          <p:cNvSpPr>
            <a:spLocks noGrp="1"/>
          </p:cNvSpPr>
          <p:nvPr>
            <p:ph idx="1"/>
          </p:nvPr>
        </p:nvSpPr>
        <p:spPr/>
        <p:txBody>
          <a:bodyPr/>
          <a:lstStyle/>
          <a:p>
            <a:r>
              <a:rPr lang="es-MX" dirty="0" smtClean="0"/>
              <a:t>1.-Manejar lo datos: abrir el </a:t>
            </a:r>
            <a:r>
              <a:rPr lang="es-MX" dirty="0" err="1" smtClean="0"/>
              <a:t>dataset</a:t>
            </a:r>
            <a:r>
              <a:rPr lang="es-MX" dirty="0" smtClean="0"/>
              <a:t> y dividirlo en set de entrenamiento y de prueba</a:t>
            </a:r>
            <a:endParaRPr lang="es-MX" dirty="0"/>
          </a:p>
        </p:txBody>
      </p:sp>
      <p:pic>
        <p:nvPicPr>
          <p:cNvPr id="4"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11" y="2764181"/>
            <a:ext cx="9667875" cy="2943225"/>
          </a:xfrm>
          <a:prstGeom prst="rect">
            <a:avLst/>
          </a:prstGeom>
        </p:spPr>
      </p:pic>
    </p:spTree>
    <p:extLst>
      <p:ext uri="{BB962C8B-B14F-4D97-AF65-F5344CB8AC3E}">
        <p14:creationId xmlns:p14="http://schemas.microsoft.com/office/powerpoint/2010/main" val="4234887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EXPLICACIÓN KNN</a:t>
            </a:r>
            <a:endParaRPr lang="es-MX" dirty="0"/>
          </a:p>
        </p:txBody>
      </p:sp>
      <p:sp>
        <p:nvSpPr>
          <p:cNvPr id="5" name="Marcador de contenido 4"/>
          <p:cNvSpPr>
            <a:spLocks noGrp="1"/>
          </p:cNvSpPr>
          <p:nvPr>
            <p:ph idx="1"/>
          </p:nvPr>
        </p:nvSpPr>
        <p:spPr/>
        <p:txBody>
          <a:bodyPr/>
          <a:lstStyle/>
          <a:p>
            <a:r>
              <a:rPr lang="es-MX" dirty="0" smtClean="0"/>
              <a:t>2.- Calcular la similitud entre las instancias.</a:t>
            </a:r>
            <a:endParaRPr lang="es-MX"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29719"/>
            <a:ext cx="10534650" cy="1171575"/>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72" y="2056210"/>
            <a:ext cx="1095375" cy="542925"/>
          </a:xfrm>
          <a:prstGeom prst="rect">
            <a:avLst/>
          </a:prstGeom>
        </p:spPr>
      </p:pic>
    </p:spTree>
    <p:extLst>
      <p:ext uri="{BB962C8B-B14F-4D97-AF65-F5344CB8AC3E}">
        <p14:creationId xmlns:p14="http://schemas.microsoft.com/office/powerpoint/2010/main" val="659529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KNN</a:t>
            </a:r>
          </a:p>
        </p:txBody>
      </p:sp>
      <p:sp>
        <p:nvSpPr>
          <p:cNvPr id="3" name="Marcador de contenido 2"/>
          <p:cNvSpPr>
            <a:spLocks noGrp="1"/>
          </p:cNvSpPr>
          <p:nvPr>
            <p:ph idx="1"/>
          </p:nvPr>
        </p:nvSpPr>
        <p:spPr/>
        <p:txBody>
          <a:bodyPr/>
          <a:lstStyle/>
          <a:p>
            <a:r>
              <a:rPr lang="es-MX" dirty="0" smtClean="0"/>
              <a:t>3.- Localizar los ‘k’ vecinos mas cercanos</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23" y="2789537"/>
            <a:ext cx="11383553" cy="1955457"/>
          </a:xfrm>
          <a:prstGeom prst="rect">
            <a:avLst/>
          </a:prstGeom>
        </p:spPr>
      </p:pic>
    </p:spTree>
    <p:extLst>
      <p:ext uri="{BB962C8B-B14F-4D97-AF65-F5344CB8AC3E}">
        <p14:creationId xmlns:p14="http://schemas.microsoft.com/office/powerpoint/2010/main" val="626231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EXPLICACIÓN KNN</a:t>
            </a:r>
          </a:p>
        </p:txBody>
      </p:sp>
      <p:sp>
        <p:nvSpPr>
          <p:cNvPr id="3" name="Marcador de contenido 2"/>
          <p:cNvSpPr>
            <a:spLocks noGrp="1"/>
          </p:cNvSpPr>
          <p:nvPr>
            <p:ph idx="1"/>
          </p:nvPr>
        </p:nvSpPr>
        <p:spPr/>
        <p:txBody>
          <a:bodyPr/>
          <a:lstStyle/>
          <a:p>
            <a:r>
              <a:rPr lang="es-MX" dirty="0" smtClean="0"/>
              <a:t>4.-Generar una respuesta entre el conjunto de ‘k’ vecinos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82" y="2902807"/>
            <a:ext cx="10714036" cy="1941041"/>
          </a:xfrm>
          <a:prstGeom prst="rect">
            <a:avLst/>
          </a:prstGeom>
        </p:spPr>
      </p:pic>
    </p:spTree>
    <p:extLst>
      <p:ext uri="{BB962C8B-B14F-4D97-AF65-F5344CB8AC3E}">
        <p14:creationId xmlns:p14="http://schemas.microsoft.com/office/powerpoint/2010/main" val="1761285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549</TotalTime>
  <Words>643</Words>
  <Application>Microsoft Office PowerPoint</Application>
  <PresentationFormat>Panorámica</PresentationFormat>
  <Paragraphs>251</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Century Gothic</vt:lpstr>
      <vt:lpstr>Wingdings 3</vt:lpstr>
      <vt:lpstr>Ion</vt:lpstr>
      <vt:lpstr>KNN-MLP Backpropagation</vt:lpstr>
      <vt:lpstr>Wine quality red dataset</vt:lpstr>
      <vt:lpstr>Blood Transfusion Service Center Data Set </vt:lpstr>
      <vt:lpstr>KNN</vt:lpstr>
      <vt:lpstr>MLP BACKPROPAGATION</vt:lpstr>
      <vt:lpstr>EXPLICACIÓN KNN</vt:lpstr>
      <vt:lpstr>EXPLICACIÓN KNN</vt:lpstr>
      <vt:lpstr>EXPLICACIÓN KNN</vt:lpstr>
      <vt:lpstr>EXPLICACIÓN KNN</vt:lpstr>
      <vt:lpstr>EXPLICACIÓN KNN</vt:lpstr>
      <vt:lpstr>EXPLICACIÓN KNN</vt:lpstr>
      <vt:lpstr>EXPLICACIÓN MLP BACKPROPAGATION</vt:lpstr>
      <vt:lpstr>EXPLICACIÓN MLP BACKPROPAGATION</vt:lpstr>
      <vt:lpstr>EXPLICACIÓN MLP BACKPROPAGATION</vt:lpstr>
      <vt:lpstr>EXPLICACIÓN MLP BACKPROPAGATION</vt:lpstr>
      <vt:lpstr>EXPLICACIÓN MLP BACKPROPAGATION</vt:lpstr>
      <vt:lpstr>EXPLICACIÓN MLP BACKPROPAGATION</vt:lpstr>
      <vt:lpstr>EXPLICACIÓN MLP BACKPROPAGATION</vt:lpstr>
      <vt:lpstr>EXPLICACIÓN MLP BACKPROPAGATION</vt:lpstr>
      <vt:lpstr>EXPLICACIÓN MLP BACKPROPAGATION</vt:lpstr>
      <vt:lpstr>EXPLICACIÓN MLP BACKPROPAGATION</vt:lpstr>
      <vt:lpstr>EXPLICACIÓN MLP BACKPROPAGATION</vt:lpstr>
      <vt:lpstr>EXPLICACIÓN MLP BACKPROPAGATION</vt:lpstr>
      <vt:lpstr>EXPLICACIÓN MLP BACKPROPAGATION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KNN-MLP Backpropagation</dc:title>
  <dc:creator>Chelopez</dc:creator>
  <cp:lastModifiedBy>Chelopez</cp:lastModifiedBy>
  <cp:revision>27</cp:revision>
  <dcterms:created xsi:type="dcterms:W3CDTF">2018-05-22T16:40:30Z</dcterms:created>
  <dcterms:modified xsi:type="dcterms:W3CDTF">2018-05-28T16:11:09Z</dcterms:modified>
</cp:coreProperties>
</file>