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pl"/>
              <a:t>Cześć, jestem Maciek i dzisiaj chciałbym Wam coś pokazać. Chciałbym, żebyście zobaczyli coś co po skończonej prezentacji wywoła u Was reakcję: “Wow, to jest fajne. Jak przyjdę do domu, to muszę tego spróbować”. Ale po kolei, co to w końcu jest ten Angular?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pl"/>
              <a:t>Angular jest frameworkiem, czyli szkieletem znacząco ułatwiającym pisanie aplikacji klienckich na przeglądarkę (i nie tylko) w JavaScripcie. </a:t>
            </a:r>
          </a:p>
          <a:p>
            <a:pPr lvl="0">
              <a:spcBef>
                <a:spcPts val="0"/>
              </a:spcBef>
              <a:buNone/>
            </a:pPr>
            <a:r>
              <a:t/>
            </a:r>
            <a:endParaRPr/>
          </a:p>
          <a:p>
            <a:pPr lvl="0">
              <a:spcBef>
                <a:spcPts val="0"/>
              </a:spcBef>
              <a:buNone/>
            </a:pPr>
            <a:r>
              <a:rPr lang="pl"/>
              <a:t>Bolączką każdego, kto próbował swoich sił w JavaScripcie jest synchronizacja widoku (HTML) ze stanem aplikacji (JS).</a:t>
            </a:r>
          </a:p>
          <a:p>
            <a:pPr lvl="0">
              <a:spcBef>
                <a:spcPts val="0"/>
              </a:spcBef>
              <a:buNone/>
            </a:pPr>
            <a:r>
              <a:t/>
            </a:r>
            <a:endParaRPr/>
          </a:p>
          <a:p>
            <a:pPr lvl="0">
              <a:spcBef>
                <a:spcPts val="0"/>
              </a:spcBef>
              <a:buNone/>
            </a:pPr>
            <a:r>
              <a:rPr lang="pl"/>
              <a:t>Na przykład: fajnie by było, gdyby miejsce, w którym wyświetlana jest nazwa zalogowanego użytkownika, było zawsze aktualne, to znaczy, jeśli użytkownik się przeloguje, to widok ma to faktycznie odzwierciedlać. Dla kilku elementów jest to proste, ale jeśli takich elementów w widoku pojawia się 20, a samych widoków jest 8, to zaczyna się to robić lekko problematyczne. Zaczynamy się wtedy skupiać na synchronizacji widoków, zamiast na logice i wyglądzie aplikacji. Angular to rozwiązuje w możliwie najprostszy sposób.</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pl"/>
              <a:t>Kiedy chcę się nauczyć pisać w czymś nowym, to jedyne, co mnie interesuje, to to, aby to na początku zadziałało. Dopiero później mogę martwić się tym, jakie język ma minusy, czy jest skalowalny, czy jest wolny, jak bogate ma biblioteki, a może pracuje tylko na jednym wątku, itp. Jeśli robię tutorial krok w krok, to nawet najmniejszy problem może się przerodzić z zapału do nauki do wyłączenia tego wszystkiego.</a:t>
            </a:r>
          </a:p>
          <a:p>
            <a:pPr lvl="0">
              <a:spcBef>
                <a:spcPts val="0"/>
              </a:spcBef>
              <a:buNone/>
            </a:pPr>
            <a:r>
              <a:t/>
            </a:r>
            <a:endParaRPr/>
          </a:p>
          <a:p>
            <a:pPr lvl="0">
              <a:spcBef>
                <a:spcPts val="0"/>
              </a:spcBef>
              <a:buNone/>
            </a:pPr>
            <a:r>
              <a:rPr lang="pl"/>
              <a:t>Ja na przykład miałem 2 takie przypadki. </a:t>
            </a:r>
          </a:p>
          <a:p>
            <a:pPr indent="-228600" lvl="0" marL="457200">
              <a:spcBef>
                <a:spcPts val="0"/>
              </a:spcBef>
              <a:buAutoNum type="arabicPeriod"/>
            </a:pPr>
            <a:r>
              <a:rPr lang="pl"/>
              <a:t>Pierwszy to tutorial ze strony Netbeansa. Po kilku dniach udało mi się znaleźć przyczynę, i wszystko zaczęło działać poprawnie, ale niesmak pozostał.</a:t>
            </a:r>
          </a:p>
          <a:p>
            <a:pPr indent="-228600" lvl="0" marL="457200">
              <a:spcBef>
                <a:spcPts val="0"/>
              </a:spcBef>
              <a:buAutoNum type="arabicPeriod"/>
            </a:pPr>
            <a:r>
              <a:rPr lang="pl"/>
              <a:t>Drugi to tutorial Springa z drukowanej książki. Błędy autora oczywiście po kilku godzinach udało mi się znaleźć, ale do książki już nie wróciłem; szkoda nerwów.</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pl"/>
              <a:t>No dobra, ale jak zacząć przygodę z Angularem?</a:t>
            </a:r>
          </a:p>
          <a:p>
            <a:pPr lvl="0">
              <a:spcBef>
                <a:spcPts val="0"/>
              </a:spcBef>
              <a:buNone/>
            </a:pPr>
            <a:r>
              <a:rPr lang="pl"/>
              <a:t>Na tej prezentacji pokażę jak w mega prosty sposób zainstalować i uruchomić aplikację w kilku prostych krokach. Tak prawdę mówiąc, to nie trzeba nawet znać Angulara, aby to zrobić.</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pl"/>
              <a:t>Jak widać utworzenie aplikacji i synchronizacja widoku z kontrolerem jest prosta. Warto jednak też dowiedzieć się co to jest ten RxJS.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pl"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6.png"/><Relationship Id="rId11" Type="http://schemas.openxmlformats.org/officeDocument/2006/relationships/image" Target="../media/image13.png"/><Relationship Id="rId10" Type="http://schemas.openxmlformats.org/officeDocument/2006/relationships/image" Target="../media/image14.png"/><Relationship Id="rId12" Type="http://schemas.openxmlformats.org/officeDocument/2006/relationships/image" Target="../media/image15.png"/><Relationship Id="rId9"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9.png"/><Relationship Id="rId8"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8.png"/><Relationship Id="rId11" Type="http://schemas.openxmlformats.org/officeDocument/2006/relationships/image" Target="../media/image22.png"/><Relationship Id="rId10" Type="http://schemas.openxmlformats.org/officeDocument/2006/relationships/image" Target="../media/image25.png"/><Relationship Id="rId9" Type="http://schemas.openxmlformats.org/officeDocument/2006/relationships/image" Target="../media/image24.png"/><Relationship Id="rId5" Type="http://schemas.openxmlformats.org/officeDocument/2006/relationships/image" Target="../media/image20.png"/><Relationship Id="rId6" Type="http://schemas.openxmlformats.org/officeDocument/2006/relationships/image" Target="../media/image17.png"/><Relationship Id="rId7" Type="http://schemas.openxmlformats.org/officeDocument/2006/relationships/image" Target="../media/image19.png"/><Relationship Id="rId8"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27.png"/><Relationship Id="rId9" Type="http://schemas.openxmlformats.org/officeDocument/2006/relationships/image" Target="../media/image32.png"/><Relationship Id="rId5" Type="http://schemas.openxmlformats.org/officeDocument/2006/relationships/image" Target="../media/image21.png"/><Relationship Id="rId6" Type="http://schemas.openxmlformats.org/officeDocument/2006/relationships/image" Target="../media/image30.png"/><Relationship Id="rId7" Type="http://schemas.openxmlformats.org/officeDocument/2006/relationships/image" Target="../media/image28.png"/><Relationship Id="rId8"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4.png"/><Relationship Id="rId4" Type="http://schemas.openxmlformats.org/officeDocument/2006/relationships/image" Target="../media/image33.png"/><Relationship Id="rId5"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0" y="1216650"/>
            <a:ext cx="8520600" cy="2710200"/>
          </a:xfrm>
          <a:prstGeom prst="rect">
            <a:avLst/>
          </a:prstGeom>
        </p:spPr>
        <p:txBody>
          <a:bodyPr anchorCtr="0" anchor="b" bIns="91425" lIns="91425" rIns="91425" tIns="91425">
            <a:noAutofit/>
          </a:bodyPr>
          <a:lstStyle/>
          <a:p>
            <a:pPr lvl="0">
              <a:lnSpc>
                <a:spcPct val="150000"/>
              </a:lnSpc>
              <a:spcBef>
                <a:spcPts val="0"/>
              </a:spcBef>
              <a:buNone/>
            </a:pPr>
            <a:r>
              <a:rPr lang="pl"/>
              <a:t>Przygoda z </a:t>
            </a:r>
          </a:p>
          <a:p>
            <a:pPr lvl="0">
              <a:lnSpc>
                <a:spcPct val="150000"/>
              </a:lnSpc>
              <a:spcBef>
                <a:spcPts val="0"/>
              </a:spcBef>
              <a:buNone/>
            </a:pPr>
            <a:r>
              <a:rPr lang="pl"/>
              <a:t>Angular 4 &amp; RxJS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pl"/>
              <a:t>“Callback Hell”</a:t>
            </a:r>
          </a:p>
        </p:txBody>
      </p:sp>
      <p:pic>
        <p:nvPicPr>
          <p:cNvPr id="102" name="Shape 102"/>
          <p:cNvPicPr preferRelativeResize="0"/>
          <p:nvPr/>
        </p:nvPicPr>
        <p:blipFill>
          <a:blip r:embed="rId3">
            <a:alphaModFix/>
          </a:blip>
          <a:stretch>
            <a:fillRect/>
          </a:stretch>
        </p:blipFill>
        <p:spPr>
          <a:xfrm>
            <a:off x="614562" y="1017725"/>
            <a:ext cx="3829050" cy="390525"/>
          </a:xfrm>
          <a:prstGeom prst="rect">
            <a:avLst/>
          </a:prstGeom>
          <a:noFill/>
          <a:ln>
            <a:noFill/>
          </a:ln>
        </p:spPr>
      </p:pic>
      <p:pic>
        <p:nvPicPr>
          <p:cNvPr id="103" name="Shape 103"/>
          <p:cNvPicPr preferRelativeResize="0"/>
          <p:nvPr/>
        </p:nvPicPr>
        <p:blipFill>
          <a:blip r:embed="rId4">
            <a:alphaModFix/>
          </a:blip>
          <a:stretch>
            <a:fillRect/>
          </a:stretch>
        </p:blipFill>
        <p:spPr>
          <a:xfrm>
            <a:off x="925762" y="1408250"/>
            <a:ext cx="5676900" cy="352425"/>
          </a:xfrm>
          <a:prstGeom prst="rect">
            <a:avLst/>
          </a:prstGeom>
          <a:noFill/>
          <a:ln>
            <a:noFill/>
          </a:ln>
        </p:spPr>
      </p:pic>
      <p:pic>
        <p:nvPicPr>
          <p:cNvPr id="104" name="Shape 104"/>
          <p:cNvPicPr preferRelativeResize="0"/>
          <p:nvPr/>
        </p:nvPicPr>
        <p:blipFill>
          <a:blip r:embed="rId5">
            <a:alphaModFix/>
          </a:blip>
          <a:stretch>
            <a:fillRect/>
          </a:stretch>
        </p:blipFill>
        <p:spPr>
          <a:xfrm>
            <a:off x="1235862" y="1760675"/>
            <a:ext cx="6705600" cy="361950"/>
          </a:xfrm>
          <a:prstGeom prst="rect">
            <a:avLst/>
          </a:prstGeom>
          <a:noFill/>
          <a:ln>
            <a:noFill/>
          </a:ln>
        </p:spPr>
      </p:pic>
      <p:pic>
        <p:nvPicPr>
          <p:cNvPr id="105" name="Shape 105"/>
          <p:cNvPicPr preferRelativeResize="0"/>
          <p:nvPr/>
        </p:nvPicPr>
        <p:blipFill>
          <a:blip r:embed="rId6">
            <a:alphaModFix/>
          </a:blip>
          <a:stretch>
            <a:fillRect/>
          </a:stretch>
        </p:blipFill>
        <p:spPr>
          <a:xfrm>
            <a:off x="1578087" y="2151200"/>
            <a:ext cx="4953000" cy="314325"/>
          </a:xfrm>
          <a:prstGeom prst="rect">
            <a:avLst/>
          </a:prstGeom>
          <a:noFill/>
          <a:ln>
            <a:noFill/>
          </a:ln>
        </p:spPr>
      </p:pic>
      <p:pic>
        <p:nvPicPr>
          <p:cNvPr id="106" name="Shape 106"/>
          <p:cNvPicPr preferRelativeResize="0"/>
          <p:nvPr/>
        </p:nvPicPr>
        <p:blipFill>
          <a:blip r:embed="rId7">
            <a:alphaModFix/>
          </a:blip>
          <a:stretch>
            <a:fillRect/>
          </a:stretch>
        </p:blipFill>
        <p:spPr>
          <a:xfrm>
            <a:off x="1909562" y="2465525"/>
            <a:ext cx="6619875" cy="390525"/>
          </a:xfrm>
          <a:prstGeom prst="rect">
            <a:avLst/>
          </a:prstGeom>
          <a:noFill/>
          <a:ln>
            <a:noFill/>
          </a:ln>
        </p:spPr>
      </p:pic>
      <p:pic>
        <p:nvPicPr>
          <p:cNvPr id="107" name="Shape 107"/>
          <p:cNvPicPr preferRelativeResize="0"/>
          <p:nvPr/>
        </p:nvPicPr>
        <p:blipFill>
          <a:blip r:embed="rId8">
            <a:alphaModFix/>
          </a:blip>
          <a:stretch>
            <a:fillRect/>
          </a:stretch>
        </p:blipFill>
        <p:spPr>
          <a:xfrm>
            <a:off x="1888162" y="2805275"/>
            <a:ext cx="3619500" cy="381000"/>
          </a:xfrm>
          <a:prstGeom prst="rect">
            <a:avLst/>
          </a:prstGeom>
          <a:noFill/>
          <a:ln>
            <a:noFill/>
          </a:ln>
        </p:spPr>
      </p:pic>
      <p:pic>
        <p:nvPicPr>
          <p:cNvPr id="108" name="Shape 108"/>
          <p:cNvPicPr preferRelativeResize="0"/>
          <p:nvPr/>
        </p:nvPicPr>
        <p:blipFill>
          <a:blip r:embed="rId9">
            <a:alphaModFix/>
          </a:blip>
          <a:stretch>
            <a:fillRect/>
          </a:stretch>
        </p:blipFill>
        <p:spPr>
          <a:xfrm>
            <a:off x="1578087" y="3208475"/>
            <a:ext cx="257175" cy="323850"/>
          </a:xfrm>
          <a:prstGeom prst="rect">
            <a:avLst/>
          </a:prstGeom>
          <a:noFill/>
          <a:ln>
            <a:noFill/>
          </a:ln>
        </p:spPr>
      </p:pic>
      <p:pic>
        <p:nvPicPr>
          <p:cNvPr id="109" name="Shape 109"/>
          <p:cNvPicPr preferRelativeResize="0"/>
          <p:nvPr/>
        </p:nvPicPr>
        <p:blipFill>
          <a:blip r:embed="rId10">
            <a:alphaModFix/>
          </a:blip>
          <a:stretch>
            <a:fillRect/>
          </a:stretch>
        </p:blipFill>
        <p:spPr>
          <a:xfrm>
            <a:off x="1235862" y="3532325"/>
            <a:ext cx="352425" cy="361950"/>
          </a:xfrm>
          <a:prstGeom prst="rect">
            <a:avLst/>
          </a:prstGeom>
          <a:noFill/>
          <a:ln>
            <a:noFill/>
          </a:ln>
        </p:spPr>
      </p:pic>
      <p:pic>
        <p:nvPicPr>
          <p:cNvPr id="110" name="Shape 110"/>
          <p:cNvPicPr preferRelativeResize="0"/>
          <p:nvPr/>
        </p:nvPicPr>
        <p:blipFill>
          <a:blip r:embed="rId11">
            <a:alphaModFix/>
          </a:blip>
          <a:stretch>
            <a:fillRect/>
          </a:stretch>
        </p:blipFill>
        <p:spPr>
          <a:xfrm>
            <a:off x="925762" y="3894275"/>
            <a:ext cx="371475" cy="381000"/>
          </a:xfrm>
          <a:prstGeom prst="rect">
            <a:avLst/>
          </a:prstGeom>
          <a:noFill/>
          <a:ln>
            <a:noFill/>
          </a:ln>
        </p:spPr>
      </p:pic>
      <p:pic>
        <p:nvPicPr>
          <p:cNvPr id="111" name="Shape 111"/>
          <p:cNvPicPr preferRelativeResize="0"/>
          <p:nvPr/>
        </p:nvPicPr>
        <p:blipFill>
          <a:blip r:embed="rId12">
            <a:alphaModFix/>
          </a:blip>
          <a:stretch>
            <a:fillRect/>
          </a:stretch>
        </p:blipFill>
        <p:spPr>
          <a:xfrm>
            <a:off x="614562" y="4275275"/>
            <a:ext cx="485775" cy="381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500"/>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5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5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5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5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pl"/>
              <a:t>Promises</a:t>
            </a:r>
          </a:p>
        </p:txBody>
      </p:sp>
      <p:pic>
        <p:nvPicPr>
          <p:cNvPr id="117" name="Shape 117"/>
          <p:cNvPicPr preferRelativeResize="0"/>
          <p:nvPr/>
        </p:nvPicPr>
        <p:blipFill>
          <a:blip r:embed="rId3">
            <a:alphaModFix/>
          </a:blip>
          <a:stretch>
            <a:fillRect/>
          </a:stretch>
        </p:blipFill>
        <p:spPr>
          <a:xfrm>
            <a:off x="515950" y="1159425"/>
            <a:ext cx="2381250" cy="314325"/>
          </a:xfrm>
          <a:prstGeom prst="rect">
            <a:avLst/>
          </a:prstGeom>
          <a:noFill/>
          <a:ln>
            <a:noFill/>
          </a:ln>
        </p:spPr>
      </p:pic>
      <p:pic>
        <p:nvPicPr>
          <p:cNvPr id="118" name="Shape 118"/>
          <p:cNvPicPr preferRelativeResize="0"/>
          <p:nvPr/>
        </p:nvPicPr>
        <p:blipFill>
          <a:blip r:embed="rId4">
            <a:alphaModFix/>
          </a:blip>
          <a:stretch>
            <a:fillRect/>
          </a:stretch>
        </p:blipFill>
        <p:spPr>
          <a:xfrm>
            <a:off x="815425" y="1473750"/>
            <a:ext cx="5962650" cy="352425"/>
          </a:xfrm>
          <a:prstGeom prst="rect">
            <a:avLst/>
          </a:prstGeom>
          <a:noFill/>
          <a:ln>
            <a:noFill/>
          </a:ln>
        </p:spPr>
      </p:pic>
      <p:pic>
        <p:nvPicPr>
          <p:cNvPr id="119" name="Shape 119"/>
          <p:cNvPicPr preferRelativeResize="0"/>
          <p:nvPr/>
        </p:nvPicPr>
        <p:blipFill>
          <a:blip r:embed="rId5">
            <a:alphaModFix/>
          </a:blip>
          <a:stretch>
            <a:fillRect/>
          </a:stretch>
        </p:blipFill>
        <p:spPr>
          <a:xfrm>
            <a:off x="804725" y="1826175"/>
            <a:ext cx="6981825" cy="381000"/>
          </a:xfrm>
          <a:prstGeom prst="rect">
            <a:avLst/>
          </a:prstGeom>
          <a:noFill/>
          <a:ln>
            <a:noFill/>
          </a:ln>
        </p:spPr>
      </p:pic>
      <p:pic>
        <p:nvPicPr>
          <p:cNvPr id="120" name="Shape 120"/>
          <p:cNvPicPr preferRelativeResize="0"/>
          <p:nvPr/>
        </p:nvPicPr>
        <p:blipFill>
          <a:blip r:embed="rId6">
            <a:alphaModFix/>
          </a:blip>
          <a:stretch>
            <a:fillRect/>
          </a:stretch>
        </p:blipFill>
        <p:spPr>
          <a:xfrm>
            <a:off x="804725" y="2207175"/>
            <a:ext cx="2657475" cy="333375"/>
          </a:xfrm>
          <a:prstGeom prst="rect">
            <a:avLst/>
          </a:prstGeom>
          <a:noFill/>
          <a:ln>
            <a:noFill/>
          </a:ln>
        </p:spPr>
      </p:pic>
      <p:pic>
        <p:nvPicPr>
          <p:cNvPr id="121" name="Shape 121"/>
          <p:cNvPicPr preferRelativeResize="0"/>
          <p:nvPr/>
        </p:nvPicPr>
        <p:blipFill>
          <a:blip r:embed="rId7">
            <a:alphaModFix/>
          </a:blip>
          <a:stretch>
            <a:fillRect/>
          </a:stretch>
        </p:blipFill>
        <p:spPr>
          <a:xfrm>
            <a:off x="1104125" y="2559600"/>
            <a:ext cx="4905375" cy="409575"/>
          </a:xfrm>
          <a:prstGeom prst="rect">
            <a:avLst/>
          </a:prstGeom>
          <a:noFill/>
          <a:ln>
            <a:noFill/>
          </a:ln>
        </p:spPr>
      </p:pic>
      <p:pic>
        <p:nvPicPr>
          <p:cNvPr id="122" name="Shape 122"/>
          <p:cNvPicPr preferRelativeResize="0"/>
          <p:nvPr/>
        </p:nvPicPr>
        <p:blipFill>
          <a:blip r:embed="rId8">
            <a:alphaModFix/>
          </a:blip>
          <a:stretch>
            <a:fillRect/>
          </a:stretch>
        </p:blipFill>
        <p:spPr>
          <a:xfrm>
            <a:off x="1382125" y="2921550"/>
            <a:ext cx="6600825" cy="371475"/>
          </a:xfrm>
          <a:prstGeom prst="rect">
            <a:avLst/>
          </a:prstGeom>
          <a:noFill/>
          <a:ln>
            <a:noFill/>
          </a:ln>
        </p:spPr>
      </p:pic>
      <p:pic>
        <p:nvPicPr>
          <p:cNvPr id="123" name="Shape 123"/>
          <p:cNvPicPr preferRelativeResize="0"/>
          <p:nvPr/>
        </p:nvPicPr>
        <p:blipFill>
          <a:blip r:embed="rId9">
            <a:alphaModFix/>
          </a:blip>
          <a:stretch>
            <a:fillRect/>
          </a:stretch>
        </p:blipFill>
        <p:spPr>
          <a:xfrm>
            <a:off x="1382125" y="3273975"/>
            <a:ext cx="3638550" cy="381000"/>
          </a:xfrm>
          <a:prstGeom prst="rect">
            <a:avLst/>
          </a:prstGeom>
          <a:noFill/>
          <a:ln>
            <a:noFill/>
          </a:ln>
        </p:spPr>
      </p:pic>
      <p:pic>
        <p:nvPicPr>
          <p:cNvPr id="124" name="Shape 124"/>
          <p:cNvPicPr preferRelativeResize="0"/>
          <p:nvPr/>
        </p:nvPicPr>
        <p:blipFill>
          <a:blip r:embed="rId10">
            <a:alphaModFix/>
          </a:blip>
          <a:stretch>
            <a:fillRect/>
          </a:stretch>
        </p:blipFill>
        <p:spPr>
          <a:xfrm>
            <a:off x="1104125" y="3654975"/>
            <a:ext cx="276225" cy="342900"/>
          </a:xfrm>
          <a:prstGeom prst="rect">
            <a:avLst/>
          </a:prstGeom>
          <a:noFill/>
          <a:ln>
            <a:noFill/>
          </a:ln>
        </p:spPr>
      </p:pic>
      <p:pic>
        <p:nvPicPr>
          <p:cNvPr id="125" name="Shape 125"/>
          <p:cNvPicPr preferRelativeResize="0"/>
          <p:nvPr/>
        </p:nvPicPr>
        <p:blipFill>
          <a:blip r:embed="rId11">
            <a:alphaModFix/>
          </a:blip>
          <a:stretch>
            <a:fillRect/>
          </a:stretch>
        </p:blipFill>
        <p:spPr>
          <a:xfrm>
            <a:off x="815425" y="3997875"/>
            <a:ext cx="476250" cy="390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5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5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500"/>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5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pl"/>
              <a:t>Observable</a:t>
            </a:r>
          </a:p>
        </p:txBody>
      </p:sp>
      <p:pic>
        <p:nvPicPr>
          <p:cNvPr id="131" name="Shape 131"/>
          <p:cNvPicPr preferRelativeResize="0"/>
          <p:nvPr/>
        </p:nvPicPr>
        <p:blipFill>
          <a:blip r:embed="rId3">
            <a:alphaModFix/>
          </a:blip>
          <a:stretch>
            <a:fillRect/>
          </a:stretch>
        </p:blipFill>
        <p:spPr>
          <a:xfrm>
            <a:off x="640900" y="1152550"/>
            <a:ext cx="2362200" cy="390525"/>
          </a:xfrm>
          <a:prstGeom prst="rect">
            <a:avLst/>
          </a:prstGeom>
          <a:noFill/>
          <a:ln>
            <a:noFill/>
          </a:ln>
        </p:spPr>
      </p:pic>
      <p:pic>
        <p:nvPicPr>
          <p:cNvPr id="132" name="Shape 132"/>
          <p:cNvPicPr preferRelativeResize="0"/>
          <p:nvPr/>
        </p:nvPicPr>
        <p:blipFill>
          <a:blip r:embed="rId4">
            <a:alphaModFix/>
          </a:blip>
          <a:stretch>
            <a:fillRect/>
          </a:stretch>
        </p:blipFill>
        <p:spPr>
          <a:xfrm>
            <a:off x="948625" y="1543075"/>
            <a:ext cx="6553200" cy="371475"/>
          </a:xfrm>
          <a:prstGeom prst="rect">
            <a:avLst/>
          </a:prstGeom>
          <a:noFill/>
          <a:ln>
            <a:noFill/>
          </a:ln>
        </p:spPr>
      </p:pic>
      <p:pic>
        <p:nvPicPr>
          <p:cNvPr id="133" name="Shape 133"/>
          <p:cNvPicPr preferRelativeResize="0"/>
          <p:nvPr/>
        </p:nvPicPr>
        <p:blipFill>
          <a:blip r:embed="rId5">
            <a:alphaModFix/>
          </a:blip>
          <a:stretch>
            <a:fillRect/>
          </a:stretch>
        </p:blipFill>
        <p:spPr>
          <a:xfrm>
            <a:off x="987875" y="1914550"/>
            <a:ext cx="7515225" cy="400050"/>
          </a:xfrm>
          <a:prstGeom prst="rect">
            <a:avLst/>
          </a:prstGeom>
          <a:noFill/>
          <a:ln>
            <a:noFill/>
          </a:ln>
        </p:spPr>
      </p:pic>
      <p:pic>
        <p:nvPicPr>
          <p:cNvPr id="134" name="Shape 134"/>
          <p:cNvPicPr preferRelativeResize="0"/>
          <p:nvPr/>
        </p:nvPicPr>
        <p:blipFill>
          <a:blip r:embed="rId6">
            <a:alphaModFix/>
          </a:blip>
          <a:stretch>
            <a:fillRect/>
          </a:stretch>
        </p:blipFill>
        <p:spPr>
          <a:xfrm>
            <a:off x="970275" y="2305825"/>
            <a:ext cx="6743700" cy="400050"/>
          </a:xfrm>
          <a:prstGeom prst="rect">
            <a:avLst/>
          </a:prstGeom>
          <a:noFill/>
          <a:ln>
            <a:noFill/>
          </a:ln>
        </p:spPr>
      </p:pic>
      <p:pic>
        <p:nvPicPr>
          <p:cNvPr id="135" name="Shape 135"/>
          <p:cNvPicPr preferRelativeResize="0"/>
          <p:nvPr/>
        </p:nvPicPr>
        <p:blipFill>
          <a:blip r:embed="rId7">
            <a:alphaModFix/>
          </a:blip>
          <a:stretch>
            <a:fillRect/>
          </a:stretch>
        </p:blipFill>
        <p:spPr>
          <a:xfrm>
            <a:off x="948625" y="2686075"/>
            <a:ext cx="6076950" cy="428625"/>
          </a:xfrm>
          <a:prstGeom prst="rect">
            <a:avLst/>
          </a:prstGeom>
          <a:noFill/>
          <a:ln>
            <a:noFill/>
          </a:ln>
        </p:spPr>
      </p:pic>
      <p:pic>
        <p:nvPicPr>
          <p:cNvPr id="136" name="Shape 136"/>
          <p:cNvPicPr preferRelativeResize="0"/>
          <p:nvPr/>
        </p:nvPicPr>
        <p:blipFill>
          <a:blip r:embed="rId8">
            <a:alphaModFix/>
          </a:blip>
          <a:stretch>
            <a:fillRect/>
          </a:stretch>
        </p:blipFill>
        <p:spPr>
          <a:xfrm>
            <a:off x="913475" y="3088350"/>
            <a:ext cx="3876675" cy="1114425"/>
          </a:xfrm>
          <a:prstGeom prst="rect">
            <a:avLst/>
          </a:prstGeom>
          <a:noFill/>
          <a:ln>
            <a:noFill/>
          </a:ln>
        </p:spPr>
      </p:pic>
      <p:pic>
        <p:nvPicPr>
          <p:cNvPr id="137" name="Shape 137"/>
          <p:cNvPicPr preferRelativeResize="0"/>
          <p:nvPr/>
        </p:nvPicPr>
        <p:blipFill>
          <a:blip r:embed="rId9">
            <a:alphaModFix/>
          </a:blip>
          <a:stretch>
            <a:fillRect/>
          </a:stretch>
        </p:blipFill>
        <p:spPr>
          <a:xfrm>
            <a:off x="913475" y="4202775"/>
            <a:ext cx="2000250" cy="381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5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5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5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5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500"/>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5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2150850"/>
            <a:ext cx="8520600" cy="841800"/>
          </a:xfrm>
          <a:prstGeom prst="rect">
            <a:avLst/>
          </a:prstGeom>
        </p:spPr>
        <p:txBody>
          <a:bodyPr anchorCtr="0" anchor="ctr" bIns="91425" lIns="91425" rIns="91425" tIns="91425">
            <a:noAutofit/>
          </a:bodyPr>
          <a:lstStyle/>
          <a:p>
            <a:pPr lvl="0" rtl="0">
              <a:spcBef>
                <a:spcPts val="0"/>
              </a:spcBef>
              <a:buNone/>
            </a:pPr>
            <a:r>
              <a:rPr lang="pl"/>
              <a:t>&lt;DEMO&gt;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pic>
        <p:nvPicPr>
          <p:cNvPr id="147" name="Shape 147"/>
          <p:cNvPicPr preferRelativeResize="0"/>
          <p:nvPr/>
        </p:nvPicPr>
        <p:blipFill>
          <a:blip r:embed="rId3">
            <a:alphaModFix/>
          </a:blip>
          <a:stretch>
            <a:fillRect/>
          </a:stretch>
        </p:blipFill>
        <p:spPr>
          <a:xfrm>
            <a:off x="1601274" y="611200"/>
            <a:ext cx="572049" cy="572049"/>
          </a:xfrm>
          <a:prstGeom prst="rect">
            <a:avLst/>
          </a:prstGeom>
          <a:noFill/>
          <a:ln>
            <a:noFill/>
          </a:ln>
        </p:spPr>
      </p:pic>
      <p:sp>
        <p:nvSpPr>
          <p:cNvPr id="148" name="Shape 148"/>
          <p:cNvSpPr txBox="1"/>
          <p:nvPr/>
        </p:nvSpPr>
        <p:spPr>
          <a:xfrm>
            <a:off x="2306125" y="664075"/>
            <a:ext cx="3815400" cy="572100"/>
          </a:xfrm>
          <a:prstGeom prst="rect">
            <a:avLst/>
          </a:prstGeom>
          <a:noFill/>
          <a:ln>
            <a:noFill/>
          </a:ln>
        </p:spPr>
        <p:txBody>
          <a:bodyPr anchorCtr="0" anchor="t" bIns="91425" lIns="91425" rIns="91425" tIns="91425">
            <a:noAutofit/>
          </a:bodyPr>
          <a:lstStyle/>
          <a:p>
            <a:pPr lvl="0">
              <a:spcBef>
                <a:spcPts val="0"/>
              </a:spcBef>
              <a:buNone/>
            </a:pPr>
            <a:r>
              <a:rPr lang="pl" sz="1800"/>
              <a:t>maciej.sawicki@acaisoft.com</a:t>
            </a:r>
          </a:p>
        </p:txBody>
      </p:sp>
      <p:pic>
        <p:nvPicPr>
          <p:cNvPr id="149" name="Shape 149"/>
          <p:cNvPicPr preferRelativeResize="0"/>
          <p:nvPr/>
        </p:nvPicPr>
        <p:blipFill>
          <a:blip r:embed="rId3">
            <a:alphaModFix/>
          </a:blip>
          <a:stretch>
            <a:fillRect/>
          </a:stretch>
        </p:blipFill>
        <p:spPr>
          <a:xfrm>
            <a:off x="1601274" y="1436874"/>
            <a:ext cx="572049" cy="572049"/>
          </a:xfrm>
          <a:prstGeom prst="rect">
            <a:avLst/>
          </a:prstGeom>
          <a:noFill/>
          <a:ln>
            <a:noFill/>
          </a:ln>
        </p:spPr>
      </p:pic>
      <p:sp>
        <p:nvSpPr>
          <p:cNvPr id="150" name="Shape 150"/>
          <p:cNvSpPr txBox="1"/>
          <p:nvPr/>
        </p:nvSpPr>
        <p:spPr>
          <a:xfrm>
            <a:off x="2306125" y="1436850"/>
            <a:ext cx="3815400" cy="572100"/>
          </a:xfrm>
          <a:prstGeom prst="rect">
            <a:avLst/>
          </a:prstGeom>
          <a:noFill/>
          <a:ln>
            <a:noFill/>
          </a:ln>
        </p:spPr>
        <p:txBody>
          <a:bodyPr anchorCtr="0" anchor="t" bIns="91425" lIns="91425" rIns="91425" tIns="91425">
            <a:noAutofit/>
          </a:bodyPr>
          <a:lstStyle/>
          <a:p>
            <a:pPr lvl="0" rtl="0">
              <a:spcBef>
                <a:spcPts val="0"/>
              </a:spcBef>
              <a:buNone/>
            </a:pPr>
            <a:r>
              <a:rPr lang="pl" sz="1800"/>
              <a:t>humberd.dev@gmail.com</a:t>
            </a:r>
          </a:p>
        </p:txBody>
      </p:sp>
      <p:pic>
        <p:nvPicPr>
          <p:cNvPr id="151" name="Shape 151"/>
          <p:cNvPicPr preferRelativeResize="0"/>
          <p:nvPr/>
        </p:nvPicPr>
        <p:blipFill>
          <a:blip r:embed="rId4">
            <a:alphaModFix/>
          </a:blip>
          <a:stretch>
            <a:fillRect/>
          </a:stretch>
        </p:blipFill>
        <p:spPr>
          <a:xfrm>
            <a:off x="1565062" y="2552200"/>
            <a:ext cx="644474" cy="644474"/>
          </a:xfrm>
          <a:prstGeom prst="rect">
            <a:avLst/>
          </a:prstGeom>
          <a:noFill/>
          <a:ln>
            <a:noFill/>
          </a:ln>
        </p:spPr>
      </p:pic>
      <p:sp>
        <p:nvSpPr>
          <p:cNvPr id="152" name="Shape 152"/>
          <p:cNvSpPr txBox="1"/>
          <p:nvPr/>
        </p:nvSpPr>
        <p:spPr>
          <a:xfrm>
            <a:off x="2306125" y="2624562"/>
            <a:ext cx="3815400" cy="572100"/>
          </a:xfrm>
          <a:prstGeom prst="rect">
            <a:avLst/>
          </a:prstGeom>
          <a:noFill/>
          <a:ln>
            <a:noFill/>
          </a:ln>
        </p:spPr>
        <p:txBody>
          <a:bodyPr anchorCtr="0" anchor="t" bIns="91425" lIns="91425" rIns="91425" tIns="91425">
            <a:noAutofit/>
          </a:bodyPr>
          <a:lstStyle/>
          <a:p>
            <a:pPr lvl="0" rtl="0">
              <a:spcBef>
                <a:spcPts val="0"/>
              </a:spcBef>
              <a:buNone/>
            </a:pPr>
            <a:r>
              <a:rPr lang="pl" sz="1800"/>
              <a:t>https://goo.gl/hq6UtQ</a:t>
            </a:r>
          </a:p>
        </p:txBody>
      </p:sp>
      <p:pic>
        <p:nvPicPr>
          <p:cNvPr id="153" name="Shape 153"/>
          <p:cNvPicPr preferRelativeResize="0"/>
          <p:nvPr/>
        </p:nvPicPr>
        <p:blipFill>
          <a:blip r:embed="rId5">
            <a:alphaModFix/>
          </a:blip>
          <a:stretch>
            <a:fillRect/>
          </a:stretch>
        </p:blipFill>
        <p:spPr>
          <a:xfrm>
            <a:off x="5247575" y="2552200"/>
            <a:ext cx="2177875" cy="2177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pic>
        <p:nvPicPr>
          <p:cNvPr id="59" name="Shape 59"/>
          <p:cNvPicPr preferRelativeResize="0"/>
          <p:nvPr/>
        </p:nvPicPr>
        <p:blipFill>
          <a:blip r:embed="rId3">
            <a:alphaModFix/>
          </a:blip>
          <a:stretch>
            <a:fillRect/>
          </a:stretch>
        </p:blipFill>
        <p:spPr>
          <a:xfrm>
            <a:off x="1408000" y="152400"/>
            <a:ext cx="6328005" cy="48386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pic>
        <p:nvPicPr>
          <p:cNvPr id="64" name="Shape 64"/>
          <p:cNvPicPr preferRelativeResize="0"/>
          <p:nvPr/>
        </p:nvPicPr>
        <p:blipFill>
          <a:blip r:embed="rId3">
            <a:alphaModFix/>
          </a:blip>
          <a:stretch>
            <a:fillRect/>
          </a:stretch>
        </p:blipFill>
        <p:spPr>
          <a:xfrm>
            <a:off x="3373637" y="1314674"/>
            <a:ext cx="2396724" cy="25141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11700" y="1354825"/>
            <a:ext cx="8520600" cy="1875000"/>
          </a:xfrm>
          <a:prstGeom prst="rect">
            <a:avLst/>
          </a:prstGeom>
        </p:spPr>
        <p:txBody>
          <a:bodyPr anchorCtr="0" anchor="ctr" bIns="91425" lIns="91425" rIns="91425" tIns="91425">
            <a:noAutofit/>
          </a:bodyPr>
          <a:lstStyle/>
          <a:p>
            <a:pPr lvl="0">
              <a:lnSpc>
                <a:spcPct val="150000"/>
              </a:lnSpc>
              <a:spcBef>
                <a:spcPts val="0"/>
              </a:spcBef>
              <a:buNone/>
            </a:pPr>
            <a:r>
              <a:rPr lang="pl"/>
              <a:t>“Najbardziej zniechęca </a:t>
            </a:r>
          </a:p>
          <a:p>
            <a:pPr lvl="0">
              <a:lnSpc>
                <a:spcPct val="150000"/>
              </a:lnSpc>
              <a:spcBef>
                <a:spcPts val="0"/>
              </a:spcBef>
              <a:buNone/>
            </a:pPr>
            <a:r>
              <a:rPr lang="pl"/>
              <a:t>niedziałający tutorial”</a:t>
            </a:r>
          </a:p>
        </p:txBody>
      </p:sp>
      <p:sp>
        <p:nvSpPr>
          <p:cNvPr id="70" name="Shape 70"/>
          <p:cNvSpPr txBox="1"/>
          <p:nvPr/>
        </p:nvSpPr>
        <p:spPr>
          <a:xfrm>
            <a:off x="5184900" y="3509250"/>
            <a:ext cx="2090400" cy="527700"/>
          </a:xfrm>
          <a:prstGeom prst="rect">
            <a:avLst/>
          </a:prstGeom>
          <a:noFill/>
          <a:ln>
            <a:noFill/>
          </a:ln>
        </p:spPr>
        <p:txBody>
          <a:bodyPr anchorCtr="0" anchor="t" bIns="91425" lIns="91425" rIns="91425" tIns="91425">
            <a:noAutofit/>
          </a:bodyPr>
          <a:lstStyle/>
          <a:p>
            <a:pPr lvl="0">
              <a:spcBef>
                <a:spcPts val="0"/>
              </a:spcBef>
              <a:buNone/>
            </a:pPr>
            <a:r>
              <a:rPr lang="pl" sz="1600"/>
              <a:t>Maciej Sawicki (ja)</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
                                        <p:tgtEl>
                                          <p:spTgt spid="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pic>
        <p:nvPicPr>
          <p:cNvPr id="75" name="Shape 75"/>
          <p:cNvPicPr preferRelativeResize="0"/>
          <p:nvPr/>
        </p:nvPicPr>
        <p:blipFill>
          <a:blip r:embed="rId3">
            <a:alphaModFix/>
          </a:blip>
          <a:stretch>
            <a:fillRect/>
          </a:stretch>
        </p:blipFill>
        <p:spPr>
          <a:xfrm>
            <a:off x="1041425" y="232737"/>
            <a:ext cx="7061150" cy="4678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idx="1" type="body"/>
          </p:nvPr>
        </p:nvSpPr>
        <p:spPr>
          <a:xfrm>
            <a:off x="501600" y="1470750"/>
            <a:ext cx="8317800" cy="3416400"/>
          </a:xfrm>
          <a:prstGeom prst="rect">
            <a:avLst/>
          </a:prstGeom>
        </p:spPr>
        <p:txBody>
          <a:bodyPr anchorCtr="0" anchor="t" bIns="91425" lIns="91425" rIns="91425" tIns="91425">
            <a:noAutofit/>
          </a:bodyPr>
          <a:lstStyle/>
          <a:p>
            <a:pPr indent="-355600" lvl="0" marL="457200" rtl="0">
              <a:lnSpc>
                <a:spcPct val="150000"/>
              </a:lnSpc>
              <a:spcBef>
                <a:spcPts val="0"/>
              </a:spcBef>
              <a:buSzPct val="100000"/>
              <a:buAutoNum type="arabicPeriod"/>
            </a:pPr>
            <a:r>
              <a:rPr lang="pl" sz="2000"/>
              <a:t>Zainstalowanie</a:t>
            </a:r>
            <a:r>
              <a:rPr lang="pl" sz="2000"/>
              <a:t> Node.js</a:t>
            </a:r>
          </a:p>
          <a:p>
            <a:pPr indent="-355600" lvl="0" marL="457200" rtl="0">
              <a:lnSpc>
                <a:spcPct val="150000"/>
              </a:lnSpc>
              <a:spcBef>
                <a:spcPts val="0"/>
              </a:spcBef>
              <a:buSzPct val="100000"/>
              <a:buAutoNum type="arabicPeriod"/>
            </a:pPr>
            <a:r>
              <a:rPr lang="pl" sz="2000"/>
              <a:t>Zainstalowanie CLI =&gt; </a:t>
            </a:r>
            <a:r>
              <a:rPr i="1" lang="pl" sz="2000"/>
              <a:t>npm install -g @angular/cli</a:t>
            </a:r>
          </a:p>
          <a:p>
            <a:pPr indent="-355600" lvl="0" marL="457200" rtl="0">
              <a:lnSpc>
                <a:spcPct val="150000"/>
              </a:lnSpc>
              <a:spcBef>
                <a:spcPts val="0"/>
              </a:spcBef>
              <a:buSzPct val="100000"/>
              <a:buAutoNum type="arabicPeriod"/>
            </a:pPr>
            <a:r>
              <a:rPr lang="pl" sz="2000"/>
              <a:t>Utworzenie projektu =&gt; </a:t>
            </a:r>
            <a:r>
              <a:rPr i="1" lang="pl" sz="2000"/>
              <a:t>ng new MyFirstAngularApp</a:t>
            </a:r>
          </a:p>
          <a:p>
            <a:pPr indent="-355600" lvl="0" marL="457200">
              <a:lnSpc>
                <a:spcPct val="150000"/>
              </a:lnSpc>
              <a:spcBef>
                <a:spcPts val="0"/>
              </a:spcBef>
              <a:buSzPct val="100000"/>
              <a:buAutoNum type="arabicPeriod"/>
            </a:pPr>
            <a:r>
              <a:rPr lang="pl" sz="2000"/>
              <a:t>Uruchomienie projektu =&gt; </a:t>
            </a:r>
            <a:r>
              <a:rPr i="1" lang="pl" sz="2000"/>
              <a:t>ng serve</a:t>
            </a:r>
          </a:p>
        </p:txBody>
      </p:sp>
      <p:sp>
        <p:nvSpPr>
          <p:cNvPr id="81" name="Shape 81"/>
          <p:cNvSpPr txBox="1"/>
          <p:nvPr/>
        </p:nvSpPr>
        <p:spPr>
          <a:xfrm>
            <a:off x="501600" y="636575"/>
            <a:ext cx="5780100" cy="700200"/>
          </a:xfrm>
          <a:prstGeom prst="rect">
            <a:avLst/>
          </a:prstGeom>
          <a:noFill/>
          <a:ln>
            <a:noFill/>
          </a:ln>
        </p:spPr>
        <p:txBody>
          <a:bodyPr anchorCtr="0" anchor="t" bIns="91425" lIns="91425" rIns="91425" tIns="91425">
            <a:noAutofit/>
          </a:bodyPr>
          <a:lstStyle/>
          <a:p>
            <a:pPr lvl="0">
              <a:spcBef>
                <a:spcPts val="0"/>
              </a:spcBef>
              <a:buNone/>
            </a:pPr>
            <a:r>
              <a:rPr lang="pl" sz="2800"/>
              <a:t>4 Kroki</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0" st="0"/>
                                            </p:txEl>
                                          </p:spTgt>
                                        </p:tgtEl>
                                        <p:attrNameLst>
                                          <p:attrName>style.visibility</p:attrName>
                                        </p:attrNameLst>
                                      </p:cBhvr>
                                      <p:to>
                                        <p:strVal val="visible"/>
                                      </p:to>
                                    </p:set>
                                    <p:animEffect filter="fade" transition="in">
                                      <p:cBhvr>
                                        <p:cTn dur="1"/>
                                        <p:tgtEl>
                                          <p:spTgt spid="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1" st="1"/>
                                            </p:txEl>
                                          </p:spTgt>
                                        </p:tgtEl>
                                        <p:attrNameLst>
                                          <p:attrName>style.visibility</p:attrName>
                                        </p:attrNameLst>
                                      </p:cBhvr>
                                      <p:to>
                                        <p:strVal val="visible"/>
                                      </p:to>
                                    </p:set>
                                    <p:animEffect filter="fade" transition="in">
                                      <p:cBhvr>
                                        <p:cTn dur="1"/>
                                        <p:tgtEl>
                                          <p:spTgt spid="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2" st="2"/>
                                            </p:txEl>
                                          </p:spTgt>
                                        </p:tgtEl>
                                        <p:attrNameLst>
                                          <p:attrName>style.visibility</p:attrName>
                                        </p:attrNameLst>
                                      </p:cBhvr>
                                      <p:to>
                                        <p:strVal val="visible"/>
                                      </p:to>
                                    </p:set>
                                    <p:animEffect filter="fade" transition="in">
                                      <p:cBhvr>
                                        <p:cTn dur="1"/>
                                        <p:tgtEl>
                                          <p:spTgt spid="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3" st="3"/>
                                            </p:txEl>
                                          </p:spTgt>
                                        </p:tgtEl>
                                        <p:attrNameLst>
                                          <p:attrName>style.visibility</p:attrName>
                                        </p:attrNameLst>
                                      </p:cBhvr>
                                      <p:to>
                                        <p:strVal val="visible"/>
                                      </p:to>
                                    </p:set>
                                    <p:animEffect filter="fade" transition="in">
                                      <p:cBhvr>
                                        <p:cTn dur="1"/>
                                        <p:tgtEl>
                                          <p:spTgt spid="8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pl"/>
              <a:t>&lt;DEMO&gt;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pic>
        <p:nvPicPr>
          <p:cNvPr id="91" name="Shape 91"/>
          <p:cNvPicPr preferRelativeResize="0"/>
          <p:nvPr/>
        </p:nvPicPr>
        <p:blipFill>
          <a:blip r:embed="rId3">
            <a:alphaModFix/>
          </a:blip>
          <a:stretch>
            <a:fillRect/>
          </a:stretch>
        </p:blipFill>
        <p:spPr>
          <a:xfrm>
            <a:off x="3460311" y="1460074"/>
            <a:ext cx="2223375" cy="2223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pic>
        <p:nvPicPr>
          <p:cNvPr id="96" name="Shape 96"/>
          <p:cNvPicPr preferRelativeResize="0"/>
          <p:nvPr/>
        </p:nvPicPr>
        <p:blipFill>
          <a:blip r:embed="rId3">
            <a:alphaModFix/>
          </a:blip>
          <a:stretch>
            <a:fillRect/>
          </a:stretch>
        </p:blipFill>
        <p:spPr>
          <a:xfrm>
            <a:off x="2190750" y="785812"/>
            <a:ext cx="4762500" cy="3571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