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C0"/>
    <a:srgbClr val="004080"/>
    <a:srgbClr val="80C000"/>
    <a:srgbClr val="00C000"/>
    <a:srgbClr val="804000"/>
    <a:srgbClr val="004000"/>
    <a:srgbClr val="C08080"/>
    <a:srgbClr val="408080"/>
    <a:srgbClr val="C00080"/>
    <a:srgbClr val="4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88693" autoAdjust="0"/>
  </p:normalViewPr>
  <p:slideViewPr>
    <p:cSldViewPr snapToGrid="0">
      <p:cViewPr>
        <p:scale>
          <a:sx n="40" d="100"/>
          <a:sy n="40" d="100"/>
        </p:scale>
        <p:origin x="-3480" y="-503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10/16/2022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10/16/2022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10/16/2022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10/16/2022</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towardsdatascience.com/review-deeplabv3-atrous-convolution-semantic-segmentation-6d818bfd1d74" TargetMode="External"/><Relationship Id="rId13" Type="http://schemas.openxmlformats.org/officeDocument/2006/relationships/image" Target="../media/image2.png"/><Relationship Id="rId18" Type="http://schemas.openxmlformats.org/officeDocument/2006/relationships/image" Target="../media/image7.png"/><Relationship Id="rId3" Type="http://schemas.openxmlformats.org/officeDocument/2006/relationships/image" Target="../media/image1.jpg"/><Relationship Id="rId21" Type="http://schemas.openxmlformats.org/officeDocument/2006/relationships/image" Target="../media/image10.png"/><Relationship Id="rId7" Type="http://schemas.openxmlformats.org/officeDocument/2006/relationships/hyperlink" Target="https://machinelearningmastery.com/how-to-control-the-speed-and-stability-of-training-neural-networks-with-gradient-descent-batch-size/" TargetMode="External"/><Relationship Id="rId12" Type="http://schemas.openxmlformats.org/officeDocument/2006/relationships/hyperlink" Target="https://towardsdatascience.com/intersection-over-union-iou-calculation-for-evaluating-an-image-segmentation-model-8b22e2e84686" TargetMode="External"/><Relationship Id="rId17" Type="http://schemas.openxmlformats.org/officeDocument/2006/relationships/image" Target="../media/image6.png"/><Relationship Id="rId2" Type="http://schemas.openxmlformats.org/officeDocument/2006/relationships/notesSlide" Target="../notesSlides/notesSlide1.xml"/><Relationship Id="rId16" Type="http://schemas.openxmlformats.org/officeDocument/2006/relationships/image" Target="../media/image5.png"/><Relationship Id="rId20"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hyperlink" Target="https://towardsdatascience.com/wtf-is-image-classification-8e78a8235acb" TargetMode="External"/><Relationship Id="rId11" Type="http://schemas.openxmlformats.org/officeDocument/2006/relationships/hyperlink" Target="https://pytorch.org/tutorials/beginner/deeplabv3_on_android.html" TargetMode="External"/><Relationship Id="rId24" Type="http://schemas.openxmlformats.org/officeDocument/2006/relationships/image" Target="../media/image13.png"/><Relationship Id="rId5" Type="http://schemas.openxmlformats.org/officeDocument/2006/relationships/hyperlink" Target="https://radiopaedia.org/articles/epoch-machine-learning?lang=us#:~:text=An%20epoch%20is%20a%20term,of%20data%20is%20very%20large" TargetMode="External"/><Relationship Id="rId15" Type="http://schemas.openxmlformats.org/officeDocument/2006/relationships/image" Target="../media/image4.jpg"/><Relationship Id="rId23" Type="http://schemas.openxmlformats.org/officeDocument/2006/relationships/image" Target="../media/image12.png"/><Relationship Id="rId10" Type="http://schemas.openxmlformats.org/officeDocument/2006/relationships/hyperlink" Target="https://www.tensorflow.org/tutorials/images/segmentation" TargetMode="External"/><Relationship Id="rId19" Type="http://schemas.openxmlformats.org/officeDocument/2006/relationships/image" Target="../media/image8.png"/><Relationship Id="rId4" Type="http://schemas.openxmlformats.org/officeDocument/2006/relationships/hyperlink" Target="https://www.mygreatlearning.com/blog/understanding-learning-rate-in-machine-learning/" TargetMode="External"/><Relationship Id="rId9" Type="http://schemas.openxmlformats.org/officeDocument/2006/relationships/hyperlink" Target="https://towardsdatascience.com/understanding-and-coding-a-resnet-in-keras-446d7ff84d33" TargetMode="External"/><Relationship Id="rId14" Type="http://schemas.openxmlformats.org/officeDocument/2006/relationships/image" Target="../media/image3.png"/><Relationship Id="rId2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07803" y="478512"/>
            <a:ext cx="25892760" cy="2971740"/>
          </a:xfrm>
        </p:spPr>
        <p:txBody>
          <a:bodyPr>
            <a:normAutofit fontScale="90000"/>
          </a:bodyPr>
          <a:lstStyle/>
          <a:p>
            <a:pPr algn="ctr"/>
            <a:r>
              <a:rPr lang="en-US" dirty="0"/>
              <a:t>Using Deep Learning to Develop an Android App for Image Segmentation</a:t>
            </a:r>
          </a:p>
        </p:txBody>
      </p:sp>
      <p:sp>
        <p:nvSpPr>
          <p:cNvPr id="23" name="Text Placeholder 22"/>
          <p:cNvSpPr>
            <a:spLocks noGrp="1"/>
          </p:cNvSpPr>
          <p:nvPr>
            <p:ph type="body" sz="quarter" idx="36"/>
          </p:nvPr>
        </p:nvSpPr>
        <p:spPr/>
        <p:txBody>
          <a:bodyPr/>
          <a:lstStyle/>
          <a:p>
            <a:r>
              <a:rPr lang="en-US" dirty="0"/>
              <a:t>Alessa Castillo | Faculty Advisor: Dr. Ahana Roy Choudhury | Valdosta State University</a:t>
            </a:r>
          </a:p>
        </p:txBody>
      </p:sp>
      <p:sp>
        <p:nvSpPr>
          <p:cNvPr id="67" name="Text Placeholder 66"/>
          <p:cNvSpPr>
            <a:spLocks noGrp="1"/>
          </p:cNvSpPr>
          <p:nvPr>
            <p:ph type="body" sz="quarter" idx="13"/>
          </p:nvPr>
        </p:nvSpPr>
        <p:spPr/>
        <p:txBody>
          <a:bodyPr/>
          <a:lstStyle/>
          <a:p>
            <a:r>
              <a:rPr lang="en-US" dirty="0"/>
              <a:t>Problem Definition</a:t>
            </a:r>
          </a:p>
        </p:txBody>
      </p:sp>
      <p:sp>
        <p:nvSpPr>
          <p:cNvPr id="69" name="Text Placeholder 68"/>
          <p:cNvSpPr>
            <a:spLocks noGrp="1"/>
          </p:cNvSpPr>
          <p:nvPr>
            <p:ph type="body" sz="quarter" idx="39"/>
          </p:nvPr>
        </p:nvSpPr>
        <p:spPr>
          <a:xfrm>
            <a:off x="1143000" y="7174421"/>
            <a:ext cx="12801600" cy="4073545"/>
          </a:xfrm>
          <a:solidFill>
            <a:schemeClr val="bg2"/>
          </a:solidFill>
        </p:spPr>
        <p:txBody>
          <a:bodyPr/>
          <a:lstStyle/>
          <a:p>
            <a:endParaRPr lang="en-US" sz="4000" dirty="0"/>
          </a:p>
          <a:p>
            <a:r>
              <a:rPr lang="en-US" sz="4000" dirty="0"/>
              <a:t>Analyze the effects of the following on the accuracy of three convolutional neural networks trained on the PascalVOC dataset:</a:t>
            </a:r>
            <a:endParaRPr lang="en-US" dirty="0"/>
          </a:p>
          <a:p>
            <a:endParaRPr lang="en-US" dirty="0"/>
          </a:p>
          <a:p>
            <a:endParaRPr lang="en-US" dirty="0"/>
          </a:p>
          <a:p>
            <a:endParaRPr lang="en-US" dirty="0"/>
          </a:p>
        </p:txBody>
      </p:sp>
      <p:sp>
        <p:nvSpPr>
          <p:cNvPr id="68" name="Text Placeholder 67"/>
          <p:cNvSpPr>
            <a:spLocks noGrp="1"/>
          </p:cNvSpPr>
          <p:nvPr>
            <p:ph type="body" sz="quarter" idx="37"/>
          </p:nvPr>
        </p:nvSpPr>
        <p:spPr>
          <a:xfrm>
            <a:off x="1143000" y="11550308"/>
            <a:ext cx="12801600" cy="1280160"/>
          </a:xfrm>
        </p:spPr>
        <p:txBody>
          <a:bodyPr/>
          <a:lstStyle/>
          <a:p>
            <a:r>
              <a:rPr lang="en-US" dirty="0"/>
              <a:t>Hypotheses</a:t>
            </a:r>
          </a:p>
        </p:txBody>
      </p:sp>
      <p:sp>
        <p:nvSpPr>
          <p:cNvPr id="11" name="Content Placeholder 10"/>
          <p:cNvSpPr>
            <a:spLocks noGrp="1"/>
          </p:cNvSpPr>
          <p:nvPr>
            <p:ph sz="quarter" idx="38"/>
          </p:nvPr>
        </p:nvSpPr>
        <p:spPr>
          <a:xfrm>
            <a:off x="1143000" y="12935251"/>
            <a:ext cx="12801600" cy="5809922"/>
          </a:xfrm>
        </p:spPr>
        <p:txBody>
          <a:bodyPr>
            <a:normAutofit fontScale="92500" lnSpcReduction="20000"/>
          </a:bodyPr>
          <a:lstStyle/>
          <a:p>
            <a:pPr marL="514350" indent="-514350">
              <a:buFont typeface="+mj-lt"/>
              <a:buAutoNum type="arabicPeriod"/>
            </a:pPr>
            <a:r>
              <a:rPr lang="en-US" dirty="0"/>
              <a:t>Learning rates 0.0001 or lower are expected to yield a low accuracy model due to undershooting</a:t>
            </a:r>
          </a:p>
          <a:p>
            <a:pPr marL="514350" indent="-514350">
              <a:buFont typeface="+mj-lt"/>
              <a:buAutoNum type="arabicPeriod"/>
            </a:pPr>
            <a:r>
              <a:rPr lang="en-US" dirty="0"/>
              <a:t>Learning rates of 0.1 or higher are expected to yield a low accuracy model due to overshooting</a:t>
            </a:r>
          </a:p>
          <a:p>
            <a:pPr marL="514350" indent="-514350">
              <a:buFont typeface="+mj-lt"/>
              <a:buAutoNum type="arabicPeriod"/>
            </a:pPr>
            <a:r>
              <a:rPr lang="en-US" dirty="0"/>
              <a:t>Class balancing is expected to increase the accuracy of classes with low frequency and decrease the accuracy of classes with high frequency</a:t>
            </a:r>
          </a:p>
          <a:p>
            <a:pPr marL="514350" indent="-514350">
              <a:buFont typeface="+mj-lt"/>
              <a:buAutoNum type="arabicPeriod"/>
            </a:pPr>
            <a:r>
              <a:rPr lang="en-US" dirty="0"/>
              <a:t>Increasing the number of epochs to train the dataset is expected to increase the accuracy of the model</a:t>
            </a:r>
          </a:p>
          <a:p>
            <a:pPr marL="514350" indent="-514350">
              <a:buFont typeface="+mj-lt"/>
              <a:buAutoNum type="arabicPeriod"/>
            </a:pPr>
            <a:r>
              <a:rPr lang="en-US" dirty="0"/>
              <a:t>Adding augmentations of random rotating and random horizontal flips to the images is expected to increase the accuracy of the model</a:t>
            </a:r>
          </a:p>
          <a:p>
            <a:pPr marL="514350" indent="-514350">
              <a:buFont typeface="+mj-lt"/>
              <a:buAutoNum type="arabicPeriod"/>
            </a:pPr>
            <a:r>
              <a:rPr lang="en-US" dirty="0"/>
              <a:t>Majority voting using all three trained models is expected to increase the accuracy of the segmented image</a:t>
            </a:r>
          </a:p>
          <a:p>
            <a:endParaRPr lang="en-US" dirty="0"/>
          </a:p>
          <a:p>
            <a:endParaRPr lang="en-US" dirty="0"/>
          </a:p>
          <a:p>
            <a:endParaRPr lang="en-US" dirty="0"/>
          </a:p>
          <a:p>
            <a:endParaRPr lang="en-US" dirty="0"/>
          </a:p>
          <a:p>
            <a:endParaRPr lang="en-US" dirty="0"/>
          </a:p>
        </p:txBody>
      </p:sp>
      <p:sp>
        <p:nvSpPr>
          <p:cNvPr id="7" name="Text Placeholder 6"/>
          <p:cNvSpPr>
            <a:spLocks noGrp="1"/>
          </p:cNvSpPr>
          <p:nvPr>
            <p:ph type="body" sz="quarter" idx="17"/>
          </p:nvPr>
        </p:nvSpPr>
        <p:spPr>
          <a:xfrm>
            <a:off x="1143000" y="18885988"/>
            <a:ext cx="12801600" cy="1219200"/>
          </a:xfrm>
        </p:spPr>
        <p:txBody>
          <a:bodyPr/>
          <a:lstStyle/>
          <a:p>
            <a:r>
              <a:rPr lang="en-US" dirty="0"/>
              <a:t>Project Overview</a:t>
            </a:r>
          </a:p>
        </p:txBody>
      </p:sp>
      <p:sp>
        <p:nvSpPr>
          <p:cNvPr id="12" name="Content Placeholder 11"/>
          <p:cNvSpPr>
            <a:spLocks noGrp="1"/>
          </p:cNvSpPr>
          <p:nvPr>
            <p:ph sz="quarter" idx="25"/>
          </p:nvPr>
        </p:nvSpPr>
        <p:spPr>
          <a:xfrm>
            <a:off x="1143000" y="20087933"/>
            <a:ext cx="12801600" cy="6711904"/>
          </a:xfrm>
        </p:spPr>
        <p:txBody>
          <a:bodyPr>
            <a:normAutofit/>
          </a:bodyPr>
          <a:lstStyle/>
          <a:p>
            <a:r>
              <a:rPr lang="en-US" sz="3000" dirty="0"/>
              <a:t>This project uses Android Studio to build an application that loads an image and produces a segmented mapping of the image based on objects in the image</a:t>
            </a:r>
          </a:p>
          <a:p>
            <a:r>
              <a:rPr lang="en-US" sz="3000" dirty="0"/>
              <a:t>PascalVOC 2012 is the dataset used to train the models It consists of 21 object classes and their masks</a:t>
            </a:r>
          </a:p>
          <a:p>
            <a:pPr marL="0" indent="0">
              <a:buNone/>
            </a:pPr>
            <a:endParaRPr lang="en-US" sz="3000" dirty="0"/>
          </a:p>
          <a:p>
            <a:pPr marL="0" indent="0">
              <a:buNone/>
            </a:pPr>
            <a:endParaRPr lang="en-US" sz="3000" dirty="0"/>
          </a:p>
          <a:p>
            <a:pPr marL="0" indent="0">
              <a:buNone/>
            </a:pPr>
            <a:endParaRPr lang="en-US" sz="3000" dirty="0"/>
          </a:p>
          <a:p>
            <a:pPr marL="0" indent="0">
              <a:buNone/>
            </a:pPr>
            <a:endParaRPr lang="en-US" sz="3000" dirty="0"/>
          </a:p>
          <a:p>
            <a:pPr>
              <a:spcBef>
                <a:spcPts val="600"/>
              </a:spcBef>
            </a:pPr>
            <a:r>
              <a:rPr lang="en-US" sz="3000" dirty="0"/>
              <a:t>This project trains three untrained models from the Semantic Segmentation subpackage of models from PyTorch</a:t>
            </a:r>
          </a:p>
          <a:p>
            <a:pPr>
              <a:spcBef>
                <a:spcPts val="600"/>
              </a:spcBef>
            </a:pPr>
            <a:r>
              <a:rPr lang="en-US" sz="3000" dirty="0"/>
              <a:t>1. Resnet101 Deeplab  2. Resnet50 Deeplab  3. Resnet50 FCN</a:t>
            </a:r>
          </a:p>
        </p:txBody>
      </p:sp>
      <p:sp>
        <p:nvSpPr>
          <p:cNvPr id="8" name="Text Placeholder 7"/>
          <p:cNvSpPr>
            <a:spLocks noGrp="1"/>
          </p:cNvSpPr>
          <p:nvPr>
            <p:ph type="body" sz="quarter" idx="19"/>
          </p:nvPr>
        </p:nvSpPr>
        <p:spPr>
          <a:xfrm>
            <a:off x="15521940" y="5655456"/>
            <a:ext cx="12801600" cy="1219200"/>
          </a:xfrm>
        </p:spPr>
        <p:txBody>
          <a:bodyPr/>
          <a:lstStyle/>
          <a:p>
            <a:r>
              <a:rPr lang="en-US" dirty="0"/>
              <a:t>Methods for Testing Accuracy</a:t>
            </a:r>
          </a:p>
        </p:txBody>
      </p:sp>
      <p:sp>
        <p:nvSpPr>
          <p:cNvPr id="9" name="Text Placeholder 8"/>
          <p:cNvSpPr>
            <a:spLocks noGrp="1"/>
          </p:cNvSpPr>
          <p:nvPr>
            <p:ph type="body" sz="quarter" idx="21"/>
          </p:nvPr>
        </p:nvSpPr>
        <p:spPr>
          <a:xfrm>
            <a:off x="15572423" y="9669831"/>
            <a:ext cx="12801600" cy="1219200"/>
          </a:xfrm>
        </p:spPr>
        <p:txBody>
          <a:bodyPr/>
          <a:lstStyle/>
          <a:p>
            <a:r>
              <a:rPr lang="en-US" dirty="0"/>
              <a:t>Observations</a:t>
            </a:r>
          </a:p>
        </p:txBody>
      </p:sp>
      <p:sp>
        <p:nvSpPr>
          <p:cNvPr id="18" name="Text Placeholder 17"/>
          <p:cNvSpPr>
            <a:spLocks noGrp="1"/>
          </p:cNvSpPr>
          <p:nvPr>
            <p:ph type="body" sz="quarter" idx="31"/>
          </p:nvPr>
        </p:nvSpPr>
        <p:spPr/>
        <p:txBody>
          <a:bodyPr/>
          <a:lstStyle/>
          <a:p>
            <a:r>
              <a:rPr lang="en-US" dirty="0"/>
              <a:t>Results</a:t>
            </a:r>
          </a:p>
        </p:txBody>
      </p:sp>
      <p:pic>
        <p:nvPicPr>
          <p:cNvPr id="53" name="Content Placeholder 52" descr="A picture containing bird, parrot, yellow, person&#10;&#10;Description automatically generated">
            <a:extLst>
              <a:ext uri="{FF2B5EF4-FFF2-40B4-BE49-F238E27FC236}">
                <a16:creationId xmlns:a16="http://schemas.microsoft.com/office/drawing/2014/main" id="{AF67A462-FEF7-A2BD-C655-65DBA5F7B8AE}"/>
              </a:ext>
            </a:extLst>
          </p:cNvPr>
          <p:cNvPicPr>
            <a:picLocks noGrp="1" noChangeAspect="1"/>
          </p:cNvPicPr>
          <p:nvPr>
            <p:ph sz="quarter" idx="33"/>
          </p:nvPr>
        </p:nvPicPr>
        <p:blipFill>
          <a:blip r:embed="rId3">
            <a:extLst>
              <a:ext uri="{28A0092B-C50C-407E-A947-70E740481C1C}">
                <a14:useLocalDpi xmlns:a14="http://schemas.microsoft.com/office/drawing/2010/main" val="0"/>
              </a:ext>
            </a:extLst>
          </a:blip>
          <a:stretch>
            <a:fillRect/>
          </a:stretch>
        </p:blipFill>
        <p:spPr>
          <a:xfrm>
            <a:off x="7876969" y="22749149"/>
            <a:ext cx="2339462" cy="1783172"/>
          </a:xfrm>
        </p:spPr>
      </p:pic>
      <p:sp>
        <p:nvSpPr>
          <p:cNvPr id="71" name="Text Placeholder 70"/>
          <p:cNvSpPr>
            <a:spLocks noGrp="1"/>
          </p:cNvSpPr>
          <p:nvPr>
            <p:ph type="body" sz="quarter" idx="41"/>
          </p:nvPr>
        </p:nvSpPr>
        <p:spPr/>
        <p:txBody>
          <a:bodyPr/>
          <a:lstStyle/>
          <a:p>
            <a:r>
              <a:rPr lang="en-US"/>
              <a:t>Conclusion</a:t>
            </a:r>
            <a:endParaRPr lang="en-US" dirty="0"/>
          </a:p>
        </p:txBody>
      </p:sp>
      <p:sp>
        <p:nvSpPr>
          <p:cNvPr id="15" name="Content Placeholder 14"/>
          <p:cNvSpPr>
            <a:spLocks noGrp="1"/>
          </p:cNvSpPr>
          <p:nvPr>
            <p:ph sz="quarter" idx="42"/>
          </p:nvPr>
        </p:nvSpPr>
        <p:spPr>
          <a:xfrm>
            <a:off x="29900880" y="20986796"/>
            <a:ext cx="12801600" cy="4570338"/>
          </a:xfrm>
        </p:spPr>
        <p:txBody>
          <a:bodyPr>
            <a:normAutofit fontScale="92500" lnSpcReduction="10000"/>
          </a:bodyPr>
          <a:lstStyle/>
          <a:p>
            <a:pPr marL="514350" indent="-514350">
              <a:buFont typeface="+mj-lt"/>
              <a:buAutoNum type="arabicPeriod"/>
            </a:pPr>
            <a:r>
              <a:rPr lang="en-US" sz="3000" dirty="0"/>
              <a:t>A learning rate of 0.001 was found to be the most optimal learning rate to train the models with</a:t>
            </a:r>
          </a:p>
          <a:p>
            <a:pPr marL="514350" indent="-514350">
              <a:buFont typeface="+mj-lt"/>
              <a:buAutoNum type="arabicPeriod"/>
            </a:pPr>
            <a:r>
              <a:rPr lang="en-US" sz="3000" dirty="0"/>
              <a:t>Class balancing was found to increase the accuracy of low frequency classes and lower the accuracy of high frequency classes</a:t>
            </a:r>
          </a:p>
          <a:p>
            <a:pPr marL="514350" indent="-514350">
              <a:buFont typeface="+mj-lt"/>
              <a:buAutoNum type="arabicPeriod"/>
            </a:pPr>
            <a:r>
              <a:rPr lang="en-US" sz="3000" dirty="0"/>
              <a:t>The model trained over 200 epochs was found to be more accurate that the model trained over 100 epochs</a:t>
            </a:r>
          </a:p>
          <a:p>
            <a:pPr marL="514350" indent="-514350">
              <a:buFont typeface="+mj-lt"/>
              <a:buAutoNum type="arabicPeriod"/>
            </a:pPr>
            <a:r>
              <a:rPr lang="en-US" dirty="0"/>
              <a:t>Image augmentations were found to decrease the accuracy of the model</a:t>
            </a:r>
          </a:p>
          <a:p>
            <a:pPr marL="514350" indent="-514350">
              <a:buFont typeface="+mj-lt"/>
              <a:buAutoNum type="arabicPeriod"/>
            </a:pPr>
            <a:r>
              <a:rPr lang="en-US" dirty="0"/>
              <a:t>Majority voting was found to decrease the accuracy of the model</a:t>
            </a:r>
          </a:p>
          <a:p>
            <a:pPr marL="514350" indent="-514350">
              <a:buFont typeface="+mj-lt"/>
              <a:buAutoNum type="arabicPeriod"/>
            </a:pPr>
            <a:endParaRPr lang="en-US" dirty="0"/>
          </a:p>
        </p:txBody>
      </p:sp>
      <p:sp>
        <p:nvSpPr>
          <p:cNvPr id="21" name="Text Placeholder 20"/>
          <p:cNvSpPr>
            <a:spLocks noGrp="1"/>
          </p:cNvSpPr>
          <p:nvPr>
            <p:ph type="body" sz="quarter" idx="34"/>
          </p:nvPr>
        </p:nvSpPr>
        <p:spPr/>
        <p:txBody>
          <a:bodyPr/>
          <a:lstStyle/>
          <a:p>
            <a:r>
              <a:rPr lang="en-US"/>
              <a:t>Works Cited</a:t>
            </a:r>
            <a:endParaRPr lang="en-US" dirty="0"/>
          </a:p>
        </p:txBody>
      </p:sp>
      <p:sp>
        <p:nvSpPr>
          <p:cNvPr id="22" name="Content Placeholder 21"/>
          <p:cNvSpPr>
            <a:spLocks noGrp="1"/>
          </p:cNvSpPr>
          <p:nvPr>
            <p:ph sz="quarter" idx="35"/>
          </p:nvPr>
        </p:nvSpPr>
        <p:spPr>
          <a:xfrm>
            <a:off x="29900880" y="27166824"/>
            <a:ext cx="12801600" cy="4570476"/>
          </a:xfrm>
        </p:spPr>
        <p:txBody>
          <a:bodyPr>
            <a:normAutofit fontScale="92500" lnSpcReduction="20000"/>
          </a:bodyPr>
          <a:lstStyle/>
          <a:p>
            <a:pPr marL="0" marR="0" indent="0">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[1] Arun K. “</a:t>
            </a:r>
            <a:r>
              <a:rPr lang="en-US" sz="1800" dirty="0">
                <a:solidFill>
                  <a:srgbClr val="111111"/>
                </a:solidFill>
                <a:effectLst/>
                <a:latin typeface="Times New Roman" panose="02020603050405020304" pitchFamily="18" charset="0"/>
                <a:ea typeface="Times New Roman" panose="02020603050405020304" pitchFamily="18" charset="0"/>
              </a:rPr>
              <a:t>Understanding Learning Rate in Machine Learning”, </a:t>
            </a:r>
            <a:r>
              <a:rPr lang="en-US" sz="1800" i="1" dirty="0">
                <a:solidFill>
                  <a:srgbClr val="111111"/>
                </a:solidFill>
                <a:effectLst/>
                <a:latin typeface="Times New Roman" panose="02020603050405020304" pitchFamily="18" charset="0"/>
                <a:ea typeface="Times New Roman" panose="02020603050405020304" pitchFamily="18" charset="0"/>
              </a:rPr>
              <a:t>Great Learning</a:t>
            </a:r>
            <a:r>
              <a:rPr lang="en-US" sz="1800" dirty="0">
                <a:solidFill>
                  <a:srgbClr val="111111"/>
                </a:solidFill>
                <a:effectLst/>
                <a:latin typeface="Times New Roman" panose="02020603050405020304" pitchFamily="18" charset="0"/>
                <a:ea typeface="Times New Roman" panose="02020603050405020304" pitchFamily="18" charset="0"/>
              </a:rPr>
              <a:t>. August 24, 2020. </a:t>
            </a:r>
            <a:r>
              <a:rPr lang="en-US" sz="1800" u="sng" dirty="0">
                <a:solidFill>
                  <a:srgbClr val="1155CC"/>
                </a:solidFill>
                <a:effectLst/>
                <a:latin typeface="Times New Roman" panose="02020603050405020304" pitchFamily="18" charset="0"/>
                <a:ea typeface="Times New Roman" panose="02020603050405020304" pitchFamily="18" charset="0"/>
                <a:hlinkClick r:id="rId4"/>
              </a:rPr>
              <a:t>https://www.mygreatlearning.com/blog/understanding-learning-rate-in-machine-learning/</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[2] Daniel j. Bell. “Epoch (machine learning)”,</a:t>
            </a:r>
            <a:r>
              <a:rPr lang="en-US" sz="1800" i="1" dirty="0">
                <a:effectLst/>
                <a:latin typeface="Times New Roman" panose="02020603050405020304" pitchFamily="18" charset="0"/>
                <a:ea typeface="Times New Roman" panose="02020603050405020304" pitchFamily="18" charset="0"/>
              </a:rPr>
              <a:t> Radiopedia</a:t>
            </a:r>
            <a:r>
              <a:rPr lang="en-US" sz="1800" dirty="0">
                <a:effectLst/>
                <a:latin typeface="Times New Roman" panose="02020603050405020304" pitchFamily="18" charset="0"/>
                <a:ea typeface="Times New Roman" panose="02020603050405020304" pitchFamily="18" charset="0"/>
              </a:rPr>
              <a:t>. May 27, 2020 </a:t>
            </a:r>
            <a:r>
              <a:rPr lang="en-US" sz="1800" u="sng" dirty="0">
                <a:solidFill>
                  <a:srgbClr val="1155CC"/>
                </a:solidFill>
                <a:effectLst/>
                <a:latin typeface="Times New Roman" panose="02020603050405020304" pitchFamily="18" charset="0"/>
                <a:ea typeface="Times New Roman" panose="02020603050405020304" pitchFamily="18" charset="0"/>
                <a:hlinkClick r:id="rId5"/>
              </a:rPr>
              <a:t>https://radiopaedia.org/articles/epoch-machine-learning?lang=us#:~:text=An%20epoch%20is%20a%20term,of%20data%20is%20very%20large</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[3] Anne Bonner. “</a:t>
            </a:r>
            <a:r>
              <a:rPr lang="en-US" sz="1800" dirty="0">
                <a:solidFill>
                  <a:srgbClr val="292929"/>
                </a:solidFill>
                <a:effectLst/>
                <a:latin typeface="Times New Roman" panose="02020603050405020304" pitchFamily="18" charset="0"/>
                <a:ea typeface="Times New Roman" panose="02020603050405020304" pitchFamily="18" charset="0"/>
              </a:rPr>
              <a:t>The Complete Beginner’s Guide to Deep Learning: Convolutional Neural Networks and Image Classification”, </a:t>
            </a:r>
            <a:r>
              <a:rPr lang="en-US" sz="1800" i="1" dirty="0">
                <a:solidFill>
                  <a:srgbClr val="292929"/>
                </a:solidFill>
                <a:effectLst/>
                <a:latin typeface="Times New Roman" panose="02020603050405020304" pitchFamily="18" charset="0"/>
                <a:ea typeface="Times New Roman" panose="02020603050405020304" pitchFamily="18" charset="0"/>
              </a:rPr>
              <a:t>Towards Data Science, </a:t>
            </a:r>
            <a:r>
              <a:rPr lang="en-US" sz="1800" dirty="0">
                <a:solidFill>
                  <a:srgbClr val="292929"/>
                </a:solidFill>
                <a:effectLst/>
                <a:latin typeface="Times New Roman" panose="02020603050405020304" pitchFamily="18" charset="0"/>
                <a:ea typeface="Times New Roman" panose="02020603050405020304" pitchFamily="18" charset="0"/>
              </a:rPr>
              <a:t>February 2, 2019.</a:t>
            </a:r>
            <a:r>
              <a:rPr lang="en-US" sz="1800" u="sng" dirty="0">
                <a:solidFill>
                  <a:srgbClr val="1155CC"/>
                </a:solidFill>
                <a:effectLst/>
                <a:latin typeface="Times New Roman" panose="02020603050405020304" pitchFamily="18" charset="0"/>
                <a:ea typeface="Times New Roman" panose="02020603050405020304" pitchFamily="18" charset="0"/>
                <a:hlinkClick r:id="rId6"/>
              </a:rPr>
              <a:t>https://towardsdatascience.com/wtf-is-image-classification-8e78a8235acb</a:t>
            </a:r>
            <a:endParaRPr lang="en-US" sz="1800" u="sng" dirty="0">
              <a:solidFill>
                <a:srgbClr val="1155CC"/>
              </a:solidFill>
              <a:latin typeface="Arial" panose="020B0604020202020204" pitchFamily="34" charset="0"/>
              <a:ea typeface="Times New Roman" panose="02020603050405020304" pitchFamily="18" charset="0"/>
            </a:endParaRPr>
          </a:p>
          <a:p>
            <a:pPr marL="0" marR="0" indent="0">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[4] Jason Brownlee. “</a:t>
            </a:r>
            <a:r>
              <a:rPr lang="en-US" sz="1800" dirty="0">
                <a:solidFill>
                  <a:srgbClr val="222222"/>
                </a:solidFill>
                <a:effectLst/>
                <a:latin typeface="Times New Roman" panose="02020603050405020304" pitchFamily="18" charset="0"/>
                <a:ea typeface="Times New Roman" panose="02020603050405020304" pitchFamily="18" charset="0"/>
              </a:rPr>
              <a:t>How to Control the Stability of Training Neural Networks With the Batch Size”, </a:t>
            </a:r>
            <a:r>
              <a:rPr lang="en-US" sz="1800" i="1" dirty="0">
                <a:solidFill>
                  <a:srgbClr val="222222"/>
                </a:solidFill>
                <a:effectLst/>
                <a:latin typeface="Times New Roman" panose="02020603050405020304" pitchFamily="18" charset="0"/>
                <a:ea typeface="Times New Roman" panose="02020603050405020304" pitchFamily="18" charset="0"/>
              </a:rPr>
              <a:t>Machine Learning Mastery</a:t>
            </a:r>
            <a:r>
              <a:rPr lang="en-US" sz="1800" dirty="0">
                <a:solidFill>
                  <a:srgbClr val="222222"/>
                </a:solidFill>
                <a:effectLst/>
                <a:latin typeface="Times New Roman" panose="02020603050405020304" pitchFamily="18" charset="0"/>
                <a:ea typeface="Times New Roman" panose="02020603050405020304" pitchFamily="18" charset="0"/>
              </a:rPr>
              <a:t>. January 21, 2019.</a:t>
            </a:r>
            <a:r>
              <a:rPr lang="en-US" sz="1800" u="sng" dirty="0">
                <a:solidFill>
                  <a:srgbClr val="1155CC"/>
                </a:solidFill>
                <a:effectLst/>
                <a:latin typeface="Times New Roman" panose="02020603050405020304" pitchFamily="18" charset="0"/>
                <a:ea typeface="Times New Roman" panose="02020603050405020304" pitchFamily="18" charset="0"/>
                <a:hlinkClick r:id="rId7"/>
              </a:rPr>
              <a:t>https://machinelearningmastery.com/how-to-control-the-speed-and-stability-of-training-neural-networks-with-gradient-descent-batch-size/</a:t>
            </a:r>
            <a:endParaRPr lang="en-US" sz="1800" u="sng" dirty="0">
              <a:solidFill>
                <a:srgbClr val="1155CC"/>
              </a:solidFill>
              <a:latin typeface="Times New Roman" panose="02020603050405020304" pitchFamily="18" charset="0"/>
              <a:ea typeface="Times New Roman" panose="02020603050405020304" pitchFamily="18" charset="0"/>
            </a:endParaRPr>
          </a:p>
          <a:p>
            <a:pPr marL="0" marR="0" indent="0">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[5] </a:t>
            </a:r>
            <a:r>
              <a:rPr lang="en-US" sz="1800" dirty="0" err="1">
                <a:effectLst/>
                <a:latin typeface="Times New Roman" panose="02020603050405020304" pitchFamily="18" charset="0"/>
                <a:ea typeface="Times New Roman" panose="02020603050405020304" pitchFamily="18" charset="0"/>
              </a:rPr>
              <a:t>Sik</a:t>
            </a:r>
            <a:r>
              <a:rPr lang="en-US" sz="1800" dirty="0">
                <a:effectLst/>
                <a:latin typeface="Times New Roman" panose="02020603050405020304" pitchFamily="18" charset="0"/>
                <a:ea typeface="Times New Roman" panose="02020603050405020304" pitchFamily="18" charset="0"/>
              </a:rPr>
              <a:t>-Ho Tsang. “</a:t>
            </a:r>
            <a:r>
              <a:rPr lang="en-US" sz="1800" dirty="0">
                <a:solidFill>
                  <a:srgbClr val="292929"/>
                </a:solidFill>
                <a:effectLst/>
                <a:latin typeface="Times New Roman" panose="02020603050405020304" pitchFamily="18" charset="0"/>
                <a:ea typeface="Times New Roman" panose="02020603050405020304" pitchFamily="18" charset="0"/>
              </a:rPr>
              <a:t>Review: DeepLabv3 — Atrous Convolution (Semantic Segmentation)”, </a:t>
            </a:r>
            <a:r>
              <a:rPr lang="en-US" sz="1800" i="1" dirty="0">
                <a:solidFill>
                  <a:srgbClr val="292929"/>
                </a:solidFill>
                <a:effectLst/>
                <a:latin typeface="Times New Roman" panose="02020603050405020304" pitchFamily="18" charset="0"/>
                <a:ea typeface="Times New Roman" panose="02020603050405020304" pitchFamily="18" charset="0"/>
              </a:rPr>
              <a:t>Towards Data Science</a:t>
            </a:r>
            <a:r>
              <a:rPr lang="en-US" sz="1800" dirty="0">
                <a:solidFill>
                  <a:srgbClr val="292929"/>
                </a:solidFill>
                <a:effectLst/>
                <a:latin typeface="Times New Roman" panose="02020603050405020304" pitchFamily="18" charset="0"/>
                <a:ea typeface="Times New Roman" panose="02020603050405020304" pitchFamily="18" charset="0"/>
              </a:rPr>
              <a:t>. January 19, 2019.</a:t>
            </a:r>
            <a:endParaRPr lang="en-US" sz="1800" dirty="0">
              <a:latin typeface="Arial" panose="020B0604020202020204" pitchFamily="34" charset="0"/>
              <a:ea typeface="Times New Roman" panose="02020603050405020304" pitchFamily="18" charset="0"/>
            </a:endParaRPr>
          </a:p>
          <a:p>
            <a:pPr marL="0" marR="0" indent="0">
              <a:lnSpc>
                <a:spcPct val="115000"/>
              </a:lnSpc>
              <a:spcBef>
                <a:spcPts val="0"/>
              </a:spcBef>
              <a:spcAft>
                <a:spcPts val="0"/>
              </a:spcAft>
              <a:buNone/>
            </a:pPr>
            <a:r>
              <a:rPr lang="en-US" sz="1800" u="sng" dirty="0">
                <a:solidFill>
                  <a:srgbClr val="1155CC"/>
                </a:solidFill>
                <a:effectLst/>
                <a:latin typeface="Times New Roman" panose="02020603050405020304" pitchFamily="18" charset="0"/>
                <a:ea typeface="Times New Roman" panose="02020603050405020304" pitchFamily="18" charset="0"/>
                <a:hlinkClick r:id="rId8"/>
              </a:rPr>
              <a:t>https://towardsdatascience.com/review-deeplabv3-atrous-convolution-semantic-segmentation-6d818bfd1d74</a:t>
            </a:r>
            <a:endParaRPr lang="en-US" sz="1800" u="sng" dirty="0">
              <a:solidFill>
                <a:srgbClr val="1155CC"/>
              </a:solidFill>
              <a:latin typeface="Arial" panose="020B0604020202020204" pitchFamily="34" charset="0"/>
              <a:ea typeface="Times New Roman" panose="02020603050405020304" pitchFamily="18" charset="0"/>
            </a:endParaRPr>
          </a:p>
          <a:p>
            <a:pPr marL="0" marR="0" indent="0">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[6] Priya Dwivedi. “Understanding and Coding a Resnet in Keras”, </a:t>
            </a:r>
            <a:r>
              <a:rPr lang="en-US" sz="1800" i="1" dirty="0">
                <a:effectLst/>
                <a:latin typeface="Times New Roman" panose="02020603050405020304" pitchFamily="18" charset="0"/>
                <a:ea typeface="Times New Roman" panose="02020603050405020304" pitchFamily="18" charset="0"/>
              </a:rPr>
              <a:t>Towards Data Science</a:t>
            </a:r>
            <a:r>
              <a:rPr lang="en-US" sz="1800" dirty="0">
                <a:effectLst/>
                <a:latin typeface="Times New Roman" panose="02020603050405020304" pitchFamily="18" charset="0"/>
                <a:ea typeface="Times New Roman" panose="02020603050405020304" pitchFamily="18" charset="0"/>
              </a:rPr>
              <a:t>. January 4, 2019. </a:t>
            </a:r>
            <a:r>
              <a:rPr lang="en-US" sz="1800" u="sng" dirty="0">
                <a:solidFill>
                  <a:srgbClr val="1155CC"/>
                </a:solidFill>
                <a:effectLst/>
                <a:latin typeface="Times New Roman" panose="02020603050405020304" pitchFamily="18" charset="0"/>
                <a:ea typeface="Times New Roman" panose="02020603050405020304" pitchFamily="18" charset="0"/>
                <a:hlinkClick r:id="rId9"/>
              </a:rPr>
              <a:t>https://towardsdatascience.com/understanding-and-coding-a-resnet-in-keras-446d7ff84d33</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[7] “Image Segmentation”, </a:t>
            </a:r>
            <a:r>
              <a:rPr lang="en-US" sz="1800" i="1" dirty="0">
                <a:effectLst/>
                <a:latin typeface="Times New Roman" panose="02020603050405020304" pitchFamily="18" charset="0"/>
                <a:ea typeface="Times New Roman" panose="02020603050405020304" pitchFamily="18" charset="0"/>
              </a:rPr>
              <a:t>Tensorflow</a:t>
            </a:r>
            <a:r>
              <a:rPr lang="en-US" sz="1800" dirty="0">
                <a:effectLst/>
                <a:latin typeface="Times New Roman" panose="02020603050405020304" pitchFamily="18" charset="0"/>
                <a:ea typeface="Times New Roman" panose="02020603050405020304" pitchFamily="18" charset="0"/>
              </a:rPr>
              <a:t>. </a:t>
            </a:r>
            <a:r>
              <a:rPr lang="en-US" sz="1800" u="sng" dirty="0">
                <a:solidFill>
                  <a:srgbClr val="1155CC"/>
                </a:solidFill>
                <a:effectLst/>
                <a:latin typeface="Times New Roman" panose="02020603050405020304" pitchFamily="18" charset="0"/>
                <a:ea typeface="Times New Roman" panose="02020603050405020304" pitchFamily="18" charset="0"/>
                <a:hlinkClick r:id="rId10"/>
              </a:rPr>
              <a:t>https://www.tensorflow.org/tutorials/images/segmentation</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[8] Jeff Tang. “</a:t>
            </a:r>
            <a:r>
              <a:rPr lang="en-US" sz="1800" dirty="0">
                <a:solidFill>
                  <a:srgbClr val="212529"/>
                </a:solidFill>
                <a:effectLst/>
                <a:latin typeface="Times New Roman" panose="02020603050405020304" pitchFamily="18" charset="0"/>
                <a:ea typeface="Times New Roman" panose="02020603050405020304" pitchFamily="18" charset="0"/>
              </a:rPr>
              <a:t>Image Segmentation DeeplabV3 on Android”,</a:t>
            </a:r>
            <a:r>
              <a:rPr lang="en-US" sz="1800" i="1" dirty="0">
                <a:solidFill>
                  <a:srgbClr val="212529"/>
                </a:solidFill>
                <a:effectLst/>
                <a:latin typeface="Times New Roman" panose="02020603050405020304" pitchFamily="18" charset="0"/>
                <a:ea typeface="Times New Roman" panose="02020603050405020304" pitchFamily="18" charset="0"/>
              </a:rPr>
              <a:t> PyTorch</a:t>
            </a:r>
            <a:r>
              <a:rPr lang="en-US" sz="1800" dirty="0">
                <a:solidFill>
                  <a:srgbClr val="212529"/>
                </a:solidFill>
                <a:effectLst/>
                <a:latin typeface="Times New Roman" panose="02020603050405020304" pitchFamily="18" charset="0"/>
                <a:ea typeface="Times New Roman" panose="02020603050405020304" pitchFamily="18" charset="0"/>
              </a:rPr>
              <a:t>. </a:t>
            </a:r>
            <a:r>
              <a:rPr lang="en-US" sz="1800" u="sng" dirty="0">
                <a:solidFill>
                  <a:srgbClr val="1155CC"/>
                </a:solidFill>
                <a:effectLst/>
                <a:latin typeface="Times New Roman" panose="02020603050405020304" pitchFamily="18" charset="0"/>
                <a:ea typeface="Times New Roman" panose="02020603050405020304" pitchFamily="18" charset="0"/>
                <a:hlinkClick r:id="rId11"/>
              </a:rPr>
              <a:t>https://pytorch.org/tutorials/beginner/deeplabv3_on_android.html</a:t>
            </a:r>
            <a:endParaRPr lang="en-US" sz="1800" u="sng" dirty="0">
              <a:solidFill>
                <a:srgbClr val="1155CC"/>
              </a:solidFill>
              <a:latin typeface="Arial" panose="020B0604020202020204" pitchFamily="34" charset="0"/>
              <a:ea typeface="Times New Roman" panose="02020603050405020304" pitchFamily="18" charset="0"/>
            </a:endParaRPr>
          </a:p>
          <a:p>
            <a:pPr marL="0" marR="0" indent="0">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[9] Oleksii Sheremet. “</a:t>
            </a:r>
            <a:r>
              <a:rPr lang="en-US" sz="1800" dirty="0">
                <a:solidFill>
                  <a:srgbClr val="292929"/>
                </a:solidFill>
                <a:effectLst/>
                <a:latin typeface="Times New Roman" panose="02020603050405020304" pitchFamily="18" charset="0"/>
                <a:ea typeface="Times New Roman" panose="02020603050405020304" pitchFamily="18" charset="0"/>
              </a:rPr>
              <a:t>Intersection over union (IoU) calculation for evaluating an image segmentation model”, </a:t>
            </a:r>
            <a:r>
              <a:rPr lang="en-US" sz="1800" i="1" dirty="0">
                <a:solidFill>
                  <a:srgbClr val="292929"/>
                </a:solidFill>
                <a:effectLst/>
                <a:latin typeface="Times New Roman" panose="02020603050405020304" pitchFamily="18" charset="0"/>
                <a:ea typeface="Times New Roman" panose="02020603050405020304" pitchFamily="18" charset="0"/>
              </a:rPr>
              <a:t>Towards Data Science</a:t>
            </a:r>
            <a:r>
              <a:rPr lang="en-US" sz="1800" dirty="0">
                <a:solidFill>
                  <a:srgbClr val="292929"/>
                </a:solidFill>
                <a:effectLst/>
                <a:latin typeface="Times New Roman" panose="02020603050405020304" pitchFamily="18" charset="0"/>
                <a:ea typeface="Times New Roman" panose="02020603050405020304" pitchFamily="18" charset="0"/>
              </a:rPr>
              <a:t>. July 24, 2020.</a:t>
            </a:r>
            <a:r>
              <a:rPr lang="en-US" sz="1800" dirty="0">
                <a:latin typeface="Arial" panose="020B0604020202020204" pitchFamily="34" charset="0"/>
                <a:ea typeface="Times New Roman" panose="02020603050405020304" pitchFamily="18" charset="0"/>
              </a:rPr>
              <a:t> </a:t>
            </a:r>
            <a:r>
              <a:rPr lang="en-US" sz="1800" u="sng" dirty="0">
                <a:solidFill>
                  <a:srgbClr val="1155CC"/>
                </a:solidFill>
                <a:effectLst/>
                <a:latin typeface="Times New Roman" panose="02020603050405020304" pitchFamily="18" charset="0"/>
                <a:ea typeface="Times New Roman" panose="02020603050405020304" pitchFamily="18" charset="0"/>
                <a:hlinkClick r:id="rId12"/>
              </a:rPr>
              <a:t>https://towardsdatascience.com/intersection-over-union-iou-calculation-for-evaluating-an-image-segmentation-model-8b22e2e84686</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endParaRPr lang="en-US" sz="1800" dirty="0">
              <a:effectLst/>
              <a:latin typeface="Arial" panose="020B0604020202020204" pitchFamily="34" charset="0"/>
              <a:ea typeface="Arial" panose="020B0604020202020204" pitchFamily="34" charset="0"/>
            </a:endParaRPr>
          </a:p>
          <a:p>
            <a:endParaRPr lang="en-US" dirty="0"/>
          </a:p>
        </p:txBody>
      </p:sp>
      <p:pic>
        <p:nvPicPr>
          <p:cNvPr id="32" name="Picture Placeholder 31" descr="Diagram">
            <a:extLst>
              <a:ext uri="{FF2B5EF4-FFF2-40B4-BE49-F238E27FC236}">
                <a16:creationId xmlns:a16="http://schemas.microsoft.com/office/drawing/2014/main" id="{FABEB3E5-4516-2C01-CB64-EE9B2A18566D}"/>
              </a:ext>
            </a:extLst>
          </p:cNvPr>
          <p:cNvPicPr>
            <a:picLocks noGrp="1" noChangeAspect="1"/>
          </p:cNvPicPr>
          <p:nvPr>
            <p:ph type="pic" sz="quarter" idx="43"/>
          </p:nvPr>
        </p:nvPicPr>
        <p:blipFill>
          <a:blip r:embed="rId13">
            <a:extLst>
              <a:ext uri="{28A0092B-C50C-407E-A947-70E740481C1C}">
                <a14:useLocalDpi xmlns:a14="http://schemas.microsoft.com/office/drawing/2010/main" val="0"/>
              </a:ext>
            </a:extLst>
          </a:blip>
          <a:srcRect t="14874" b="14874"/>
          <a:stretch>
            <a:fillRect/>
          </a:stretch>
        </p:blipFill>
        <p:spPr/>
      </p:pic>
      <p:graphicFrame>
        <p:nvGraphicFramePr>
          <p:cNvPr id="35" name="Table 35">
            <a:extLst>
              <a:ext uri="{FF2B5EF4-FFF2-40B4-BE49-F238E27FC236}">
                <a16:creationId xmlns:a16="http://schemas.microsoft.com/office/drawing/2014/main" id="{74C14E46-F5AE-FBD8-B584-75B4640EB7EF}"/>
              </a:ext>
            </a:extLst>
          </p:cNvPr>
          <p:cNvGraphicFramePr>
            <a:graphicFrameLocks noGrp="1"/>
          </p:cNvGraphicFramePr>
          <p:nvPr>
            <p:extLst>
              <p:ext uri="{D42A27DB-BD31-4B8C-83A1-F6EECF244321}">
                <p14:modId xmlns:p14="http://schemas.microsoft.com/office/powerpoint/2010/main" val="270795448"/>
              </p:ext>
            </p:extLst>
          </p:nvPr>
        </p:nvGraphicFramePr>
        <p:xfrm>
          <a:off x="1619250" y="9234793"/>
          <a:ext cx="11849100" cy="1739931"/>
        </p:xfrm>
        <a:graphic>
          <a:graphicData uri="http://schemas.openxmlformats.org/drawingml/2006/table">
            <a:tbl>
              <a:tblPr firstRow="1" bandRow="1">
                <a:tableStyleId>{2D5ABB26-0587-4C30-8999-92F81FD0307C}</a:tableStyleId>
              </a:tblPr>
              <a:tblGrid>
                <a:gridCol w="5924550">
                  <a:extLst>
                    <a:ext uri="{9D8B030D-6E8A-4147-A177-3AD203B41FA5}">
                      <a16:colId xmlns:a16="http://schemas.microsoft.com/office/drawing/2014/main" val="1361544901"/>
                    </a:ext>
                  </a:extLst>
                </a:gridCol>
                <a:gridCol w="5924550">
                  <a:extLst>
                    <a:ext uri="{9D8B030D-6E8A-4147-A177-3AD203B41FA5}">
                      <a16:colId xmlns:a16="http://schemas.microsoft.com/office/drawing/2014/main" val="1980636412"/>
                    </a:ext>
                  </a:extLst>
                </a:gridCol>
              </a:tblGrid>
              <a:tr h="579977">
                <a:tc>
                  <a:txBody>
                    <a:bodyPr/>
                    <a:lstStyle/>
                    <a:p>
                      <a:pPr marL="685800" indent="-685800">
                        <a:buFont typeface="Arial" panose="020B0604020202020204" pitchFamily="34" charset="0"/>
                        <a:buChar char="•"/>
                      </a:pPr>
                      <a:r>
                        <a:rPr lang="en-US" sz="3600" dirty="0"/>
                        <a:t>Learning rate</a:t>
                      </a:r>
                    </a:p>
                  </a:txBody>
                  <a:tcPr marL="0" marR="0" marT="0" marB="0"/>
                </a:tc>
                <a:tc>
                  <a:txBody>
                    <a:bodyPr/>
                    <a:lstStyle/>
                    <a:p>
                      <a:pPr marL="685800" indent="-685800">
                        <a:buFont typeface="Arial" panose="020B0604020202020204" pitchFamily="34" charset="0"/>
                        <a:buChar char="•"/>
                      </a:pPr>
                      <a:r>
                        <a:rPr lang="en-US" sz="3600" dirty="0"/>
                        <a:t>Class balancing</a:t>
                      </a:r>
                    </a:p>
                  </a:txBody>
                  <a:tcPr marL="0" marR="0" marT="0" marB="0"/>
                </a:tc>
                <a:extLst>
                  <a:ext uri="{0D108BD9-81ED-4DB2-BD59-A6C34878D82A}">
                    <a16:rowId xmlns:a16="http://schemas.microsoft.com/office/drawing/2014/main" val="659107839"/>
                  </a:ext>
                </a:extLst>
              </a:tr>
              <a:tr h="579977">
                <a:tc>
                  <a:txBody>
                    <a:bodyPr/>
                    <a:lstStyle/>
                    <a:p>
                      <a:pPr marL="685800" indent="-685800">
                        <a:buFont typeface="Arial" panose="020B0604020202020204" pitchFamily="34" charset="0"/>
                        <a:buChar char="•"/>
                      </a:pPr>
                      <a:r>
                        <a:rPr lang="en-US" sz="3600" dirty="0"/>
                        <a:t>Number of epochs</a:t>
                      </a:r>
                    </a:p>
                  </a:txBody>
                  <a:tcPr marL="0" marR="0" marT="0" marB="0"/>
                </a:tc>
                <a:tc>
                  <a:txBody>
                    <a:bodyPr/>
                    <a:lstStyle/>
                    <a:p>
                      <a:pPr marL="685800" indent="-685800">
                        <a:buFont typeface="Arial" panose="020B0604020202020204" pitchFamily="34" charset="0"/>
                        <a:buChar char="•"/>
                      </a:pPr>
                      <a:r>
                        <a:rPr lang="en-US" sz="3600" dirty="0"/>
                        <a:t>Augmentations</a:t>
                      </a:r>
                    </a:p>
                  </a:txBody>
                  <a:tcPr marL="0" marR="0" marT="0" marB="0"/>
                </a:tc>
                <a:extLst>
                  <a:ext uri="{0D108BD9-81ED-4DB2-BD59-A6C34878D82A}">
                    <a16:rowId xmlns:a16="http://schemas.microsoft.com/office/drawing/2014/main" val="153300903"/>
                  </a:ext>
                </a:extLst>
              </a:tr>
              <a:tr h="579977">
                <a:tc>
                  <a:txBody>
                    <a:bodyPr/>
                    <a:lstStyle/>
                    <a:p>
                      <a:pPr marL="685800" indent="-685800">
                        <a:buFont typeface="Arial" panose="020B0604020202020204" pitchFamily="34" charset="0"/>
                        <a:buChar char="•"/>
                      </a:pPr>
                      <a:r>
                        <a:rPr lang="en-US" sz="3600" dirty="0"/>
                        <a:t>Majority voting</a:t>
                      </a:r>
                    </a:p>
                  </a:txBody>
                  <a:tcPr marL="0" marR="0" marT="0" marB="0"/>
                </a:tc>
                <a:tc>
                  <a:txBody>
                    <a:bodyPr/>
                    <a:lstStyle/>
                    <a:p>
                      <a:pPr marL="685800" indent="-685800">
                        <a:buFont typeface="Arial" panose="020B0604020202020204" pitchFamily="34" charset="0"/>
                        <a:buChar char="•"/>
                      </a:pPr>
                      <a:endParaRPr lang="en-US" sz="3600" dirty="0"/>
                    </a:p>
                  </a:txBody>
                  <a:tcPr marL="0" marR="0" marT="0" marB="0"/>
                </a:tc>
                <a:extLst>
                  <a:ext uri="{0D108BD9-81ED-4DB2-BD59-A6C34878D82A}">
                    <a16:rowId xmlns:a16="http://schemas.microsoft.com/office/drawing/2014/main" val="2717050455"/>
                  </a:ext>
                </a:extLst>
              </a:tr>
            </a:tbl>
          </a:graphicData>
        </a:graphic>
      </p:graphicFrame>
      <p:pic>
        <p:nvPicPr>
          <p:cNvPr id="37" name="Picture 36">
            <a:extLst>
              <a:ext uri="{FF2B5EF4-FFF2-40B4-BE49-F238E27FC236}">
                <a16:creationId xmlns:a16="http://schemas.microsoft.com/office/drawing/2014/main" id="{04EB555A-A570-A7F6-D744-C680938C8175}"/>
              </a:ext>
            </a:extLst>
          </p:cNvPr>
          <p:cNvPicPr>
            <a:picLocks noChangeAspect="1"/>
          </p:cNvPicPr>
          <p:nvPr/>
        </p:nvPicPr>
        <p:blipFill>
          <a:blip r:embed="rId14"/>
          <a:stretch>
            <a:fillRect/>
          </a:stretch>
        </p:blipFill>
        <p:spPr>
          <a:xfrm>
            <a:off x="21816994" y="16392515"/>
            <a:ext cx="257211" cy="133369"/>
          </a:xfrm>
          <a:prstGeom prst="rect">
            <a:avLst/>
          </a:prstGeom>
        </p:spPr>
      </p:pic>
      <p:pic>
        <p:nvPicPr>
          <p:cNvPr id="51" name="Content Placeholder 50" descr="A baby lamb lying in the grass&#10;&#10;Description automatically generated with medium confidence">
            <a:extLst>
              <a:ext uri="{FF2B5EF4-FFF2-40B4-BE49-F238E27FC236}">
                <a16:creationId xmlns:a16="http://schemas.microsoft.com/office/drawing/2014/main" id="{DEF2AA0A-1ACF-E78E-8306-314A36ED20D3}"/>
              </a:ext>
            </a:extLst>
          </p:cNvPr>
          <p:cNvPicPr>
            <a:picLocks noGrp="1" noChangeAspect="1"/>
          </p:cNvPicPr>
          <p:nvPr>
            <p:ph sz="quarter" idx="32"/>
          </p:nvPr>
        </p:nvPicPr>
        <p:blipFill>
          <a:blip r:embed="rId15">
            <a:extLst>
              <a:ext uri="{28A0092B-C50C-407E-A947-70E740481C1C}">
                <a14:useLocalDpi xmlns:a14="http://schemas.microsoft.com/office/drawing/2010/main" val="0"/>
              </a:ext>
            </a:extLst>
          </a:blip>
          <a:stretch>
            <a:fillRect/>
          </a:stretch>
        </p:blipFill>
        <p:spPr>
          <a:xfrm>
            <a:off x="1619250" y="22769105"/>
            <a:ext cx="2655446" cy="1763216"/>
          </a:xfrm>
        </p:spPr>
      </p:pic>
      <p:pic>
        <p:nvPicPr>
          <p:cNvPr id="19" name="Content Placeholder 40">
            <a:extLst>
              <a:ext uri="{FF2B5EF4-FFF2-40B4-BE49-F238E27FC236}">
                <a16:creationId xmlns:a16="http://schemas.microsoft.com/office/drawing/2014/main" id="{277477DE-44CD-1805-7411-28A8D863CA38}"/>
              </a:ext>
            </a:extLst>
          </p:cNvPr>
          <p:cNvPicPr>
            <a:picLocks noGrp="1" noChangeAspect="1"/>
          </p:cNvPicPr>
          <p:nvPr>
            <p:ph sz="quarter" idx="27"/>
          </p:nvPr>
        </p:nvPicPr>
        <p:blipFill>
          <a:blip r:embed="rId16"/>
          <a:stretch>
            <a:fillRect/>
          </a:stretch>
        </p:blipFill>
        <p:spPr>
          <a:xfrm>
            <a:off x="15727763" y="11456973"/>
            <a:ext cx="12041280" cy="2829320"/>
          </a:xfrm>
        </p:spPr>
      </p:pic>
      <p:sp>
        <p:nvSpPr>
          <p:cNvPr id="20" name="TextBox 19">
            <a:extLst>
              <a:ext uri="{FF2B5EF4-FFF2-40B4-BE49-F238E27FC236}">
                <a16:creationId xmlns:a16="http://schemas.microsoft.com/office/drawing/2014/main" id="{924A2E3A-0209-C6F7-E092-56935A0CF7B4}"/>
              </a:ext>
            </a:extLst>
          </p:cNvPr>
          <p:cNvSpPr txBox="1"/>
          <p:nvPr/>
        </p:nvSpPr>
        <p:spPr>
          <a:xfrm>
            <a:off x="15572423" y="10898662"/>
            <a:ext cx="12801600" cy="584775"/>
          </a:xfrm>
          <a:prstGeom prst="rect">
            <a:avLst/>
          </a:prstGeom>
          <a:solidFill>
            <a:schemeClr val="bg2"/>
          </a:solidFill>
        </p:spPr>
        <p:txBody>
          <a:bodyPr wrap="square" rtlCol="0">
            <a:spAutoFit/>
          </a:bodyPr>
          <a:lstStyle/>
          <a:p>
            <a:pPr algn="ctr"/>
            <a:r>
              <a:rPr lang="en-US" sz="3200" dirty="0"/>
              <a:t>Learning Rate</a:t>
            </a:r>
          </a:p>
        </p:txBody>
      </p:sp>
      <p:sp>
        <p:nvSpPr>
          <p:cNvPr id="24" name="TextBox 23">
            <a:extLst>
              <a:ext uri="{FF2B5EF4-FFF2-40B4-BE49-F238E27FC236}">
                <a16:creationId xmlns:a16="http://schemas.microsoft.com/office/drawing/2014/main" id="{80CB45AD-F319-5369-BE3F-459BA0DBFB9A}"/>
              </a:ext>
            </a:extLst>
          </p:cNvPr>
          <p:cNvSpPr txBox="1"/>
          <p:nvPr/>
        </p:nvSpPr>
        <p:spPr>
          <a:xfrm>
            <a:off x="15601986" y="14310426"/>
            <a:ext cx="12292834" cy="3323987"/>
          </a:xfrm>
          <a:prstGeom prst="rect">
            <a:avLst/>
          </a:prstGeom>
          <a:noFill/>
        </p:spPr>
        <p:txBody>
          <a:bodyPr wrap="square" rtlCol="0">
            <a:spAutoFit/>
          </a:bodyPr>
          <a:lstStyle/>
          <a:p>
            <a:pPr marL="457200" indent="-457200">
              <a:buFont typeface="Arial" panose="020B0604020202020204" pitchFamily="34" charset="0"/>
              <a:buChar char="•"/>
            </a:pPr>
            <a:r>
              <a:rPr lang="en-US" sz="3000" dirty="0"/>
              <a:t>The large learning rate graph shows many spikes which indicates that gradient descent is overshooting and not converging to the global minimum steadily</a:t>
            </a:r>
          </a:p>
          <a:p>
            <a:pPr marL="457200" indent="-457200">
              <a:buFont typeface="Arial" panose="020B0604020202020204" pitchFamily="34" charset="0"/>
              <a:buChar char="•"/>
            </a:pPr>
            <a:r>
              <a:rPr lang="en-US" sz="3000" dirty="0"/>
              <a:t>The good learning rate graph arrives at the minimum without the loss spikes of the previous graph</a:t>
            </a:r>
          </a:p>
          <a:p>
            <a:pPr marL="457200" indent="-457200">
              <a:buFont typeface="Arial" panose="020B0604020202020204" pitchFamily="34" charset="0"/>
              <a:buChar char="•"/>
            </a:pPr>
            <a:r>
              <a:rPr lang="en-US" sz="3000" dirty="0"/>
              <a:t>The linear descent with the small learning rate indicates that the gradient descent is converging too slowly</a:t>
            </a:r>
          </a:p>
        </p:txBody>
      </p:sp>
      <p:sp>
        <p:nvSpPr>
          <p:cNvPr id="27" name="TextBox 26">
            <a:extLst>
              <a:ext uri="{FF2B5EF4-FFF2-40B4-BE49-F238E27FC236}">
                <a16:creationId xmlns:a16="http://schemas.microsoft.com/office/drawing/2014/main" id="{CA3C8831-4331-1663-0EAB-349048EC7200}"/>
              </a:ext>
            </a:extLst>
          </p:cNvPr>
          <p:cNvSpPr txBox="1"/>
          <p:nvPr/>
        </p:nvSpPr>
        <p:spPr>
          <a:xfrm>
            <a:off x="15500003" y="17681411"/>
            <a:ext cx="12801600" cy="553998"/>
          </a:xfrm>
          <a:prstGeom prst="rect">
            <a:avLst/>
          </a:prstGeom>
          <a:solidFill>
            <a:schemeClr val="bg2"/>
          </a:solidFill>
        </p:spPr>
        <p:txBody>
          <a:bodyPr wrap="square" rtlCol="0">
            <a:spAutoFit/>
          </a:bodyPr>
          <a:lstStyle/>
          <a:p>
            <a:pPr algn="ctr"/>
            <a:r>
              <a:rPr lang="en-US" sz="3000" dirty="0"/>
              <a:t>Number of Epochs</a:t>
            </a:r>
          </a:p>
        </p:txBody>
      </p:sp>
      <p:pic>
        <p:nvPicPr>
          <p:cNvPr id="38" name="Picture 37">
            <a:extLst>
              <a:ext uri="{FF2B5EF4-FFF2-40B4-BE49-F238E27FC236}">
                <a16:creationId xmlns:a16="http://schemas.microsoft.com/office/drawing/2014/main" id="{AAE5CCAD-4D53-F1CD-A090-45231017C444}"/>
              </a:ext>
            </a:extLst>
          </p:cNvPr>
          <p:cNvPicPr>
            <a:picLocks noChangeAspect="1"/>
          </p:cNvPicPr>
          <p:nvPr/>
        </p:nvPicPr>
        <p:blipFill>
          <a:blip r:embed="rId17"/>
          <a:stretch>
            <a:fillRect/>
          </a:stretch>
        </p:blipFill>
        <p:spPr>
          <a:xfrm>
            <a:off x="17718798" y="18213258"/>
            <a:ext cx="8011643" cy="3172268"/>
          </a:xfrm>
          <a:prstGeom prst="rect">
            <a:avLst/>
          </a:prstGeom>
        </p:spPr>
      </p:pic>
      <p:sp>
        <p:nvSpPr>
          <p:cNvPr id="39" name="TextBox 38">
            <a:extLst>
              <a:ext uri="{FF2B5EF4-FFF2-40B4-BE49-F238E27FC236}">
                <a16:creationId xmlns:a16="http://schemas.microsoft.com/office/drawing/2014/main" id="{0A7D5F85-8CD9-1359-2C3E-1F306BC14514}"/>
              </a:ext>
            </a:extLst>
          </p:cNvPr>
          <p:cNvSpPr txBox="1"/>
          <p:nvPr/>
        </p:nvSpPr>
        <p:spPr>
          <a:xfrm>
            <a:off x="15500003" y="21479521"/>
            <a:ext cx="12801600" cy="553998"/>
          </a:xfrm>
          <a:prstGeom prst="rect">
            <a:avLst/>
          </a:prstGeom>
          <a:solidFill>
            <a:schemeClr val="bg2"/>
          </a:solidFill>
        </p:spPr>
        <p:txBody>
          <a:bodyPr wrap="square" rtlCol="0">
            <a:spAutoFit/>
          </a:bodyPr>
          <a:lstStyle/>
          <a:p>
            <a:pPr algn="ctr"/>
            <a:r>
              <a:rPr lang="en-US" sz="3000" dirty="0"/>
              <a:t>Class Balancing</a:t>
            </a:r>
          </a:p>
        </p:txBody>
      </p:sp>
      <p:sp>
        <p:nvSpPr>
          <p:cNvPr id="42" name="TextBox 41">
            <a:extLst>
              <a:ext uri="{FF2B5EF4-FFF2-40B4-BE49-F238E27FC236}">
                <a16:creationId xmlns:a16="http://schemas.microsoft.com/office/drawing/2014/main" id="{CC4069F5-DDAC-A322-8671-E16AA1CECF32}"/>
              </a:ext>
            </a:extLst>
          </p:cNvPr>
          <p:cNvSpPr txBox="1"/>
          <p:nvPr/>
        </p:nvSpPr>
        <p:spPr>
          <a:xfrm>
            <a:off x="15416194" y="22033519"/>
            <a:ext cx="12801600" cy="2400657"/>
          </a:xfrm>
          <a:prstGeom prst="rect">
            <a:avLst/>
          </a:prstGeom>
          <a:noFill/>
        </p:spPr>
        <p:txBody>
          <a:bodyPr wrap="square" rtlCol="0">
            <a:spAutoFit/>
          </a:bodyPr>
          <a:lstStyle/>
          <a:p>
            <a:pPr marL="457200" indent="-457200">
              <a:buFont typeface="Arial" panose="020B0604020202020204" pitchFamily="34" charset="0"/>
              <a:buChar char="•"/>
            </a:pPr>
            <a:r>
              <a:rPr lang="en-US" sz="3000" dirty="0"/>
              <a:t>There is an uneven distribution of images across the 21 object classes in the PascalVOC dataset.</a:t>
            </a:r>
          </a:p>
          <a:p>
            <a:pPr marL="457200" indent="-457200">
              <a:buFont typeface="Arial" panose="020B0604020202020204" pitchFamily="34" charset="0"/>
              <a:buChar char="•"/>
            </a:pPr>
            <a:r>
              <a:rPr lang="en-US" sz="3000" dirty="0">
                <a:effectLst/>
                <a:ea typeface="Times New Roman" panose="02020603050405020304" pitchFamily="18" charset="0"/>
              </a:rPr>
              <a:t>The frequency of each class was calculated by counting the number of instances of each class using the segmented mask provided as labels for the training set images</a:t>
            </a:r>
            <a:endParaRPr lang="en-US" sz="3000" dirty="0"/>
          </a:p>
        </p:txBody>
      </p:sp>
      <p:sp>
        <p:nvSpPr>
          <p:cNvPr id="45" name="TextBox 44">
            <a:extLst>
              <a:ext uri="{FF2B5EF4-FFF2-40B4-BE49-F238E27FC236}">
                <a16:creationId xmlns:a16="http://schemas.microsoft.com/office/drawing/2014/main" id="{D4647118-09EB-0D99-E66B-F00A552B993B}"/>
              </a:ext>
            </a:extLst>
          </p:cNvPr>
          <p:cNvSpPr txBox="1"/>
          <p:nvPr/>
        </p:nvSpPr>
        <p:spPr>
          <a:xfrm>
            <a:off x="15521940" y="7494862"/>
            <a:ext cx="6202680" cy="2862322"/>
          </a:xfrm>
          <a:prstGeom prst="rect">
            <a:avLst/>
          </a:prstGeom>
          <a:noFill/>
        </p:spPr>
        <p:txBody>
          <a:bodyPr wrap="square" rtlCol="0">
            <a:spAutoFit/>
          </a:bodyPr>
          <a:lstStyle/>
          <a:p>
            <a:r>
              <a:rPr lang="en-US" sz="3000" dirty="0"/>
              <a:t>This method quantifies the degree of overlap between the object segmented by the model and the actual object in the image</a:t>
            </a:r>
          </a:p>
          <a:p>
            <a:endParaRPr lang="en-US" sz="6000" dirty="0" err="1"/>
          </a:p>
        </p:txBody>
      </p:sp>
      <p:sp>
        <p:nvSpPr>
          <p:cNvPr id="46" name="TextBox 45">
            <a:extLst>
              <a:ext uri="{FF2B5EF4-FFF2-40B4-BE49-F238E27FC236}">
                <a16:creationId xmlns:a16="http://schemas.microsoft.com/office/drawing/2014/main" id="{92261243-489E-CEE1-B47D-2D597D215DE7}"/>
              </a:ext>
            </a:extLst>
          </p:cNvPr>
          <p:cNvSpPr txBox="1"/>
          <p:nvPr/>
        </p:nvSpPr>
        <p:spPr>
          <a:xfrm>
            <a:off x="15521940" y="6886707"/>
            <a:ext cx="6248400" cy="553998"/>
          </a:xfrm>
          <a:prstGeom prst="rect">
            <a:avLst/>
          </a:prstGeom>
          <a:solidFill>
            <a:schemeClr val="bg2"/>
          </a:solidFill>
        </p:spPr>
        <p:txBody>
          <a:bodyPr wrap="square" rtlCol="0">
            <a:spAutoFit/>
          </a:bodyPr>
          <a:lstStyle/>
          <a:p>
            <a:pPr algn="ctr"/>
            <a:r>
              <a:rPr lang="en-US" sz="3000" dirty="0"/>
              <a:t>Intersection over Union</a:t>
            </a:r>
          </a:p>
        </p:txBody>
      </p:sp>
      <p:sp>
        <p:nvSpPr>
          <p:cNvPr id="47" name="TextBox 46">
            <a:extLst>
              <a:ext uri="{FF2B5EF4-FFF2-40B4-BE49-F238E27FC236}">
                <a16:creationId xmlns:a16="http://schemas.microsoft.com/office/drawing/2014/main" id="{2CBDC272-F3CE-0222-CF85-652210B1AB65}"/>
              </a:ext>
            </a:extLst>
          </p:cNvPr>
          <p:cNvSpPr txBox="1"/>
          <p:nvPr/>
        </p:nvSpPr>
        <p:spPr>
          <a:xfrm>
            <a:off x="22075299" y="6878969"/>
            <a:ext cx="6248400" cy="553998"/>
          </a:xfrm>
          <a:prstGeom prst="rect">
            <a:avLst/>
          </a:prstGeom>
          <a:solidFill>
            <a:schemeClr val="bg2"/>
          </a:solidFill>
        </p:spPr>
        <p:txBody>
          <a:bodyPr wrap="square" rtlCol="0">
            <a:spAutoFit/>
          </a:bodyPr>
          <a:lstStyle/>
          <a:p>
            <a:pPr algn="ctr"/>
            <a:r>
              <a:rPr lang="en-US" sz="3000" dirty="0"/>
              <a:t>Per Pixel</a:t>
            </a:r>
          </a:p>
        </p:txBody>
      </p:sp>
      <p:sp>
        <p:nvSpPr>
          <p:cNvPr id="49" name="TextBox 48">
            <a:extLst>
              <a:ext uri="{FF2B5EF4-FFF2-40B4-BE49-F238E27FC236}">
                <a16:creationId xmlns:a16="http://schemas.microsoft.com/office/drawing/2014/main" id="{D957325E-64D8-F836-82F2-D0FEC6B96451}"/>
              </a:ext>
            </a:extLst>
          </p:cNvPr>
          <p:cNvSpPr txBox="1"/>
          <p:nvPr/>
        </p:nvSpPr>
        <p:spPr>
          <a:xfrm>
            <a:off x="21962066" y="7516745"/>
            <a:ext cx="6202680" cy="1477328"/>
          </a:xfrm>
          <a:prstGeom prst="rect">
            <a:avLst/>
          </a:prstGeom>
          <a:noFill/>
        </p:spPr>
        <p:txBody>
          <a:bodyPr wrap="square" rtlCol="0">
            <a:spAutoFit/>
          </a:bodyPr>
          <a:lstStyle/>
          <a:p>
            <a:r>
              <a:rPr lang="en-US" sz="3000" dirty="0"/>
              <a:t>This method calculates the ratio of correctly guessed pixels to the number of pixels in the image</a:t>
            </a:r>
          </a:p>
        </p:txBody>
      </p:sp>
      <p:pic>
        <p:nvPicPr>
          <p:cNvPr id="55" name="Picture 54" descr="Map&#10;&#10;Description automatically generated">
            <a:extLst>
              <a:ext uri="{FF2B5EF4-FFF2-40B4-BE49-F238E27FC236}">
                <a16:creationId xmlns:a16="http://schemas.microsoft.com/office/drawing/2014/main" id="{D8431743-D5C3-C22F-EBE9-DD8E9CC8B4D8}"/>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308727" y="22769105"/>
            <a:ext cx="2655448" cy="1763217"/>
          </a:xfrm>
          <a:prstGeom prst="rect">
            <a:avLst/>
          </a:prstGeom>
        </p:spPr>
      </p:pic>
      <p:pic>
        <p:nvPicPr>
          <p:cNvPr id="57" name="Picture 56" descr="A picture containing silhouette&#10;&#10;Description automatically generated">
            <a:extLst>
              <a:ext uri="{FF2B5EF4-FFF2-40B4-BE49-F238E27FC236}">
                <a16:creationId xmlns:a16="http://schemas.microsoft.com/office/drawing/2014/main" id="{0BFAF957-0CEE-C5DA-7958-77211D501F49}"/>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300240" y="22749149"/>
            <a:ext cx="2350956" cy="1783172"/>
          </a:xfrm>
          <a:prstGeom prst="rect">
            <a:avLst/>
          </a:prstGeom>
        </p:spPr>
      </p:pic>
      <p:sp>
        <p:nvSpPr>
          <p:cNvPr id="58" name="TextBox 57">
            <a:extLst>
              <a:ext uri="{FF2B5EF4-FFF2-40B4-BE49-F238E27FC236}">
                <a16:creationId xmlns:a16="http://schemas.microsoft.com/office/drawing/2014/main" id="{D431E671-11C3-1C6C-AD70-CECB060CE72B}"/>
              </a:ext>
            </a:extLst>
          </p:cNvPr>
          <p:cNvSpPr txBox="1"/>
          <p:nvPr/>
        </p:nvSpPr>
        <p:spPr>
          <a:xfrm>
            <a:off x="1619250" y="24528242"/>
            <a:ext cx="2670810" cy="553998"/>
          </a:xfrm>
          <a:prstGeom prst="rect">
            <a:avLst/>
          </a:prstGeom>
          <a:noFill/>
        </p:spPr>
        <p:txBody>
          <a:bodyPr wrap="square" rtlCol="0">
            <a:spAutoFit/>
          </a:bodyPr>
          <a:lstStyle/>
          <a:p>
            <a:pPr algn="ctr"/>
            <a:r>
              <a:rPr lang="en-US" sz="3000" dirty="0"/>
              <a:t>Image</a:t>
            </a:r>
          </a:p>
        </p:txBody>
      </p:sp>
      <p:sp>
        <p:nvSpPr>
          <p:cNvPr id="59" name="TextBox 58">
            <a:extLst>
              <a:ext uri="{FF2B5EF4-FFF2-40B4-BE49-F238E27FC236}">
                <a16:creationId xmlns:a16="http://schemas.microsoft.com/office/drawing/2014/main" id="{6F7E6FC4-D670-1F42-5353-8C83BCDC266F}"/>
              </a:ext>
            </a:extLst>
          </p:cNvPr>
          <p:cNvSpPr txBox="1"/>
          <p:nvPr/>
        </p:nvSpPr>
        <p:spPr>
          <a:xfrm>
            <a:off x="4308727" y="24508807"/>
            <a:ext cx="2655448" cy="553998"/>
          </a:xfrm>
          <a:prstGeom prst="rect">
            <a:avLst/>
          </a:prstGeom>
          <a:noFill/>
        </p:spPr>
        <p:txBody>
          <a:bodyPr wrap="square" rtlCol="0">
            <a:spAutoFit/>
          </a:bodyPr>
          <a:lstStyle/>
          <a:p>
            <a:pPr algn="ctr"/>
            <a:r>
              <a:rPr lang="en-US" sz="3000" dirty="0"/>
              <a:t>Mask</a:t>
            </a:r>
          </a:p>
        </p:txBody>
      </p:sp>
      <p:sp>
        <p:nvSpPr>
          <p:cNvPr id="60" name="TextBox 59">
            <a:extLst>
              <a:ext uri="{FF2B5EF4-FFF2-40B4-BE49-F238E27FC236}">
                <a16:creationId xmlns:a16="http://schemas.microsoft.com/office/drawing/2014/main" id="{8A33F7BC-6E01-1D3B-FB3B-A71DF0684351}"/>
              </a:ext>
            </a:extLst>
          </p:cNvPr>
          <p:cNvSpPr txBox="1"/>
          <p:nvPr/>
        </p:nvSpPr>
        <p:spPr>
          <a:xfrm>
            <a:off x="7876969" y="24532976"/>
            <a:ext cx="2289563" cy="553998"/>
          </a:xfrm>
          <a:prstGeom prst="rect">
            <a:avLst/>
          </a:prstGeom>
          <a:noFill/>
        </p:spPr>
        <p:txBody>
          <a:bodyPr wrap="square" rtlCol="0">
            <a:spAutoFit/>
          </a:bodyPr>
          <a:lstStyle/>
          <a:p>
            <a:pPr algn="ctr"/>
            <a:r>
              <a:rPr lang="en-US" sz="3000" dirty="0"/>
              <a:t>Image</a:t>
            </a:r>
          </a:p>
        </p:txBody>
      </p:sp>
      <p:sp>
        <p:nvSpPr>
          <p:cNvPr id="61" name="TextBox 60">
            <a:extLst>
              <a:ext uri="{FF2B5EF4-FFF2-40B4-BE49-F238E27FC236}">
                <a16:creationId xmlns:a16="http://schemas.microsoft.com/office/drawing/2014/main" id="{9708B373-E50E-ECFD-E6A7-092117594A93}"/>
              </a:ext>
            </a:extLst>
          </p:cNvPr>
          <p:cNvSpPr txBox="1"/>
          <p:nvPr/>
        </p:nvSpPr>
        <p:spPr>
          <a:xfrm>
            <a:off x="10300240" y="24528242"/>
            <a:ext cx="2289564" cy="573953"/>
          </a:xfrm>
          <a:prstGeom prst="rect">
            <a:avLst/>
          </a:prstGeom>
          <a:noFill/>
        </p:spPr>
        <p:txBody>
          <a:bodyPr wrap="square" rtlCol="0">
            <a:spAutoFit/>
          </a:bodyPr>
          <a:lstStyle/>
          <a:p>
            <a:pPr algn="ctr"/>
            <a:r>
              <a:rPr lang="en-US" sz="3000" dirty="0"/>
              <a:t>Mask</a:t>
            </a:r>
          </a:p>
        </p:txBody>
      </p:sp>
      <p:pic>
        <p:nvPicPr>
          <p:cNvPr id="2" name="image15.png">
            <a:extLst>
              <a:ext uri="{FF2B5EF4-FFF2-40B4-BE49-F238E27FC236}">
                <a16:creationId xmlns:a16="http://schemas.microsoft.com/office/drawing/2014/main" id="{37137A84-F149-32A9-27A7-18917ADF7DC0}"/>
              </a:ext>
            </a:extLst>
          </p:cNvPr>
          <p:cNvPicPr/>
          <p:nvPr/>
        </p:nvPicPr>
        <p:blipFill>
          <a:blip r:embed="rId20"/>
          <a:srcRect/>
          <a:stretch>
            <a:fillRect/>
          </a:stretch>
        </p:blipFill>
        <p:spPr>
          <a:xfrm>
            <a:off x="16586200" y="24629638"/>
            <a:ext cx="10235747" cy="7107662"/>
          </a:xfrm>
          <a:prstGeom prst="rect">
            <a:avLst/>
          </a:prstGeom>
          <a:ln/>
        </p:spPr>
      </p:pic>
      <p:sp>
        <p:nvSpPr>
          <p:cNvPr id="3" name="TextBox 2">
            <a:extLst>
              <a:ext uri="{FF2B5EF4-FFF2-40B4-BE49-F238E27FC236}">
                <a16:creationId xmlns:a16="http://schemas.microsoft.com/office/drawing/2014/main" id="{136AE3E0-8D77-740E-911A-C7D0479A941C}"/>
              </a:ext>
            </a:extLst>
          </p:cNvPr>
          <p:cNvSpPr txBox="1"/>
          <p:nvPr/>
        </p:nvSpPr>
        <p:spPr>
          <a:xfrm>
            <a:off x="29900563" y="6891879"/>
            <a:ext cx="12801600" cy="553998"/>
          </a:xfrm>
          <a:prstGeom prst="rect">
            <a:avLst/>
          </a:prstGeom>
          <a:solidFill>
            <a:schemeClr val="bg2"/>
          </a:solidFill>
        </p:spPr>
        <p:txBody>
          <a:bodyPr wrap="square" rtlCol="0">
            <a:spAutoFit/>
          </a:bodyPr>
          <a:lstStyle/>
          <a:p>
            <a:pPr algn="ctr"/>
            <a:r>
              <a:rPr lang="en-US" sz="3000" dirty="0"/>
              <a:t>Image Augmentations</a:t>
            </a:r>
          </a:p>
        </p:txBody>
      </p:sp>
      <p:sp>
        <p:nvSpPr>
          <p:cNvPr id="5" name="TextBox 4">
            <a:extLst>
              <a:ext uri="{FF2B5EF4-FFF2-40B4-BE49-F238E27FC236}">
                <a16:creationId xmlns:a16="http://schemas.microsoft.com/office/drawing/2014/main" id="{D870101D-D66E-5F3D-80A1-223C167B988D}"/>
              </a:ext>
            </a:extLst>
          </p:cNvPr>
          <p:cNvSpPr txBox="1"/>
          <p:nvPr/>
        </p:nvSpPr>
        <p:spPr>
          <a:xfrm>
            <a:off x="29709749" y="12883171"/>
            <a:ext cx="12801600" cy="2400657"/>
          </a:xfrm>
          <a:prstGeom prst="rect">
            <a:avLst/>
          </a:prstGeom>
          <a:noFill/>
        </p:spPr>
        <p:txBody>
          <a:bodyPr wrap="square" rtlCol="0">
            <a:spAutoFit/>
          </a:bodyPr>
          <a:lstStyle/>
          <a:p>
            <a:pPr marL="457200" indent="-457200">
              <a:buFont typeface="Arial" panose="020B0604020202020204" pitchFamily="34" charset="0"/>
              <a:buChar char="•"/>
            </a:pPr>
            <a:r>
              <a:rPr lang="en-US" sz="3000" dirty="0"/>
              <a:t>The majority voting segmentation mask was created by comparing the segmentation outputs of the three models trained</a:t>
            </a:r>
          </a:p>
          <a:p>
            <a:pPr marL="457200" indent="-457200">
              <a:buFont typeface="Arial" panose="020B0604020202020204" pitchFamily="34" charset="0"/>
              <a:buChar char="•"/>
            </a:pPr>
            <a:r>
              <a:rPr lang="en-US" sz="3000" dirty="0"/>
              <a:t>The Resnet101 Deeplab mask was compared pixel by pixel to the other two models and the pixel was changed if the other two shared the same pixel value.</a:t>
            </a:r>
          </a:p>
        </p:txBody>
      </p:sp>
      <p:graphicFrame>
        <p:nvGraphicFramePr>
          <p:cNvPr id="16" name="Table 16">
            <a:extLst>
              <a:ext uri="{FF2B5EF4-FFF2-40B4-BE49-F238E27FC236}">
                <a16:creationId xmlns:a16="http://schemas.microsoft.com/office/drawing/2014/main" id="{8B88554C-5E4C-9612-8DD6-666800E3E93E}"/>
              </a:ext>
            </a:extLst>
          </p:cNvPr>
          <p:cNvGraphicFramePr>
            <a:graphicFrameLocks noGrp="1"/>
          </p:cNvGraphicFramePr>
          <p:nvPr>
            <p:extLst>
              <p:ext uri="{D42A27DB-BD31-4B8C-83A1-F6EECF244321}">
                <p14:modId xmlns:p14="http://schemas.microsoft.com/office/powerpoint/2010/main" val="1047671929"/>
              </p:ext>
            </p:extLst>
          </p:nvPr>
        </p:nvGraphicFramePr>
        <p:xfrm>
          <a:off x="1842135" y="26799837"/>
          <a:ext cx="11403330" cy="4763812"/>
        </p:xfrm>
        <a:graphic>
          <a:graphicData uri="http://schemas.openxmlformats.org/drawingml/2006/table">
            <a:tbl>
              <a:tblPr firstRow="1" bandRow="1">
                <a:tableStyleId>{69012ECD-51FC-41F1-AA8D-1B2483CD663E}</a:tableStyleId>
              </a:tblPr>
              <a:tblGrid>
                <a:gridCol w="2838722">
                  <a:extLst>
                    <a:ext uri="{9D8B030D-6E8A-4147-A177-3AD203B41FA5}">
                      <a16:colId xmlns:a16="http://schemas.microsoft.com/office/drawing/2014/main" val="2407237826"/>
                    </a:ext>
                  </a:extLst>
                </a:gridCol>
                <a:gridCol w="1382486">
                  <a:extLst>
                    <a:ext uri="{9D8B030D-6E8A-4147-A177-3AD203B41FA5}">
                      <a16:colId xmlns:a16="http://schemas.microsoft.com/office/drawing/2014/main" val="3257586600"/>
                    </a:ext>
                  </a:extLst>
                </a:gridCol>
                <a:gridCol w="1393371">
                  <a:extLst>
                    <a:ext uri="{9D8B030D-6E8A-4147-A177-3AD203B41FA5}">
                      <a16:colId xmlns:a16="http://schemas.microsoft.com/office/drawing/2014/main" val="1544237625"/>
                    </a:ext>
                  </a:extLst>
                </a:gridCol>
                <a:gridCol w="2841172">
                  <a:extLst>
                    <a:ext uri="{9D8B030D-6E8A-4147-A177-3AD203B41FA5}">
                      <a16:colId xmlns:a16="http://schemas.microsoft.com/office/drawing/2014/main" val="1407258735"/>
                    </a:ext>
                  </a:extLst>
                </a:gridCol>
                <a:gridCol w="1524000">
                  <a:extLst>
                    <a:ext uri="{9D8B030D-6E8A-4147-A177-3AD203B41FA5}">
                      <a16:colId xmlns:a16="http://schemas.microsoft.com/office/drawing/2014/main" val="4097882589"/>
                    </a:ext>
                  </a:extLst>
                </a:gridCol>
                <a:gridCol w="1423579">
                  <a:extLst>
                    <a:ext uri="{9D8B030D-6E8A-4147-A177-3AD203B41FA5}">
                      <a16:colId xmlns:a16="http://schemas.microsoft.com/office/drawing/2014/main" val="4153796555"/>
                    </a:ext>
                  </a:extLst>
                </a:gridCol>
              </a:tblGrid>
              <a:tr h="397052">
                <a:tc>
                  <a:txBody>
                    <a:bodyPr/>
                    <a:lstStyle/>
                    <a:p>
                      <a:r>
                        <a:rPr lang="en-US" sz="2000" dirty="0"/>
                        <a:t>Object</a:t>
                      </a:r>
                    </a:p>
                  </a:txBody>
                  <a:tcPr/>
                </a:tc>
                <a:tc>
                  <a:txBody>
                    <a:bodyPr/>
                    <a:lstStyle/>
                    <a:p>
                      <a:r>
                        <a:rPr lang="en-US" sz="2000" dirty="0"/>
                        <a:t>Index</a:t>
                      </a:r>
                    </a:p>
                  </a:txBody>
                  <a:tcPr/>
                </a:tc>
                <a:tc>
                  <a:txBody>
                    <a:bodyPr/>
                    <a:lstStyle/>
                    <a:p>
                      <a:r>
                        <a:rPr lang="en-US" sz="2000" dirty="0"/>
                        <a:t>Color</a:t>
                      </a:r>
                    </a:p>
                  </a:txBody>
                  <a:tcPr/>
                </a:tc>
                <a:tc>
                  <a:txBody>
                    <a:bodyPr/>
                    <a:lstStyle/>
                    <a:p>
                      <a:r>
                        <a:rPr lang="en-US" sz="2000" dirty="0"/>
                        <a:t>Object</a:t>
                      </a:r>
                    </a:p>
                  </a:txBody>
                  <a:tcPr/>
                </a:tc>
                <a:tc>
                  <a:txBody>
                    <a:bodyPr/>
                    <a:lstStyle/>
                    <a:p>
                      <a:r>
                        <a:rPr lang="en-US" sz="2000" dirty="0"/>
                        <a:t>Index</a:t>
                      </a:r>
                    </a:p>
                  </a:txBody>
                  <a:tcPr/>
                </a:tc>
                <a:tc>
                  <a:txBody>
                    <a:bodyPr/>
                    <a:lstStyle/>
                    <a:p>
                      <a:r>
                        <a:rPr lang="en-US" sz="2000" dirty="0"/>
                        <a:t>Color</a:t>
                      </a:r>
                    </a:p>
                  </a:txBody>
                  <a:tcPr/>
                </a:tc>
                <a:extLst>
                  <a:ext uri="{0D108BD9-81ED-4DB2-BD59-A6C34878D82A}">
                    <a16:rowId xmlns:a16="http://schemas.microsoft.com/office/drawing/2014/main" val="3329324390"/>
                  </a:ext>
                </a:extLst>
              </a:tr>
              <a:tr h="209711">
                <a:tc>
                  <a:txBody>
                    <a:bodyPr/>
                    <a:lstStyle/>
                    <a:p>
                      <a:r>
                        <a:rPr lang="en-US" sz="2000" dirty="0"/>
                        <a:t>Background</a:t>
                      </a:r>
                    </a:p>
                  </a:txBody>
                  <a:tcPr/>
                </a:tc>
                <a:tc>
                  <a:txBody>
                    <a:bodyPr/>
                    <a:lstStyle/>
                    <a:p>
                      <a:r>
                        <a:rPr lang="en-US" sz="2000" dirty="0"/>
                        <a:t>0</a:t>
                      </a:r>
                    </a:p>
                  </a:txBody>
                  <a:tcPr/>
                </a:tc>
                <a:tc>
                  <a:txBody>
                    <a:bodyPr/>
                    <a:lstStyle/>
                    <a:p>
                      <a:endParaRPr lang="en-US" sz="2000" dirty="0"/>
                    </a:p>
                  </a:txBody>
                  <a:tcPr>
                    <a:solidFill>
                      <a:schemeClr val="tx1"/>
                    </a:solidFill>
                  </a:tcPr>
                </a:tc>
                <a:tc>
                  <a:txBody>
                    <a:bodyPr/>
                    <a:lstStyle/>
                    <a:p>
                      <a:r>
                        <a:rPr lang="en-US" sz="2000" dirty="0"/>
                        <a:t>Dining table</a:t>
                      </a:r>
                    </a:p>
                  </a:txBody>
                  <a:tcPr/>
                </a:tc>
                <a:tc>
                  <a:txBody>
                    <a:bodyPr/>
                    <a:lstStyle/>
                    <a:p>
                      <a:r>
                        <a:rPr lang="en-US" sz="2000" dirty="0"/>
                        <a:t>11</a:t>
                      </a:r>
                    </a:p>
                  </a:txBody>
                  <a:tcPr/>
                </a:tc>
                <a:tc>
                  <a:txBody>
                    <a:bodyPr/>
                    <a:lstStyle/>
                    <a:p>
                      <a:endParaRPr lang="en-US" sz="2000" dirty="0"/>
                    </a:p>
                  </a:txBody>
                  <a:tcPr>
                    <a:solidFill>
                      <a:srgbClr val="C08000"/>
                    </a:solidFill>
                  </a:tcPr>
                </a:tc>
                <a:extLst>
                  <a:ext uri="{0D108BD9-81ED-4DB2-BD59-A6C34878D82A}">
                    <a16:rowId xmlns:a16="http://schemas.microsoft.com/office/drawing/2014/main" val="484397027"/>
                  </a:ext>
                </a:extLst>
              </a:tr>
              <a:tr h="397052">
                <a:tc>
                  <a:txBody>
                    <a:bodyPr/>
                    <a:lstStyle/>
                    <a:p>
                      <a:r>
                        <a:rPr lang="en-US" sz="2000" dirty="0"/>
                        <a:t>Airplane</a:t>
                      </a:r>
                    </a:p>
                  </a:txBody>
                  <a:tcPr/>
                </a:tc>
                <a:tc>
                  <a:txBody>
                    <a:bodyPr/>
                    <a:lstStyle/>
                    <a:p>
                      <a:r>
                        <a:rPr lang="en-US" sz="2000" dirty="0"/>
                        <a:t>1</a:t>
                      </a:r>
                    </a:p>
                  </a:txBody>
                  <a:tcPr/>
                </a:tc>
                <a:tc>
                  <a:txBody>
                    <a:bodyPr/>
                    <a:lstStyle/>
                    <a:p>
                      <a:endParaRPr lang="en-US" sz="2000" dirty="0"/>
                    </a:p>
                  </a:txBody>
                  <a:tcPr>
                    <a:solidFill>
                      <a:srgbClr val="800000"/>
                    </a:solidFill>
                  </a:tcPr>
                </a:tc>
                <a:tc>
                  <a:txBody>
                    <a:bodyPr/>
                    <a:lstStyle/>
                    <a:p>
                      <a:r>
                        <a:rPr lang="en-US" sz="2000" dirty="0"/>
                        <a:t>Dog</a:t>
                      </a:r>
                    </a:p>
                  </a:txBody>
                  <a:tcPr/>
                </a:tc>
                <a:tc>
                  <a:txBody>
                    <a:bodyPr/>
                    <a:lstStyle/>
                    <a:p>
                      <a:r>
                        <a:rPr lang="en-US" sz="2000" dirty="0"/>
                        <a:t>12</a:t>
                      </a:r>
                    </a:p>
                  </a:txBody>
                  <a:tcPr/>
                </a:tc>
                <a:tc>
                  <a:txBody>
                    <a:bodyPr/>
                    <a:lstStyle/>
                    <a:p>
                      <a:endParaRPr lang="en-US" sz="2000" dirty="0"/>
                    </a:p>
                  </a:txBody>
                  <a:tcPr>
                    <a:solidFill>
                      <a:srgbClr val="400080"/>
                    </a:solidFill>
                  </a:tcPr>
                </a:tc>
                <a:extLst>
                  <a:ext uri="{0D108BD9-81ED-4DB2-BD59-A6C34878D82A}">
                    <a16:rowId xmlns:a16="http://schemas.microsoft.com/office/drawing/2014/main" val="2582122054"/>
                  </a:ext>
                </a:extLst>
              </a:tr>
              <a:tr h="397052">
                <a:tc>
                  <a:txBody>
                    <a:bodyPr/>
                    <a:lstStyle/>
                    <a:p>
                      <a:r>
                        <a:rPr lang="en-US" sz="2000" dirty="0"/>
                        <a:t>Bicycle</a:t>
                      </a:r>
                    </a:p>
                  </a:txBody>
                  <a:tcPr/>
                </a:tc>
                <a:tc>
                  <a:txBody>
                    <a:bodyPr/>
                    <a:lstStyle/>
                    <a:p>
                      <a:r>
                        <a:rPr lang="en-US" sz="2000" dirty="0"/>
                        <a:t>2</a:t>
                      </a:r>
                    </a:p>
                  </a:txBody>
                  <a:tcPr/>
                </a:tc>
                <a:tc>
                  <a:txBody>
                    <a:bodyPr/>
                    <a:lstStyle/>
                    <a:p>
                      <a:endParaRPr lang="en-US" sz="2000" dirty="0"/>
                    </a:p>
                  </a:txBody>
                  <a:tcPr>
                    <a:solidFill>
                      <a:srgbClr val="008000"/>
                    </a:solidFill>
                  </a:tcPr>
                </a:tc>
                <a:tc>
                  <a:txBody>
                    <a:bodyPr/>
                    <a:lstStyle/>
                    <a:p>
                      <a:r>
                        <a:rPr lang="en-US" sz="2000" dirty="0"/>
                        <a:t>Horse</a:t>
                      </a:r>
                    </a:p>
                  </a:txBody>
                  <a:tcPr/>
                </a:tc>
                <a:tc>
                  <a:txBody>
                    <a:bodyPr/>
                    <a:lstStyle/>
                    <a:p>
                      <a:r>
                        <a:rPr lang="en-US" sz="2000" dirty="0"/>
                        <a:t>13</a:t>
                      </a:r>
                    </a:p>
                  </a:txBody>
                  <a:tcPr/>
                </a:tc>
                <a:tc>
                  <a:txBody>
                    <a:bodyPr/>
                    <a:lstStyle/>
                    <a:p>
                      <a:endParaRPr lang="en-US" sz="2000" dirty="0"/>
                    </a:p>
                  </a:txBody>
                  <a:tcPr>
                    <a:solidFill>
                      <a:srgbClr val="C00080"/>
                    </a:solidFill>
                  </a:tcPr>
                </a:tc>
                <a:extLst>
                  <a:ext uri="{0D108BD9-81ED-4DB2-BD59-A6C34878D82A}">
                    <a16:rowId xmlns:a16="http://schemas.microsoft.com/office/drawing/2014/main" val="2635437297"/>
                  </a:ext>
                </a:extLst>
              </a:tr>
              <a:tr h="397052">
                <a:tc>
                  <a:txBody>
                    <a:bodyPr/>
                    <a:lstStyle/>
                    <a:p>
                      <a:r>
                        <a:rPr lang="en-US" sz="2000" dirty="0"/>
                        <a:t>Bird</a:t>
                      </a:r>
                    </a:p>
                  </a:txBody>
                  <a:tcPr/>
                </a:tc>
                <a:tc>
                  <a:txBody>
                    <a:bodyPr/>
                    <a:lstStyle/>
                    <a:p>
                      <a:r>
                        <a:rPr lang="en-US" sz="2000" dirty="0"/>
                        <a:t>3</a:t>
                      </a:r>
                    </a:p>
                  </a:txBody>
                  <a:tcPr/>
                </a:tc>
                <a:tc>
                  <a:txBody>
                    <a:bodyPr/>
                    <a:lstStyle/>
                    <a:p>
                      <a:endParaRPr lang="en-US" sz="2000" dirty="0"/>
                    </a:p>
                  </a:txBody>
                  <a:tcPr>
                    <a:solidFill>
                      <a:srgbClr val="808000"/>
                    </a:solidFill>
                  </a:tcPr>
                </a:tc>
                <a:tc>
                  <a:txBody>
                    <a:bodyPr/>
                    <a:lstStyle/>
                    <a:p>
                      <a:r>
                        <a:rPr lang="en-US" sz="2000" dirty="0"/>
                        <a:t>Motorbike</a:t>
                      </a:r>
                    </a:p>
                  </a:txBody>
                  <a:tcPr/>
                </a:tc>
                <a:tc>
                  <a:txBody>
                    <a:bodyPr/>
                    <a:lstStyle/>
                    <a:p>
                      <a:r>
                        <a:rPr lang="en-US" sz="2000" dirty="0"/>
                        <a:t>14</a:t>
                      </a:r>
                    </a:p>
                  </a:txBody>
                  <a:tcPr/>
                </a:tc>
                <a:tc>
                  <a:txBody>
                    <a:bodyPr/>
                    <a:lstStyle/>
                    <a:p>
                      <a:endParaRPr lang="en-US" sz="2000" dirty="0"/>
                    </a:p>
                  </a:txBody>
                  <a:tcPr>
                    <a:solidFill>
                      <a:srgbClr val="408080"/>
                    </a:solidFill>
                  </a:tcPr>
                </a:tc>
                <a:extLst>
                  <a:ext uri="{0D108BD9-81ED-4DB2-BD59-A6C34878D82A}">
                    <a16:rowId xmlns:a16="http://schemas.microsoft.com/office/drawing/2014/main" val="1120891044"/>
                  </a:ext>
                </a:extLst>
              </a:tr>
              <a:tr h="397052">
                <a:tc>
                  <a:txBody>
                    <a:bodyPr/>
                    <a:lstStyle/>
                    <a:p>
                      <a:r>
                        <a:rPr lang="en-US" sz="2000" dirty="0"/>
                        <a:t>Boat</a:t>
                      </a:r>
                    </a:p>
                  </a:txBody>
                  <a:tcPr/>
                </a:tc>
                <a:tc>
                  <a:txBody>
                    <a:bodyPr/>
                    <a:lstStyle/>
                    <a:p>
                      <a:r>
                        <a:rPr lang="en-US" sz="2000" dirty="0"/>
                        <a:t>4</a:t>
                      </a:r>
                    </a:p>
                  </a:txBody>
                  <a:tcPr/>
                </a:tc>
                <a:tc>
                  <a:txBody>
                    <a:bodyPr/>
                    <a:lstStyle/>
                    <a:p>
                      <a:endParaRPr lang="en-US" sz="2000" dirty="0"/>
                    </a:p>
                  </a:txBody>
                  <a:tcPr>
                    <a:solidFill>
                      <a:srgbClr val="000080"/>
                    </a:solidFill>
                  </a:tcPr>
                </a:tc>
                <a:tc>
                  <a:txBody>
                    <a:bodyPr/>
                    <a:lstStyle/>
                    <a:p>
                      <a:r>
                        <a:rPr lang="en-US" sz="2000" dirty="0"/>
                        <a:t>Person</a:t>
                      </a:r>
                    </a:p>
                  </a:txBody>
                  <a:tcPr/>
                </a:tc>
                <a:tc>
                  <a:txBody>
                    <a:bodyPr/>
                    <a:lstStyle/>
                    <a:p>
                      <a:r>
                        <a:rPr lang="en-US" sz="2000" dirty="0"/>
                        <a:t>15</a:t>
                      </a:r>
                    </a:p>
                  </a:txBody>
                  <a:tcPr/>
                </a:tc>
                <a:tc>
                  <a:txBody>
                    <a:bodyPr/>
                    <a:lstStyle/>
                    <a:p>
                      <a:endParaRPr lang="en-US" sz="2000" dirty="0"/>
                    </a:p>
                  </a:txBody>
                  <a:tcPr>
                    <a:solidFill>
                      <a:srgbClr val="C08080"/>
                    </a:solidFill>
                  </a:tcPr>
                </a:tc>
                <a:extLst>
                  <a:ext uri="{0D108BD9-81ED-4DB2-BD59-A6C34878D82A}">
                    <a16:rowId xmlns:a16="http://schemas.microsoft.com/office/drawing/2014/main" val="278315677"/>
                  </a:ext>
                </a:extLst>
              </a:tr>
              <a:tr h="397052">
                <a:tc>
                  <a:txBody>
                    <a:bodyPr/>
                    <a:lstStyle/>
                    <a:p>
                      <a:r>
                        <a:rPr lang="en-US" sz="2000" dirty="0"/>
                        <a:t>Bottle</a:t>
                      </a:r>
                    </a:p>
                  </a:txBody>
                  <a:tcPr/>
                </a:tc>
                <a:tc>
                  <a:txBody>
                    <a:bodyPr/>
                    <a:lstStyle/>
                    <a:p>
                      <a:r>
                        <a:rPr lang="en-US" sz="2000" dirty="0"/>
                        <a:t>5</a:t>
                      </a:r>
                    </a:p>
                  </a:txBody>
                  <a:tcPr/>
                </a:tc>
                <a:tc>
                  <a:txBody>
                    <a:bodyPr/>
                    <a:lstStyle/>
                    <a:p>
                      <a:endParaRPr lang="en-US" sz="2000" dirty="0"/>
                    </a:p>
                  </a:txBody>
                  <a:tcPr>
                    <a:solidFill>
                      <a:srgbClr val="800080"/>
                    </a:solidFill>
                  </a:tcPr>
                </a:tc>
                <a:tc>
                  <a:txBody>
                    <a:bodyPr/>
                    <a:lstStyle/>
                    <a:p>
                      <a:r>
                        <a:rPr lang="en-US" sz="2000" dirty="0"/>
                        <a:t>Potted plant</a:t>
                      </a:r>
                    </a:p>
                  </a:txBody>
                  <a:tcPr/>
                </a:tc>
                <a:tc>
                  <a:txBody>
                    <a:bodyPr/>
                    <a:lstStyle/>
                    <a:p>
                      <a:r>
                        <a:rPr lang="en-US" sz="2000" dirty="0"/>
                        <a:t>16</a:t>
                      </a:r>
                    </a:p>
                  </a:txBody>
                  <a:tcPr/>
                </a:tc>
                <a:tc>
                  <a:txBody>
                    <a:bodyPr/>
                    <a:lstStyle/>
                    <a:p>
                      <a:endParaRPr lang="en-US" sz="2000" dirty="0"/>
                    </a:p>
                  </a:txBody>
                  <a:tcPr>
                    <a:solidFill>
                      <a:srgbClr val="004000"/>
                    </a:solidFill>
                  </a:tcPr>
                </a:tc>
                <a:extLst>
                  <a:ext uri="{0D108BD9-81ED-4DB2-BD59-A6C34878D82A}">
                    <a16:rowId xmlns:a16="http://schemas.microsoft.com/office/drawing/2014/main" val="700173653"/>
                  </a:ext>
                </a:extLst>
              </a:tr>
              <a:tr h="397052">
                <a:tc>
                  <a:txBody>
                    <a:bodyPr/>
                    <a:lstStyle/>
                    <a:p>
                      <a:r>
                        <a:rPr lang="en-US" sz="2000" dirty="0"/>
                        <a:t>Bus</a:t>
                      </a:r>
                    </a:p>
                  </a:txBody>
                  <a:tcPr/>
                </a:tc>
                <a:tc>
                  <a:txBody>
                    <a:bodyPr/>
                    <a:lstStyle/>
                    <a:p>
                      <a:r>
                        <a:rPr lang="en-US" sz="2000" dirty="0"/>
                        <a:t>6</a:t>
                      </a:r>
                    </a:p>
                  </a:txBody>
                  <a:tcPr/>
                </a:tc>
                <a:tc>
                  <a:txBody>
                    <a:bodyPr/>
                    <a:lstStyle/>
                    <a:p>
                      <a:endParaRPr lang="en-US" sz="2000" dirty="0"/>
                    </a:p>
                  </a:txBody>
                  <a:tcPr>
                    <a:solidFill>
                      <a:srgbClr val="008080"/>
                    </a:solidFill>
                  </a:tcPr>
                </a:tc>
                <a:tc>
                  <a:txBody>
                    <a:bodyPr/>
                    <a:lstStyle/>
                    <a:p>
                      <a:r>
                        <a:rPr lang="en-US" sz="2000" dirty="0"/>
                        <a:t>Sheep</a:t>
                      </a:r>
                    </a:p>
                  </a:txBody>
                  <a:tcPr/>
                </a:tc>
                <a:tc>
                  <a:txBody>
                    <a:bodyPr/>
                    <a:lstStyle/>
                    <a:p>
                      <a:r>
                        <a:rPr lang="en-US" sz="2000" dirty="0"/>
                        <a:t>17</a:t>
                      </a:r>
                    </a:p>
                  </a:txBody>
                  <a:tcPr/>
                </a:tc>
                <a:tc>
                  <a:txBody>
                    <a:bodyPr/>
                    <a:lstStyle/>
                    <a:p>
                      <a:endParaRPr lang="en-US" sz="2000" dirty="0"/>
                    </a:p>
                  </a:txBody>
                  <a:tcPr>
                    <a:solidFill>
                      <a:srgbClr val="804000"/>
                    </a:solidFill>
                  </a:tcPr>
                </a:tc>
                <a:extLst>
                  <a:ext uri="{0D108BD9-81ED-4DB2-BD59-A6C34878D82A}">
                    <a16:rowId xmlns:a16="http://schemas.microsoft.com/office/drawing/2014/main" val="906044010"/>
                  </a:ext>
                </a:extLst>
              </a:tr>
              <a:tr h="397052">
                <a:tc>
                  <a:txBody>
                    <a:bodyPr/>
                    <a:lstStyle/>
                    <a:p>
                      <a:r>
                        <a:rPr lang="en-US" sz="2000" dirty="0"/>
                        <a:t>Car</a:t>
                      </a:r>
                    </a:p>
                  </a:txBody>
                  <a:tcPr/>
                </a:tc>
                <a:tc>
                  <a:txBody>
                    <a:bodyPr/>
                    <a:lstStyle/>
                    <a:p>
                      <a:r>
                        <a:rPr lang="en-US" sz="2000" dirty="0"/>
                        <a:t>7</a:t>
                      </a:r>
                    </a:p>
                  </a:txBody>
                  <a:tcPr/>
                </a:tc>
                <a:tc>
                  <a:txBody>
                    <a:bodyPr/>
                    <a:lstStyle/>
                    <a:p>
                      <a:endParaRPr lang="en-US" sz="2000" dirty="0"/>
                    </a:p>
                  </a:txBody>
                  <a:tcPr>
                    <a:solidFill>
                      <a:srgbClr val="808080"/>
                    </a:solidFill>
                  </a:tcPr>
                </a:tc>
                <a:tc>
                  <a:txBody>
                    <a:bodyPr/>
                    <a:lstStyle/>
                    <a:p>
                      <a:r>
                        <a:rPr lang="en-US" sz="2000" dirty="0"/>
                        <a:t>Sofa</a:t>
                      </a:r>
                    </a:p>
                  </a:txBody>
                  <a:tcPr/>
                </a:tc>
                <a:tc>
                  <a:txBody>
                    <a:bodyPr/>
                    <a:lstStyle/>
                    <a:p>
                      <a:r>
                        <a:rPr lang="en-US" sz="2000" dirty="0"/>
                        <a:t>18</a:t>
                      </a:r>
                    </a:p>
                  </a:txBody>
                  <a:tcPr/>
                </a:tc>
                <a:tc>
                  <a:txBody>
                    <a:bodyPr/>
                    <a:lstStyle/>
                    <a:p>
                      <a:endParaRPr lang="en-US" sz="2000" dirty="0"/>
                    </a:p>
                  </a:txBody>
                  <a:tcPr>
                    <a:solidFill>
                      <a:srgbClr val="00C000"/>
                    </a:solidFill>
                  </a:tcPr>
                </a:tc>
                <a:extLst>
                  <a:ext uri="{0D108BD9-81ED-4DB2-BD59-A6C34878D82A}">
                    <a16:rowId xmlns:a16="http://schemas.microsoft.com/office/drawing/2014/main" val="1289426109"/>
                  </a:ext>
                </a:extLst>
              </a:tr>
              <a:tr h="397052">
                <a:tc>
                  <a:txBody>
                    <a:bodyPr/>
                    <a:lstStyle/>
                    <a:p>
                      <a:r>
                        <a:rPr lang="en-US" sz="2000" dirty="0"/>
                        <a:t>Cat</a:t>
                      </a:r>
                    </a:p>
                  </a:txBody>
                  <a:tcPr/>
                </a:tc>
                <a:tc>
                  <a:txBody>
                    <a:bodyPr/>
                    <a:lstStyle/>
                    <a:p>
                      <a:r>
                        <a:rPr lang="en-US" sz="2000" dirty="0"/>
                        <a:t>8</a:t>
                      </a:r>
                    </a:p>
                  </a:txBody>
                  <a:tcPr/>
                </a:tc>
                <a:tc>
                  <a:txBody>
                    <a:bodyPr/>
                    <a:lstStyle/>
                    <a:p>
                      <a:endParaRPr lang="en-US" sz="2000" dirty="0"/>
                    </a:p>
                  </a:txBody>
                  <a:tcPr>
                    <a:solidFill>
                      <a:srgbClr val="400000"/>
                    </a:solidFill>
                  </a:tcPr>
                </a:tc>
                <a:tc>
                  <a:txBody>
                    <a:bodyPr/>
                    <a:lstStyle/>
                    <a:p>
                      <a:r>
                        <a:rPr lang="en-US" sz="2000" dirty="0"/>
                        <a:t>Train</a:t>
                      </a:r>
                    </a:p>
                  </a:txBody>
                  <a:tcPr/>
                </a:tc>
                <a:tc>
                  <a:txBody>
                    <a:bodyPr/>
                    <a:lstStyle/>
                    <a:p>
                      <a:r>
                        <a:rPr lang="en-US" sz="2000" dirty="0"/>
                        <a:t>19</a:t>
                      </a:r>
                    </a:p>
                  </a:txBody>
                  <a:tcPr/>
                </a:tc>
                <a:tc>
                  <a:txBody>
                    <a:bodyPr/>
                    <a:lstStyle/>
                    <a:p>
                      <a:endParaRPr lang="en-US" sz="2000" dirty="0"/>
                    </a:p>
                  </a:txBody>
                  <a:tcPr>
                    <a:solidFill>
                      <a:srgbClr val="80C000"/>
                    </a:solidFill>
                  </a:tcPr>
                </a:tc>
                <a:extLst>
                  <a:ext uri="{0D108BD9-81ED-4DB2-BD59-A6C34878D82A}">
                    <a16:rowId xmlns:a16="http://schemas.microsoft.com/office/drawing/2014/main" val="4105067527"/>
                  </a:ext>
                </a:extLst>
              </a:tr>
              <a:tr h="397052">
                <a:tc>
                  <a:txBody>
                    <a:bodyPr/>
                    <a:lstStyle/>
                    <a:p>
                      <a:r>
                        <a:rPr lang="en-US" sz="2000" dirty="0"/>
                        <a:t>Chair</a:t>
                      </a:r>
                    </a:p>
                  </a:txBody>
                  <a:tcPr/>
                </a:tc>
                <a:tc>
                  <a:txBody>
                    <a:bodyPr/>
                    <a:lstStyle/>
                    <a:p>
                      <a:r>
                        <a:rPr lang="en-US" sz="2000" dirty="0"/>
                        <a:t>9</a:t>
                      </a:r>
                    </a:p>
                  </a:txBody>
                  <a:tcPr/>
                </a:tc>
                <a:tc>
                  <a:txBody>
                    <a:bodyPr/>
                    <a:lstStyle/>
                    <a:p>
                      <a:endParaRPr lang="en-US" sz="2000" dirty="0"/>
                    </a:p>
                  </a:txBody>
                  <a:tcPr>
                    <a:solidFill>
                      <a:srgbClr val="C00000"/>
                    </a:solidFill>
                  </a:tcPr>
                </a:tc>
                <a:tc>
                  <a:txBody>
                    <a:bodyPr/>
                    <a:lstStyle/>
                    <a:p>
                      <a:r>
                        <a:rPr lang="en-US" sz="2000" dirty="0"/>
                        <a:t>TV monitor</a:t>
                      </a:r>
                    </a:p>
                  </a:txBody>
                  <a:tcPr/>
                </a:tc>
                <a:tc>
                  <a:txBody>
                    <a:bodyPr/>
                    <a:lstStyle/>
                    <a:p>
                      <a:r>
                        <a:rPr lang="en-US" sz="2000" dirty="0"/>
                        <a:t>20</a:t>
                      </a:r>
                    </a:p>
                  </a:txBody>
                  <a:tcPr/>
                </a:tc>
                <a:tc>
                  <a:txBody>
                    <a:bodyPr/>
                    <a:lstStyle/>
                    <a:p>
                      <a:endParaRPr lang="en-US" sz="2000" dirty="0"/>
                    </a:p>
                  </a:txBody>
                  <a:tcPr>
                    <a:solidFill>
                      <a:srgbClr val="004080"/>
                    </a:solidFill>
                  </a:tcPr>
                </a:tc>
                <a:extLst>
                  <a:ext uri="{0D108BD9-81ED-4DB2-BD59-A6C34878D82A}">
                    <a16:rowId xmlns:a16="http://schemas.microsoft.com/office/drawing/2014/main" val="2400328472"/>
                  </a:ext>
                </a:extLst>
              </a:tr>
              <a:tr h="397052">
                <a:tc>
                  <a:txBody>
                    <a:bodyPr/>
                    <a:lstStyle/>
                    <a:p>
                      <a:r>
                        <a:rPr lang="en-US" sz="2000" dirty="0"/>
                        <a:t>Cow</a:t>
                      </a:r>
                    </a:p>
                  </a:txBody>
                  <a:tcPr/>
                </a:tc>
                <a:tc>
                  <a:txBody>
                    <a:bodyPr/>
                    <a:lstStyle/>
                    <a:p>
                      <a:r>
                        <a:rPr lang="en-US" sz="2000" dirty="0"/>
                        <a:t>10</a:t>
                      </a:r>
                    </a:p>
                  </a:txBody>
                  <a:tcPr/>
                </a:tc>
                <a:tc>
                  <a:txBody>
                    <a:bodyPr/>
                    <a:lstStyle/>
                    <a:p>
                      <a:endParaRPr lang="en-US" sz="2000" dirty="0"/>
                    </a:p>
                  </a:txBody>
                  <a:tcPr>
                    <a:solidFill>
                      <a:srgbClr val="408000"/>
                    </a:solidFill>
                  </a:tcPr>
                </a:tc>
                <a:tc>
                  <a:txBody>
                    <a:bodyPr/>
                    <a:lstStyle/>
                    <a:p>
                      <a:r>
                        <a:rPr lang="en-US" sz="2000" dirty="0"/>
                        <a:t>Unlabeled</a:t>
                      </a:r>
                    </a:p>
                  </a:txBody>
                  <a:tcPr/>
                </a:tc>
                <a:tc>
                  <a:txBody>
                    <a:bodyPr/>
                    <a:lstStyle/>
                    <a:p>
                      <a:r>
                        <a:rPr lang="en-US" sz="2000" dirty="0"/>
                        <a:t>255</a:t>
                      </a:r>
                    </a:p>
                  </a:txBody>
                  <a:tcPr/>
                </a:tc>
                <a:tc>
                  <a:txBody>
                    <a:bodyPr/>
                    <a:lstStyle/>
                    <a:p>
                      <a:endParaRPr lang="en-US" sz="2000" dirty="0"/>
                    </a:p>
                  </a:txBody>
                  <a:tcPr>
                    <a:solidFill>
                      <a:srgbClr val="E0E0C0"/>
                    </a:solidFill>
                  </a:tcPr>
                </a:tc>
                <a:extLst>
                  <a:ext uri="{0D108BD9-81ED-4DB2-BD59-A6C34878D82A}">
                    <a16:rowId xmlns:a16="http://schemas.microsoft.com/office/drawing/2014/main" val="3116346675"/>
                  </a:ext>
                </a:extLst>
              </a:tr>
            </a:tbl>
          </a:graphicData>
        </a:graphic>
      </p:graphicFrame>
      <p:sp>
        <p:nvSpPr>
          <p:cNvPr id="17" name="TextBox 16">
            <a:extLst>
              <a:ext uri="{FF2B5EF4-FFF2-40B4-BE49-F238E27FC236}">
                <a16:creationId xmlns:a16="http://schemas.microsoft.com/office/drawing/2014/main" id="{F2BCDD4D-7E21-6B1F-07FE-5CCE8BBBE861}"/>
              </a:ext>
            </a:extLst>
          </p:cNvPr>
          <p:cNvSpPr txBox="1"/>
          <p:nvPr/>
        </p:nvSpPr>
        <p:spPr>
          <a:xfrm>
            <a:off x="29690699" y="12299762"/>
            <a:ext cx="12801600" cy="553998"/>
          </a:xfrm>
          <a:prstGeom prst="rect">
            <a:avLst/>
          </a:prstGeom>
          <a:solidFill>
            <a:schemeClr val="bg2"/>
          </a:solidFill>
        </p:spPr>
        <p:txBody>
          <a:bodyPr wrap="square" rtlCol="0">
            <a:spAutoFit/>
          </a:bodyPr>
          <a:lstStyle/>
          <a:p>
            <a:pPr algn="ctr"/>
            <a:r>
              <a:rPr lang="en-US" sz="3000" dirty="0"/>
              <a:t>Majority Voting</a:t>
            </a:r>
          </a:p>
        </p:txBody>
      </p:sp>
      <p:sp>
        <p:nvSpPr>
          <p:cNvPr id="28" name="TextBox 27">
            <a:extLst>
              <a:ext uri="{FF2B5EF4-FFF2-40B4-BE49-F238E27FC236}">
                <a16:creationId xmlns:a16="http://schemas.microsoft.com/office/drawing/2014/main" id="{01955374-2517-D225-12F7-2DA4C600A465}"/>
              </a:ext>
            </a:extLst>
          </p:cNvPr>
          <p:cNvSpPr txBox="1"/>
          <p:nvPr/>
        </p:nvSpPr>
        <p:spPr>
          <a:xfrm>
            <a:off x="29900563" y="7532628"/>
            <a:ext cx="12801600" cy="1015663"/>
          </a:xfrm>
          <a:prstGeom prst="rect">
            <a:avLst/>
          </a:prstGeom>
          <a:noFill/>
        </p:spPr>
        <p:txBody>
          <a:bodyPr wrap="square" rtlCol="0">
            <a:spAutoFit/>
          </a:bodyPr>
          <a:lstStyle/>
          <a:p>
            <a:pPr marL="457200" indent="-457200">
              <a:buFont typeface="Arial" panose="020B0604020202020204" pitchFamily="34" charset="0"/>
              <a:buChar char="•"/>
            </a:pPr>
            <a:r>
              <a:rPr lang="en-US" sz="3000" dirty="0"/>
              <a:t>The training images and their masks were randomly rotated or flipped to increase the generalization of the training data</a:t>
            </a:r>
          </a:p>
        </p:txBody>
      </p:sp>
      <p:pic>
        <p:nvPicPr>
          <p:cNvPr id="13" name="Picture 12">
            <a:extLst>
              <a:ext uri="{FF2B5EF4-FFF2-40B4-BE49-F238E27FC236}">
                <a16:creationId xmlns:a16="http://schemas.microsoft.com/office/drawing/2014/main" id="{D8842BD3-1C19-AEC3-929A-7402F15DB79E}"/>
              </a:ext>
            </a:extLst>
          </p:cNvPr>
          <p:cNvPicPr>
            <a:picLocks noChangeAspect="1"/>
          </p:cNvPicPr>
          <p:nvPr/>
        </p:nvPicPr>
        <p:blipFill>
          <a:blip r:embed="rId21"/>
          <a:stretch>
            <a:fillRect/>
          </a:stretch>
        </p:blipFill>
        <p:spPr>
          <a:xfrm>
            <a:off x="30001846" y="8587822"/>
            <a:ext cx="2885989" cy="3450420"/>
          </a:xfrm>
          <a:prstGeom prst="rect">
            <a:avLst/>
          </a:prstGeom>
        </p:spPr>
      </p:pic>
      <p:pic>
        <p:nvPicPr>
          <p:cNvPr id="25" name="image17.png">
            <a:extLst>
              <a:ext uri="{FF2B5EF4-FFF2-40B4-BE49-F238E27FC236}">
                <a16:creationId xmlns:a16="http://schemas.microsoft.com/office/drawing/2014/main" id="{2F28FFBE-85E0-9BCF-10C0-438A16DB1263}"/>
              </a:ext>
            </a:extLst>
          </p:cNvPr>
          <p:cNvPicPr/>
          <p:nvPr/>
        </p:nvPicPr>
        <p:blipFill>
          <a:blip r:embed="rId22"/>
          <a:srcRect/>
          <a:stretch>
            <a:fillRect/>
          </a:stretch>
        </p:blipFill>
        <p:spPr>
          <a:xfrm>
            <a:off x="33083817" y="8548291"/>
            <a:ext cx="4863783" cy="3474602"/>
          </a:xfrm>
          <a:prstGeom prst="rect">
            <a:avLst/>
          </a:prstGeom>
          <a:ln/>
        </p:spPr>
      </p:pic>
      <p:pic>
        <p:nvPicPr>
          <p:cNvPr id="29" name="Picture 28">
            <a:extLst>
              <a:ext uri="{FF2B5EF4-FFF2-40B4-BE49-F238E27FC236}">
                <a16:creationId xmlns:a16="http://schemas.microsoft.com/office/drawing/2014/main" id="{F29C0D73-5E55-8946-079A-2F0BFCE3EF25}"/>
              </a:ext>
            </a:extLst>
          </p:cNvPr>
          <p:cNvPicPr>
            <a:picLocks noChangeAspect="1"/>
          </p:cNvPicPr>
          <p:nvPr/>
        </p:nvPicPr>
        <p:blipFill>
          <a:blip r:embed="rId23"/>
          <a:stretch>
            <a:fillRect/>
          </a:stretch>
        </p:blipFill>
        <p:spPr>
          <a:xfrm>
            <a:off x="29709749" y="15167024"/>
            <a:ext cx="6370951" cy="4564722"/>
          </a:xfrm>
          <a:prstGeom prst="rect">
            <a:avLst/>
          </a:prstGeom>
        </p:spPr>
      </p:pic>
      <p:pic>
        <p:nvPicPr>
          <p:cNvPr id="33" name="Picture 32">
            <a:extLst>
              <a:ext uri="{FF2B5EF4-FFF2-40B4-BE49-F238E27FC236}">
                <a16:creationId xmlns:a16="http://schemas.microsoft.com/office/drawing/2014/main" id="{5A87F1AB-943B-EA6A-E716-D17D2E46611E}"/>
              </a:ext>
            </a:extLst>
          </p:cNvPr>
          <p:cNvPicPr>
            <a:picLocks noChangeAspect="1"/>
          </p:cNvPicPr>
          <p:nvPr/>
        </p:nvPicPr>
        <p:blipFill>
          <a:blip r:embed="rId24"/>
          <a:stretch>
            <a:fillRect/>
          </a:stretch>
        </p:blipFill>
        <p:spPr>
          <a:xfrm>
            <a:off x="36301363" y="15222542"/>
            <a:ext cx="6190936" cy="4384312"/>
          </a:xfrm>
          <a:prstGeom prst="rect">
            <a:avLst/>
          </a:prstGeom>
        </p:spPr>
      </p:pic>
      <p:sp>
        <p:nvSpPr>
          <p:cNvPr id="34" name="TextBox 33">
            <a:extLst>
              <a:ext uri="{FF2B5EF4-FFF2-40B4-BE49-F238E27FC236}">
                <a16:creationId xmlns:a16="http://schemas.microsoft.com/office/drawing/2014/main" id="{A0B4B40C-6E89-2587-69F0-E629725A7AC9}"/>
              </a:ext>
            </a:extLst>
          </p:cNvPr>
          <p:cNvSpPr txBox="1"/>
          <p:nvPr/>
        </p:nvSpPr>
        <p:spPr>
          <a:xfrm>
            <a:off x="38171437" y="8903963"/>
            <a:ext cx="4576763" cy="1938992"/>
          </a:xfrm>
          <a:prstGeom prst="rect">
            <a:avLst/>
          </a:prstGeom>
          <a:noFill/>
        </p:spPr>
        <p:txBody>
          <a:bodyPr wrap="square" rtlCol="0">
            <a:spAutoFit/>
          </a:bodyPr>
          <a:lstStyle/>
          <a:p>
            <a:r>
              <a:rPr lang="en-US" sz="3000" dirty="0"/>
              <a:t>The Deeplab model was trained using image augmentations while the FCN model was not</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334</TotalTime>
  <Words>1027</Words>
  <Application>Microsoft Office PowerPoint</Application>
  <PresentationFormat>Custom</PresentationFormat>
  <Paragraphs>124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Science Poster</vt:lpstr>
      <vt:lpstr>Using Deep Learning to Develop an Android App for Image Segmentation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Alessa Castillo</dc:creator>
  <cp:lastModifiedBy>Alessa M Castillo</cp:lastModifiedBy>
  <cp:revision>19</cp:revision>
  <dcterms:created xsi:type="dcterms:W3CDTF">2013-01-20T21:20:28Z</dcterms:created>
  <dcterms:modified xsi:type="dcterms:W3CDTF">2022-10-16T17:53:34Z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