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6" r:id="rId9"/>
    <p:sldId id="264" r:id="rId10"/>
    <p:sldId id="265" r:id="rId11"/>
    <p:sldId id="267" r:id="rId1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39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22501" y="723899"/>
            <a:ext cx="8746997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9559" y="320568"/>
            <a:ext cx="3992880" cy="1240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0103" y="1649094"/>
            <a:ext cx="9511792" cy="222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iga.ifmg.edu.br/documents/2017/PublicacoesTCCsBiblioteca/JoaoPauloMenezes.pdf.pdf" TargetMode="External"/><Relationship Id="rId2" Type="http://schemas.openxmlformats.org/officeDocument/2006/relationships/hyperlink" Target="https://core.ac.uk/download/pdf/295172094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riut.utfpr.edu.br/jspui/bitstream/1/23148/2/PB_JV_CEETJ_IV_2018_19.pdf" TargetMode="External"/><Relationship Id="rId4" Type="http://schemas.openxmlformats.org/officeDocument/2006/relationships/hyperlink" Target="http://riut.utfpr.edu.br/jspui/handle/1/1988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3625" y="3626104"/>
            <a:ext cx="4479925" cy="14662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75"/>
              </a:spcBef>
            </a:pPr>
            <a:r>
              <a:rPr sz="2400" b="1" spc="-30" dirty="0">
                <a:latin typeface="Calibri"/>
                <a:cs typeface="Calibri"/>
              </a:rPr>
              <a:t>Prof</a:t>
            </a:r>
            <a:r>
              <a:rPr sz="2325" b="1" spc="-44" baseline="26881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.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Orientadora:</a:t>
            </a:r>
            <a:endParaRPr sz="24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2400" spc="-20" dirty="0">
                <a:latin typeface="Calibri"/>
                <a:cs typeface="Calibri"/>
              </a:rPr>
              <a:t>Ta</a:t>
            </a:r>
            <a:r>
              <a:rPr lang="pt-BR" sz="2400" spc="-20" dirty="0" err="1">
                <a:latin typeface="Calibri"/>
                <a:cs typeface="Calibri"/>
              </a:rPr>
              <a:t>ssiana</a:t>
            </a:r>
            <a:r>
              <a:rPr lang="pt-BR" sz="2400" spc="-20" dirty="0">
                <a:latin typeface="Calibri"/>
                <a:cs typeface="Calibri"/>
              </a:rPr>
              <a:t> </a:t>
            </a:r>
            <a:r>
              <a:rPr lang="pt-BR" sz="2400" spc="-20" dirty="0" err="1">
                <a:latin typeface="Calibri"/>
                <a:cs typeface="Calibri"/>
              </a:rPr>
              <a:t>Kautzmann</a:t>
            </a:r>
            <a:endParaRPr sz="24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550"/>
              </a:spcBef>
              <a:tabLst>
                <a:tab pos="1880870" algn="l"/>
              </a:tabLst>
            </a:pPr>
            <a:r>
              <a:rPr sz="2400" b="1" spc="-10" dirty="0" err="1">
                <a:latin typeface="Calibri"/>
                <a:cs typeface="Calibri"/>
              </a:rPr>
              <a:t>Aluno</a:t>
            </a:r>
            <a:r>
              <a:rPr sz="2400" b="1" spc="-10" dirty="0">
                <a:latin typeface="Calibri"/>
                <a:cs typeface="Calibri"/>
              </a:rPr>
              <a:t>:</a:t>
            </a:r>
            <a:r>
              <a:rPr lang="pt-BR" sz="2400" b="1" spc="-10" dirty="0">
                <a:latin typeface="Calibri"/>
                <a:cs typeface="Calibri"/>
              </a:rPr>
              <a:t> </a:t>
            </a:r>
            <a:r>
              <a:rPr lang="pt-BR" sz="2400" spc="-15" dirty="0">
                <a:latin typeface="Calibri"/>
                <a:cs typeface="Calibri"/>
              </a:rPr>
              <a:t>Humberto Okonski Deretti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05779" y="5401217"/>
            <a:ext cx="966469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0" dirty="0">
                <a:latin typeface="Calibri"/>
                <a:cs typeface="Calibri"/>
              </a:rPr>
              <a:t>Q</a:t>
            </a:r>
            <a:r>
              <a:rPr sz="800" spc="10" dirty="0">
                <a:latin typeface="Calibri"/>
                <a:cs typeface="Calibri"/>
              </a:rPr>
              <a:t>R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20" dirty="0">
                <a:latin typeface="Calibri"/>
                <a:cs typeface="Calibri"/>
              </a:rPr>
              <a:t>C</a:t>
            </a:r>
            <a:r>
              <a:rPr sz="800" spc="25" dirty="0">
                <a:latin typeface="Calibri"/>
                <a:cs typeface="Calibri"/>
              </a:rPr>
              <a:t>od</a:t>
            </a:r>
            <a:r>
              <a:rPr sz="800" spc="10" dirty="0">
                <a:latin typeface="Calibri"/>
                <a:cs typeface="Calibri"/>
              </a:rPr>
              <a:t>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-</a:t>
            </a:r>
            <a:r>
              <a:rPr sz="800" spc="-6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</a:t>
            </a:r>
            <a:r>
              <a:rPr sz="800" spc="45" dirty="0">
                <a:latin typeface="Calibri"/>
                <a:cs typeface="Calibri"/>
              </a:rPr>
              <a:t>e</a:t>
            </a:r>
            <a:r>
              <a:rPr sz="800" spc="20" dirty="0">
                <a:latin typeface="Calibri"/>
                <a:cs typeface="Calibri"/>
              </a:rPr>
              <a:t>po</a:t>
            </a:r>
            <a:r>
              <a:rPr sz="800" spc="60" dirty="0">
                <a:latin typeface="Calibri"/>
                <a:cs typeface="Calibri"/>
              </a:rPr>
              <a:t>s</a:t>
            </a:r>
            <a:r>
              <a:rPr sz="800" spc="35" dirty="0">
                <a:latin typeface="Calibri"/>
                <a:cs typeface="Calibri"/>
              </a:rPr>
              <a:t>i</a:t>
            </a:r>
            <a:r>
              <a:rPr sz="800" spc="-50" dirty="0">
                <a:latin typeface="Calibri"/>
                <a:cs typeface="Calibri"/>
              </a:rPr>
              <a:t>t</a:t>
            </a:r>
            <a:r>
              <a:rPr sz="800" spc="20" dirty="0">
                <a:latin typeface="Calibri"/>
                <a:cs typeface="Calibri"/>
              </a:rPr>
              <a:t>ór</a:t>
            </a:r>
            <a:r>
              <a:rPr sz="800" spc="-40" dirty="0">
                <a:latin typeface="Calibri"/>
                <a:cs typeface="Calibri"/>
              </a:rPr>
              <a:t>i</a:t>
            </a:r>
            <a:r>
              <a:rPr sz="800" spc="10" dirty="0">
                <a:latin typeface="Calibri"/>
                <a:cs typeface="Calibri"/>
              </a:rPr>
              <a:t>o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28999" y="1562152"/>
            <a:ext cx="5334000" cy="186397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lang="pt-BR" sz="12000" b="1" spc="89" baseline="9722" dirty="0" err="1">
                <a:latin typeface="Calibri"/>
                <a:cs typeface="Calibri"/>
              </a:rPr>
              <a:t>FiscalizeApp</a:t>
            </a:r>
            <a:endParaRPr sz="800" dirty="0">
              <a:latin typeface="Calibri"/>
              <a:cs typeface="Calibri"/>
            </a:endParaRPr>
          </a:p>
        </p:txBody>
      </p:sp>
      <p:pic>
        <p:nvPicPr>
          <p:cNvPr id="10" name="Imagem 9" descr="Código QR&#10;&#10;Descrição gerada automaticamente">
            <a:extLst>
              <a:ext uri="{FF2B5EF4-FFF2-40B4-BE49-F238E27FC236}">
                <a16:creationId xmlns:a16="http://schemas.microsoft.com/office/drawing/2014/main" id="{BC3ACC4E-C5F1-010F-883A-EE6451DCAC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513" y="3314784"/>
            <a:ext cx="2469000" cy="20888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71DEC275-6900-7C19-0568-D774DE7D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94" y="1388853"/>
            <a:ext cx="2449139" cy="433147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215E7FE-38D3-5333-B55D-7413996DE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448" y="1383101"/>
            <a:ext cx="2453103" cy="433148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ADF5879-2D6B-7183-D357-4DC77A45A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383781"/>
            <a:ext cx="2444806" cy="43308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9976DD-0C2B-529C-5F57-87ED9C813760}"/>
              </a:ext>
            </a:extLst>
          </p:cNvPr>
          <p:cNvSpPr txBox="1"/>
          <p:nvPr/>
        </p:nvSpPr>
        <p:spPr>
          <a:xfrm>
            <a:off x="3628432" y="304800"/>
            <a:ext cx="493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Prototipação inicial das telas</a:t>
            </a:r>
          </a:p>
        </p:txBody>
      </p:sp>
    </p:spTree>
    <p:extLst>
      <p:ext uri="{BB962C8B-B14F-4D97-AF65-F5344CB8AC3E}">
        <p14:creationId xmlns:p14="http://schemas.microsoft.com/office/powerpoint/2010/main" val="134545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F7C22-CC0F-8C53-725E-E95A010F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1219200"/>
            <a:ext cx="5501641" cy="1354217"/>
          </a:xfrm>
        </p:spPr>
        <p:txBody>
          <a:bodyPr/>
          <a:lstStyle/>
          <a:p>
            <a:r>
              <a:rPr lang="pt-BR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33541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2DC51-5752-2A06-58DF-A37FFDAD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23" y="533400"/>
            <a:ext cx="2353153" cy="615553"/>
          </a:xfrm>
        </p:spPr>
        <p:txBody>
          <a:bodyPr/>
          <a:lstStyle/>
          <a:p>
            <a:pPr algn="ctr"/>
            <a:r>
              <a:rPr lang="pt-BR" sz="4000" b="1" i="0" dirty="0">
                <a:effectLst/>
                <a:latin typeface="Söhne"/>
              </a:rPr>
              <a:t>Introdução</a:t>
            </a:r>
            <a:endParaRPr lang="pt-BR" sz="4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F7A701-1962-6FFC-F7DA-E9A610796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2315290"/>
            <a:ext cx="9327897" cy="830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Assegurar que as obras privadas/públicas sigam padrões de segurança e regulamentações locais;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prefeituras podem identificar e corrigir potenciais riscos à segurança pública, como estruturas comprometidas ou instalações inadequadas.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6239770-ADA9-4939-BE25-1A44822779FF}"/>
              </a:ext>
            </a:extLst>
          </p:cNvPr>
          <p:cNvSpPr txBox="1">
            <a:spLocks/>
          </p:cNvSpPr>
          <p:nvPr/>
        </p:nvSpPr>
        <p:spPr>
          <a:xfrm>
            <a:off x="1447800" y="1600200"/>
            <a:ext cx="56814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pt-BR" sz="2400" b="1" kern="0" dirty="0">
                <a:latin typeface="Söhne"/>
              </a:rPr>
              <a:t>Importância das vistorias para as prefeituras</a:t>
            </a:r>
            <a:endParaRPr lang="pt-BR" sz="2400" kern="0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40A80A00-ADCA-108C-EACF-6B84ED9A5BBF}"/>
              </a:ext>
            </a:extLst>
          </p:cNvPr>
          <p:cNvSpPr txBox="1">
            <a:spLocks/>
          </p:cNvSpPr>
          <p:nvPr/>
        </p:nvSpPr>
        <p:spPr>
          <a:xfrm>
            <a:off x="1445394" y="4215891"/>
            <a:ext cx="9327897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kern="0" dirty="0"/>
              <a:t>Falta de ferramentas digitais padronizadas, levando a processos ineficientes e registros manuais;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kern="0" dirty="0"/>
              <a:t>Risco de perda ou imprecisão de informações coletadas manualmente;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kern="0" dirty="0"/>
              <a:t>Sem garantia de que o fiscal realmente realizou a vistoria.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2AC711B-3B42-D288-3A32-63571751E688}"/>
              </a:ext>
            </a:extLst>
          </p:cNvPr>
          <p:cNvSpPr txBox="1">
            <a:spLocks/>
          </p:cNvSpPr>
          <p:nvPr/>
        </p:nvSpPr>
        <p:spPr>
          <a:xfrm>
            <a:off x="1447800" y="3567376"/>
            <a:ext cx="43860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pt-BR" sz="2400" b="1" kern="0" dirty="0">
                <a:latin typeface="Söhne"/>
              </a:rPr>
              <a:t>Problemas atuais nas fiscalizações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04262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79F7-570B-60F5-39F5-1D7D30D6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778" y="304800"/>
            <a:ext cx="1996441" cy="677108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C9489E-7391-CD55-C565-EC190BB90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0103" y="1649095"/>
            <a:ext cx="8794497" cy="1938992"/>
          </a:xfrm>
        </p:spPr>
        <p:txBody>
          <a:bodyPr/>
          <a:lstStyle/>
          <a:p>
            <a:r>
              <a:rPr lang="pt-BR" b="1" dirty="0"/>
              <a:t>Desenvolver uma Aplicação Móvel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Automatização de Tarefas;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Interface Amigável;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Otimização do Tempo;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Garantir a Execução da Tarefa.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6733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9690F-3F7D-F69A-F373-6593F28A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8" y="381000"/>
            <a:ext cx="4770122" cy="677108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32C5455-8069-C007-DA19-36D8E9D13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21391"/>
              </p:ext>
            </p:extLst>
          </p:nvPr>
        </p:nvGraphicFramePr>
        <p:xfrm>
          <a:off x="2012675" y="1672907"/>
          <a:ext cx="8166647" cy="3512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1096">
                  <a:extLst>
                    <a:ext uri="{9D8B030D-6E8A-4147-A177-3AD203B41FA5}">
                      <a16:colId xmlns:a16="http://schemas.microsoft.com/office/drawing/2014/main" val="2731631505"/>
                    </a:ext>
                  </a:extLst>
                </a:gridCol>
                <a:gridCol w="1891753">
                  <a:extLst>
                    <a:ext uri="{9D8B030D-6E8A-4147-A177-3AD203B41FA5}">
                      <a16:colId xmlns:a16="http://schemas.microsoft.com/office/drawing/2014/main" val="3239466877"/>
                    </a:ext>
                  </a:extLst>
                </a:gridCol>
                <a:gridCol w="1887884">
                  <a:extLst>
                    <a:ext uri="{9D8B030D-6E8A-4147-A177-3AD203B41FA5}">
                      <a16:colId xmlns:a16="http://schemas.microsoft.com/office/drawing/2014/main" val="3475718108"/>
                    </a:ext>
                  </a:extLst>
                </a:gridCol>
                <a:gridCol w="1148979">
                  <a:extLst>
                    <a:ext uri="{9D8B030D-6E8A-4147-A177-3AD203B41FA5}">
                      <a16:colId xmlns:a16="http://schemas.microsoft.com/office/drawing/2014/main" val="200368468"/>
                    </a:ext>
                  </a:extLst>
                </a:gridCol>
                <a:gridCol w="1856935">
                  <a:extLst>
                    <a:ext uri="{9D8B030D-6E8A-4147-A177-3AD203B41FA5}">
                      <a16:colId xmlns:a16="http://schemas.microsoft.com/office/drawing/2014/main" val="1793888427"/>
                    </a:ext>
                  </a:extLst>
                </a:gridCol>
              </a:tblGrid>
              <a:tr h="3312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Funcionalidades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Aplicativos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92292"/>
                  </a:ext>
                </a:extLst>
              </a:tr>
              <a:tr h="3312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Group Check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Construct App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Vistoria Fácil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FiscalizeApp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9276013"/>
                  </a:ext>
                </a:extLst>
              </a:tr>
              <a:tr h="7124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Público Alvo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Imobiliárias/Corretores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Construtoras/Prefeituras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Construtoras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Prefeituras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1101835"/>
                  </a:ext>
                </a:extLst>
              </a:tr>
              <a:tr h="3562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Inserir Imagens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Câmera/Galeria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Câmera/Galeria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Câmera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Câmera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8555481"/>
                  </a:ext>
                </a:extLst>
              </a:tr>
              <a:tr h="3562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Geolocalização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53261"/>
                  </a:ext>
                </a:extLst>
              </a:tr>
              <a:tr h="142482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Objetivo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Vistorias de imóveis para vendas, inspeção de condomínios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Gestão de obras, acompanhamento das etapas, orçamento, vistorias nas obras etc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Vistorias de obras em andamento de construtoras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Vistorias em obras referente a emissão de alvarás e vistorias referente a denúncias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7739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2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0263-6609-51F9-49CA-8FC16BEE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79" y="381000"/>
            <a:ext cx="2682241" cy="746232"/>
          </a:xfrm>
        </p:spPr>
        <p:txBody>
          <a:bodyPr wrap="square">
            <a:normAutofit/>
          </a:bodyPr>
          <a:lstStyle/>
          <a:p>
            <a:r>
              <a:rPr lang="pt-BR" dirty="0"/>
              <a:t>Tecnologias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2357D0-D3F6-D33E-2D31-7D90FEA3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5251" y="1478015"/>
            <a:ext cx="2331899" cy="323784"/>
          </a:xfrm>
        </p:spPr>
        <p:txBody>
          <a:bodyPr/>
          <a:lstStyle/>
          <a:p>
            <a:r>
              <a:rPr lang="en-US" sz="2000" dirty="0"/>
              <a:t>Front-end/Framework</a:t>
            </a:r>
          </a:p>
        </p:txBody>
      </p:sp>
      <p:pic>
        <p:nvPicPr>
          <p:cNvPr id="9" name="Espaço Reservado para Conteúdo 8" descr="Logotipo&#10;&#10;Descrição gerada automaticamente">
            <a:extLst>
              <a:ext uri="{FF2B5EF4-FFF2-40B4-BE49-F238E27FC236}">
                <a16:creationId xmlns:a16="http://schemas.microsoft.com/office/drawing/2014/main" id="{EFD3388A-EEC3-7E8C-8FCA-29DBA2BC98B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81200"/>
            <a:ext cx="1620000" cy="1620000"/>
          </a:xfr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5115365A-EC8D-8E72-ABE7-074F3DBF5C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3" y="3780601"/>
            <a:ext cx="1863854" cy="1620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E91E47-D420-A0CD-0966-F82D35FCD33D}"/>
              </a:ext>
            </a:extLst>
          </p:cNvPr>
          <p:cNvSpPr txBox="1">
            <a:spLocks/>
          </p:cNvSpPr>
          <p:nvPr/>
        </p:nvSpPr>
        <p:spPr>
          <a:xfrm>
            <a:off x="7952860" y="1489517"/>
            <a:ext cx="271031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0" dirty="0"/>
              <a:t>Back-end/Banco de Dados</a:t>
            </a:r>
          </a:p>
        </p:txBody>
      </p:sp>
      <p:pic>
        <p:nvPicPr>
          <p:cNvPr id="16" name="Imagem 15" descr="Texto, Logotipo&#10;&#10;Descrição gerada automaticamente">
            <a:extLst>
              <a:ext uri="{FF2B5EF4-FFF2-40B4-BE49-F238E27FC236}">
                <a16:creationId xmlns:a16="http://schemas.microsoft.com/office/drawing/2014/main" id="{EEA78FD9-C04F-6D2F-3096-8D56B5B135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418" y="3870601"/>
            <a:ext cx="2880000" cy="1440000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A1A83C70-25D3-9644-C857-C5B8F55056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04" y="2071200"/>
            <a:ext cx="235422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CA7D7-E25C-2716-F1DB-D8E8624E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187" y="381000"/>
            <a:ext cx="6103621" cy="685800"/>
          </a:xfrm>
        </p:spPr>
        <p:txBody>
          <a:bodyPr/>
          <a:lstStyle/>
          <a:p>
            <a:r>
              <a:rPr lang="pt-BR" dirty="0"/>
              <a:t>Diagramas de Caso de Uso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4520DCA-0E88-3525-6FF5-FCCA93D870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996" y="1828800"/>
            <a:ext cx="10234005" cy="2510227"/>
          </a:xfrm>
        </p:spPr>
      </p:pic>
    </p:spTree>
    <p:extLst>
      <p:ext uri="{BB962C8B-B14F-4D97-AF65-F5344CB8AC3E}">
        <p14:creationId xmlns:p14="http://schemas.microsoft.com/office/powerpoint/2010/main" val="280419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DBBFA-5D9E-8AC4-493F-028DABD4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578" y="304800"/>
            <a:ext cx="3672841" cy="677108"/>
          </a:xfrm>
        </p:spPr>
        <p:txBody>
          <a:bodyPr/>
          <a:lstStyle/>
          <a:p>
            <a:r>
              <a:rPr lang="pt-BR" dirty="0"/>
              <a:t>Banco de Dados</a:t>
            </a:r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54E5820A-56B8-B739-C6B1-CC1EC4A2C1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1676400"/>
            <a:ext cx="5181600" cy="3162300"/>
          </a:xfrm>
        </p:spPr>
      </p:pic>
    </p:spTree>
    <p:extLst>
      <p:ext uri="{BB962C8B-B14F-4D97-AF65-F5344CB8AC3E}">
        <p14:creationId xmlns:p14="http://schemas.microsoft.com/office/powerpoint/2010/main" val="315822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F2FB8-5D9B-4AB1-BC9D-42251A35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79" y="228600"/>
            <a:ext cx="2834642" cy="692876"/>
          </a:xfrm>
        </p:spPr>
        <p:txBody>
          <a:bodyPr/>
          <a:lstStyle/>
          <a:p>
            <a:r>
              <a:rPr lang="pt-BR" dirty="0"/>
              <a:t>Cronograma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98117F94-D489-D4AB-28C2-005BC60E8C4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8510975"/>
              </p:ext>
            </p:extLst>
          </p:nvPr>
        </p:nvGraphicFramePr>
        <p:xfrm>
          <a:off x="3984625" y="1145381"/>
          <a:ext cx="4222750" cy="4567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7381">
                  <a:extLst>
                    <a:ext uri="{9D8B030D-6E8A-4147-A177-3AD203B41FA5}">
                      <a16:colId xmlns:a16="http://schemas.microsoft.com/office/drawing/2014/main" val="2634041019"/>
                    </a:ext>
                  </a:extLst>
                </a:gridCol>
                <a:gridCol w="3055369">
                  <a:extLst>
                    <a:ext uri="{9D8B030D-6E8A-4147-A177-3AD203B41FA5}">
                      <a16:colId xmlns:a16="http://schemas.microsoft.com/office/drawing/2014/main" val="862880814"/>
                    </a:ext>
                  </a:extLst>
                </a:gridCol>
              </a:tblGrid>
              <a:tr h="6383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Cronograma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10416"/>
                  </a:ext>
                </a:extLst>
              </a:tr>
              <a:tr h="7857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Agosto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Definição de Tema</a:t>
                      </a:r>
                      <a:br>
                        <a:rPr lang="pt-BR" sz="1100" u="none" strike="noStrike">
                          <a:effectLst/>
                        </a:rPr>
                      </a:br>
                      <a:r>
                        <a:rPr lang="pt-BR" sz="1100" u="none" strike="noStrike">
                          <a:effectLst/>
                        </a:rPr>
                        <a:t>Definição de Requisitos</a:t>
                      </a:r>
                      <a:br>
                        <a:rPr lang="pt-BR" sz="1100" u="none" strike="noStrike">
                          <a:effectLst/>
                        </a:rPr>
                      </a:br>
                      <a:r>
                        <a:rPr lang="pt-BR" sz="1100" u="none" strike="noStrike">
                          <a:effectLst/>
                        </a:rPr>
                        <a:t>Prototipação Inicial das Telas</a:t>
                      </a:r>
                      <a:br>
                        <a:rPr lang="pt-BR" sz="1100" u="none" strike="noStrike">
                          <a:effectLst/>
                        </a:rPr>
                      </a:br>
                      <a:r>
                        <a:rPr lang="pt-BR" sz="1100" u="none" strike="noStrike">
                          <a:effectLst/>
                        </a:rPr>
                        <a:t>Pesquisa Bibliográfica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5162318"/>
                  </a:ext>
                </a:extLst>
              </a:tr>
              <a:tr h="11731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Setembro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Início do Artigo</a:t>
                      </a:r>
                      <a:br>
                        <a:rPr lang="pt-BR" sz="1100" u="none" strike="noStrike">
                          <a:effectLst/>
                        </a:rPr>
                      </a:br>
                      <a:r>
                        <a:rPr lang="pt-BR" sz="1100" u="none" strike="noStrike">
                          <a:effectLst/>
                        </a:rPr>
                        <a:t>Criação dos Diagramas</a:t>
                      </a:r>
                      <a:br>
                        <a:rPr lang="pt-BR" sz="1100" u="none" strike="noStrike">
                          <a:effectLst/>
                        </a:rPr>
                      </a:br>
                      <a:r>
                        <a:rPr lang="pt-BR" sz="1100" u="none" strike="noStrike">
                          <a:effectLst/>
                        </a:rPr>
                        <a:t>Configuração do Ambiente</a:t>
                      </a:r>
                      <a:br>
                        <a:rPr lang="pt-BR" sz="1100" u="none" strike="noStrike">
                          <a:effectLst/>
                        </a:rPr>
                      </a:br>
                      <a:r>
                        <a:rPr lang="pt-BR" sz="1100" u="none" strike="noStrike">
                          <a:effectLst/>
                        </a:rPr>
                        <a:t>Configuração do Banco de Dados</a:t>
                      </a:r>
                      <a:br>
                        <a:rPr lang="pt-BR" sz="1100" u="none" strike="noStrike">
                          <a:effectLst/>
                        </a:rPr>
                      </a:br>
                      <a:r>
                        <a:rPr lang="pt-BR" sz="1100" u="none" strike="noStrike">
                          <a:effectLst/>
                        </a:rPr>
                        <a:t>Conversa com Prefeituras</a:t>
                      </a:r>
                      <a:br>
                        <a:rPr lang="pt-BR" sz="1100" u="none" strike="noStrike">
                          <a:effectLst/>
                        </a:rPr>
                      </a:br>
                      <a:r>
                        <a:rPr lang="pt-BR" sz="1100" u="none" strike="noStrike">
                          <a:effectLst/>
                        </a:rPr>
                        <a:t>Início do Desenvolvimento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6857960"/>
                  </a:ext>
                </a:extLst>
              </a:tr>
              <a:tr h="7857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Outubro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Continuação do Artigo</a:t>
                      </a:r>
                      <a:br>
                        <a:rPr lang="pt-BR" sz="1100" u="none" strike="noStrike">
                          <a:effectLst/>
                        </a:rPr>
                      </a:br>
                      <a:r>
                        <a:rPr lang="pt-BR" sz="1100" u="none" strike="noStrike">
                          <a:effectLst/>
                        </a:rPr>
                        <a:t>Desenvolvimento das Telas</a:t>
                      </a:r>
                      <a:br>
                        <a:rPr lang="pt-BR" sz="1100" u="none" strike="noStrike">
                          <a:effectLst/>
                        </a:rPr>
                      </a:br>
                      <a:r>
                        <a:rPr lang="pt-BR" sz="1100" u="none" strike="noStrike">
                          <a:effectLst/>
                        </a:rPr>
                        <a:t>Implementação da funcionalidade de Geolocalização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0103954"/>
                  </a:ext>
                </a:extLst>
              </a:tr>
              <a:tr h="7857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Novembro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Continuação do Artigo</a:t>
                      </a:r>
                      <a:br>
                        <a:rPr lang="pt-BR" sz="1100" u="none" strike="noStrike">
                          <a:effectLst/>
                        </a:rPr>
                      </a:br>
                      <a:r>
                        <a:rPr lang="pt-BR" sz="1100" u="none" strike="noStrike">
                          <a:effectLst/>
                        </a:rPr>
                        <a:t>Continuação do desenvolvimento</a:t>
                      </a:r>
                      <a:br>
                        <a:rPr lang="pt-BR" sz="1100" u="none" strike="noStrike">
                          <a:effectLst/>
                        </a:rPr>
                      </a:br>
                      <a:r>
                        <a:rPr lang="pt-BR" sz="1100" u="none" strike="noStrike">
                          <a:effectLst/>
                        </a:rPr>
                        <a:t>Conclusão do Artigo</a:t>
                      </a:r>
                      <a:br>
                        <a:rPr lang="pt-BR" sz="1100" u="none" strike="noStrike">
                          <a:effectLst/>
                        </a:rPr>
                      </a:br>
                      <a:r>
                        <a:rPr lang="pt-BR" sz="1100" u="none" strike="noStrike">
                          <a:effectLst/>
                        </a:rPr>
                        <a:t>Conclusão do Desenvolvimento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2595747"/>
                  </a:ext>
                </a:extLst>
              </a:tr>
              <a:tr h="3983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Dezembro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Entrega do Artigo</a:t>
                      </a:r>
                      <a:br>
                        <a:rPr lang="pt-BR" sz="1100" u="none" strike="noStrike" dirty="0">
                          <a:effectLst/>
                        </a:rPr>
                      </a:br>
                      <a:r>
                        <a:rPr lang="pt-BR" sz="1100" u="none" strike="noStrike" dirty="0">
                          <a:effectLst/>
                        </a:rPr>
                        <a:t>Entrega do Projeto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582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48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DF4B4-639D-79DF-00A1-D36DDD36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0" y="228600"/>
            <a:ext cx="9067800" cy="685800"/>
          </a:xfrm>
        </p:spPr>
        <p:txBody>
          <a:bodyPr/>
          <a:lstStyle/>
          <a:p>
            <a:r>
              <a:rPr lang="pt-BR" dirty="0"/>
              <a:t>Metodologia e Pesquisa Bibliográfica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D66388-F044-271F-A8E9-B3482A8BB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</p:spPr>
        <p:txBody>
          <a:bodyPr/>
          <a:lstStyle/>
          <a:p>
            <a:r>
              <a:rPr lang="pt-BR" dirty="0"/>
              <a:t>Metodologia: Scrum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6DEB264-6263-025E-86BD-FD4C12B3DBD1}"/>
              </a:ext>
            </a:extLst>
          </p:cNvPr>
          <p:cNvSpPr txBox="1">
            <a:spLocks/>
          </p:cNvSpPr>
          <p:nvPr/>
        </p:nvSpPr>
        <p:spPr>
          <a:xfrm>
            <a:off x="609600" y="2481336"/>
            <a:ext cx="530352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kern="0" dirty="0"/>
              <a:t>Pesquisa Bibliográfica: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kern="0" dirty="0">
                <a:hlinkClick r:id="rId2"/>
              </a:rPr>
              <a:t>https://core.ac.uk/download/pdf/295172094.pdf</a:t>
            </a:r>
            <a:endParaRPr lang="pt-BR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kern="0" dirty="0">
                <a:hlinkClick r:id="rId3"/>
              </a:rPr>
              <a:t>https://formiga.ifmg.edu.br/documents/2017/PublicacoesTCCsBiblioteca/JoaoPauloMenezes.pdf.pdf</a:t>
            </a:r>
            <a:endParaRPr lang="pt-BR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kern="0" dirty="0">
                <a:hlinkClick r:id="rId4"/>
              </a:rPr>
              <a:t>http://riut.utfpr.edu.br/jspui/handle/1/19883</a:t>
            </a:r>
            <a:endParaRPr lang="pt-BR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kern="0" dirty="0">
                <a:hlinkClick r:id="rId5"/>
              </a:rPr>
              <a:t>http://riut.utfpr.edu.br/jspui/bitstream/1/23148/2/PB_JV_CEETJ_IV_2018_19.pdf</a:t>
            </a:r>
            <a:endParaRPr lang="pt-BR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kern="0" dirty="0">
                <a:hlinkClick r:id="rId2"/>
              </a:rPr>
              <a:t>https://core.ac.uk/download/pdf/295172094.pdf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33218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409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Söhne</vt:lpstr>
      <vt:lpstr>Office Theme</vt:lpstr>
      <vt:lpstr>FiscalizeApp</vt:lpstr>
      <vt:lpstr>Introdução</vt:lpstr>
      <vt:lpstr>Objetivo</vt:lpstr>
      <vt:lpstr>Trabalhos Correlatos</vt:lpstr>
      <vt:lpstr>Tecnologias</vt:lpstr>
      <vt:lpstr>Diagramas de Caso de Uso</vt:lpstr>
      <vt:lpstr>Banco de Dados</vt:lpstr>
      <vt:lpstr>Cronograma</vt:lpstr>
      <vt:lpstr>Metodologia e Pesquisa Bibliográfica</vt:lpstr>
      <vt:lpstr>Apresentação do PowerPoint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FiscalizeApp</dc:title>
  <cp:lastModifiedBy>HUMBERTO OKONSKI DERETTI</cp:lastModifiedBy>
  <cp:revision>6</cp:revision>
  <dcterms:created xsi:type="dcterms:W3CDTF">2023-09-05T14:37:39Z</dcterms:created>
  <dcterms:modified xsi:type="dcterms:W3CDTF">2023-09-11T14:43:58Z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2023-09-04T00:00:00Z</vt:filetime>
  </property>
  <property fmtid="{D5CDD505-2E9C-101B-9397-08002B2CF9AE}" pid="3" name="LastSaved">
    <vt:filetime>2023-09-05T00:00:00Z</vt:filetime>
  </property>
</Properties>
</file>