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914F66B9-FAF2-4F52-B5F3-A68C467FFA89}">
          <p14:sldIdLst>
            <p14:sldId id="256"/>
          </p14:sldIdLst>
        </p14:section>
        <p14:section name="Problem identification" id="{43B7BBAF-4DDC-4D85-8153-F1855B70AF47}">
          <p14:sldIdLst>
            <p14:sldId id="257"/>
            <p14:sldId id="258"/>
          </p14:sldIdLst>
        </p14:section>
        <p14:section name="Recommendation and key findings" id="{2EF2D312-B0DA-47B1-94FD-34C6A85D9A76}">
          <p14:sldIdLst>
            <p14:sldId id="259"/>
          </p14:sldIdLst>
        </p14:section>
        <p14:section name="Modeling results and analysis" id="{4295D6CC-6DB5-4108-80B1-0E8C402CDE67}">
          <p14:sldIdLst>
            <p14:sldId id="260"/>
            <p14:sldId id="261"/>
            <p14:sldId id="262"/>
            <p14:sldId id="263"/>
          </p14:sldIdLst>
        </p14:section>
        <p14:section name="Summary and conclusion" id="{768D7F31-5DC2-4EDC-B6C9-8E5184C54BFA}">
          <p14:sldIdLst>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4949" autoAdjust="0"/>
  </p:normalViewPr>
  <p:slideViewPr>
    <p:cSldViewPr snapToGrid="0">
      <p:cViewPr varScale="1">
        <p:scale>
          <a:sx n="99" d="100"/>
          <a:sy n="99" d="100"/>
        </p:scale>
        <p:origin x="8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C053A-2605-4A72-81C1-AFD199EAE915}" type="datetimeFigureOut">
              <a:rPr lang="en-US" smtClean="0"/>
              <a:t>4/23/21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7A5FED-8EBD-4CEA-8F1F-294323872D37}" type="slidenum">
              <a:rPr lang="en-US" smtClean="0"/>
              <a:t>‹#›</a:t>
            </a:fld>
            <a:endParaRPr lang="en-US"/>
          </a:p>
        </p:txBody>
      </p:sp>
    </p:spTree>
    <p:extLst>
      <p:ext uri="{BB962C8B-B14F-4D97-AF65-F5344CB8AC3E}">
        <p14:creationId xmlns:p14="http://schemas.microsoft.com/office/powerpoint/2010/main" val="3216431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7A5FED-8EBD-4CEA-8F1F-294323872D37}" type="slidenum">
              <a:rPr lang="en-US" smtClean="0"/>
              <a:t>5</a:t>
            </a:fld>
            <a:endParaRPr lang="en-US"/>
          </a:p>
        </p:txBody>
      </p:sp>
    </p:spTree>
    <p:extLst>
      <p:ext uri="{BB962C8B-B14F-4D97-AF65-F5344CB8AC3E}">
        <p14:creationId xmlns:p14="http://schemas.microsoft.com/office/powerpoint/2010/main" val="3651179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E318-1716-4F03-A85C-A8E6B75545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38A336-B05C-458F-82CE-EAC4D5DF52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A18664-46E1-4D2C-A970-C7C27E0B7E91}"/>
              </a:ext>
            </a:extLst>
          </p:cNvPr>
          <p:cNvSpPr>
            <a:spLocks noGrp="1"/>
          </p:cNvSpPr>
          <p:nvPr>
            <p:ph type="dt" sz="half" idx="10"/>
          </p:nvPr>
        </p:nvSpPr>
        <p:spPr/>
        <p:txBody>
          <a:bodyPr/>
          <a:lstStyle/>
          <a:p>
            <a:fld id="{73CC3C8F-9AB7-4577-B979-0223E42C90B4}" type="datetimeFigureOut">
              <a:rPr lang="en-US" smtClean="0"/>
              <a:t>4/22/21</a:t>
            </a:fld>
            <a:endParaRPr lang="en-US"/>
          </a:p>
        </p:txBody>
      </p:sp>
      <p:sp>
        <p:nvSpPr>
          <p:cNvPr id="5" name="Footer Placeholder 4">
            <a:extLst>
              <a:ext uri="{FF2B5EF4-FFF2-40B4-BE49-F238E27FC236}">
                <a16:creationId xmlns:a16="http://schemas.microsoft.com/office/drawing/2014/main" id="{06585D0A-83CB-4880-8AE0-7114ECF15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4B417-4D06-45E5-8912-4F54FDA90A98}"/>
              </a:ext>
            </a:extLst>
          </p:cNvPr>
          <p:cNvSpPr>
            <a:spLocks noGrp="1"/>
          </p:cNvSpPr>
          <p:nvPr>
            <p:ph type="sldNum" sz="quarter" idx="12"/>
          </p:nvPr>
        </p:nvSpPr>
        <p:spPr/>
        <p:txBody>
          <a:bodyPr/>
          <a:lstStyle/>
          <a:p>
            <a:fld id="{81A6A0C7-89DB-423C-957B-F6F9BFDB757C}" type="slidenum">
              <a:rPr lang="en-US" smtClean="0"/>
              <a:t>‹#›</a:t>
            </a:fld>
            <a:endParaRPr lang="en-US"/>
          </a:p>
        </p:txBody>
      </p:sp>
    </p:spTree>
    <p:extLst>
      <p:ext uri="{BB962C8B-B14F-4D97-AF65-F5344CB8AC3E}">
        <p14:creationId xmlns:p14="http://schemas.microsoft.com/office/powerpoint/2010/main" val="389470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66FB0-6DDC-495A-BC2A-B66F0D45D9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72A191-7B91-450F-B967-40E80A42C3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00C27F-9F60-4D8E-A036-B949413C6630}"/>
              </a:ext>
            </a:extLst>
          </p:cNvPr>
          <p:cNvSpPr>
            <a:spLocks noGrp="1"/>
          </p:cNvSpPr>
          <p:nvPr>
            <p:ph type="dt" sz="half" idx="10"/>
          </p:nvPr>
        </p:nvSpPr>
        <p:spPr/>
        <p:txBody>
          <a:bodyPr/>
          <a:lstStyle/>
          <a:p>
            <a:fld id="{73CC3C8F-9AB7-4577-B979-0223E42C90B4}" type="datetimeFigureOut">
              <a:rPr lang="en-US" smtClean="0"/>
              <a:t>4/22/21</a:t>
            </a:fld>
            <a:endParaRPr lang="en-US"/>
          </a:p>
        </p:txBody>
      </p:sp>
      <p:sp>
        <p:nvSpPr>
          <p:cNvPr id="5" name="Footer Placeholder 4">
            <a:extLst>
              <a:ext uri="{FF2B5EF4-FFF2-40B4-BE49-F238E27FC236}">
                <a16:creationId xmlns:a16="http://schemas.microsoft.com/office/drawing/2014/main" id="{3FE8AC61-5557-4446-9AFF-0E34E89C57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FFA7A-646B-4027-BC8C-54BB7F019C47}"/>
              </a:ext>
            </a:extLst>
          </p:cNvPr>
          <p:cNvSpPr>
            <a:spLocks noGrp="1"/>
          </p:cNvSpPr>
          <p:nvPr>
            <p:ph type="sldNum" sz="quarter" idx="12"/>
          </p:nvPr>
        </p:nvSpPr>
        <p:spPr/>
        <p:txBody>
          <a:bodyPr/>
          <a:lstStyle/>
          <a:p>
            <a:fld id="{81A6A0C7-89DB-423C-957B-F6F9BFDB757C}" type="slidenum">
              <a:rPr lang="en-US" smtClean="0"/>
              <a:t>‹#›</a:t>
            </a:fld>
            <a:endParaRPr lang="en-US"/>
          </a:p>
        </p:txBody>
      </p:sp>
    </p:spTree>
    <p:extLst>
      <p:ext uri="{BB962C8B-B14F-4D97-AF65-F5344CB8AC3E}">
        <p14:creationId xmlns:p14="http://schemas.microsoft.com/office/powerpoint/2010/main" val="2416692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38C8BD-000E-4982-87B6-A6FB3FA5E4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DCC5F6-FD14-4075-A7FA-D4CF12BE74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58153E-357F-4E50-A127-7D53A0083E86}"/>
              </a:ext>
            </a:extLst>
          </p:cNvPr>
          <p:cNvSpPr>
            <a:spLocks noGrp="1"/>
          </p:cNvSpPr>
          <p:nvPr>
            <p:ph type="dt" sz="half" idx="10"/>
          </p:nvPr>
        </p:nvSpPr>
        <p:spPr/>
        <p:txBody>
          <a:bodyPr/>
          <a:lstStyle/>
          <a:p>
            <a:fld id="{73CC3C8F-9AB7-4577-B979-0223E42C90B4}" type="datetimeFigureOut">
              <a:rPr lang="en-US" smtClean="0"/>
              <a:t>4/22/21</a:t>
            </a:fld>
            <a:endParaRPr lang="en-US"/>
          </a:p>
        </p:txBody>
      </p:sp>
      <p:sp>
        <p:nvSpPr>
          <p:cNvPr id="5" name="Footer Placeholder 4">
            <a:extLst>
              <a:ext uri="{FF2B5EF4-FFF2-40B4-BE49-F238E27FC236}">
                <a16:creationId xmlns:a16="http://schemas.microsoft.com/office/drawing/2014/main" id="{CB9CE5D4-055C-4FF5-A265-FA5EF411D5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4011AE-F331-4561-8483-B5A7A721C5BB}"/>
              </a:ext>
            </a:extLst>
          </p:cNvPr>
          <p:cNvSpPr>
            <a:spLocks noGrp="1"/>
          </p:cNvSpPr>
          <p:nvPr>
            <p:ph type="sldNum" sz="quarter" idx="12"/>
          </p:nvPr>
        </p:nvSpPr>
        <p:spPr/>
        <p:txBody>
          <a:bodyPr/>
          <a:lstStyle/>
          <a:p>
            <a:fld id="{81A6A0C7-89DB-423C-957B-F6F9BFDB757C}" type="slidenum">
              <a:rPr lang="en-US" smtClean="0"/>
              <a:t>‹#›</a:t>
            </a:fld>
            <a:endParaRPr lang="en-US"/>
          </a:p>
        </p:txBody>
      </p:sp>
    </p:spTree>
    <p:extLst>
      <p:ext uri="{BB962C8B-B14F-4D97-AF65-F5344CB8AC3E}">
        <p14:creationId xmlns:p14="http://schemas.microsoft.com/office/powerpoint/2010/main" val="3295135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0D70C-7A8A-47C6-B217-53EB9C4F86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0F78BF-763D-47CF-8C90-3724915445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89A72C-DE67-487E-96BB-BBA06C47093B}"/>
              </a:ext>
            </a:extLst>
          </p:cNvPr>
          <p:cNvSpPr>
            <a:spLocks noGrp="1"/>
          </p:cNvSpPr>
          <p:nvPr>
            <p:ph type="dt" sz="half" idx="10"/>
          </p:nvPr>
        </p:nvSpPr>
        <p:spPr/>
        <p:txBody>
          <a:bodyPr/>
          <a:lstStyle/>
          <a:p>
            <a:fld id="{73CC3C8F-9AB7-4577-B979-0223E42C90B4}" type="datetimeFigureOut">
              <a:rPr lang="en-US" smtClean="0"/>
              <a:t>4/22/21</a:t>
            </a:fld>
            <a:endParaRPr lang="en-US"/>
          </a:p>
        </p:txBody>
      </p:sp>
      <p:sp>
        <p:nvSpPr>
          <p:cNvPr id="5" name="Footer Placeholder 4">
            <a:extLst>
              <a:ext uri="{FF2B5EF4-FFF2-40B4-BE49-F238E27FC236}">
                <a16:creationId xmlns:a16="http://schemas.microsoft.com/office/drawing/2014/main" id="{059E42ED-5F36-4F23-A319-AB11D7447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80726-A3F7-40B4-9BE3-855E1904F52A}"/>
              </a:ext>
            </a:extLst>
          </p:cNvPr>
          <p:cNvSpPr>
            <a:spLocks noGrp="1"/>
          </p:cNvSpPr>
          <p:nvPr>
            <p:ph type="sldNum" sz="quarter" idx="12"/>
          </p:nvPr>
        </p:nvSpPr>
        <p:spPr/>
        <p:txBody>
          <a:bodyPr/>
          <a:lstStyle/>
          <a:p>
            <a:fld id="{81A6A0C7-89DB-423C-957B-F6F9BFDB757C}" type="slidenum">
              <a:rPr lang="en-US" smtClean="0"/>
              <a:t>‹#›</a:t>
            </a:fld>
            <a:endParaRPr lang="en-US"/>
          </a:p>
        </p:txBody>
      </p:sp>
    </p:spTree>
    <p:extLst>
      <p:ext uri="{BB962C8B-B14F-4D97-AF65-F5344CB8AC3E}">
        <p14:creationId xmlns:p14="http://schemas.microsoft.com/office/powerpoint/2010/main" val="3319050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D8E4E-FD59-4CB8-B6CA-CD1682B194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CA2961-8DED-4A9B-9B03-87EBEF1288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C4D3B3-9CD2-4F99-BB61-0327AB23BA00}"/>
              </a:ext>
            </a:extLst>
          </p:cNvPr>
          <p:cNvSpPr>
            <a:spLocks noGrp="1"/>
          </p:cNvSpPr>
          <p:nvPr>
            <p:ph type="dt" sz="half" idx="10"/>
          </p:nvPr>
        </p:nvSpPr>
        <p:spPr/>
        <p:txBody>
          <a:bodyPr/>
          <a:lstStyle/>
          <a:p>
            <a:fld id="{73CC3C8F-9AB7-4577-B979-0223E42C90B4}" type="datetimeFigureOut">
              <a:rPr lang="en-US" smtClean="0"/>
              <a:t>4/22/21</a:t>
            </a:fld>
            <a:endParaRPr lang="en-US"/>
          </a:p>
        </p:txBody>
      </p:sp>
      <p:sp>
        <p:nvSpPr>
          <p:cNvPr id="5" name="Footer Placeholder 4">
            <a:extLst>
              <a:ext uri="{FF2B5EF4-FFF2-40B4-BE49-F238E27FC236}">
                <a16:creationId xmlns:a16="http://schemas.microsoft.com/office/drawing/2014/main" id="{AEEA791B-7EA5-472B-A5E9-505F32D86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D91E4-4D5C-4101-81FE-440AAE67A310}"/>
              </a:ext>
            </a:extLst>
          </p:cNvPr>
          <p:cNvSpPr>
            <a:spLocks noGrp="1"/>
          </p:cNvSpPr>
          <p:nvPr>
            <p:ph type="sldNum" sz="quarter" idx="12"/>
          </p:nvPr>
        </p:nvSpPr>
        <p:spPr/>
        <p:txBody>
          <a:bodyPr/>
          <a:lstStyle/>
          <a:p>
            <a:fld id="{81A6A0C7-89DB-423C-957B-F6F9BFDB757C}" type="slidenum">
              <a:rPr lang="en-US" smtClean="0"/>
              <a:t>‹#›</a:t>
            </a:fld>
            <a:endParaRPr lang="en-US"/>
          </a:p>
        </p:txBody>
      </p:sp>
    </p:spTree>
    <p:extLst>
      <p:ext uri="{BB962C8B-B14F-4D97-AF65-F5344CB8AC3E}">
        <p14:creationId xmlns:p14="http://schemas.microsoft.com/office/powerpoint/2010/main" val="3641021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E810-844F-492C-82D8-321281EEBB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A6A67E-D7DB-4A91-8BE2-0E20B70CAC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2FB185-7887-45DD-9224-63ABB42D56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385DD8-0663-42A6-8B17-5E0B6BECA345}"/>
              </a:ext>
            </a:extLst>
          </p:cNvPr>
          <p:cNvSpPr>
            <a:spLocks noGrp="1"/>
          </p:cNvSpPr>
          <p:nvPr>
            <p:ph type="dt" sz="half" idx="10"/>
          </p:nvPr>
        </p:nvSpPr>
        <p:spPr/>
        <p:txBody>
          <a:bodyPr/>
          <a:lstStyle/>
          <a:p>
            <a:fld id="{73CC3C8F-9AB7-4577-B979-0223E42C90B4}" type="datetimeFigureOut">
              <a:rPr lang="en-US" smtClean="0"/>
              <a:t>4/22/21</a:t>
            </a:fld>
            <a:endParaRPr lang="en-US"/>
          </a:p>
        </p:txBody>
      </p:sp>
      <p:sp>
        <p:nvSpPr>
          <p:cNvPr id="6" name="Footer Placeholder 5">
            <a:extLst>
              <a:ext uri="{FF2B5EF4-FFF2-40B4-BE49-F238E27FC236}">
                <a16:creationId xmlns:a16="http://schemas.microsoft.com/office/drawing/2014/main" id="{54D3E737-635C-4921-A13E-DB24828A25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962810-5F8C-4208-BD7E-79C542D6495F}"/>
              </a:ext>
            </a:extLst>
          </p:cNvPr>
          <p:cNvSpPr>
            <a:spLocks noGrp="1"/>
          </p:cNvSpPr>
          <p:nvPr>
            <p:ph type="sldNum" sz="quarter" idx="12"/>
          </p:nvPr>
        </p:nvSpPr>
        <p:spPr/>
        <p:txBody>
          <a:bodyPr/>
          <a:lstStyle/>
          <a:p>
            <a:fld id="{81A6A0C7-89DB-423C-957B-F6F9BFDB757C}" type="slidenum">
              <a:rPr lang="en-US" smtClean="0"/>
              <a:t>‹#›</a:t>
            </a:fld>
            <a:endParaRPr lang="en-US"/>
          </a:p>
        </p:txBody>
      </p:sp>
    </p:spTree>
    <p:extLst>
      <p:ext uri="{BB962C8B-B14F-4D97-AF65-F5344CB8AC3E}">
        <p14:creationId xmlns:p14="http://schemas.microsoft.com/office/powerpoint/2010/main" val="811915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3B468-CCA6-4921-BFD3-211624C1EA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8A2E8A-D674-4716-BC28-834638FD3C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69E58D-7BA5-49B7-BE35-D5A40328A9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759A97-9711-4942-88DB-4617F32404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8DDE5A-6125-4075-A632-5CCD1C0260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A080E9-D846-410D-BE38-D0EC72EF95B6}"/>
              </a:ext>
            </a:extLst>
          </p:cNvPr>
          <p:cNvSpPr>
            <a:spLocks noGrp="1"/>
          </p:cNvSpPr>
          <p:nvPr>
            <p:ph type="dt" sz="half" idx="10"/>
          </p:nvPr>
        </p:nvSpPr>
        <p:spPr/>
        <p:txBody>
          <a:bodyPr/>
          <a:lstStyle/>
          <a:p>
            <a:fld id="{73CC3C8F-9AB7-4577-B979-0223E42C90B4}" type="datetimeFigureOut">
              <a:rPr lang="en-US" smtClean="0"/>
              <a:t>4/22/21</a:t>
            </a:fld>
            <a:endParaRPr lang="en-US"/>
          </a:p>
        </p:txBody>
      </p:sp>
      <p:sp>
        <p:nvSpPr>
          <p:cNvPr id="8" name="Footer Placeholder 7">
            <a:extLst>
              <a:ext uri="{FF2B5EF4-FFF2-40B4-BE49-F238E27FC236}">
                <a16:creationId xmlns:a16="http://schemas.microsoft.com/office/drawing/2014/main" id="{EE248728-94D2-4390-B584-41114E6439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47EC97-F903-4339-A41F-8EC6A89843BD}"/>
              </a:ext>
            </a:extLst>
          </p:cNvPr>
          <p:cNvSpPr>
            <a:spLocks noGrp="1"/>
          </p:cNvSpPr>
          <p:nvPr>
            <p:ph type="sldNum" sz="quarter" idx="12"/>
          </p:nvPr>
        </p:nvSpPr>
        <p:spPr/>
        <p:txBody>
          <a:bodyPr/>
          <a:lstStyle/>
          <a:p>
            <a:fld id="{81A6A0C7-89DB-423C-957B-F6F9BFDB757C}" type="slidenum">
              <a:rPr lang="en-US" smtClean="0"/>
              <a:t>‹#›</a:t>
            </a:fld>
            <a:endParaRPr lang="en-US"/>
          </a:p>
        </p:txBody>
      </p:sp>
    </p:spTree>
    <p:extLst>
      <p:ext uri="{BB962C8B-B14F-4D97-AF65-F5344CB8AC3E}">
        <p14:creationId xmlns:p14="http://schemas.microsoft.com/office/powerpoint/2010/main" val="348531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2ABC-A2BC-43FF-9033-28AE7D68E2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65B5EF-F201-4B01-8925-302BE6C8F75A}"/>
              </a:ext>
            </a:extLst>
          </p:cNvPr>
          <p:cNvSpPr>
            <a:spLocks noGrp="1"/>
          </p:cNvSpPr>
          <p:nvPr>
            <p:ph type="dt" sz="half" idx="10"/>
          </p:nvPr>
        </p:nvSpPr>
        <p:spPr/>
        <p:txBody>
          <a:bodyPr/>
          <a:lstStyle/>
          <a:p>
            <a:fld id="{73CC3C8F-9AB7-4577-B979-0223E42C90B4}" type="datetimeFigureOut">
              <a:rPr lang="en-US" smtClean="0"/>
              <a:t>4/22/21</a:t>
            </a:fld>
            <a:endParaRPr lang="en-US"/>
          </a:p>
        </p:txBody>
      </p:sp>
      <p:sp>
        <p:nvSpPr>
          <p:cNvPr id="4" name="Footer Placeholder 3">
            <a:extLst>
              <a:ext uri="{FF2B5EF4-FFF2-40B4-BE49-F238E27FC236}">
                <a16:creationId xmlns:a16="http://schemas.microsoft.com/office/drawing/2014/main" id="{B50F641B-BE45-4F0A-888A-DA88F857CC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F3E9EC-2A25-46B0-99D9-276E92CA78D1}"/>
              </a:ext>
            </a:extLst>
          </p:cNvPr>
          <p:cNvSpPr>
            <a:spLocks noGrp="1"/>
          </p:cNvSpPr>
          <p:nvPr>
            <p:ph type="sldNum" sz="quarter" idx="12"/>
          </p:nvPr>
        </p:nvSpPr>
        <p:spPr/>
        <p:txBody>
          <a:bodyPr/>
          <a:lstStyle/>
          <a:p>
            <a:fld id="{81A6A0C7-89DB-423C-957B-F6F9BFDB757C}" type="slidenum">
              <a:rPr lang="en-US" smtClean="0"/>
              <a:t>‹#›</a:t>
            </a:fld>
            <a:endParaRPr lang="en-US"/>
          </a:p>
        </p:txBody>
      </p:sp>
    </p:spTree>
    <p:extLst>
      <p:ext uri="{BB962C8B-B14F-4D97-AF65-F5344CB8AC3E}">
        <p14:creationId xmlns:p14="http://schemas.microsoft.com/office/powerpoint/2010/main" val="417689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2CED23-144E-424F-98E7-A9589D77F0BA}"/>
              </a:ext>
            </a:extLst>
          </p:cNvPr>
          <p:cNvSpPr>
            <a:spLocks noGrp="1"/>
          </p:cNvSpPr>
          <p:nvPr>
            <p:ph type="dt" sz="half" idx="10"/>
          </p:nvPr>
        </p:nvSpPr>
        <p:spPr/>
        <p:txBody>
          <a:bodyPr/>
          <a:lstStyle/>
          <a:p>
            <a:fld id="{73CC3C8F-9AB7-4577-B979-0223E42C90B4}" type="datetimeFigureOut">
              <a:rPr lang="en-US" smtClean="0"/>
              <a:t>4/22/21</a:t>
            </a:fld>
            <a:endParaRPr lang="en-US"/>
          </a:p>
        </p:txBody>
      </p:sp>
      <p:sp>
        <p:nvSpPr>
          <p:cNvPr id="3" name="Footer Placeholder 2">
            <a:extLst>
              <a:ext uri="{FF2B5EF4-FFF2-40B4-BE49-F238E27FC236}">
                <a16:creationId xmlns:a16="http://schemas.microsoft.com/office/drawing/2014/main" id="{F61CC210-4D34-4C30-B686-BADD1D9431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10E615-7BF5-43A2-8CBB-59A9CC834334}"/>
              </a:ext>
            </a:extLst>
          </p:cNvPr>
          <p:cNvSpPr>
            <a:spLocks noGrp="1"/>
          </p:cNvSpPr>
          <p:nvPr>
            <p:ph type="sldNum" sz="quarter" idx="12"/>
          </p:nvPr>
        </p:nvSpPr>
        <p:spPr/>
        <p:txBody>
          <a:bodyPr/>
          <a:lstStyle/>
          <a:p>
            <a:fld id="{81A6A0C7-89DB-423C-957B-F6F9BFDB757C}" type="slidenum">
              <a:rPr lang="en-US" smtClean="0"/>
              <a:t>‹#›</a:t>
            </a:fld>
            <a:endParaRPr lang="en-US"/>
          </a:p>
        </p:txBody>
      </p:sp>
    </p:spTree>
    <p:extLst>
      <p:ext uri="{BB962C8B-B14F-4D97-AF65-F5344CB8AC3E}">
        <p14:creationId xmlns:p14="http://schemas.microsoft.com/office/powerpoint/2010/main" val="3838779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8ACC3-D778-4243-A146-CE1A69891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43CECF-9DAD-4FAC-A533-9851FDC3FA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A6CF89-1755-4057-8FC5-B5F063CB3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A9EA37-74B6-44A3-9286-40B5071CC075}"/>
              </a:ext>
            </a:extLst>
          </p:cNvPr>
          <p:cNvSpPr>
            <a:spLocks noGrp="1"/>
          </p:cNvSpPr>
          <p:nvPr>
            <p:ph type="dt" sz="half" idx="10"/>
          </p:nvPr>
        </p:nvSpPr>
        <p:spPr/>
        <p:txBody>
          <a:bodyPr/>
          <a:lstStyle/>
          <a:p>
            <a:fld id="{73CC3C8F-9AB7-4577-B979-0223E42C90B4}" type="datetimeFigureOut">
              <a:rPr lang="en-US" smtClean="0"/>
              <a:t>4/22/21</a:t>
            </a:fld>
            <a:endParaRPr lang="en-US"/>
          </a:p>
        </p:txBody>
      </p:sp>
      <p:sp>
        <p:nvSpPr>
          <p:cNvPr id="6" name="Footer Placeholder 5">
            <a:extLst>
              <a:ext uri="{FF2B5EF4-FFF2-40B4-BE49-F238E27FC236}">
                <a16:creationId xmlns:a16="http://schemas.microsoft.com/office/drawing/2014/main" id="{6AF695B7-8C53-47FF-A98D-6DB5B2EF36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FE6542-1A00-4AAF-B109-871A6C7622B4}"/>
              </a:ext>
            </a:extLst>
          </p:cNvPr>
          <p:cNvSpPr>
            <a:spLocks noGrp="1"/>
          </p:cNvSpPr>
          <p:nvPr>
            <p:ph type="sldNum" sz="quarter" idx="12"/>
          </p:nvPr>
        </p:nvSpPr>
        <p:spPr/>
        <p:txBody>
          <a:bodyPr/>
          <a:lstStyle/>
          <a:p>
            <a:fld id="{81A6A0C7-89DB-423C-957B-F6F9BFDB757C}" type="slidenum">
              <a:rPr lang="en-US" smtClean="0"/>
              <a:t>‹#›</a:t>
            </a:fld>
            <a:endParaRPr lang="en-US"/>
          </a:p>
        </p:txBody>
      </p:sp>
    </p:spTree>
    <p:extLst>
      <p:ext uri="{BB962C8B-B14F-4D97-AF65-F5344CB8AC3E}">
        <p14:creationId xmlns:p14="http://schemas.microsoft.com/office/powerpoint/2010/main" val="1615063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FCE5C-A321-4007-A3CE-02C261D874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D84BD5-0AC8-4973-84FA-8669708021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6F241E-0814-4FF2-AE22-B45DD22C8A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8D0F20-E9AF-4B59-8AC6-07E90B556CDC}"/>
              </a:ext>
            </a:extLst>
          </p:cNvPr>
          <p:cNvSpPr>
            <a:spLocks noGrp="1"/>
          </p:cNvSpPr>
          <p:nvPr>
            <p:ph type="dt" sz="half" idx="10"/>
          </p:nvPr>
        </p:nvSpPr>
        <p:spPr/>
        <p:txBody>
          <a:bodyPr/>
          <a:lstStyle/>
          <a:p>
            <a:fld id="{73CC3C8F-9AB7-4577-B979-0223E42C90B4}" type="datetimeFigureOut">
              <a:rPr lang="en-US" smtClean="0"/>
              <a:t>4/22/21</a:t>
            </a:fld>
            <a:endParaRPr lang="en-US"/>
          </a:p>
        </p:txBody>
      </p:sp>
      <p:sp>
        <p:nvSpPr>
          <p:cNvPr id="6" name="Footer Placeholder 5">
            <a:extLst>
              <a:ext uri="{FF2B5EF4-FFF2-40B4-BE49-F238E27FC236}">
                <a16:creationId xmlns:a16="http://schemas.microsoft.com/office/drawing/2014/main" id="{9A244B87-A94D-410A-B760-BA635040EB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8DAD46-6EA7-498F-84EC-E4A02D5F62E3}"/>
              </a:ext>
            </a:extLst>
          </p:cNvPr>
          <p:cNvSpPr>
            <a:spLocks noGrp="1"/>
          </p:cNvSpPr>
          <p:nvPr>
            <p:ph type="sldNum" sz="quarter" idx="12"/>
          </p:nvPr>
        </p:nvSpPr>
        <p:spPr/>
        <p:txBody>
          <a:bodyPr/>
          <a:lstStyle/>
          <a:p>
            <a:fld id="{81A6A0C7-89DB-423C-957B-F6F9BFDB757C}" type="slidenum">
              <a:rPr lang="en-US" smtClean="0"/>
              <a:t>‹#›</a:t>
            </a:fld>
            <a:endParaRPr lang="en-US"/>
          </a:p>
        </p:txBody>
      </p:sp>
    </p:spTree>
    <p:extLst>
      <p:ext uri="{BB962C8B-B14F-4D97-AF65-F5344CB8AC3E}">
        <p14:creationId xmlns:p14="http://schemas.microsoft.com/office/powerpoint/2010/main" val="2449750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41BD72-880F-47D0-B290-D2A67A70FF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6F8C1A-503F-430C-8FBC-D693CDF422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4F984A-CC97-4CB4-BBB7-EC0E397723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C3C8F-9AB7-4577-B979-0223E42C90B4}" type="datetimeFigureOut">
              <a:rPr lang="en-US" smtClean="0"/>
              <a:t>4/22/21</a:t>
            </a:fld>
            <a:endParaRPr lang="en-US"/>
          </a:p>
        </p:txBody>
      </p:sp>
      <p:sp>
        <p:nvSpPr>
          <p:cNvPr id="5" name="Footer Placeholder 4">
            <a:extLst>
              <a:ext uri="{FF2B5EF4-FFF2-40B4-BE49-F238E27FC236}">
                <a16:creationId xmlns:a16="http://schemas.microsoft.com/office/drawing/2014/main" id="{EF3321B0-4408-427E-8B75-18D16A9B10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4D4853-533D-4683-89B7-A5CAC10348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6A0C7-89DB-423C-957B-F6F9BFDB757C}" type="slidenum">
              <a:rPr lang="en-US" smtClean="0"/>
              <a:t>‹#›</a:t>
            </a:fld>
            <a:endParaRPr lang="en-US"/>
          </a:p>
        </p:txBody>
      </p:sp>
    </p:spTree>
    <p:extLst>
      <p:ext uri="{BB962C8B-B14F-4D97-AF65-F5344CB8AC3E}">
        <p14:creationId xmlns:p14="http://schemas.microsoft.com/office/powerpoint/2010/main" val="313817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2FDE-297B-4D98-89E1-ED7E576B0750}"/>
              </a:ext>
            </a:extLst>
          </p:cNvPr>
          <p:cNvSpPr>
            <a:spLocks noGrp="1"/>
          </p:cNvSpPr>
          <p:nvPr>
            <p:ph type="ctrTitle"/>
          </p:nvPr>
        </p:nvSpPr>
        <p:spPr/>
        <p:txBody>
          <a:bodyPr/>
          <a:lstStyle/>
          <a:p>
            <a:r>
              <a:rPr lang="en-US" dirty="0"/>
              <a:t>Guided Capstone Project</a:t>
            </a:r>
          </a:p>
        </p:txBody>
      </p:sp>
      <p:sp>
        <p:nvSpPr>
          <p:cNvPr id="3" name="Subtitle 2">
            <a:extLst>
              <a:ext uri="{FF2B5EF4-FFF2-40B4-BE49-F238E27FC236}">
                <a16:creationId xmlns:a16="http://schemas.microsoft.com/office/drawing/2014/main" id="{856F1FF6-DE1E-4205-B7E1-7E6056C30C3B}"/>
              </a:ext>
            </a:extLst>
          </p:cNvPr>
          <p:cNvSpPr>
            <a:spLocks noGrp="1"/>
          </p:cNvSpPr>
          <p:nvPr>
            <p:ph type="subTitle" idx="1"/>
          </p:nvPr>
        </p:nvSpPr>
        <p:spPr/>
        <p:txBody>
          <a:bodyPr/>
          <a:lstStyle/>
          <a:p>
            <a:r>
              <a:rPr lang="en-US" b="0" i="0" dirty="0">
                <a:solidFill>
                  <a:srgbClr val="333333"/>
                </a:solidFill>
                <a:effectLst/>
                <a:latin typeface="Roboto"/>
              </a:rPr>
              <a:t>Big Mountain Resort</a:t>
            </a:r>
            <a:endParaRPr lang="en-US" dirty="0"/>
          </a:p>
        </p:txBody>
      </p:sp>
    </p:spTree>
    <p:extLst>
      <p:ext uri="{BB962C8B-B14F-4D97-AF65-F5344CB8AC3E}">
        <p14:creationId xmlns:p14="http://schemas.microsoft.com/office/powerpoint/2010/main" val="3424622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51F3A-F53A-435C-9100-7C861D237BD4}"/>
              </a:ext>
            </a:extLst>
          </p:cNvPr>
          <p:cNvSpPr>
            <a:spLocks noGrp="1"/>
          </p:cNvSpPr>
          <p:nvPr>
            <p:ph type="title"/>
          </p:nvPr>
        </p:nvSpPr>
        <p:spPr/>
        <p:txBody>
          <a:bodyPr/>
          <a:lstStyle/>
          <a:p>
            <a:r>
              <a:rPr lang="en-US" dirty="0">
                <a:solidFill>
                  <a:srgbClr val="333333"/>
                </a:solidFill>
                <a:latin typeface="Roboto"/>
              </a:rPr>
              <a:t>Problem identification</a:t>
            </a:r>
          </a:p>
        </p:txBody>
      </p:sp>
      <p:sp>
        <p:nvSpPr>
          <p:cNvPr id="3" name="Content Placeholder 2">
            <a:extLst>
              <a:ext uri="{FF2B5EF4-FFF2-40B4-BE49-F238E27FC236}">
                <a16:creationId xmlns:a16="http://schemas.microsoft.com/office/drawing/2014/main" id="{94626F10-3D8C-472C-B820-DD22EFA2ED56}"/>
              </a:ext>
            </a:extLst>
          </p:cNvPr>
          <p:cNvSpPr>
            <a:spLocks noGrp="1"/>
          </p:cNvSpPr>
          <p:nvPr>
            <p:ph idx="1"/>
          </p:nvPr>
        </p:nvSpPr>
        <p:spPr/>
        <p:txBody>
          <a:bodyPr/>
          <a:lstStyle/>
          <a:p>
            <a:r>
              <a:rPr lang="en-US" dirty="0"/>
              <a:t>Capitalize Big Mountain facilities as much as possible.</a:t>
            </a:r>
          </a:p>
          <a:p>
            <a:endParaRPr lang="en-US" dirty="0"/>
          </a:p>
          <a:p>
            <a:r>
              <a:rPr lang="en-US" dirty="0"/>
              <a:t>Find the optimal pricing strategy considering:</a:t>
            </a:r>
          </a:p>
          <a:p>
            <a:pPr lvl="1"/>
            <a:r>
              <a:rPr lang="en-US" dirty="0"/>
              <a:t>changes that would cut costs</a:t>
            </a:r>
          </a:p>
          <a:p>
            <a:pPr lvl="2"/>
            <a:r>
              <a:rPr lang="en-US" dirty="0"/>
              <a:t>1 additional chair lift, totaling 12 lifts, to increase distribution of visitors increasing operating costs increased by $1,540,000 this season</a:t>
            </a:r>
          </a:p>
          <a:p>
            <a:pPr lvl="1"/>
            <a:r>
              <a:rPr lang="en-US" dirty="0"/>
              <a:t>without undermining the ticket price</a:t>
            </a:r>
          </a:p>
          <a:p>
            <a:pPr lvl="1"/>
            <a:r>
              <a:rPr lang="en-US" dirty="0"/>
              <a:t>or would support an even higher ticker price.</a:t>
            </a:r>
          </a:p>
          <a:p>
            <a:endParaRPr lang="en-US" dirty="0"/>
          </a:p>
        </p:txBody>
      </p:sp>
    </p:spTree>
    <p:extLst>
      <p:ext uri="{BB962C8B-B14F-4D97-AF65-F5344CB8AC3E}">
        <p14:creationId xmlns:p14="http://schemas.microsoft.com/office/powerpoint/2010/main" val="2976145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AF194-1DCE-4E49-B10E-5FF09862D04E}"/>
              </a:ext>
            </a:extLst>
          </p:cNvPr>
          <p:cNvSpPr>
            <a:spLocks noGrp="1"/>
          </p:cNvSpPr>
          <p:nvPr>
            <p:ph type="title"/>
          </p:nvPr>
        </p:nvSpPr>
        <p:spPr/>
        <p:txBody>
          <a:bodyPr/>
          <a:lstStyle/>
          <a:p>
            <a:r>
              <a:rPr lang="en-US" dirty="0">
                <a:solidFill>
                  <a:srgbClr val="333333"/>
                </a:solidFill>
                <a:latin typeface="Roboto"/>
              </a:rPr>
              <a:t>Problem identification</a:t>
            </a:r>
          </a:p>
        </p:txBody>
      </p:sp>
      <p:sp>
        <p:nvSpPr>
          <p:cNvPr id="3" name="Content Placeholder 2">
            <a:extLst>
              <a:ext uri="{FF2B5EF4-FFF2-40B4-BE49-F238E27FC236}">
                <a16:creationId xmlns:a16="http://schemas.microsoft.com/office/drawing/2014/main" id="{9E025106-5F1A-41E8-A294-303C747D290B}"/>
              </a:ext>
            </a:extLst>
          </p:cNvPr>
          <p:cNvSpPr>
            <a:spLocks noGrp="1"/>
          </p:cNvSpPr>
          <p:nvPr>
            <p:ph idx="1"/>
          </p:nvPr>
        </p:nvSpPr>
        <p:spPr/>
        <p:txBody>
          <a:bodyPr>
            <a:normAutofit lnSpcReduction="10000"/>
          </a:bodyPr>
          <a:lstStyle/>
          <a:p>
            <a:r>
              <a:rPr lang="en-US" dirty="0"/>
              <a:t>We do have adult ticket prices (weekday &amp; weekend)</a:t>
            </a:r>
          </a:p>
          <a:p>
            <a:r>
              <a:rPr lang="en-US" dirty="0"/>
              <a:t>But we do not have children or any other type of ticket prices.</a:t>
            </a:r>
          </a:p>
          <a:p>
            <a:r>
              <a:rPr lang="en-US" dirty="0"/>
              <a:t>Every year 350,000 people ski or snowboard at Big Mountain</a:t>
            </a:r>
          </a:p>
          <a:p>
            <a:r>
              <a:rPr lang="en-US" dirty="0"/>
              <a:t>But we do not have neither the past nor the projected number of customers at all the 330 resorts in the US.</a:t>
            </a:r>
          </a:p>
          <a:p>
            <a:r>
              <a:rPr lang="en-US" dirty="0"/>
              <a:t>We do not have the total operating costs.</a:t>
            </a:r>
          </a:p>
          <a:p>
            <a:r>
              <a:rPr lang="en-US" dirty="0"/>
              <a:t>Data: region, state, elevation, drops, trams, chairs (fast &amp; regular), runs, longest run, terrain parks, skiable area, snow making area, average snow fall, night skiing area, days open last year, years open, projected days open, ticket prices (weekday &amp; weekend)</a:t>
            </a:r>
          </a:p>
        </p:txBody>
      </p:sp>
    </p:spTree>
    <p:extLst>
      <p:ext uri="{BB962C8B-B14F-4D97-AF65-F5344CB8AC3E}">
        <p14:creationId xmlns:p14="http://schemas.microsoft.com/office/powerpoint/2010/main" val="2258820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B7686-AC20-4A85-9C60-DF39592905C9}"/>
              </a:ext>
            </a:extLst>
          </p:cNvPr>
          <p:cNvSpPr>
            <a:spLocks noGrp="1"/>
          </p:cNvSpPr>
          <p:nvPr>
            <p:ph type="title"/>
          </p:nvPr>
        </p:nvSpPr>
        <p:spPr/>
        <p:txBody>
          <a:bodyPr/>
          <a:lstStyle/>
          <a:p>
            <a:r>
              <a:rPr lang="en-US" dirty="0">
                <a:solidFill>
                  <a:srgbClr val="333333"/>
                </a:solidFill>
                <a:latin typeface="Roboto"/>
              </a:rPr>
              <a:t>Recommendation and key findings</a:t>
            </a:r>
          </a:p>
        </p:txBody>
      </p:sp>
      <p:sp>
        <p:nvSpPr>
          <p:cNvPr id="3" name="Content Placeholder 2">
            <a:extLst>
              <a:ext uri="{FF2B5EF4-FFF2-40B4-BE49-F238E27FC236}">
                <a16:creationId xmlns:a16="http://schemas.microsoft.com/office/drawing/2014/main" id="{DDD9CDD2-3F35-4897-9807-8F9534CD918A}"/>
              </a:ext>
            </a:extLst>
          </p:cNvPr>
          <p:cNvSpPr>
            <a:spLocks noGrp="1"/>
          </p:cNvSpPr>
          <p:nvPr>
            <p:ph idx="1"/>
          </p:nvPr>
        </p:nvSpPr>
        <p:spPr/>
        <p:txBody>
          <a:bodyPr/>
          <a:lstStyle/>
          <a:p>
            <a:r>
              <a:rPr lang="en-US" dirty="0"/>
              <a:t>The validity of our model lies in the assumption that other resorts accurately set their prices according to what the market (the ticket-buying public) supports. The fact that our resort seems to be charging that much less that what's predicted suggests our resort might be undercharging. But if ours is mispricing itself, are others? It's reasonable to expect that some resorts will be "overpriced" and some "underpriced." Or if resorts are pretty good at pricing strategies, it could be that our model is simply lacking some key data? Certainly, we know nothing about operating costs, for example, and they would surely help.</a:t>
            </a:r>
          </a:p>
          <a:p>
            <a:endParaRPr lang="en-US" dirty="0"/>
          </a:p>
        </p:txBody>
      </p:sp>
    </p:spTree>
    <p:extLst>
      <p:ext uri="{BB962C8B-B14F-4D97-AF65-F5344CB8AC3E}">
        <p14:creationId xmlns:p14="http://schemas.microsoft.com/office/powerpoint/2010/main" val="4263709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754DC-6B9D-46F0-A9D8-B9173A48F40E}"/>
              </a:ext>
            </a:extLst>
          </p:cNvPr>
          <p:cNvSpPr>
            <a:spLocks noGrp="1"/>
          </p:cNvSpPr>
          <p:nvPr>
            <p:ph type="title"/>
          </p:nvPr>
        </p:nvSpPr>
        <p:spPr/>
        <p:txBody>
          <a:bodyPr/>
          <a:lstStyle/>
          <a:p>
            <a:r>
              <a:rPr lang="en-US" b="0" i="0" dirty="0">
                <a:solidFill>
                  <a:srgbClr val="333333"/>
                </a:solidFill>
                <a:effectLst/>
                <a:latin typeface="Roboto"/>
              </a:rPr>
              <a:t>Modeling results and analysis</a:t>
            </a:r>
            <a:endParaRPr lang="en-US" dirty="0"/>
          </a:p>
        </p:txBody>
      </p:sp>
      <p:sp>
        <p:nvSpPr>
          <p:cNvPr id="3" name="Content Placeholder 2">
            <a:extLst>
              <a:ext uri="{FF2B5EF4-FFF2-40B4-BE49-F238E27FC236}">
                <a16:creationId xmlns:a16="http://schemas.microsoft.com/office/drawing/2014/main" id="{AA8FEE73-AAD9-41ED-BB4F-4BBD42BAF6A9}"/>
              </a:ext>
            </a:extLst>
          </p:cNvPr>
          <p:cNvSpPr>
            <a:spLocks noGrp="1"/>
          </p:cNvSpPr>
          <p:nvPr>
            <p:ph idx="1"/>
          </p:nvPr>
        </p:nvSpPr>
        <p:spPr>
          <a:xfrm>
            <a:off x="838200" y="1825625"/>
            <a:ext cx="10515600" cy="859823"/>
          </a:xfrm>
        </p:spPr>
        <p:txBody>
          <a:bodyPr>
            <a:normAutofit/>
          </a:bodyPr>
          <a:lstStyle/>
          <a:p>
            <a:r>
              <a:rPr lang="en-US" dirty="0"/>
              <a:t>Modelled price is $98.07, even with the expected mean absolute error of $10.46, this suggests there is room for an increase.</a:t>
            </a:r>
          </a:p>
        </p:txBody>
      </p:sp>
      <p:pic>
        <p:nvPicPr>
          <p:cNvPr id="4" name="Picture 3">
            <a:extLst>
              <a:ext uri="{FF2B5EF4-FFF2-40B4-BE49-F238E27FC236}">
                <a16:creationId xmlns:a16="http://schemas.microsoft.com/office/drawing/2014/main" id="{1F331155-5063-41D1-9F11-78A6645EC83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3592195"/>
            <a:ext cx="5943600" cy="3265805"/>
          </a:xfrm>
          <a:prstGeom prst="rect">
            <a:avLst/>
          </a:prstGeom>
          <a:noFill/>
          <a:ln>
            <a:noFill/>
          </a:ln>
        </p:spPr>
      </p:pic>
      <p:pic>
        <p:nvPicPr>
          <p:cNvPr id="5" name="Picture 4">
            <a:extLst>
              <a:ext uri="{FF2B5EF4-FFF2-40B4-BE49-F238E27FC236}">
                <a16:creationId xmlns:a16="http://schemas.microsoft.com/office/drawing/2014/main" id="{45684D56-97F1-42FB-A838-EB17538DF08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592195"/>
            <a:ext cx="5943600" cy="3218180"/>
          </a:xfrm>
          <a:prstGeom prst="rect">
            <a:avLst/>
          </a:prstGeom>
          <a:noFill/>
          <a:ln>
            <a:noFill/>
          </a:ln>
        </p:spPr>
      </p:pic>
      <p:sp>
        <p:nvSpPr>
          <p:cNvPr id="7" name="TextBox 6">
            <a:extLst>
              <a:ext uri="{FF2B5EF4-FFF2-40B4-BE49-F238E27FC236}">
                <a16:creationId xmlns:a16="http://schemas.microsoft.com/office/drawing/2014/main" id="{553D3EFF-B415-4BF3-BA49-CFC8D1C6552A}"/>
              </a:ext>
            </a:extLst>
          </p:cNvPr>
          <p:cNvSpPr txBox="1"/>
          <p:nvPr/>
        </p:nvSpPr>
        <p:spPr>
          <a:xfrm>
            <a:off x="600376" y="2860505"/>
            <a:ext cx="10991248" cy="773032"/>
          </a:xfrm>
          <a:prstGeom prst="rect">
            <a:avLst/>
          </a:prstGeom>
          <a:noFill/>
        </p:spPr>
        <p:txBody>
          <a:bodyPr wrap="square">
            <a:spAutoFit/>
          </a:bodyPr>
          <a:lstStyle/>
          <a:p>
            <a:pPr>
              <a:lnSpc>
                <a:spcPct val="107000"/>
              </a:lnSpc>
              <a:spcAft>
                <a:spcPts val="800"/>
              </a:spcAft>
            </a:pPr>
            <a:r>
              <a:rPr lang="en-US" sz="1800" dirty="0">
                <a:solidFill>
                  <a:srgbClr val="000000"/>
                </a:solidFill>
                <a:effectLst/>
                <a:latin typeface="Helvetica" panose="020B0604020202030204" pitchFamily="34" charset="0"/>
                <a:ea typeface="Calibri" panose="020F0502020204030204" pitchFamily="34" charset="0"/>
                <a:cs typeface="Times New Roman" panose="02020603050405020304" pitchFamily="18" charset="0"/>
              </a:rPr>
              <a:t>1 Ticket price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Helvetica" panose="020B0604020202030204" pitchFamily="34" charset="0"/>
                <a:ea typeface="Calibri" panose="020F0502020204030204" pitchFamily="34" charset="0"/>
                <a:cs typeface="Times New Roman" panose="02020603050405020304" pitchFamily="18" charset="0"/>
              </a:rPr>
              <a:t>Look at where Big Mountain sits overall amongst all resorts for price and for just other resorts in Montana.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5604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EB77D9-DE33-4EAD-8A3A-AB91C30A09C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943600" cy="3265805"/>
          </a:xfrm>
          <a:prstGeom prst="rect">
            <a:avLst/>
          </a:prstGeom>
          <a:noFill/>
          <a:ln>
            <a:noFill/>
          </a:ln>
        </p:spPr>
      </p:pic>
      <p:pic>
        <p:nvPicPr>
          <p:cNvPr id="8" name="Picture 7">
            <a:extLst>
              <a:ext uri="{FF2B5EF4-FFF2-40B4-BE49-F238E27FC236}">
                <a16:creationId xmlns:a16="http://schemas.microsoft.com/office/drawing/2014/main" id="{4978CF5D-B440-4E05-AAA1-20F8D40D6FB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3592195"/>
            <a:ext cx="5943600" cy="3265805"/>
          </a:xfrm>
          <a:prstGeom prst="rect">
            <a:avLst/>
          </a:prstGeom>
          <a:noFill/>
          <a:ln>
            <a:noFill/>
          </a:ln>
        </p:spPr>
      </p:pic>
      <p:sp>
        <p:nvSpPr>
          <p:cNvPr id="10" name="TextBox 9">
            <a:extLst>
              <a:ext uri="{FF2B5EF4-FFF2-40B4-BE49-F238E27FC236}">
                <a16:creationId xmlns:a16="http://schemas.microsoft.com/office/drawing/2014/main" id="{4C44832F-F5A9-44E2-AA14-08E2F415D56D}"/>
              </a:ext>
            </a:extLst>
          </p:cNvPr>
          <p:cNvSpPr txBox="1"/>
          <p:nvPr/>
        </p:nvSpPr>
        <p:spPr>
          <a:xfrm>
            <a:off x="1573730" y="4114300"/>
            <a:ext cx="3797167" cy="1069395"/>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000000"/>
                </a:solidFill>
                <a:effectLst/>
                <a:latin typeface="Helvetica" panose="020B0604020202030204" pitchFamily="34" charset="0"/>
                <a:ea typeface="Calibri" panose="020F0502020204030204" pitchFamily="34" charset="0"/>
                <a:cs typeface="Times New Roman" panose="02020603050405020304" pitchFamily="18" charset="0"/>
              </a:rPr>
              <a:t>3 Snow making area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Helvetica" panose="020B0604020202030204" pitchFamily="34" charset="0"/>
                <a:ea typeface="Calibri" panose="020F0502020204030204" pitchFamily="34" charset="0"/>
                <a:cs typeface="Times New Roman" panose="02020603050405020304" pitchFamily="18" charset="0"/>
              </a:rPr>
              <a:t>Big Mountain is very high up the league table of snow making area.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F56D85B2-AC81-41BD-BECD-2B7ACEC56381}"/>
              </a:ext>
            </a:extLst>
          </p:cNvPr>
          <p:cNvSpPr txBox="1"/>
          <p:nvPr/>
        </p:nvSpPr>
        <p:spPr>
          <a:xfrm>
            <a:off x="1643513" y="346015"/>
            <a:ext cx="4112394" cy="1365758"/>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000000"/>
                </a:solidFill>
                <a:effectLst/>
                <a:latin typeface="Helvetica" panose="020B0604020202030204" pitchFamily="34" charset="0"/>
                <a:ea typeface="Calibri" panose="020F0502020204030204" pitchFamily="34" charset="0"/>
                <a:cs typeface="Times New Roman" panose="02020603050405020304" pitchFamily="18" charset="0"/>
              </a:rPr>
              <a:t>2 Vertical drop</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Helvetica" panose="020B0604020202030204" pitchFamily="34" charset="0"/>
                <a:ea typeface="Calibri" panose="020F0502020204030204" pitchFamily="34" charset="0"/>
                <a:cs typeface="Times New Roman" panose="02020603050405020304" pitchFamily="18" charset="0"/>
              </a:rPr>
              <a:t>Big Mountain is doing well for vertical drop, but there are still quite a few resorts with a greater drop.</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F8BD4D84-A3F9-4336-A750-CFB89279877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96000" y="0"/>
            <a:ext cx="5943600" cy="3265805"/>
          </a:xfrm>
          <a:prstGeom prst="rect">
            <a:avLst/>
          </a:prstGeom>
          <a:noFill/>
          <a:ln>
            <a:noFill/>
          </a:ln>
        </p:spPr>
      </p:pic>
      <p:sp>
        <p:nvSpPr>
          <p:cNvPr id="15" name="TextBox 14">
            <a:extLst>
              <a:ext uri="{FF2B5EF4-FFF2-40B4-BE49-F238E27FC236}">
                <a16:creationId xmlns:a16="http://schemas.microsoft.com/office/drawing/2014/main" id="{3ED71B0C-DCEE-4E20-A9C6-BCE5A5B0DC07}"/>
              </a:ext>
            </a:extLst>
          </p:cNvPr>
          <p:cNvSpPr txBox="1"/>
          <p:nvPr/>
        </p:nvSpPr>
        <p:spPr>
          <a:xfrm>
            <a:off x="8681987" y="594752"/>
            <a:ext cx="3165107" cy="1662122"/>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000000"/>
                </a:solidFill>
                <a:effectLst/>
                <a:latin typeface="Helvetica" panose="020B0604020202030204" pitchFamily="34" charset="0"/>
                <a:ea typeface="Calibri" panose="020F0502020204030204" pitchFamily="34" charset="0"/>
                <a:cs typeface="Times New Roman" panose="02020603050405020304" pitchFamily="18" charset="0"/>
              </a:rPr>
              <a:t>4 Total number of chairs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Helvetica" panose="020B0604020202030204" pitchFamily="34" charset="0"/>
                <a:ea typeface="Calibri" panose="020F0502020204030204" pitchFamily="34" charset="0"/>
                <a:cs typeface="Times New Roman" panose="02020603050405020304" pitchFamily="18" charset="0"/>
              </a:rPr>
              <a:t>Big Mountain has amongst the highest number of total chairs, resorts with more appear to be outliers.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40AD516E-78A3-4B86-AC1A-3A93DC31915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608069"/>
            <a:ext cx="5943600" cy="3234055"/>
          </a:xfrm>
          <a:prstGeom prst="rect">
            <a:avLst/>
          </a:prstGeom>
          <a:noFill/>
          <a:ln>
            <a:noFill/>
          </a:ln>
        </p:spPr>
      </p:pic>
      <p:sp>
        <p:nvSpPr>
          <p:cNvPr id="18" name="TextBox 17">
            <a:extLst>
              <a:ext uri="{FF2B5EF4-FFF2-40B4-BE49-F238E27FC236}">
                <a16:creationId xmlns:a16="http://schemas.microsoft.com/office/drawing/2014/main" id="{28391765-C0C6-4127-B309-C75D302D87B8}"/>
              </a:ext>
            </a:extLst>
          </p:cNvPr>
          <p:cNvSpPr txBox="1"/>
          <p:nvPr/>
        </p:nvSpPr>
        <p:spPr>
          <a:xfrm>
            <a:off x="7052911" y="4346320"/>
            <a:ext cx="4794183" cy="1662122"/>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000000"/>
                </a:solidFill>
                <a:effectLst/>
                <a:latin typeface="Helvetica" panose="020B0604020202030204" pitchFamily="34" charset="0"/>
                <a:ea typeface="Calibri" panose="020F0502020204030204" pitchFamily="34" charset="0"/>
                <a:cs typeface="Times New Roman" panose="02020603050405020304" pitchFamily="18" charset="0"/>
              </a:rPr>
              <a:t>5 Fast quads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Helvetica" panose="020B0604020202030204" pitchFamily="34" charset="0"/>
                <a:ea typeface="Calibri" panose="020F0502020204030204" pitchFamily="34" charset="0"/>
                <a:cs typeface="Times New Roman" panose="02020603050405020304" pitchFamily="18" charset="0"/>
              </a:rPr>
              <a:t>Most resorts have no fast quads. Big Mountain has 3, which puts it high up that league table. There are some values much higher, but they are rare.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9270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A1942E-3A0D-4B26-B03F-DF4E6F962C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627956"/>
            <a:ext cx="5943600" cy="3234055"/>
          </a:xfrm>
          <a:prstGeom prst="rect">
            <a:avLst/>
          </a:prstGeom>
          <a:noFill/>
          <a:ln>
            <a:noFill/>
          </a:ln>
        </p:spPr>
      </p:pic>
      <p:sp>
        <p:nvSpPr>
          <p:cNvPr id="6" name="TextBox 5">
            <a:extLst>
              <a:ext uri="{FF2B5EF4-FFF2-40B4-BE49-F238E27FC236}">
                <a16:creationId xmlns:a16="http://schemas.microsoft.com/office/drawing/2014/main" id="{D1F4B7EF-0F4B-4CA0-8A02-3B2708BB833B}"/>
              </a:ext>
            </a:extLst>
          </p:cNvPr>
          <p:cNvSpPr txBox="1"/>
          <p:nvPr/>
        </p:nvSpPr>
        <p:spPr>
          <a:xfrm>
            <a:off x="8975558" y="4562104"/>
            <a:ext cx="3048000" cy="1365758"/>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000000"/>
                </a:solidFill>
                <a:effectLst/>
                <a:latin typeface="Helvetica" panose="020B0604020202030204" pitchFamily="34" charset="0"/>
                <a:ea typeface="Calibri" panose="020F0502020204030204" pitchFamily="34" charset="0"/>
                <a:cs typeface="Times New Roman" panose="02020603050405020304" pitchFamily="18" charset="0"/>
              </a:rPr>
              <a:t>9 Skiable terrain area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Helvetica" panose="020B0604020202030204" pitchFamily="34" charset="0"/>
                <a:ea typeface="Calibri" panose="020F0502020204030204" pitchFamily="34" charset="0"/>
                <a:cs typeface="Times New Roman" panose="02020603050405020304" pitchFamily="18" charset="0"/>
              </a:rPr>
              <a:t>Big Mountain is amongst the resorts with the largest amount of skiable terrain.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7A91BE89-CB72-4959-A9FD-4CB3020AAED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93900"/>
            <a:ext cx="5943600" cy="3234055"/>
          </a:xfrm>
          <a:prstGeom prst="rect">
            <a:avLst/>
          </a:prstGeom>
          <a:noFill/>
          <a:ln>
            <a:noFill/>
          </a:ln>
        </p:spPr>
      </p:pic>
      <p:sp>
        <p:nvSpPr>
          <p:cNvPr id="11" name="TextBox 10">
            <a:extLst>
              <a:ext uri="{FF2B5EF4-FFF2-40B4-BE49-F238E27FC236}">
                <a16:creationId xmlns:a16="http://schemas.microsoft.com/office/drawing/2014/main" id="{6D3F3D09-0D36-4F3E-AD76-6E75D9E73A08}"/>
              </a:ext>
            </a:extLst>
          </p:cNvPr>
          <p:cNvSpPr txBox="1"/>
          <p:nvPr/>
        </p:nvSpPr>
        <p:spPr>
          <a:xfrm>
            <a:off x="7884694" y="1140866"/>
            <a:ext cx="3922295" cy="1069395"/>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000000"/>
                </a:solidFill>
                <a:effectLst/>
                <a:latin typeface="Helvetica" panose="020B0604020202030204" pitchFamily="34" charset="0"/>
                <a:ea typeface="Calibri" panose="020F0502020204030204" pitchFamily="34" charset="0"/>
                <a:cs typeface="Times New Roman" panose="02020603050405020304" pitchFamily="18" charset="0"/>
              </a:rPr>
              <a:t>8 Trams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Helvetica" panose="020B0604020202030204" pitchFamily="34" charset="0"/>
                <a:ea typeface="Calibri" panose="020F0502020204030204" pitchFamily="34" charset="0"/>
                <a:cs typeface="Times New Roman" panose="02020603050405020304" pitchFamily="18" charset="0"/>
              </a:rPr>
              <a:t>The vast majority of resorts, such as Big Mountain, have no trams.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1E38143F-AF0A-4369-BAAA-BA4F8A69A58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36358" y="3592195"/>
            <a:ext cx="5943600" cy="3265805"/>
          </a:xfrm>
          <a:prstGeom prst="rect">
            <a:avLst/>
          </a:prstGeom>
          <a:noFill/>
          <a:ln>
            <a:noFill/>
          </a:ln>
        </p:spPr>
      </p:pic>
      <p:sp>
        <p:nvSpPr>
          <p:cNvPr id="14" name="TextBox 13">
            <a:extLst>
              <a:ext uri="{FF2B5EF4-FFF2-40B4-BE49-F238E27FC236}">
                <a16:creationId xmlns:a16="http://schemas.microsoft.com/office/drawing/2014/main" id="{0F769467-2465-4DE1-A671-B08696A96B3B}"/>
              </a:ext>
            </a:extLst>
          </p:cNvPr>
          <p:cNvSpPr txBox="1"/>
          <p:nvPr/>
        </p:nvSpPr>
        <p:spPr>
          <a:xfrm>
            <a:off x="2687053" y="3818020"/>
            <a:ext cx="3031958" cy="1958485"/>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000000"/>
                </a:solidFill>
                <a:effectLst/>
                <a:latin typeface="Helvetica" panose="020B0604020202030204" pitchFamily="34" charset="0"/>
                <a:ea typeface="Calibri" panose="020F0502020204030204" pitchFamily="34" charset="0"/>
                <a:cs typeface="Times New Roman" panose="02020603050405020304" pitchFamily="18" charset="0"/>
              </a:rPr>
              <a:t>7 Longest run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Helvetica" panose="020B0604020202030204" pitchFamily="34" charset="0"/>
                <a:ea typeface="Calibri" panose="020F0502020204030204" pitchFamily="34" charset="0"/>
                <a:cs typeface="Times New Roman" panose="02020603050405020304" pitchFamily="18" charset="0"/>
              </a:rPr>
              <a:t>Big Mountain has one of the longest runs. Although it is just over half the length of the longest, the longer ones are rare.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id="{009F8AD8-912B-4476-9277-53E2DC5D00C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36358" y="390090"/>
            <a:ext cx="5943600" cy="3237865"/>
          </a:xfrm>
          <a:prstGeom prst="rect">
            <a:avLst/>
          </a:prstGeom>
          <a:noFill/>
          <a:ln>
            <a:noFill/>
          </a:ln>
        </p:spPr>
      </p:pic>
      <p:sp>
        <p:nvSpPr>
          <p:cNvPr id="17" name="TextBox 16">
            <a:extLst>
              <a:ext uri="{FF2B5EF4-FFF2-40B4-BE49-F238E27FC236}">
                <a16:creationId xmlns:a16="http://schemas.microsoft.com/office/drawing/2014/main" id="{D66EDE07-B826-487F-9C94-BDDD1430BF0F}"/>
              </a:ext>
            </a:extLst>
          </p:cNvPr>
          <p:cNvSpPr txBox="1"/>
          <p:nvPr/>
        </p:nvSpPr>
        <p:spPr>
          <a:xfrm>
            <a:off x="2390274" y="921747"/>
            <a:ext cx="3328737" cy="1662122"/>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000000"/>
                </a:solidFill>
                <a:effectLst/>
                <a:latin typeface="Helvetica" panose="020B0604020202030204" pitchFamily="34" charset="0"/>
                <a:ea typeface="Calibri" panose="020F0502020204030204" pitchFamily="34" charset="0"/>
                <a:cs typeface="Times New Roman" panose="02020603050405020304" pitchFamily="18" charset="0"/>
              </a:rPr>
              <a:t>6 Runs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Helvetica" panose="020B0604020202030204" pitchFamily="34" charset="0"/>
                <a:ea typeface="Calibri" panose="020F0502020204030204" pitchFamily="34" charset="0"/>
                <a:cs typeface="Times New Roman" panose="02020603050405020304" pitchFamily="18" charset="0"/>
              </a:rPr>
              <a:t>Big Mountain compares well for the number of runs. There are some resorts with more, but not many.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2951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0B3AD-9775-4BA0-9A6A-365E28B98CD2}"/>
              </a:ext>
            </a:extLst>
          </p:cNvPr>
          <p:cNvSpPr>
            <a:spLocks noGrp="1"/>
          </p:cNvSpPr>
          <p:nvPr>
            <p:ph type="title"/>
          </p:nvPr>
        </p:nvSpPr>
        <p:spPr/>
        <p:txBody>
          <a:bodyPr/>
          <a:lstStyle/>
          <a:p>
            <a:r>
              <a:rPr lang="en-US" b="0" i="0" dirty="0">
                <a:solidFill>
                  <a:srgbClr val="333333"/>
                </a:solidFill>
                <a:effectLst/>
                <a:latin typeface="Roboto"/>
              </a:rPr>
              <a:t>Scenarios</a:t>
            </a:r>
            <a:endParaRPr lang="en-US" dirty="0"/>
          </a:p>
        </p:txBody>
      </p:sp>
      <p:sp>
        <p:nvSpPr>
          <p:cNvPr id="6" name="Text Placeholder 5">
            <a:extLst>
              <a:ext uri="{FF2B5EF4-FFF2-40B4-BE49-F238E27FC236}">
                <a16:creationId xmlns:a16="http://schemas.microsoft.com/office/drawing/2014/main" id="{8736E904-412E-4D86-A7B2-E3DC7A4D5B76}"/>
              </a:ext>
            </a:extLst>
          </p:cNvPr>
          <p:cNvSpPr>
            <a:spLocks noGrp="1"/>
          </p:cNvSpPr>
          <p:nvPr>
            <p:ph type="body" idx="1"/>
          </p:nvPr>
        </p:nvSpPr>
        <p:spPr/>
        <p:txBody>
          <a:bodyPr>
            <a:noAutofit/>
          </a:bodyPr>
          <a:lstStyle/>
          <a:p>
            <a:r>
              <a:rPr lang="en-US" sz="2000" b="0" dirty="0"/>
              <a:t>Scenario 1: Close up to 10 of the least used runs. The number of runs is the only parameter varying.</a:t>
            </a:r>
          </a:p>
        </p:txBody>
      </p:sp>
      <p:sp>
        <p:nvSpPr>
          <p:cNvPr id="3" name="Content Placeholder 2">
            <a:extLst>
              <a:ext uri="{FF2B5EF4-FFF2-40B4-BE49-F238E27FC236}">
                <a16:creationId xmlns:a16="http://schemas.microsoft.com/office/drawing/2014/main" id="{953E2AE2-E57A-4A63-AC92-36616F76C7F0}"/>
              </a:ext>
            </a:extLst>
          </p:cNvPr>
          <p:cNvSpPr>
            <a:spLocks noGrp="1"/>
          </p:cNvSpPr>
          <p:nvPr>
            <p:ph sz="half" idx="2"/>
          </p:nvPr>
        </p:nvSpPr>
        <p:spPr>
          <a:xfrm>
            <a:off x="862014" y="4470602"/>
            <a:ext cx="5233986" cy="823912"/>
          </a:xfrm>
        </p:spPr>
        <p:txBody>
          <a:bodyPr>
            <a:noAutofit/>
          </a:bodyPr>
          <a:lstStyle/>
          <a:p>
            <a:pPr marL="0" indent="0">
              <a:buNone/>
            </a:pPr>
            <a:r>
              <a:rPr lang="en-US" sz="2000" dirty="0"/>
              <a:t>The model says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a:t>
            </a:r>
          </a:p>
        </p:txBody>
      </p:sp>
      <p:sp>
        <p:nvSpPr>
          <p:cNvPr id="7" name="Text Placeholder 6">
            <a:extLst>
              <a:ext uri="{FF2B5EF4-FFF2-40B4-BE49-F238E27FC236}">
                <a16:creationId xmlns:a16="http://schemas.microsoft.com/office/drawing/2014/main" id="{319D0309-69B0-477D-88F5-ABF8C656F107}"/>
              </a:ext>
            </a:extLst>
          </p:cNvPr>
          <p:cNvSpPr>
            <a:spLocks noGrp="1"/>
          </p:cNvSpPr>
          <p:nvPr>
            <p:ph type="body" sz="quarter" idx="3"/>
          </p:nvPr>
        </p:nvSpPr>
        <p:spPr/>
        <p:txBody>
          <a:bodyPr>
            <a:noAutofit/>
          </a:bodyPr>
          <a:lstStyle/>
          <a:p>
            <a:r>
              <a:rPr lang="en-US" sz="2000" b="0" dirty="0"/>
              <a:t>Scenario 2: In this scenario, Big Mountain is adding a run, increasing the vertical drop by 150 feet, and installing an additional chair lift. This scenario increases support for ticket price by $1.55. Over the season, this could be expected to amount to $2’708,333</a:t>
            </a:r>
          </a:p>
        </p:txBody>
      </p:sp>
      <p:sp>
        <p:nvSpPr>
          <p:cNvPr id="8" name="Content Placeholder 7">
            <a:extLst>
              <a:ext uri="{FF2B5EF4-FFF2-40B4-BE49-F238E27FC236}">
                <a16:creationId xmlns:a16="http://schemas.microsoft.com/office/drawing/2014/main" id="{F35A51D1-1694-4153-9478-02C9B68CB765}"/>
              </a:ext>
            </a:extLst>
          </p:cNvPr>
          <p:cNvSpPr>
            <a:spLocks noGrp="1"/>
          </p:cNvSpPr>
          <p:nvPr>
            <p:ph sz="quarter" idx="4"/>
          </p:nvPr>
        </p:nvSpPr>
        <p:spPr/>
        <p:txBody>
          <a:bodyPr>
            <a:normAutofit fontScale="47500" lnSpcReduction="20000"/>
          </a:bodyPr>
          <a:lstStyle/>
          <a:p>
            <a:pPr marL="0" indent="0">
              <a:buNone/>
            </a:pPr>
            <a:r>
              <a:rPr lang="en-US" sz="4200" dirty="0"/>
              <a:t>Scenario 3: In this scenario, you are repeating the previous one but adding 2 acres of snow making. This scenario increases support for ticket price by $1.55. Over the season, this could be expected to amount to $2’708,333. Such a small increase in the snow making area makes no difference!</a:t>
            </a:r>
          </a:p>
          <a:p>
            <a:pPr marL="0" indent="0">
              <a:buNone/>
            </a:pPr>
            <a:r>
              <a:rPr lang="en-US" sz="4200" dirty="0"/>
              <a:t>Scenario 4: This scenario calls for increasing the longest run by .2 miles and guaranteeing its snow coverage by adding 4 acres of snow making capability. No difference whatsoever. Although the longest run feature was used in the linear model, the random forest model (the one we chose because of its better performance) only has longest runway down in the feature importance list.</a:t>
            </a:r>
          </a:p>
          <a:p>
            <a:pPr marL="0" indent="0">
              <a:buNone/>
            </a:pPr>
            <a:endParaRPr lang="en-US" dirty="0"/>
          </a:p>
          <a:p>
            <a:endParaRPr lang="en-US" dirty="0"/>
          </a:p>
        </p:txBody>
      </p:sp>
      <p:pic>
        <p:nvPicPr>
          <p:cNvPr id="10" name="Picture 9">
            <a:extLst>
              <a:ext uri="{FF2B5EF4-FFF2-40B4-BE49-F238E27FC236}">
                <a16:creationId xmlns:a16="http://schemas.microsoft.com/office/drawing/2014/main" id="{1E7CBA45-5DCB-42C6-AE4A-F11213CF1DE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6612" y="2505075"/>
            <a:ext cx="5157787" cy="2046289"/>
          </a:xfrm>
          <a:prstGeom prst="rect">
            <a:avLst/>
          </a:prstGeom>
          <a:noFill/>
          <a:ln>
            <a:noFill/>
          </a:ln>
        </p:spPr>
      </p:pic>
    </p:spTree>
    <p:extLst>
      <p:ext uri="{BB962C8B-B14F-4D97-AF65-F5344CB8AC3E}">
        <p14:creationId xmlns:p14="http://schemas.microsoft.com/office/powerpoint/2010/main" val="169853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A84B-76A8-4DBA-9943-B7D8527863D3}"/>
              </a:ext>
            </a:extLst>
          </p:cNvPr>
          <p:cNvSpPr>
            <a:spLocks noGrp="1"/>
          </p:cNvSpPr>
          <p:nvPr>
            <p:ph type="title"/>
          </p:nvPr>
        </p:nvSpPr>
        <p:spPr/>
        <p:txBody>
          <a:bodyPr/>
          <a:lstStyle/>
          <a:p>
            <a:r>
              <a:rPr lang="en-US" b="0" i="0" dirty="0">
                <a:solidFill>
                  <a:srgbClr val="333333"/>
                </a:solidFill>
                <a:effectLst/>
                <a:latin typeface="Roboto"/>
              </a:rPr>
              <a:t>Summary and conclusion</a:t>
            </a:r>
            <a:endParaRPr lang="en-US" dirty="0"/>
          </a:p>
        </p:txBody>
      </p:sp>
      <p:sp>
        <p:nvSpPr>
          <p:cNvPr id="3" name="Content Placeholder 2">
            <a:extLst>
              <a:ext uri="{FF2B5EF4-FFF2-40B4-BE49-F238E27FC236}">
                <a16:creationId xmlns:a16="http://schemas.microsoft.com/office/drawing/2014/main" id="{B12831A7-220C-4DFE-9F7C-0F0BE7FCF4E2}"/>
              </a:ext>
            </a:extLst>
          </p:cNvPr>
          <p:cNvSpPr>
            <a:spLocks noGrp="1"/>
          </p:cNvSpPr>
          <p:nvPr>
            <p:ph idx="1"/>
          </p:nvPr>
        </p:nvSpPr>
        <p:spPr/>
        <p:txBody>
          <a:bodyPr/>
          <a:lstStyle/>
          <a:p>
            <a:pPr marL="514350" indent="-514350">
              <a:buFont typeface="+mj-lt"/>
              <a:buAutoNum type="arabicPeriod"/>
            </a:pPr>
            <a:r>
              <a:rPr lang="en-US" dirty="0"/>
              <a:t>Close 1 run since it would make no difference in the revenue, but it will reduce operational cost: then profit will be increased.</a:t>
            </a:r>
          </a:p>
          <a:p>
            <a:pPr marL="514350" indent="-514350">
              <a:buFont typeface="+mj-lt"/>
              <a:buAutoNum type="arabicPeriod"/>
            </a:pPr>
            <a:r>
              <a:rPr lang="en-US" dirty="0"/>
              <a:t>Create a new run, increasing vertical drop 150 feet, installing additional chair lift: ticket +$1.55 (season +$2’708,333)</a:t>
            </a:r>
          </a:p>
          <a:p>
            <a:pPr marL="514350" indent="-514350">
              <a:buFont typeface="+mj-lt"/>
              <a:buAutoNum type="arabicPeriod"/>
            </a:pPr>
            <a:r>
              <a:rPr lang="en-US" dirty="0"/>
              <a:t>Add 2 acres of snow making: ticket +$1.55 (season +$2’708,333)</a:t>
            </a:r>
          </a:p>
          <a:p>
            <a:pPr marL="514350" indent="-514350">
              <a:buFont typeface="+mj-lt"/>
              <a:buAutoNum type="arabicPeriod"/>
            </a:pPr>
            <a:r>
              <a:rPr lang="en-US" dirty="0"/>
              <a:t>Do not increase the longest run by .2 miles or guaranteeing its snow coverage by adding 4 acres of snow making capability since it does not generate revenue increment.</a:t>
            </a:r>
          </a:p>
          <a:p>
            <a:endParaRPr lang="en-US" dirty="0"/>
          </a:p>
        </p:txBody>
      </p:sp>
    </p:spTree>
    <p:extLst>
      <p:ext uri="{BB962C8B-B14F-4D97-AF65-F5344CB8AC3E}">
        <p14:creationId xmlns:p14="http://schemas.microsoft.com/office/powerpoint/2010/main" val="2689514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934</Words>
  <Application>Microsoft Office PowerPoint</Application>
  <PresentationFormat>Widescreen</PresentationFormat>
  <Paragraphs>51</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Helvetica</vt:lpstr>
      <vt:lpstr>Roboto</vt:lpstr>
      <vt:lpstr>Office Theme</vt:lpstr>
      <vt:lpstr>Guided Capstone Project</vt:lpstr>
      <vt:lpstr>Problem identification</vt:lpstr>
      <vt:lpstr>Problem identification</vt:lpstr>
      <vt:lpstr>Recommendation and key findings</vt:lpstr>
      <vt:lpstr>Modeling results and analysis</vt:lpstr>
      <vt:lpstr>PowerPoint Presentation</vt:lpstr>
      <vt:lpstr>PowerPoint Presentation</vt:lpstr>
      <vt:lpstr>Scenarios</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Guided Capstone Project</dc:title>
  <dc:creator>Humberto Humberto</dc:creator>
  <cp:lastModifiedBy>Humberto Humberto</cp:lastModifiedBy>
  <cp:revision>8</cp:revision>
  <dcterms:created xsi:type="dcterms:W3CDTF">2021-04-23T06:36:50Z</dcterms:created>
  <dcterms:modified xsi:type="dcterms:W3CDTF">2021-04-23T08:19:06Z</dcterms:modified>
</cp:coreProperties>
</file>