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59" r:id="rId16"/>
    <p:sldId id="279" r:id="rId17"/>
    <p:sldId id="273" r:id="rId18"/>
    <p:sldId id="274" r:id="rId19"/>
    <p:sldId id="275" r:id="rId20"/>
    <p:sldId id="276" r:id="rId21"/>
    <p:sldId id="280" r:id="rId22"/>
    <p:sldId id="264" r:id="rId23"/>
    <p:sldId id="281" r:id="rId24"/>
    <p:sldId id="282" r:id="rId25"/>
    <p:sldId id="283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22" autoAdjust="0"/>
  </p:normalViewPr>
  <p:slideViewPr>
    <p:cSldViewPr snapToGrid="0" snapToObjects="1">
      <p:cViewPr>
        <p:scale>
          <a:sx n="108" d="100"/>
          <a:sy n="108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3/4/19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preprocessing.StandardScal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4" Type="http://schemas.openxmlformats.org/officeDocument/2006/relationships/hyperlink" Target="https://scikit-learn.org/stable/modules/generated/sklearn.ensemble.RandomForestClassifier.html%23sklearn.ensemble.RandomForestClassifier" TargetMode="External"/><Relationship Id="rId5" Type="http://schemas.openxmlformats.org/officeDocument/2006/relationships/hyperlink" Target="https://xgboost.readthedocs.io/en/latest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tree.DecisionTreeClassifier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model_selection.GridSearchCV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model_selection.RandomizedSearchCV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orld.rugby/sevens-series/video/40249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orld.rugby/sevens-seri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Identifying the most important variables influencing a team’s match outcome in Rugby </a:t>
            </a:r>
            <a:r>
              <a:rPr lang="en-US" sz="3200" dirty="0" smtClean="0">
                <a:effectLst/>
              </a:rPr>
              <a:t>7s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/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1 Project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For each model, the same pre-processing steps were followed: </a:t>
            </a:r>
          </a:p>
          <a:p>
            <a:pPr marL="45720" indent="0">
              <a:buNone/>
            </a:pPr>
            <a:r>
              <a:rPr lang="en-US" dirty="0"/>
              <a:t> </a:t>
            </a:r>
          </a:p>
          <a:p>
            <a:pPr marL="403225" indent="-295275"/>
            <a:r>
              <a:rPr lang="en-US" dirty="0" smtClean="0"/>
              <a:t>Features </a:t>
            </a:r>
            <a:r>
              <a:rPr lang="en-US" dirty="0"/>
              <a:t>that would bias the prediction, or that were non-</a:t>
            </a:r>
            <a:r>
              <a:rPr lang="en-US" dirty="0" smtClean="0"/>
              <a:t>numerical, </a:t>
            </a:r>
            <a:r>
              <a:rPr lang="en-US" dirty="0"/>
              <a:t>were dropped. </a:t>
            </a:r>
            <a:endParaRPr lang="en-US" dirty="0" smtClean="0"/>
          </a:p>
          <a:p>
            <a:pPr marL="586105" lvl="2" indent="-295275"/>
            <a:r>
              <a:rPr lang="en-US" dirty="0" smtClean="0"/>
              <a:t>An </a:t>
            </a:r>
            <a:r>
              <a:rPr lang="en-US" dirty="0"/>
              <a:t>example of a feature that would bias the prediction is the score differential (‘</a:t>
            </a:r>
            <a:r>
              <a:rPr lang="en-US" dirty="0" err="1"/>
              <a:t>Score_Diff</a:t>
            </a:r>
            <a:r>
              <a:rPr lang="en-US" dirty="0"/>
              <a:t>’</a:t>
            </a:r>
            <a:r>
              <a:rPr lang="en-US" dirty="0" smtClean="0"/>
              <a:t>)</a:t>
            </a:r>
            <a:endParaRPr lang="en-US" dirty="0"/>
          </a:p>
          <a:p>
            <a:pPr marL="403225" indent="-295275">
              <a:buNone/>
            </a:pPr>
            <a:r>
              <a:rPr lang="en-US" dirty="0"/>
              <a:t> </a:t>
            </a:r>
          </a:p>
          <a:p>
            <a:pPr marL="403225" indent="-295275"/>
            <a:r>
              <a:rPr lang="en-US" dirty="0"/>
              <a:t>Because the scale of each feature’s values was so varied, the data needed to be scaled for better model performance, using the </a:t>
            </a:r>
            <a:r>
              <a:rPr lang="en-US" dirty="0" err="1"/>
              <a:t>scikit</a:t>
            </a:r>
            <a:r>
              <a:rPr lang="en-US" dirty="0"/>
              <a:t>-learn ‘</a:t>
            </a:r>
            <a:r>
              <a:rPr lang="en-US" u="sng" dirty="0">
                <a:hlinkClick r:id="rId2"/>
              </a:rPr>
              <a:t>StandardScaler</a:t>
            </a:r>
            <a:r>
              <a:rPr lang="en-US" dirty="0"/>
              <a:t>’ library. 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3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8522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Four different </a:t>
            </a:r>
            <a:r>
              <a:rPr lang="en-US" dirty="0"/>
              <a:t>types of classification models were built to predict the result of the matches, and then extract the most important features from that model: </a:t>
            </a:r>
            <a:endParaRPr lang="en-US" dirty="0" smtClean="0"/>
          </a:p>
          <a:p>
            <a:pPr marL="457200" indent="-182563"/>
            <a:r>
              <a:rPr lang="en-US" u="sng" dirty="0" smtClean="0">
                <a:hlinkClick r:id="rId2"/>
              </a:rPr>
              <a:t>Decision Tree</a:t>
            </a:r>
            <a:endParaRPr lang="en-US" dirty="0" smtClean="0"/>
          </a:p>
          <a:p>
            <a:pPr marL="457200" indent="-182563"/>
            <a:r>
              <a:rPr lang="en-US" u="sng" dirty="0" smtClean="0">
                <a:hlinkClick r:id="rId3"/>
              </a:rPr>
              <a:t>Logistic Regression</a:t>
            </a:r>
            <a:endParaRPr lang="en-US" dirty="0" smtClean="0"/>
          </a:p>
          <a:p>
            <a:pPr marL="457200" indent="-182563"/>
            <a:r>
              <a:rPr lang="en-US" u="sng" dirty="0" smtClean="0">
                <a:hlinkClick r:id="rId4"/>
              </a:rPr>
              <a:t>Random Forest</a:t>
            </a:r>
            <a:endParaRPr lang="en-US" dirty="0" smtClean="0"/>
          </a:p>
          <a:p>
            <a:pPr marL="457200" indent="-182563"/>
            <a:r>
              <a:rPr lang="en-US" u="sng" dirty="0" smtClean="0">
                <a:hlinkClick r:id="rId5"/>
              </a:rPr>
              <a:t>XGBoost</a:t>
            </a:r>
            <a:r>
              <a:rPr lang="en-US" dirty="0" smtClean="0"/>
              <a:t> </a:t>
            </a:r>
            <a:r>
              <a:rPr lang="en-US" dirty="0"/>
              <a:t>(gradient boosted trees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Each </a:t>
            </a:r>
            <a:r>
              <a:rPr lang="en-US" dirty="0"/>
              <a:t>model’s performance was evaluated, and the best performing model was selected as the final model.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9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5665"/>
            <a:ext cx="7315200" cy="408783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The classification </a:t>
            </a:r>
            <a:r>
              <a:rPr lang="en-US" dirty="0"/>
              <a:t>models were built, tuned and evaluated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Each model was tuned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GridSearchCV</a:t>
            </a:r>
            <a:r>
              <a:rPr lang="en-US" dirty="0"/>
              <a:t> for finding the best </a:t>
            </a:r>
            <a:r>
              <a:rPr lang="en-US" dirty="0" err="1"/>
              <a:t>hyperparameters</a:t>
            </a:r>
            <a:r>
              <a:rPr lang="en-US" dirty="0" smtClean="0"/>
              <a:t>.</a:t>
            </a:r>
            <a:endParaRPr lang="en-US" b="1" dirty="0" smtClean="0"/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endParaRPr lang="en-US" dirty="0"/>
          </a:p>
          <a:p>
            <a:pPr marL="45720" indent="0" fontAlgn="base" latinLnBrk="1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6004"/>
              </p:ext>
            </p:extLst>
          </p:nvPr>
        </p:nvGraphicFramePr>
        <p:xfrm>
          <a:off x="1523999" y="2350210"/>
          <a:ext cx="6096000" cy="148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863"/>
                <a:gridCol w="1248137"/>
                <a:gridCol w="1524000"/>
                <a:gridCol w="1524000"/>
              </a:tblGrid>
              <a:tr h="29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Model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F1 Score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Decision Tree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ourier"/>
                        </a:rPr>
                        <a:t>0.63</a:t>
                      </a:r>
                      <a:endParaRPr lang="en-US" sz="12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ourier"/>
                        </a:rPr>
                        <a:t>0.62</a:t>
                      </a:r>
                      <a:endParaRPr lang="en-US" sz="12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ourier"/>
                        </a:rPr>
                        <a:t>0.61</a:t>
                      </a:r>
                      <a:endParaRPr lang="en-US" sz="12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Logistic Regression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0.55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0.52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0.53/0.60*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XGBoost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0.50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0.50</a:t>
                      </a:r>
                      <a:endParaRPr lang="en-US" sz="12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0.49 / 0.50*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Random Forest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0.67</a:t>
                      </a:r>
                      <a:endParaRPr lang="en-US" sz="12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0.64</a:t>
                      </a:r>
                      <a:endParaRPr lang="en-US" sz="12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0.58/0.64*</a:t>
                      </a:r>
                      <a:endParaRPr lang="en-US" sz="12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999" y="3860044"/>
            <a:ext cx="1659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</a:t>
            </a:r>
            <a:r>
              <a:rPr lang="en-US" sz="1000" dirty="0" err="1"/>
              <a:t>sklearn.metrics</a:t>
            </a:r>
            <a:r>
              <a:rPr lang="en-US" sz="1000" dirty="0"/>
              <a:t> f1_score</a:t>
            </a:r>
          </a:p>
        </p:txBody>
      </p:sp>
    </p:spTree>
    <p:extLst>
      <p:ext uri="{BB962C8B-B14F-4D97-AF65-F5344CB8AC3E}">
        <p14:creationId xmlns:p14="http://schemas.microsoft.com/office/powerpoint/2010/main" val="81503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Random Forest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85224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After </a:t>
            </a:r>
            <a:r>
              <a:rPr lang="en-US" dirty="0" smtClean="0"/>
              <a:t>evaluation of performance metrics (</a:t>
            </a:r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-learn metrics.f1_score) of each model, the Random Forest model was chosen, given it’s higher </a:t>
            </a:r>
            <a:r>
              <a:rPr lang="en-US" dirty="0" smtClean="0"/>
              <a:t>scores.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Further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tuning was performed, using Randomized Search (from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RandomizedSearchCV</a:t>
            </a:r>
            <a:r>
              <a:rPr lang="en-US" dirty="0"/>
              <a:t>) in addition to </a:t>
            </a:r>
            <a:r>
              <a:rPr lang="en-US" dirty="0" err="1"/>
              <a:t>GridSearchCV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he model was then run </a:t>
            </a:r>
            <a:r>
              <a:rPr lang="en-US" dirty="0"/>
              <a:t>against an unseen validation data set from the most recent tournaments this </a:t>
            </a:r>
            <a:r>
              <a:rPr lang="en-US" dirty="0" smtClean="0"/>
              <a:t>year. Interestingly, </a:t>
            </a:r>
            <a:r>
              <a:rPr lang="en-US" dirty="0"/>
              <a:t>the model performed even better on the validation </a:t>
            </a:r>
            <a:r>
              <a:rPr lang="en-US" dirty="0" smtClean="0"/>
              <a:t>data, with an F1 score of 0.76.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8522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The objective </a:t>
            </a:r>
            <a:r>
              <a:rPr lang="en-US" dirty="0"/>
              <a:t>of the </a:t>
            </a:r>
            <a:r>
              <a:rPr lang="en-US" dirty="0" smtClean="0"/>
              <a:t>project is </a:t>
            </a:r>
            <a:r>
              <a:rPr lang="en-US" dirty="0"/>
              <a:t>to not only </a:t>
            </a:r>
            <a:r>
              <a:rPr lang="en-US" dirty="0" smtClean="0"/>
              <a:t>predict </a:t>
            </a:r>
            <a:r>
              <a:rPr lang="en-US" dirty="0"/>
              <a:t>the outcome of a match, but also “</a:t>
            </a:r>
            <a:r>
              <a:rPr lang="en-US" dirty="0" smtClean="0"/>
              <a:t>identify </a:t>
            </a:r>
            <a:r>
              <a:rPr lang="en-US" dirty="0"/>
              <a:t>the most important variables influencing a team’s match outcome in Rugby 7s”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project’s success is dependent upon providing actionable information that the client – coaching staff of a National 7s team – can use to inform their planning and preparation.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25407"/>
            <a:ext cx="7315200" cy="86557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32605"/>
              </p:ext>
            </p:extLst>
          </p:nvPr>
        </p:nvGraphicFramePr>
        <p:xfrm>
          <a:off x="5026328" y="1184298"/>
          <a:ext cx="3323863" cy="378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23"/>
                <a:gridCol w="111544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Feature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Importance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Contestable_KO_Win_pct_Diff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0.190070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Poss_Time_Diff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0.184493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Ruck_Win_pct_Diff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0.150908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Passes_Diff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0.149123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PenFK_Against_Diff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0.105448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Lineout_Win_Pct_Diff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0.084172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RuckMaul_Diff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0.060571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Scrum_Win_Pct_Diff</a:t>
                      </a:r>
                      <a:endParaRPr lang="en-US" sz="14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0.052753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Cards_diff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0.022462</a:t>
                      </a:r>
                      <a:endParaRPr lang="en-US" sz="14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5772" y="1105913"/>
            <a:ext cx="4044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method used to identify these important features is the ‘</a:t>
            </a:r>
            <a:r>
              <a:rPr lang="en-US" sz="2000" dirty="0" err="1"/>
              <a:t>feature_importances</a:t>
            </a:r>
            <a:r>
              <a:rPr lang="en-US" sz="2000" dirty="0"/>
              <a:t>_’ attribute of the </a:t>
            </a:r>
            <a:r>
              <a:rPr lang="en-US" sz="2000" dirty="0" err="1"/>
              <a:t>RandomForestClassifier</a:t>
            </a:r>
            <a:r>
              <a:rPr lang="en-US" sz="2000" dirty="0"/>
              <a:t> algorithm, which provides </a:t>
            </a:r>
            <a:r>
              <a:rPr lang="en-US" sz="2000" dirty="0" smtClean="0"/>
              <a:t>the </a:t>
            </a:r>
            <a:r>
              <a:rPr lang="en-US" sz="2000" dirty="0"/>
              <a:t>required method to extract the model’s feature importance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 table at right shows the feature </a:t>
            </a:r>
            <a:r>
              <a:rPr lang="en-US" sz="2000" dirty="0" err="1" smtClean="0"/>
              <a:t>importances</a:t>
            </a:r>
            <a:r>
              <a:rPr lang="en-US" sz="2000" dirty="0" smtClean="0"/>
              <a:t>, in order of importance.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137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25407"/>
            <a:ext cx="7315200" cy="865573"/>
          </a:xfrm>
        </p:spPr>
        <p:txBody>
          <a:bodyPr/>
          <a:lstStyle/>
          <a:p>
            <a:r>
              <a:rPr lang="en-US" dirty="0" smtClean="0"/>
              <a:t>Actionable Insights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266684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Understanding </a:t>
            </a:r>
            <a:r>
              <a:rPr lang="en-US" dirty="0"/>
              <a:t>the most important features of the model is a critical element of solving </a:t>
            </a:r>
            <a:r>
              <a:rPr lang="en-US" dirty="0" smtClean="0"/>
              <a:t>this project’s </a:t>
            </a:r>
            <a:r>
              <a:rPr lang="en-US" dirty="0"/>
              <a:t>“business problem</a:t>
            </a:r>
            <a:r>
              <a:rPr lang="en-US" dirty="0" smtClean="0"/>
              <a:t>”.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buNone/>
            </a:pPr>
            <a:r>
              <a:rPr lang="en-US" dirty="0" smtClean="0"/>
              <a:t>But, the analysis is not meaningful if </a:t>
            </a:r>
            <a:r>
              <a:rPr lang="en-US" dirty="0"/>
              <a:t>the insight is not </a:t>
            </a:r>
            <a:r>
              <a:rPr lang="en-US" u="sng" dirty="0"/>
              <a:t>actionable</a:t>
            </a:r>
            <a:r>
              <a:rPr lang="en-US" dirty="0"/>
              <a:t> and useful for improving the team’s </a:t>
            </a:r>
            <a:r>
              <a:rPr lang="en-US" dirty="0" smtClean="0"/>
              <a:t>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1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9479"/>
            <a:ext cx="7315200" cy="2887521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/>
              <a:t>Contestable </a:t>
            </a:r>
            <a:r>
              <a:rPr lang="en-US" sz="1800" dirty="0"/>
              <a:t>Restart Win Percentage </a:t>
            </a:r>
            <a:r>
              <a:rPr lang="en-US" sz="1800" dirty="0" smtClean="0"/>
              <a:t>as a </a:t>
            </a:r>
            <a:r>
              <a:rPr lang="en-US" sz="1800" dirty="0"/>
              <a:t>key factor in USA wins is not surprising, </a:t>
            </a:r>
            <a:r>
              <a:rPr lang="en-US" sz="1800" dirty="0" smtClean="0"/>
              <a:t>and has </a:t>
            </a:r>
            <a:r>
              <a:rPr lang="en-US" sz="1800" dirty="0">
                <a:hlinkClick r:id="rId2"/>
              </a:rPr>
              <a:t>become a hallmark of the USA </a:t>
            </a:r>
            <a:r>
              <a:rPr lang="en-US" sz="1800" dirty="0" smtClean="0">
                <a:hlinkClick r:id="rId2"/>
              </a:rPr>
              <a:t>game</a:t>
            </a:r>
            <a:r>
              <a:rPr lang="en-US" sz="1800" dirty="0" smtClean="0"/>
              <a:t>. </a:t>
            </a:r>
          </a:p>
          <a:p>
            <a:pPr marL="403225" indent="-182563">
              <a:spcBef>
                <a:spcPts val="0"/>
              </a:spcBef>
              <a:spcAft>
                <a:spcPts val="600"/>
              </a:spcAft>
              <a:tabLst>
                <a:tab pos="338138" algn="l"/>
              </a:tabLst>
            </a:pPr>
            <a:r>
              <a:rPr lang="en-US" sz="1800" dirty="0" smtClean="0"/>
              <a:t>Winning kickoffs </a:t>
            </a:r>
            <a:r>
              <a:rPr lang="en-US" sz="1800" dirty="0"/>
              <a:t>often </a:t>
            </a:r>
            <a:r>
              <a:rPr lang="en-US" sz="1800" dirty="0" smtClean="0"/>
              <a:t>leads </a:t>
            </a:r>
            <a:r>
              <a:rPr lang="en-US" sz="1800" dirty="0"/>
              <a:t>to higher time of possession per </a:t>
            </a:r>
            <a:r>
              <a:rPr lang="en-US" sz="1800" dirty="0" smtClean="0"/>
              <a:t>match, denying the opposition the ball</a:t>
            </a:r>
          </a:p>
          <a:p>
            <a:pPr marL="403225" indent="-182563">
              <a:spcAft>
                <a:spcPts val="600"/>
              </a:spcAft>
              <a:tabLst>
                <a:tab pos="338138" algn="l"/>
              </a:tabLst>
            </a:pPr>
            <a:r>
              <a:rPr lang="en-US" sz="1800" dirty="0" smtClean="0"/>
              <a:t>Serves as </a:t>
            </a:r>
            <a:r>
              <a:rPr lang="en-US" sz="1800" dirty="0"/>
              <a:t>solid confirmation of </a:t>
            </a:r>
            <a:r>
              <a:rPr lang="en-US" sz="1800" dirty="0" smtClean="0"/>
              <a:t>the choice of tactics</a:t>
            </a:r>
          </a:p>
          <a:p>
            <a:pPr marL="220662" indent="0">
              <a:spcAft>
                <a:spcPts val="600"/>
              </a:spcAft>
              <a:buNone/>
              <a:tabLst>
                <a:tab pos="338138" algn="l"/>
              </a:tabLst>
            </a:pPr>
            <a:r>
              <a:rPr lang="en-US" sz="1800" dirty="0" smtClean="0"/>
              <a:t>Potential actions include:</a:t>
            </a:r>
          </a:p>
          <a:p>
            <a:pPr marL="403225" indent="-182563">
              <a:spcAft>
                <a:spcPts val="600"/>
              </a:spcAft>
              <a:tabLst>
                <a:tab pos="338138" algn="l"/>
              </a:tabLst>
            </a:pPr>
            <a:r>
              <a:rPr lang="en-US" sz="1800" dirty="0" smtClean="0"/>
              <a:t>allocating </a:t>
            </a:r>
            <a:r>
              <a:rPr lang="en-US" sz="1800" dirty="0"/>
              <a:t>more training time to kickers </a:t>
            </a:r>
            <a:r>
              <a:rPr lang="en-US" sz="1800" dirty="0" smtClean="0"/>
              <a:t>and </a:t>
            </a:r>
            <a:r>
              <a:rPr lang="en-US" sz="1800" dirty="0"/>
              <a:t>“jumpers” </a:t>
            </a:r>
            <a:r>
              <a:rPr lang="en-US" sz="1800" dirty="0" smtClean="0"/>
              <a:t>on kickoffs</a:t>
            </a:r>
          </a:p>
          <a:p>
            <a:pPr marL="403225" indent="-182563">
              <a:spcAft>
                <a:spcPts val="600"/>
              </a:spcAft>
              <a:tabLst>
                <a:tab pos="338138" algn="l"/>
              </a:tabLst>
            </a:pPr>
            <a:r>
              <a:rPr lang="en-US" sz="1800" dirty="0" smtClean="0"/>
              <a:t>recruitment focus should </a:t>
            </a:r>
            <a:r>
              <a:rPr lang="en-US" sz="1800" dirty="0"/>
              <a:t>be </a:t>
            </a:r>
            <a:r>
              <a:rPr lang="en-US" sz="1800" dirty="0" smtClean="0"/>
              <a:t>on players </a:t>
            </a:r>
            <a:r>
              <a:rPr lang="en-US" sz="1800" dirty="0"/>
              <a:t>who have the required </a:t>
            </a:r>
            <a:r>
              <a:rPr lang="en-US" sz="1800" dirty="0" smtClean="0"/>
              <a:t>skills </a:t>
            </a:r>
            <a:r>
              <a:rPr lang="en-US" sz="1800" dirty="0"/>
              <a:t>or skill </a:t>
            </a:r>
            <a:r>
              <a:rPr lang="en-US" sz="1800" dirty="0" smtClean="0"/>
              <a:t>potential in these two areas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01628"/>
            <a:ext cx="71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Contestable Kickoffs Win % (</a:t>
            </a:r>
            <a:r>
              <a:rPr lang="en-US" dirty="0" err="1" smtClean="0"/>
              <a:t>Contestable_KO_Win_pct_Diff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8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9632"/>
            <a:ext cx="7315200" cy="266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As mentioned earlier, a </a:t>
            </a:r>
            <a:r>
              <a:rPr lang="en-US" dirty="0"/>
              <a:t>strong correlation  was found between </a:t>
            </a:r>
            <a:r>
              <a:rPr lang="en-US" dirty="0" smtClean="0"/>
              <a:t>these two features.</a:t>
            </a:r>
            <a:endParaRPr lang="en-US" dirty="0"/>
          </a:p>
          <a:p>
            <a:pPr marL="403225" indent="-182563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intuitive </a:t>
            </a:r>
            <a:r>
              <a:rPr lang="en-US" dirty="0" smtClean="0"/>
              <a:t>sense</a:t>
            </a:r>
          </a:p>
          <a:p>
            <a:pPr marL="403225" indent="-182563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longer a team has the ball, the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passes </a:t>
            </a:r>
            <a:r>
              <a:rPr lang="en-US" dirty="0"/>
              <a:t>they are likely to </a:t>
            </a:r>
            <a:r>
              <a:rPr lang="en-US" dirty="0" smtClean="0"/>
              <a:t>make, passing </a:t>
            </a:r>
            <a:br>
              <a:rPr lang="en-US" dirty="0" smtClean="0"/>
            </a:br>
            <a:r>
              <a:rPr lang="en-US" dirty="0" smtClean="0"/>
              <a:t>away from defensive pressure.</a:t>
            </a:r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01628"/>
            <a:ext cx="71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Aft>
                <a:spcPts val="1200"/>
              </a:spcAft>
            </a:pPr>
            <a:r>
              <a:rPr lang="en-US" dirty="0" smtClean="0"/>
              <a:t>Possession Time and Passes (</a:t>
            </a:r>
            <a:r>
              <a:rPr lang="en-US" dirty="0" err="1"/>
              <a:t>Poss_Time_Diff</a:t>
            </a:r>
            <a:r>
              <a:rPr lang="en-US" dirty="0"/>
              <a:t> and </a:t>
            </a:r>
            <a:r>
              <a:rPr lang="en-US" dirty="0" err="1" smtClean="0"/>
              <a:t>Passes_Diff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82911" y="2066853"/>
            <a:ext cx="2553700" cy="2525586"/>
            <a:chOff x="4493243" y="1499484"/>
            <a:chExt cx="3640761" cy="3593359"/>
          </a:xfrm>
        </p:grpSpPr>
        <p:sp>
          <p:nvSpPr>
            <p:cNvPr id="7" name="Rectangle 6"/>
            <p:cNvSpPr/>
            <p:nvPr/>
          </p:nvSpPr>
          <p:spPr>
            <a:xfrm>
              <a:off x="4493243" y="1499484"/>
              <a:ext cx="3640761" cy="3593359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8" name="Picture 7" descr="passes-poss_cor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298" y="1499484"/>
              <a:ext cx="3577206" cy="352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30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4418"/>
            <a:ext cx="7315200" cy="33963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Observing </a:t>
            </a:r>
            <a:r>
              <a:rPr lang="en-US" dirty="0"/>
              <a:t>the </a:t>
            </a:r>
            <a:r>
              <a:rPr lang="en-US" dirty="0" smtClean="0"/>
              <a:t>USA’s style </a:t>
            </a:r>
            <a:r>
              <a:rPr lang="en-US" dirty="0"/>
              <a:t>of </a:t>
            </a:r>
            <a:r>
              <a:rPr lang="en-US" dirty="0" smtClean="0"/>
              <a:t>play, </a:t>
            </a:r>
            <a:r>
              <a:rPr lang="en-US" dirty="0"/>
              <a:t>it becomes clear why Possession Time, Passes and Ruck Win Percentage (‘</a:t>
            </a:r>
            <a:r>
              <a:rPr lang="en-US" dirty="0" err="1"/>
              <a:t>Ruck_Win_pct_Diff</a:t>
            </a:r>
            <a:r>
              <a:rPr lang="en-US" dirty="0"/>
              <a:t>’) are important features in predicting a win or loss for the USA.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smtClean="0"/>
              <a:t>The </a:t>
            </a:r>
            <a:r>
              <a:rPr lang="en-US" dirty="0"/>
              <a:t>USA plays a </a:t>
            </a:r>
            <a:r>
              <a:rPr lang="en-US" dirty="0" smtClean="0"/>
              <a:t>patient, possession </a:t>
            </a:r>
            <a:r>
              <a:rPr lang="en-US" dirty="0"/>
              <a:t>game, passing the ball from sideline to sideline, winning their rucks to retain possession until the defense is broken down, stretched out of their shape or a favorable matchup is created, and a break is made for a score.  </a:t>
            </a:r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001628"/>
            <a:ext cx="71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Aft>
                <a:spcPts val="1200"/>
              </a:spcAft>
            </a:pPr>
            <a:r>
              <a:rPr lang="en-US" dirty="0" smtClean="0"/>
              <a:t>Ruck Win % (</a:t>
            </a:r>
            <a:r>
              <a:rPr lang="en-US" dirty="0" err="1"/>
              <a:t>Ruck_Win_pct_Diff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/>
              <a:t>Project Objective  </a:t>
            </a:r>
          </a:p>
          <a:p>
            <a:pPr marL="45720" indent="0">
              <a:buNone/>
            </a:pPr>
            <a:r>
              <a:rPr lang="en-US" dirty="0"/>
              <a:t>Identifying the most important variables influencing a team’s match outcome in Rugby 7s</a:t>
            </a:r>
          </a:p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buNone/>
            </a:pPr>
            <a:r>
              <a:rPr lang="en-US" b="1" dirty="0"/>
              <a:t>Problem Statement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In </a:t>
            </a:r>
            <a:r>
              <a:rPr lang="en-US" dirty="0" smtClean="0"/>
              <a:t>team </a:t>
            </a:r>
            <a:r>
              <a:rPr lang="en-US" dirty="0"/>
              <a:t>sports </a:t>
            </a:r>
            <a:r>
              <a:rPr lang="en-US" dirty="0" smtClean="0"/>
              <a:t>performance </a:t>
            </a:r>
            <a:r>
              <a:rPr lang="en-US" dirty="0"/>
              <a:t>analysis, there are myriad performance variables that impact a team’s performance and match outcome. </a:t>
            </a: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challenge for performance analysts and coaches is to determine which of these variables have the largest impact on a team’s performance and match outcome, i.e., a win or a loss.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852245"/>
          </a:xfrm>
        </p:spPr>
        <p:txBody>
          <a:bodyPr>
            <a:norm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team is successful </a:t>
            </a:r>
            <a:r>
              <a:rPr lang="en-US" dirty="0" smtClean="0"/>
              <a:t>when these features all </a:t>
            </a:r>
            <a:r>
              <a:rPr lang="en-US" dirty="0"/>
              <a:t>work together. </a:t>
            </a:r>
            <a:endParaRPr lang="en-US" dirty="0" smtClean="0"/>
          </a:p>
          <a:p>
            <a:pPr marL="403225" indent="-182563">
              <a:spcAft>
                <a:spcPts val="1200"/>
              </a:spcAft>
            </a:pPr>
            <a:r>
              <a:rPr lang="en-US" dirty="0" smtClean="0"/>
              <a:t>More </a:t>
            </a:r>
            <a:r>
              <a:rPr lang="en-US" dirty="0"/>
              <a:t>passes = more possession, and ball retention at the tackle (Ruck Win Percentage) ensures continued possession</a:t>
            </a:r>
            <a:r>
              <a:rPr lang="en-US" dirty="0" smtClean="0"/>
              <a:t>.</a:t>
            </a:r>
          </a:p>
          <a:p>
            <a:pPr marL="403225" indent="-182563">
              <a:spcAft>
                <a:spcPts val="1200"/>
              </a:spcAft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ontinued </a:t>
            </a:r>
            <a:r>
              <a:rPr lang="en-US" dirty="0"/>
              <a:t>possession </a:t>
            </a:r>
            <a:r>
              <a:rPr lang="en-US" dirty="0" smtClean="0"/>
              <a:t>is often </a:t>
            </a:r>
            <a:r>
              <a:rPr lang="en-US" dirty="0"/>
              <a:t>turned into points.  </a:t>
            </a:r>
            <a:endParaRPr lang="en-US" dirty="0" smtClean="0"/>
          </a:p>
          <a:p>
            <a:pPr marL="403225" indent="-182563">
              <a:spcAft>
                <a:spcPts val="1200"/>
              </a:spcAft>
            </a:pPr>
            <a:r>
              <a:rPr lang="en-US" dirty="0" smtClean="0"/>
              <a:t>Combined </a:t>
            </a:r>
            <a:r>
              <a:rPr lang="en-US" dirty="0"/>
              <a:t>with winning their own </a:t>
            </a:r>
            <a:r>
              <a:rPr lang="en-US" dirty="0" smtClean="0"/>
              <a:t>kickoffs, </a:t>
            </a:r>
            <a:r>
              <a:rPr lang="en-US" dirty="0"/>
              <a:t>their possession </a:t>
            </a:r>
            <a:r>
              <a:rPr lang="en-US" dirty="0" smtClean="0"/>
              <a:t>can starve </a:t>
            </a:r>
            <a:r>
              <a:rPr lang="en-US" dirty="0"/>
              <a:t>the opposition of the </a:t>
            </a:r>
            <a:r>
              <a:rPr lang="en-US" dirty="0" smtClean="0"/>
              <a:t>ball</a:t>
            </a:r>
          </a:p>
          <a:p>
            <a:pPr marL="403225" indent="-182563">
              <a:spcAft>
                <a:spcPts val="1200"/>
              </a:spcAft>
            </a:pPr>
            <a:r>
              <a:rPr lang="en-US" dirty="0" smtClean="0"/>
              <a:t>“</a:t>
            </a:r>
            <a:r>
              <a:rPr lang="en-US" dirty="0"/>
              <a:t>you can’t score if you don’t have the ball</a:t>
            </a:r>
            <a:r>
              <a:rPr lang="en-US" dirty="0" smtClean="0"/>
              <a:t>”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0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85224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Actionable insights in this area are </a:t>
            </a:r>
            <a:r>
              <a:rPr lang="en-US" dirty="0" smtClean="0"/>
              <a:t>twofold: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First</a:t>
            </a:r>
            <a:r>
              <a:rPr lang="en-US" dirty="0"/>
              <a:t>, the importance of these features and their relationship to each other </a:t>
            </a:r>
            <a:r>
              <a:rPr lang="en-US" dirty="0" smtClean="0"/>
              <a:t>serves </a:t>
            </a:r>
            <a:r>
              <a:rPr lang="en-US" dirty="0"/>
              <a:t>as data-based confirmation </a:t>
            </a:r>
            <a:r>
              <a:rPr lang="en-US" dirty="0" smtClean="0"/>
              <a:t>of an effective game plan, which leads </a:t>
            </a:r>
            <a:r>
              <a:rPr lang="en-US" dirty="0"/>
              <a:t>to wins when </a:t>
            </a:r>
            <a:r>
              <a:rPr lang="en-US" dirty="0" smtClean="0"/>
              <a:t>executed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Secondly</a:t>
            </a:r>
            <a:r>
              <a:rPr lang="en-US" dirty="0"/>
              <a:t>, a training focus on the elements of the game that </a:t>
            </a:r>
            <a:r>
              <a:rPr lang="en-US" dirty="0" smtClean="0"/>
              <a:t>this game plan requires – </a:t>
            </a:r>
            <a:r>
              <a:rPr lang="en-US" dirty="0"/>
              <a:t>long and accurate passing, contact skills at the tackle, and rucking/cleanout skills to retain possession – will support this game plan.</a:t>
            </a:r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6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Future Work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Player/Roster Data</a:t>
            </a:r>
          </a:p>
          <a:p>
            <a:pPr marL="336550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team’s roster for each match could have an impact on the consistency of the team’s performance across different matches or different tournaments.  </a:t>
            </a:r>
            <a:endParaRPr lang="en-US" dirty="0" smtClean="0"/>
          </a:p>
          <a:p>
            <a:pPr marL="336550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</a:t>
            </a:r>
            <a:r>
              <a:rPr lang="en-US" dirty="0" smtClean="0"/>
              <a:t>dding </a:t>
            </a:r>
            <a:r>
              <a:rPr lang="en-US" dirty="0"/>
              <a:t>match data for individual players </a:t>
            </a:r>
            <a:r>
              <a:rPr lang="en-US" dirty="0" smtClean="0"/>
              <a:t>enables individual player rating of </a:t>
            </a:r>
            <a:r>
              <a:rPr lang="en-US" dirty="0"/>
              <a:t>their contribution or impact to the </a:t>
            </a:r>
            <a:r>
              <a:rPr lang="en-US" dirty="0" smtClean="0"/>
              <a:t>team</a:t>
            </a:r>
            <a:endParaRPr lang="en-US" dirty="0"/>
          </a:p>
          <a:p>
            <a:pPr marL="610870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including </a:t>
            </a:r>
            <a:r>
              <a:rPr lang="en-US" dirty="0"/>
              <a:t>the impact of not having top players in the team </a:t>
            </a:r>
            <a:r>
              <a:rPr lang="en-US" dirty="0" smtClean="0"/>
              <a:t>(for ex., due </a:t>
            </a:r>
            <a:r>
              <a:rPr lang="en-US" dirty="0"/>
              <a:t>to </a:t>
            </a:r>
            <a:r>
              <a:rPr lang="en-US" dirty="0" smtClean="0"/>
              <a:t>injury)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1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Future Work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0021"/>
            <a:ext cx="7315200" cy="336930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/>
              <a:t>Tournament Location and </a:t>
            </a:r>
            <a:r>
              <a:rPr lang="en-US" b="1" dirty="0" smtClean="0"/>
              <a:t>Schedule</a:t>
            </a:r>
          </a:p>
          <a:p>
            <a:pPr marL="45720" indent="0">
              <a:buNone/>
            </a:pPr>
            <a:endParaRPr lang="en-US" dirty="0"/>
          </a:p>
          <a:p>
            <a:pPr marL="336550" indent="-182563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Exploration of </a:t>
            </a:r>
            <a:r>
              <a:rPr lang="en-US" dirty="0"/>
              <a:t>the impact of the tournament </a:t>
            </a:r>
            <a:r>
              <a:rPr lang="en-US" dirty="0" smtClean="0"/>
              <a:t>location* </a:t>
            </a:r>
            <a:r>
              <a:rPr lang="en-US" dirty="0"/>
              <a:t>and the distance a team has to travel to the </a:t>
            </a:r>
            <a:r>
              <a:rPr lang="en-US" dirty="0" smtClean="0"/>
              <a:t>tournament</a:t>
            </a:r>
          </a:p>
          <a:p>
            <a:pPr marL="336550" indent="-182563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Impact of </a:t>
            </a:r>
            <a:r>
              <a:rPr lang="en-US" dirty="0"/>
              <a:t>the physiological effects of travel and recovery on the players</a:t>
            </a:r>
            <a:r>
              <a:rPr lang="en-US" dirty="0" smtClean="0"/>
              <a:t>, </a:t>
            </a:r>
            <a:r>
              <a:rPr lang="en-US" dirty="0"/>
              <a:t>ultimately </a:t>
            </a:r>
            <a:r>
              <a:rPr lang="en-US" dirty="0" smtClean="0"/>
              <a:t>impacting </a:t>
            </a:r>
            <a:r>
              <a:rPr lang="en-US" dirty="0"/>
              <a:t>their physical </a:t>
            </a:r>
            <a:r>
              <a:rPr lang="en-US" dirty="0" smtClean="0"/>
              <a:t>performance </a:t>
            </a:r>
          </a:p>
          <a:p>
            <a:pPr marL="336550" indent="-182563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Exploring </a:t>
            </a:r>
            <a:r>
              <a:rPr lang="en-US" dirty="0"/>
              <a:t>the distance a team has to travel to </a:t>
            </a:r>
            <a:r>
              <a:rPr lang="en-US" dirty="0" smtClean="0"/>
              <a:t>the </a:t>
            </a:r>
            <a:r>
              <a:rPr lang="en-US" dirty="0"/>
              <a:t>first tournament of a </a:t>
            </a:r>
            <a:r>
              <a:rPr lang="en-US" dirty="0" smtClean="0"/>
              <a:t>leg, and comparing the team’s performance </a:t>
            </a:r>
            <a:r>
              <a:rPr lang="en-US" dirty="0"/>
              <a:t>in the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vs.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leg of a tournament would add previously unexplored relationships to the </a:t>
            </a:r>
            <a:r>
              <a:rPr lang="en-US" dirty="0" smtClean="0"/>
              <a:t>analysis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30626"/>
            <a:ext cx="7255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The </a:t>
            </a:r>
            <a:r>
              <a:rPr lang="en-US" sz="1100" dirty="0">
                <a:hlinkClick r:id="rId2"/>
              </a:rPr>
              <a:t>Sevens World Series </a:t>
            </a:r>
            <a:r>
              <a:rPr lang="en-US" sz="1100" dirty="0"/>
              <a:t>is played over 5 different “legs</a:t>
            </a:r>
            <a:r>
              <a:rPr lang="en-US" sz="1100" dirty="0" smtClean="0"/>
              <a:t>” around the world across 5 continents, </a:t>
            </a:r>
            <a:r>
              <a:rPr lang="en-US" sz="1100" dirty="0"/>
              <a:t>with each leg consisting of two tournaments on consecutive weekends, typically in the same general geographic region. </a:t>
            </a:r>
          </a:p>
        </p:txBody>
      </p:sp>
    </p:spTree>
    <p:extLst>
      <p:ext uri="{BB962C8B-B14F-4D97-AF65-F5344CB8AC3E}">
        <p14:creationId xmlns:p14="http://schemas.microsoft.com/office/powerpoint/2010/main" val="20910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0021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F</a:t>
            </a:r>
            <a:r>
              <a:rPr lang="en-US" sz="1900" dirty="0" smtClean="0"/>
              <a:t>eature </a:t>
            </a:r>
            <a:r>
              <a:rPr lang="en-US" sz="1900" dirty="0"/>
              <a:t>importance is </a:t>
            </a:r>
            <a:r>
              <a:rPr lang="en-US" sz="1900" dirty="0" smtClean="0"/>
              <a:t>an important </a:t>
            </a:r>
            <a:r>
              <a:rPr lang="en-US" sz="1900" dirty="0"/>
              <a:t>tool in model evaluation, </a:t>
            </a:r>
            <a:r>
              <a:rPr lang="en-US" sz="1900" dirty="0" smtClean="0"/>
              <a:t> but 76</a:t>
            </a:r>
            <a:r>
              <a:rPr lang="en-US" sz="1900" dirty="0"/>
              <a:t>% </a:t>
            </a:r>
            <a:r>
              <a:rPr lang="en-US" sz="1900" dirty="0" smtClean="0"/>
              <a:t>model accuracy </a:t>
            </a:r>
            <a:r>
              <a:rPr lang="en-US" sz="1900" dirty="0"/>
              <a:t>is not </a:t>
            </a:r>
            <a:r>
              <a:rPr lang="en-US" sz="1900" dirty="0" smtClean="0"/>
              <a:t>a </a:t>
            </a:r>
            <a:r>
              <a:rPr lang="en-US" sz="1900" dirty="0"/>
              <a:t>reliable predictor of a match's </a:t>
            </a:r>
            <a:r>
              <a:rPr lang="en-US" sz="1900" dirty="0" smtClean="0"/>
              <a:t>outcome.</a:t>
            </a:r>
          </a:p>
          <a:p>
            <a:pPr marL="336550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 smtClean="0"/>
              <a:t>Interrelationship </a:t>
            </a:r>
            <a:r>
              <a:rPr lang="en-US" sz="1900" dirty="0"/>
              <a:t>between Passes, Possession, Ruck Win Percentage, and Contestable Restart Win Percentage does appear to be a strong indicator for the </a:t>
            </a:r>
            <a:r>
              <a:rPr lang="en-US" sz="1900" dirty="0" smtClean="0"/>
              <a:t>USA</a:t>
            </a:r>
          </a:p>
          <a:p>
            <a:pPr marL="336550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 smtClean="0"/>
              <a:t>However, the </a:t>
            </a:r>
            <a:r>
              <a:rPr lang="en-US" sz="1900" dirty="0"/>
              <a:t>game of Rugby 7s </a:t>
            </a:r>
            <a:r>
              <a:rPr lang="en-US" sz="1900" dirty="0" smtClean="0"/>
              <a:t>may be </a:t>
            </a:r>
            <a:r>
              <a:rPr lang="en-US" sz="1900" dirty="0"/>
              <a:t>too volatile to </a:t>
            </a:r>
            <a:r>
              <a:rPr lang="en-US" sz="1900" dirty="0" smtClean="0"/>
              <a:t>develop </a:t>
            </a:r>
            <a:r>
              <a:rPr lang="en-US" sz="1900" dirty="0"/>
              <a:t>strong and accurate predictors at the match level, at least using the feature set that were used in this </a:t>
            </a:r>
            <a:r>
              <a:rPr lang="en-US" sz="1900" dirty="0" smtClean="0"/>
              <a:t>model</a:t>
            </a:r>
            <a:endParaRPr lang="en-US" sz="19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900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sz="1900" dirty="0" smtClean="0"/>
              <a:t>Preparation for the </a:t>
            </a:r>
            <a:r>
              <a:rPr lang="en-US" sz="1900" dirty="0"/>
              <a:t>Sevens World Series cannot be done with data and statistics </a:t>
            </a:r>
            <a:r>
              <a:rPr lang="en-US" sz="1900" dirty="0" smtClean="0"/>
              <a:t>alone</a:t>
            </a:r>
            <a:r>
              <a:rPr lang="en-US" sz="1900" dirty="0"/>
              <a:t>.</a:t>
            </a:r>
            <a:endParaRPr lang="en-US" sz="1900" dirty="0" smtClean="0"/>
          </a:p>
          <a:p>
            <a:pPr marL="336550" indent="-182563">
              <a:spcAft>
                <a:spcPts val="1200"/>
              </a:spcAft>
            </a:pPr>
            <a:r>
              <a:rPr lang="en-US" sz="1900" dirty="0"/>
              <a:t>O</a:t>
            </a:r>
            <a:r>
              <a:rPr lang="en-US" sz="1900" dirty="0" smtClean="0"/>
              <a:t>nly </a:t>
            </a:r>
            <a:r>
              <a:rPr lang="en-US" sz="1900" dirty="0"/>
              <a:t>tell part for the story and offer no </a:t>
            </a:r>
            <a:r>
              <a:rPr lang="en-US" sz="1900" dirty="0" smtClean="0"/>
              <a:t>context</a:t>
            </a:r>
          </a:p>
          <a:p>
            <a:pPr marL="336550" indent="-182563">
              <a:spcAft>
                <a:spcPts val="1200"/>
              </a:spcAft>
            </a:pPr>
            <a:r>
              <a:rPr lang="en-US" sz="1900" dirty="0" smtClean="0"/>
              <a:t>However</a:t>
            </a:r>
            <a:r>
              <a:rPr lang="en-US" sz="1900" dirty="0"/>
              <a:t>, data and statistics can be used to analyze how a team </a:t>
            </a:r>
            <a:r>
              <a:rPr lang="en-US" sz="1900" dirty="0" smtClean="0"/>
              <a:t>potentially matches </a:t>
            </a:r>
            <a:r>
              <a:rPr lang="en-US" sz="1900" dirty="0"/>
              <a:t>up against opponents </a:t>
            </a:r>
            <a:endParaRPr lang="en-US" sz="1900" dirty="0" smtClean="0"/>
          </a:p>
          <a:p>
            <a:pPr marL="336550" indent="-182563">
              <a:spcAft>
                <a:spcPts val="1200"/>
              </a:spcAft>
            </a:pPr>
            <a:r>
              <a:rPr lang="en-US" sz="1900" dirty="0" smtClean="0"/>
              <a:t>Using </a:t>
            </a:r>
            <a:r>
              <a:rPr lang="en-US" sz="1900" dirty="0"/>
              <a:t>this data analysis as a starting point </a:t>
            </a:r>
            <a:r>
              <a:rPr lang="en-US" sz="1900" dirty="0" smtClean="0"/>
              <a:t>for further </a:t>
            </a:r>
            <a:r>
              <a:rPr lang="en-US" sz="1900" dirty="0"/>
              <a:t>video analysis inquiry into tactics and </a:t>
            </a:r>
            <a:r>
              <a:rPr lang="en-US" sz="1900" dirty="0" smtClean="0"/>
              <a:t>technique </a:t>
            </a:r>
            <a:r>
              <a:rPr lang="en-US" sz="1900" dirty="0"/>
              <a:t>can provide a tactical </a:t>
            </a:r>
            <a:r>
              <a:rPr lang="en-US" sz="1900" dirty="0" smtClean="0"/>
              <a:t>advantage</a:t>
            </a:r>
            <a:endParaRPr lang="en-US" sz="1900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5823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/>
              <a:t>When predictive models are used in tandem with video analysis to provide context, they can combine to form a powerful tool, and is an area that is undoubtedly beginning to be utilized by top teams looking for an advantage.</a:t>
            </a:r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grpSp>
        <p:nvGrpSpPr>
          <p:cNvPr id="6" name="Group 5"/>
          <p:cNvGrpSpPr/>
          <p:nvPr/>
        </p:nvGrpSpPr>
        <p:grpSpPr>
          <a:xfrm>
            <a:off x="5063428" y="1129146"/>
            <a:ext cx="3935321" cy="2964039"/>
            <a:chOff x="2554129" y="499828"/>
            <a:chExt cx="5877132" cy="4333456"/>
          </a:xfrm>
        </p:grpSpPr>
        <p:pic>
          <p:nvPicPr>
            <p:cNvPr id="4" name="Picture 3" descr="SAM K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29" y="499828"/>
              <a:ext cx="5877132" cy="4333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21048" y="648425"/>
              <a:ext cx="2655126" cy="270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scene3d>
              <a:camera prst="orthographicFront"/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Kickoff Heatmap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The </a:t>
            </a:r>
            <a:r>
              <a:rPr lang="en-US" dirty="0"/>
              <a:t>client for this project is the coaching staff of an International Men’s Rugby 7s team (“the team”), and as such, the project will focus on identifying the most important variables </a:t>
            </a:r>
            <a:r>
              <a:rPr lang="en-US" dirty="0" smtClean="0"/>
              <a:t>for </a:t>
            </a:r>
            <a:r>
              <a:rPr lang="en-US" dirty="0"/>
              <a:t>this particular team. 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Understanding the most impactful variables will allow the coaching staff </a:t>
            </a:r>
            <a:r>
              <a:rPr lang="en-US" dirty="0" smtClean="0"/>
              <a:t>to </a:t>
            </a:r>
            <a:r>
              <a:rPr lang="en-US" dirty="0"/>
              <a:t>take action </a:t>
            </a:r>
            <a:r>
              <a:rPr lang="en-US" dirty="0" smtClean="0"/>
              <a:t>to </a:t>
            </a:r>
            <a:r>
              <a:rPr lang="en-US" dirty="0" smtClean="0"/>
              <a:t>improve </a:t>
            </a:r>
            <a:r>
              <a:rPr lang="en-US" dirty="0"/>
              <a:t>in these areas by </a:t>
            </a:r>
            <a:r>
              <a:rPr lang="en-US" dirty="0"/>
              <a:t>either allocating </a:t>
            </a:r>
            <a:r>
              <a:rPr lang="en-US" dirty="0"/>
              <a:t>more </a:t>
            </a:r>
            <a:r>
              <a:rPr lang="en-US" dirty="0" smtClean="0"/>
              <a:t>training resources, or </a:t>
            </a:r>
            <a:r>
              <a:rPr lang="en-US" dirty="0"/>
              <a:t>by adjusting the team’s tactical or strategic game </a:t>
            </a:r>
            <a:r>
              <a:rPr lang="en-US" dirty="0" smtClean="0"/>
              <a:t>plans in relation to team strengths and weaknesses.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source of the data used for this project is World Rugby, the </a:t>
            </a:r>
            <a:r>
              <a:rPr lang="en-US" dirty="0" smtClean="0"/>
              <a:t>sport’s global </a:t>
            </a:r>
            <a:r>
              <a:rPr lang="en-US" dirty="0"/>
              <a:t>governing </a:t>
            </a:r>
            <a:r>
              <a:rPr lang="en-US" dirty="0" smtClean="0"/>
              <a:t>body. 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World </a:t>
            </a:r>
            <a:r>
              <a:rPr lang="en-US" dirty="0"/>
              <a:t>Rugby compiles a statistical report at the completion of each tournament throughout the course of the Sevens World Series. For the purposes of this project, I collected data from </a:t>
            </a:r>
            <a:r>
              <a:rPr lang="en-US" dirty="0" smtClean="0"/>
              <a:t>the </a:t>
            </a:r>
            <a:r>
              <a:rPr lang="en-US" dirty="0"/>
              <a:t>2015-16, 2016-</a:t>
            </a:r>
            <a:r>
              <a:rPr lang="en-US" dirty="0" smtClean="0"/>
              <a:t>17, and </a:t>
            </a:r>
            <a:r>
              <a:rPr lang="en-US" dirty="0"/>
              <a:t>2017-18</a:t>
            </a:r>
            <a:r>
              <a:rPr lang="en-US" dirty="0" smtClean="0"/>
              <a:t> </a:t>
            </a:r>
            <a:r>
              <a:rPr lang="en-US" dirty="0"/>
              <a:t>Sevens World Series.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5152326" cy="36263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Data wrangling challenges</a:t>
            </a:r>
          </a:p>
          <a:p>
            <a:pPr marL="336550" indent="-182563">
              <a:tabLst>
                <a:tab pos="338138" algn="l"/>
              </a:tabLst>
            </a:pPr>
            <a:r>
              <a:rPr lang="en-US" dirty="0" smtClean="0"/>
              <a:t>2015-16, 2016-17 World Series data in PDF format</a:t>
            </a:r>
          </a:p>
          <a:p>
            <a:pPr marL="336550" indent="-182563">
              <a:tabLst>
                <a:tab pos="338138" algn="l"/>
              </a:tabLst>
            </a:pPr>
            <a:r>
              <a:rPr lang="en-US" dirty="0" smtClean="0"/>
              <a:t>2017-18 </a:t>
            </a:r>
            <a:r>
              <a:rPr lang="en-US" dirty="0"/>
              <a:t>World Series data in </a:t>
            </a:r>
            <a:r>
              <a:rPr lang="en-US" dirty="0" smtClean="0"/>
              <a:t>Excel </a:t>
            </a:r>
            <a:r>
              <a:rPr lang="en-US" dirty="0"/>
              <a:t>format</a:t>
            </a:r>
          </a:p>
          <a:p>
            <a:pPr marL="45720" indent="0">
              <a:lnSpc>
                <a:spcPct val="110000"/>
              </a:lnSpc>
              <a:buNone/>
            </a:pP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Two different data import, cleaning, and transformation scripts were required to handle the different data formats.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9" r="38698" b="38412"/>
          <a:stretch/>
        </p:blipFill>
        <p:spPr>
          <a:xfrm>
            <a:off x="6066726" y="1055665"/>
            <a:ext cx="2769885" cy="223754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8173" r="66139" b="46183"/>
          <a:stretch/>
        </p:blipFill>
        <p:spPr>
          <a:xfrm>
            <a:off x="6215353" y="3469125"/>
            <a:ext cx="2477021" cy="14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An additional challenge was </a:t>
            </a:r>
            <a:r>
              <a:rPr lang="en-US" dirty="0"/>
              <a:t>inconsistent features between the PDF and Excel </a:t>
            </a:r>
            <a:r>
              <a:rPr lang="en-US" dirty="0" smtClean="0"/>
              <a:t>reports.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were taken to </a:t>
            </a:r>
            <a:r>
              <a:rPr lang="en-US" dirty="0" smtClean="0"/>
              <a:t>develop </a:t>
            </a:r>
            <a:r>
              <a:rPr lang="en-US" dirty="0"/>
              <a:t>a common set of features that existed across both reports, or could be engineered from data that existed.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Feature engineering included creating: 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 “</a:t>
            </a:r>
            <a:r>
              <a:rPr lang="en-US" dirty="0"/>
              <a:t>Conversion %” feature </a:t>
            </a:r>
            <a:r>
              <a:rPr lang="en-US" dirty="0" smtClean="0"/>
              <a:t>(from “</a:t>
            </a:r>
            <a:r>
              <a:rPr lang="en-US" dirty="0"/>
              <a:t>Tries” and “Total Points</a:t>
            </a:r>
            <a:r>
              <a:rPr lang="en-US" dirty="0" smtClean="0"/>
              <a:t>”)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An “</a:t>
            </a:r>
            <a:r>
              <a:rPr lang="en-US" dirty="0" err="1"/>
              <a:t>Avg</a:t>
            </a:r>
            <a:r>
              <a:rPr lang="en-US" dirty="0"/>
              <a:t> Possession Time</a:t>
            </a:r>
            <a:r>
              <a:rPr lang="en-US" dirty="0" smtClean="0"/>
              <a:t>” feature (total </a:t>
            </a:r>
            <a:r>
              <a:rPr lang="en-US" dirty="0"/>
              <a:t>'Possession </a:t>
            </a:r>
            <a:r>
              <a:rPr lang="en-US" dirty="0" smtClean="0"/>
              <a:t>Time’/ number </a:t>
            </a:r>
            <a:r>
              <a:rPr lang="en-US" dirty="0"/>
              <a:t>of  '</a:t>
            </a:r>
            <a:r>
              <a:rPr lang="en-US" dirty="0" smtClean="0"/>
              <a:t>Possessions’)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 ‘Result’ feature: Win = 1, Loss = 0, Tie = 2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Created ‘Diff’ data </a:t>
            </a:r>
            <a:r>
              <a:rPr lang="mr-IN" dirty="0" smtClean="0"/>
              <a:t>–</a:t>
            </a:r>
            <a:r>
              <a:rPr lang="en-US" dirty="0" smtClean="0"/>
              <a:t> differential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smtClean="0"/>
              <a:t>total points of the US </a:t>
            </a:r>
            <a:r>
              <a:rPr lang="en-US" dirty="0" smtClean="0"/>
              <a:t>and their opponent. Represents both teams’ </a:t>
            </a:r>
            <a:r>
              <a:rPr lang="en-US" dirty="0" smtClean="0"/>
              <a:t>performance </a:t>
            </a:r>
            <a:r>
              <a:rPr lang="en-US" dirty="0" smtClean="0"/>
              <a:t>in one data </a:t>
            </a:r>
            <a:r>
              <a:rPr lang="en-US" dirty="0" smtClean="0"/>
              <a:t>point.</a:t>
            </a:r>
            <a:endParaRPr lang="en-US" dirty="0" smtClean="0"/>
          </a:p>
          <a:p>
            <a:pPr marL="677545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Ex., USA 12 </a:t>
            </a:r>
            <a:r>
              <a:rPr lang="mr-IN" dirty="0" smtClean="0"/>
              <a:t>–</a:t>
            </a:r>
            <a:r>
              <a:rPr lang="en-US" dirty="0" smtClean="0"/>
              <a:t> Fiji 24; Diff is -12</a:t>
            </a:r>
          </a:p>
          <a:p>
            <a:pPr marL="403225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8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Exploratory Data Analysis (EDA)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8976"/>
            <a:ext cx="4673286" cy="3338413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correlations </a:t>
            </a:r>
            <a:r>
              <a:rPr lang="en-US" dirty="0"/>
              <a:t>revealed that the strongest positive correlation is between the Possession Time Difference and Passes Difference (r=0.89). </a:t>
            </a:r>
            <a:endParaRPr lang="en-US" dirty="0" smtClean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Makes intuitive sense, as typically the more time a team has possession of the ball, the more passes they will make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87686" y="1650921"/>
            <a:ext cx="3248925" cy="3206625"/>
            <a:chOff x="4493243" y="1499484"/>
            <a:chExt cx="3640761" cy="3593359"/>
          </a:xfrm>
        </p:grpSpPr>
        <p:sp>
          <p:nvSpPr>
            <p:cNvPr id="5" name="Rectangle 4"/>
            <p:cNvSpPr/>
            <p:nvPr/>
          </p:nvSpPr>
          <p:spPr>
            <a:xfrm>
              <a:off x="4493243" y="1499484"/>
              <a:ext cx="3640761" cy="3593359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" name="Picture 3" descr="passes-poss_cor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298" y="1499484"/>
              <a:ext cx="3577206" cy="3527292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970454" y="994820"/>
            <a:ext cx="484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Exploration of correlations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2656"/>
            <a:ext cx="5017208" cy="3828606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Additionally, </a:t>
            </a:r>
            <a:r>
              <a:rPr lang="en-US" dirty="0" smtClean="0"/>
              <a:t>a </a:t>
            </a:r>
            <a:r>
              <a:rPr lang="en-US" dirty="0"/>
              <a:t>moderately strong positive correlation between the Penalty-Free Kick Against Diff variable and </a:t>
            </a:r>
            <a:r>
              <a:rPr lang="en-US" dirty="0" smtClean="0"/>
              <a:t>Ruck </a:t>
            </a:r>
            <a:r>
              <a:rPr lang="en-US" dirty="0"/>
              <a:t>Maul Diff (number of rucks/mauls by a team) (r=0.77)</a:t>
            </a:r>
            <a:r>
              <a:rPr lang="en-US" dirty="0" smtClean="0"/>
              <a:t>.</a:t>
            </a:r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As the number of </a:t>
            </a:r>
            <a:r>
              <a:rPr lang="en-US" dirty="0" smtClean="0"/>
              <a:t> a team’s rucks rises</a:t>
            </a:r>
            <a:r>
              <a:rPr lang="en-US" dirty="0"/>
              <a:t>, so does the incidence of penalties - likely from ruck infringements/penalties.  </a:t>
            </a:r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ruck is </a:t>
            </a:r>
            <a:r>
              <a:rPr lang="en-US" dirty="0" smtClean="0"/>
              <a:t>often </a:t>
            </a:r>
            <a:r>
              <a:rPr lang="en-US" dirty="0"/>
              <a:t>the most penalized area of the </a:t>
            </a:r>
            <a:r>
              <a:rPr lang="en-US" dirty="0" smtClean="0"/>
              <a:t>game - that the more rucks in a match, the more potential for penalties.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31608" y="1175274"/>
            <a:ext cx="3050249" cy="2927257"/>
            <a:chOff x="3661653" y="-27018"/>
            <a:chExt cx="5387763" cy="5170518"/>
          </a:xfrm>
        </p:grpSpPr>
        <p:sp>
          <p:nvSpPr>
            <p:cNvPr id="8" name="Rectangle 7"/>
            <p:cNvSpPr/>
            <p:nvPr/>
          </p:nvSpPr>
          <p:spPr>
            <a:xfrm>
              <a:off x="3661653" y="0"/>
              <a:ext cx="5350609" cy="51435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ruckdiff_pendiff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45" y="-27018"/>
              <a:ext cx="5289071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37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7356</TotalTime>
  <Words>1660</Words>
  <Application>Microsoft Macintosh PowerPoint</Application>
  <PresentationFormat>On-screen Show (16:9)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Identifying the most important variables influencing a team’s match outcome in Rugby 7s</vt:lpstr>
      <vt:lpstr>Project Objective</vt:lpstr>
      <vt:lpstr>Client</vt:lpstr>
      <vt:lpstr>Data Sources</vt:lpstr>
      <vt:lpstr>Data Wrangling</vt:lpstr>
      <vt:lpstr>Data Wrangling</vt:lpstr>
      <vt:lpstr>Feature Engineering</vt:lpstr>
      <vt:lpstr>Exploratory Data Analysis (EDA)</vt:lpstr>
      <vt:lpstr>EDA</vt:lpstr>
      <vt:lpstr>Data Pre-processing</vt:lpstr>
      <vt:lpstr>Model Building</vt:lpstr>
      <vt:lpstr>Model Selection</vt:lpstr>
      <vt:lpstr>Random Forest Model</vt:lpstr>
      <vt:lpstr>Feature Importance</vt:lpstr>
      <vt:lpstr>Feature Importance</vt:lpstr>
      <vt:lpstr>Actionable Insights</vt:lpstr>
      <vt:lpstr>Actionable Insights</vt:lpstr>
      <vt:lpstr>Actionable Insights</vt:lpstr>
      <vt:lpstr>Actionable Insights</vt:lpstr>
      <vt:lpstr>Actionable Insights</vt:lpstr>
      <vt:lpstr>Actionable Insights</vt:lpstr>
      <vt:lpstr>Future Work</vt:lpstr>
      <vt:lpstr>Future Work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84</cp:revision>
  <dcterms:created xsi:type="dcterms:W3CDTF">2019-02-25T03:24:10Z</dcterms:created>
  <dcterms:modified xsi:type="dcterms:W3CDTF">2019-03-04T15:50:47Z</dcterms:modified>
</cp:coreProperties>
</file>