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0" r:id="rId4"/>
    <p:sldId id="261" r:id="rId5"/>
    <p:sldId id="262" r:id="rId6"/>
    <p:sldId id="263" r:id="rId7"/>
    <p:sldId id="266" r:id="rId8"/>
    <p:sldId id="265" r:id="rId9"/>
    <p:sldId id="267" r:id="rId10"/>
    <p:sldId id="268" r:id="rId11"/>
    <p:sldId id="269" r:id="rId12"/>
    <p:sldId id="270" r:id="rId13"/>
    <p:sldId id="271" r:id="rId14"/>
    <p:sldId id="272" r:id="rId15"/>
    <p:sldId id="259" r:id="rId16"/>
    <p:sldId id="279" r:id="rId17"/>
    <p:sldId id="273" r:id="rId18"/>
    <p:sldId id="274" r:id="rId19"/>
    <p:sldId id="275" r:id="rId20"/>
    <p:sldId id="276" r:id="rId21"/>
    <p:sldId id="280" r:id="rId22"/>
    <p:sldId id="264" r:id="rId23"/>
    <p:sldId id="281" r:id="rId24"/>
    <p:sldId id="282" r:id="rId25"/>
    <p:sldId id="283" r:id="rId26"/>
    <p:sldId id="284" r:id="rId27"/>
    <p:sldId id="258"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922" autoAdjust="0"/>
  </p:normalViewPr>
  <p:slideViewPr>
    <p:cSldViewPr snapToGrid="0" snapToObjects="1">
      <p:cViewPr>
        <p:scale>
          <a:sx n="94" d="100"/>
          <a:sy n="94" d="100"/>
        </p:scale>
        <p:origin x="-464" y="-23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3/1/19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pPr eaLnBrk="1" latinLnBrk="0" hangingPunct="1"/>
            <a:fld id="{E637BB6B-EE1B-48FB-8575-0D55C373DE88}" type="datetimeFigureOut">
              <a:rPr lang="en-US" smtClean="0"/>
              <a:pPr eaLnBrk="1" latinLnBrk="0" hangingPunct="1"/>
              <a:t>3/1/19</a:t>
            </a:fld>
            <a:endParaRPr lang="en-US" sz="1000">
              <a:solidFill>
                <a:schemeClr val="tx2">
                  <a:shade val="50000"/>
                </a:schemeClr>
              </a:solidFill>
            </a:endParaRPr>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pPr algn="ctr" eaLnBrk="1" latinLnBrk="0" hangingPunct="1"/>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cikit-learn.org/stable/modules/generated/sklearn.preprocessing.StandardScaler.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linear_model.LogisticRegression.html" TargetMode="External"/><Relationship Id="rId4" Type="http://schemas.openxmlformats.org/officeDocument/2006/relationships/hyperlink" Target="https://scikit-learn.org/stable/modules/generated/sklearn.ensemble.RandomForestClassifier.html%23sklearn.ensemble.RandomForestClassifier" TargetMode="External"/><Relationship Id="rId5" Type="http://schemas.openxmlformats.org/officeDocument/2006/relationships/hyperlink" Target="https://xgboost.readthedocs.io/en/latest/index.html" TargetMode="External"/><Relationship Id="rId1" Type="http://schemas.openxmlformats.org/officeDocument/2006/relationships/slideLayout" Target="../slideLayouts/slideLayout2.xml"/><Relationship Id="rId2" Type="http://schemas.openxmlformats.org/officeDocument/2006/relationships/hyperlink" Target="https://scikit-learn.org/stable/modules/generated/sklearn.tree.DecisionTreeClassifi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cikit-learn.org/stable/modules/generated/sklearn.model_selection.GridSearchCV.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cikit-learn.org/stable/modules/generated/sklearn.model_selection.RandomizedSearchCV.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orld.rugby/sevens-series/video/40249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orld.rugby/sevens-seri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72" y="848546"/>
            <a:ext cx="7172793" cy="1725930"/>
          </a:xfrm>
        </p:spPr>
        <p:txBody>
          <a:bodyPr>
            <a:normAutofit/>
          </a:bodyPr>
          <a:lstStyle/>
          <a:p>
            <a:r>
              <a:rPr lang="en-US" sz="3200" dirty="0">
                <a:effectLst/>
              </a:rPr>
              <a:t>Identifying the most important variables influencing a team’s match outcome in Rugby </a:t>
            </a:r>
            <a:r>
              <a:rPr lang="en-US" sz="3200" dirty="0" smtClean="0">
                <a:effectLst/>
              </a:rPr>
              <a:t>7s</a:t>
            </a:r>
            <a:endParaRPr lang="en-US" sz="3200" dirty="0"/>
          </a:p>
        </p:txBody>
      </p:sp>
      <p:sp>
        <p:nvSpPr>
          <p:cNvPr id="3" name="Subtitle 2"/>
          <p:cNvSpPr>
            <a:spLocks noGrp="1"/>
          </p:cNvSpPr>
          <p:nvPr>
            <p:ph type="subTitle" idx="1"/>
          </p:nvPr>
        </p:nvSpPr>
        <p:spPr>
          <a:xfrm>
            <a:off x="429072" y="2820373"/>
            <a:ext cx="7315200" cy="858474"/>
          </a:xfrm>
        </p:spPr>
        <p:txBody>
          <a:bodyPr/>
          <a:lstStyle/>
          <a:p>
            <a:r>
              <a:rPr lang="en-US" dirty="0" smtClean="0"/>
              <a:t>Rob Chudzik</a:t>
            </a:r>
          </a:p>
          <a:p>
            <a:r>
              <a:rPr lang="en-US" sz="1400" dirty="0" smtClean="0"/>
              <a:t>Springboard Capstone 1 Project</a:t>
            </a:r>
            <a:endParaRPr lang="en-US" sz="1400" dirty="0"/>
          </a:p>
        </p:txBody>
      </p:sp>
    </p:spTree>
    <p:extLst>
      <p:ext uri="{BB962C8B-B14F-4D97-AF65-F5344CB8AC3E}">
        <p14:creationId xmlns:p14="http://schemas.microsoft.com/office/powerpoint/2010/main" val="306447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smtClean="0"/>
              <a:t>Data Pre-processing</a:t>
            </a:r>
            <a:endParaRPr lang="en-US" dirty="0"/>
          </a:p>
        </p:txBody>
      </p:sp>
      <p:sp>
        <p:nvSpPr>
          <p:cNvPr id="3" name="Content Placeholder 2"/>
          <p:cNvSpPr>
            <a:spLocks noGrp="1"/>
          </p:cNvSpPr>
          <p:nvPr>
            <p:ph idx="1"/>
          </p:nvPr>
        </p:nvSpPr>
        <p:spPr>
          <a:xfrm>
            <a:off x="914400" y="1291255"/>
            <a:ext cx="7315200" cy="3369303"/>
          </a:xfrm>
        </p:spPr>
        <p:txBody>
          <a:bodyPr>
            <a:normAutofit/>
          </a:bodyPr>
          <a:lstStyle/>
          <a:p>
            <a:pPr marL="45720" indent="0">
              <a:buNone/>
            </a:pPr>
            <a:r>
              <a:rPr lang="en-US" dirty="0"/>
              <a:t>For each model, the same pre-processing steps were followed: </a:t>
            </a:r>
          </a:p>
          <a:p>
            <a:pPr marL="45720" indent="0">
              <a:buNone/>
            </a:pPr>
            <a:r>
              <a:rPr lang="en-US" dirty="0"/>
              <a:t> </a:t>
            </a:r>
          </a:p>
          <a:p>
            <a:pPr marL="403225" indent="-295275"/>
            <a:r>
              <a:rPr lang="en-US" dirty="0" smtClean="0"/>
              <a:t>Features </a:t>
            </a:r>
            <a:r>
              <a:rPr lang="en-US" dirty="0"/>
              <a:t>that would bias the prediction, or that were non-</a:t>
            </a:r>
            <a:r>
              <a:rPr lang="en-US" dirty="0" smtClean="0"/>
              <a:t>numerical, </a:t>
            </a:r>
            <a:r>
              <a:rPr lang="en-US" dirty="0"/>
              <a:t>were dropped. </a:t>
            </a:r>
            <a:endParaRPr lang="en-US" dirty="0" smtClean="0"/>
          </a:p>
          <a:p>
            <a:pPr marL="586105" lvl="2" indent="-295275"/>
            <a:r>
              <a:rPr lang="en-US" dirty="0" smtClean="0"/>
              <a:t>An </a:t>
            </a:r>
            <a:r>
              <a:rPr lang="en-US" dirty="0"/>
              <a:t>example of a feature that would bias the prediction is the score differential (‘</a:t>
            </a:r>
            <a:r>
              <a:rPr lang="en-US" dirty="0" err="1"/>
              <a:t>Score_Diff</a:t>
            </a:r>
            <a:r>
              <a:rPr lang="en-US" dirty="0"/>
              <a:t>’</a:t>
            </a:r>
            <a:r>
              <a:rPr lang="en-US" dirty="0" smtClean="0"/>
              <a:t>)</a:t>
            </a:r>
            <a:endParaRPr lang="en-US" dirty="0"/>
          </a:p>
          <a:p>
            <a:pPr marL="403225" indent="-295275">
              <a:buNone/>
            </a:pPr>
            <a:r>
              <a:rPr lang="en-US" dirty="0"/>
              <a:t> </a:t>
            </a:r>
          </a:p>
          <a:p>
            <a:pPr marL="403225" indent="-295275"/>
            <a:r>
              <a:rPr lang="en-US" dirty="0"/>
              <a:t>Because the scale of each feature’s values was so varied, the data needed to be scaled for better model performance, using the </a:t>
            </a:r>
            <a:r>
              <a:rPr lang="en-US" dirty="0" err="1"/>
              <a:t>scikit</a:t>
            </a:r>
            <a:r>
              <a:rPr lang="en-US" dirty="0"/>
              <a:t>-learn ‘</a:t>
            </a:r>
            <a:r>
              <a:rPr lang="en-US" u="sng" dirty="0">
                <a:hlinkClick r:id="rId2"/>
              </a:rPr>
              <a:t>StandardScaler</a:t>
            </a:r>
            <a:r>
              <a:rPr lang="en-US" dirty="0"/>
              <a:t>’ library. </a:t>
            </a:r>
          </a:p>
          <a:p>
            <a:pPr marL="403225" indent="-182563">
              <a:lnSpc>
                <a:spcPct val="110000"/>
              </a:lnSpc>
              <a:spcBef>
                <a:spcPts val="0"/>
              </a:spcBef>
              <a:spcAft>
                <a:spcPts val="1200"/>
              </a:spcAft>
            </a:pPr>
            <a:endParaRPr lang="en-US" dirty="0"/>
          </a:p>
        </p:txBody>
      </p:sp>
    </p:spTree>
    <p:extLst>
      <p:ext uri="{BB962C8B-B14F-4D97-AF65-F5344CB8AC3E}">
        <p14:creationId xmlns:p14="http://schemas.microsoft.com/office/powerpoint/2010/main" val="353113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smtClean="0"/>
              <a:t>Model Building</a:t>
            </a:r>
            <a:endParaRPr lang="en-US" dirty="0"/>
          </a:p>
        </p:txBody>
      </p:sp>
      <p:sp>
        <p:nvSpPr>
          <p:cNvPr id="3" name="Content Placeholder 2"/>
          <p:cNvSpPr>
            <a:spLocks noGrp="1"/>
          </p:cNvSpPr>
          <p:nvPr>
            <p:ph idx="1"/>
          </p:nvPr>
        </p:nvSpPr>
        <p:spPr>
          <a:xfrm>
            <a:off x="914400" y="1291255"/>
            <a:ext cx="7315200" cy="3852245"/>
          </a:xfrm>
        </p:spPr>
        <p:txBody>
          <a:bodyPr>
            <a:normAutofit/>
          </a:bodyPr>
          <a:lstStyle/>
          <a:p>
            <a:pPr marL="45720" indent="0">
              <a:buNone/>
            </a:pPr>
            <a:r>
              <a:rPr lang="en-US" dirty="0" smtClean="0"/>
              <a:t>Four different </a:t>
            </a:r>
            <a:r>
              <a:rPr lang="en-US" dirty="0"/>
              <a:t>types of classification models were built to predict the result of the matches, and then extract the most important features from that model: </a:t>
            </a:r>
            <a:endParaRPr lang="en-US" dirty="0" smtClean="0"/>
          </a:p>
          <a:p>
            <a:pPr marL="457200" indent="-182563"/>
            <a:r>
              <a:rPr lang="en-US" u="sng" dirty="0" smtClean="0">
                <a:hlinkClick r:id="rId2"/>
              </a:rPr>
              <a:t>Decision Tree</a:t>
            </a:r>
            <a:endParaRPr lang="en-US" dirty="0" smtClean="0"/>
          </a:p>
          <a:p>
            <a:pPr marL="457200" indent="-182563"/>
            <a:r>
              <a:rPr lang="en-US" u="sng" dirty="0" smtClean="0">
                <a:hlinkClick r:id="rId3"/>
              </a:rPr>
              <a:t>Logistic Regression</a:t>
            </a:r>
            <a:endParaRPr lang="en-US" dirty="0" smtClean="0"/>
          </a:p>
          <a:p>
            <a:pPr marL="457200" indent="-182563"/>
            <a:r>
              <a:rPr lang="en-US" u="sng" dirty="0" smtClean="0">
                <a:hlinkClick r:id="rId4"/>
              </a:rPr>
              <a:t>Random Forest</a:t>
            </a:r>
            <a:endParaRPr lang="en-US" dirty="0" smtClean="0"/>
          </a:p>
          <a:p>
            <a:pPr marL="457200" indent="-182563"/>
            <a:r>
              <a:rPr lang="en-US" u="sng" dirty="0" smtClean="0">
                <a:hlinkClick r:id="rId5"/>
              </a:rPr>
              <a:t>XGBoost</a:t>
            </a:r>
            <a:r>
              <a:rPr lang="en-US" dirty="0" smtClean="0"/>
              <a:t> </a:t>
            </a:r>
            <a:r>
              <a:rPr lang="en-US" dirty="0"/>
              <a:t>(gradient boosted trees</a:t>
            </a:r>
            <a:r>
              <a:rPr lang="en-US" dirty="0" smtClean="0"/>
              <a:t>)</a:t>
            </a:r>
          </a:p>
          <a:p>
            <a:pPr marL="45720" indent="0">
              <a:buNone/>
            </a:pPr>
            <a:endParaRPr lang="en-US" dirty="0" smtClean="0"/>
          </a:p>
          <a:p>
            <a:pPr marL="45720" indent="0">
              <a:buNone/>
            </a:pPr>
            <a:r>
              <a:rPr lang="en-US" dirty="0" smtClean="0"/>
              <a:t>Each </a:t>
            </a:r>
            <a:r>
              <a:rPr lang="en-US" dirty="0"/>
              <a:t>model’s performance was evaluated, and the best performing model was selected as the final model.</a:t>
            </a:r>
          </a:p>
          <a:p>
            <a:pPr marL="403225" indent="-182563">
              <a:lnSpc>
                <a:spcPct val="110000"/>
              </a:lnSpc>
              <a:spcBef>
                <a:spcPts val="0"/>
              </a:spcBef>
              <a:spcAft>
                <a:spcPts val="1200"/>
              </a:spcAft>
            </a:pPr>
            <a:endParaRPr lang="en-US" dirty="0"/>
          </a:p>
        </p:txBody>
      </p:sp>
    </p:spTree>
    <p:extLst>
      <p:ext uri="{BB962C8B-B14F-4D97-AF65-F5344CB8AC3E}">
        <p14:creationId xmlns:p14="http://schemas.microsoft.com/office/powerpoint/2010/main" val="120719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smtClean="0"/>
              <a:t>Model Selection</a:t>
            </a:r>
            <a:endParaRPr lang="en-US" dirty="0"/>
          </a:p>
        </p:txBody>
      </p:sp>
      <p:sp>
        <p:nvSpPr>
          <p:cNvPr id="3" name="Content Placeholder 2"/>
          <p:cNvSpPr>
            <a:spLocks noGrp="1"/>
          </p:cNvSpPr>
          <p:nvPr>
            <p:ph idx="1"/>
          </p:nvPr>
        </p:nvSpPr>
        <p:spPr>
          <a:xfrm>
            <a:off x="914400" y="1055665"/>
            <a:ext cx="7315200" cy="4087835"/>
          </a:xfrm>
        </p:spPr>
        <p:txBody>
          <a:bodyPr>
            <a:normAutofit/>
          </a:bodyPr>
          <a:lstStyle/>
          <a:p>
            <a:pPr marL="45720" indent="0">
              <a:spcBef>
                <a:spcPts val="0"/>
              </a:spcBef>
              <a:spcAft>
                <a:spcPts val="1200"/>
              </a:spcAft>
              <a:buNone/>
            </a:pPr>
            <a:r>
              <a:rPr lang="en-US" dirty="0" smtClean="0"/>
              <a:t>The classification </a:t>
            </a:r>
            <a:r>
              <a:rPr lang="en-US" dirty="0"/>
              <a:t>models were built, tuned and evaluated</a:t>
            </a:r>
            <a:r>
              <a:rPr lang="en-US" dirty="0" smtClean="0"/>
              <a:t>.</a:t>
            </a:r>
            <a:endParaRPr lang="en-US" dirty="0"/>
          </a:p>
          <a:p>
            <a:pPr marL="45720" indent="0">
              <a:spcBef>
                <a:spcPts val="0"/>
              </a:spcBef>
              <a:spcAft>
                <a:spcPts val="1200"/>
              </a:spcAft>
              <a:buNone/>
            </a:pPr>
            <a:r>
              <a:rPr lang="en-US" dirty="0"/>
              <a:t>Each model was tuned using </a:t>
            </a:r>
            <a:r>
              <a:rPr lang="en-US" dirty="0" err="1"/>
              <a:t>scikit-learn’s</a:t>
            </a:r>
            <a:r>
              <a:rPr lang="en-US" dirty="0"/>
              <a:t> </a:t>
            </a:r>
            <a:r>
              <a:rPr lang="en-US" u="sng" dirty="0">
                <a:hlinkClick r:id="rId2"/>
              </a:rPr>
              <a:t>GridSearchCV</a:t>
            </a:r>
            <a:r>
              <a:rPr lang="en-US" dirty="0"/>
              <a:t> for finding the best </a:t>
            </a:r>
            <a:r>
              <a:rPr lang="en-US" dirty="0" err="1"/>
              <a:t>hyperparameters</a:t>
            </a:r>
            <a:r>
              <a:rPr lang="en-US" dirty="0" smtClean="0"/>
              <a:t>.</a:t>
            </a:r>
            <a:endParaRPr lang="en-US" b="1" dirty="0" smtClean="0"/>
          </a:p>
          <a:p>
            <a:pPr marL="45720" indent="0">
              <a:buNone/>
            </a:pPr>
            <a:endParaRPr lang="en-US" b="1" dirty="0"/>
          </a:p>
          <a:p>
            <a:pPr marL="45720" indent="0">
              <a:buNone/>
            </a:pPr>
            <a:endParaRPr lang="en-US" b="1" dirty="0" smtClean="0"/>
          </a:p>
          <a:p>
            <a:pPr marL="45720" indent="0">
              <a:buNone/>
            </a:pPr>
            <a:endParaRPr lang="en-US" dirty="0"/>
          </a:p>
          <a:p>
            <a:pPr marL="45720" indent="0" fontAlgn="base" latinLnBrk="1">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896326004"/>
              </p:ext>
            </p:extLst>
          </p:nvPr>
        </p:nvGraphicFramePr>
        <p:xfrm>
          <a:off x="1523999" y="2350210"/>
          <a:ext cx="6096000" cy="1486195"/>
        </p:xfrm>
        <a:graphic>
          <a:graphicData uri="http://schemas.openxmlformats.org/drawingml/2006/table">
            <a:tbl>
              <a:tblPr firstRow="1" bandRow="1">
                <a:tableStyleId>{5C22544A-7EE6-4342-B048-85BDC9FD1C3A}</a:tableStyleId>
              </a:tblPr>
              <a:tblGrid>
                <a:gridCol w="1799863"/>
                <a:gridCol w="1248137"/>
                <a:gridCol w="1524000"/>
                <a:gridCol w="1524000"/>
              </a:tblGrid>
              <a:tr h="297239">
                <a:tc>
                  <a:txBody>
                    <a:bodyPr/>
                    <a:lstStyle/>
                    <a:p>
                      <a:pPr marL="0" marR="0">
                        <a:spcBef>
                          <a:spcPts val="0"/>
                        </a:spcBef>
                        <a:spcAft>
                          <a:spcPts val="0"/>
                        </a:spcAft>
                      </a:pPr>
                      <a:r>
                        <a:rPr lang="en-US" sz="1400">
                          <a:solidFill>
                            <a:srgbClr val="FFFFFF"/>
                          </a:solidFill>
                          <a:effectLst/>
                          <a:latin typeface="Calibri"/>
                          <a:ea typeface="ＭＳ 明朝"/>
                          <a:cs typeface="Times New Roman"/>
                        </a:rPr>
                        <a:t>Model</a:t>
                      </a:r>
                      <a:endParaRPr lang="en-US" sz="140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400" dirty="0">
                          <a:solidFill>
                            <a:srgbClr val="FFFFFF"/>
                          </a:solidFill>
                          <a:effectLst/>
                          <a:latin typeface="Calibri"/>
                          <a:ea typeface="ＭＳ 明朝"/>
                          <a:cs typeface="Times New Roman"/>
                        </a:rPr>
                        <a:t>Precision</a:t>
                      </a:r>
                      <a:endParaRPr lang="en-US" sz="1400" dirty="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400" dirty="0">
                          <a:solidFill>
                            <a:srgbClr val="FFFFFF"/>
                          </a:solidFill>
                          <a:effectLst/>
                          <a:latin typeface="Calibri"/>
                          <a:ea typeface="ＭＳ 明朝"/>
                          <a:cs typeface="Times New Roman"/>
                        </a:rPr>
                        <a:t>Recall</a:t>
                      </a:r>
                      <a:endParaRPr lang="en-US" sz="1400" dirty="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400">
                          <a:solidFill>
                            <a:srgbClr val="FFFFFF"/>
                          </a:solidFill>
                          <a:effectLst/>
                          <a:latin typeface="Calibri"/>
                          <a:ea typeface="ＭＳ 明朝"/>
                          <a:cs typeface="Times New Roman"/>
                        </a:rPr>
                        <a:t>F1 Score</a:t>
                      </a:r>
                      <a:endParaRPr lang="en-US" sz="1400">
                        <a:effectLst/>
                        <a:latin typeface="Calibri"/>
                        <a:ea typeface="ＭＳ 明朝"/>
                        <a:cs typeface="Times New Roman"/>
                      </a:endParaRPr>
                    </a:p>
                  </a:txBody>
                  <a:tcPr marL="68580" marR="68580" marT="0" marB="0"/>
                </a:tc>
              </a:tr>
              <a:tr h="297239">
                <a:tc>
                  <a:txBody>
                    <a:bodyPr/>
                    <a:lstStyle/>
                    <a:p>
                      <a:pPr marL="0" marR="0">
                        <a:spcBef>
                          <a:spcPts val="0"/>
                        </a:spcBef>
                        <a:spcAft>
                          <a:spcPts val="0"/>
                        </a:spcAft>
                      </a:pPr>
                      <a:r>
                        <a:rPr lang="en-US" sz="1200" b="1" dirty="0">
                          <a:solidFill>
                            <a:schemeClr val="bg1"/>
                          </a:solidFill>
                          <a:effectLst/>
                          <a:latin typeface="Calibri"/>
                          <a:ea typeface="ＭＳ 明朝"/>
                          <a:cs typeface="Times New Roman"/>
                        </a:rPr>
                        <a:t>Decision Tree</a:t>
                      </a:r>
                      <a:endParaRPr lang="en-US" sz="1200" dirty="0">
                        <a:solidFill>
                          <a:schemeClr val="bg1"/>
                        </a:solidFill>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b="0">
                          <a:solidFill>
                            <a:srgbClr val="000000"/>
                          </a:solidFill>
                          <a:effectLst/>
                          <a:latin typeface="Calibri"/>
                          <a:ea typeface="ＭＳ 明朝"/>
                          <a:cs typeface="Courier"/>
                        </a:rPr>
                        <a:t>0.63</a:t>
                      </a:r>
                      <a:endParaRPr lang="en-US" sz="1200" b="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b="0">
                          <a:solidFill>
                            <a:srgbClr val="000000"/>
                          </a:solidFill>
                          <a:effectLst/>
                          <a:latin typeface="Calibri"/>
                          <a:ea typeface="ＭＳ 明朝"/>
                          <a:cs typeface="Courier"/>
                        </a:rPr>
                        <a:t>0.62</a:t>
                      </a:r>
                      <a:endParaRPr lang="en-US" sz="1200" b="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b="0" dirty="0">
                          <a:solidFill>
                            <a:srgbClr val="000000"/>
                          </a:solidFill>
                          <a:effectLst/>
                          <a:latin typeface="Calibri"/>
                          <a:ea typeface="ＭＳ 明朝"/>
                          <a:cs typeface="Courier"/>
                        </a:rPr>
                        <a:t>0.61</a:t>
                      </a:r>
                      <a:endParaRPr lang="en-US" sz="1200" b="0" dirty="0">
                        <a:effectLst/>
                        <a:latin typeface="Calibri"/>
                        <a:ea typeface="ＭＳ 明朝"/>
                        <a:cs typeface="Times New Roman"/>
                      </a:endParaRPr>
                    </a:p>
                  </a:txBody>
                  <a:tcPr marL="68580" marR="68580" marT="0" marB="0"/>
                </a:tc>
              </a:tr>
              <a:tr h="297239">
                <a:tc>
                  <a:txBody>
                    <a:bodyPr/>
                    <a:lstStyle/>
                    <a:p>
                      <a:pPr marL="0" marR="0">
                        <a:spcBef>
                          <a:spcPts val="0"/>
                        </a:spcBef>
                        <a:spcAft>
                          <a:spcPts val="0"/>
                        </a:spcAft>
                      </a:pPr>
                      <a:r>
                        <a:rPr lang="en-US" sz="1200" b="1">
                          <a:effectLst/>
                          <a:latin typeface="Calibri"/>
                          <a:ea typeface="ＭＳ 明朝"/>
                          <a:cs typeface="Times New Roman"/>
                        </a:rPr>
                        <a:t>Logistic Regression</a:t>
                      </a:r>
                      <a:endParaRPr lang="en-US" sz="120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a:solidFill>
                            <a:srgbClr val="000000"/>
                          </a:solidFill>
                          <a:effectLst/>
                          <a:latin typeface="Calibri"/>
                          <a:ea typeface="ＭＳ 明朝"/>
                          <a:cs typeface="Times New Roman"/>
                        </a:rPr>
                        <a:t>0.55</a:t>
                      </a:r>
                      <a:endParaRPr lang="en-US" sz="120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a:solidFill>
                            <a:srgbClr val="000000"/>
                          </a:solidFill>
                          <a:effectLst/>
                          <a:latin typeface="Calibri"/>
                          <a:ea typeface="ＭＳ 明朝"/>
                          <a:cs typeface="Times New Roman"/>
                        </a:rPr>
                        <a:t>0.52</a:t>
                      </a:r>
                      <a:endParaRPr lang="en-US" sz="120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a:solidFill>
                            <a:srgbClr val="000000"/>
                          </a:solidFill>
                          <a:effectLst/>
                          <a:latin typeface="Calibri"/>
                          <a:ea typeface="ＭＳ 明朝"/>
                          <a:cs typeface="Times New Roman"/>
                        </a:rPr>
                        <a:t>0.53/0.60*</a:t>
                      </a:r>
                      <a:endParaRPr lang="en-US" sz="1200">
                        <a:effectLst/>
                        <a:latin typeface="Calibri"/>
                        <a:ea typeface="ＭＳ 明朝"/>
                        <a:cs typeface="Times New Roman"/>
                      </a:endParaRPr>
                    </a:p>
                  </a:txBody>
                  <a:tcPr marL="68580" marR="68580" marT="0" marB="0"/>
                </a:tc>
              </a:tr>
              <a:tr h="297239">
                <a:tc>
                  <a:txBody>
                    <a:bodyPr/>
                    <a:lstStyle/>
                    <a:p>
                      <a:pPr marL="0" marR="0">
                        <a:spcBef>
                          <a:spcPts val="0"/>
                        </a:spcBef>
                        <a:spcAft>
                          <a:spcPts val="0"/>
                        </a:spcAft>
                      </a:pPr>
                      <a:r>
                        <a:rPr lang="en-US" sz="1200" b="1">
                          <a:effectLst/>
                          <a:latin typeface="Calibri"/>
                          <a:ea typeface="ＭＳ 明朝"/>
                          <a:cs typeface="Times New Roman"/>
                        </a:rPr>
                        <a:t>XGBoost</a:t>
                      </a:r>
                      <a:endParaRPr lang="en-US" sz="120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a:solidFill>
                            <a:srgbClr val="000000"/>
                          </a:solidFill>
                          <a:effectLst/>
                          <a:latin typeface="Calibri"/>
                          <a:ea typeface="ＭＳ 明朝"/>
                          <a:cs typeface="Times New Roman"/>
                        </a:rPr>
                        <a:t>0.50</a:t>
                      </a:r>
                      <a:endParaRPr lang="en-US" sz="120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dirty="0">
                          <a:solidFill>
                            <a:srgbClr val="000000"/>
                          </a:solidFill>
                          <a:effectLst/>
                          <a:latin typeface="Calibri"/>
                          <a:ea typeface="ＭＳ 明朝"/>
                          <a:cs typeface="Times New Roman"/>
                        </a:rPr>
                        <a:t>0.50</a:t>
                      </a:r>
                      <a:endParaRPr lang="en-US" sz="1200" dirty="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a:solidFill>
                            <a:srgbClr val="000000"/>
                          </a:solidFill>
                          <a:effectLst/>
                          <a:latin typeface="Calibri"/>
                          <a:ea typeface="ＭＳ 明朝"/>
                          <a:cs typeface="Times New Roman"/>
                        </a:rPr>
                        <a:t>0.49 / 0.50*</a:t>
                      </a:r>
                      <a:endParaRPr lang="en-US" sz="1200">
                        <a:effectLst/>
                        <a:latin typeface="Calibri"/>
                        <a:ea typeface="ＭＳ 明朝"/>
                        <a:cs typeface="Times New Roman"/>
                      </a:endParaRPr>
                    </a:p>
                  </a:txBody>
                  <a:tcPr marL="68580" marR="68580" marT="0" marB="0"/>
                </a:tc>
              </a:tr>
              <a:tr h="297239">
                <a:tc>
                  <a:txBody>
                    <a:bodyPr/>
                    <a:lstStyle/>
                    <a:p>
                      <a:pPr marL="0" marR="0">
                        <a:spcBef>
                          <a:spcPts val="0"/>
                        </a:spcBef>
                        <a:spcAft>
                          <a:spcPts val="0"/>
                        </a:spcAft>
                      </a:pPr>
                      <a:r>
                        <a:rPr lang="en-US" sz="1200" b="1">
                          <a:effectLst/>
                          <a:latin typeface="Calibri"/>
                          <a:ea typeface="ＭＳ 明朝"/>
                          <a:cs typeface="Times New Roman"/>
                        </a:rPr>
                        <a:t>Random Forest</a:t>
                      </a:r>
                      <a:endParaRPr lang="en-US" sz="120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dirty="0">
                          <a:solidFill>
                            <a:srgbClr val="000000"/>
                          </a:solidFill>
                          <a:effectLst/>
                          <a:latin typeface="Calibri"/>
                          <a:ea typeface="ＭＳ 明朝"/>
                          <a:cs typeface="Times New Roman"/>
                        </a:rPr>
                        <a:t>0.67</a:t>
                      </a:r>
                      <a:endParaRPr lang="en-US" sz="1200" dirty="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a:solidFill>
                            <a:srgbClr val="000000"/>
                          </a:solidFill>
                          <a:effectLst/>
                          <a:latin typeface="Calibri"/>
                          <a:ea typeface="ＭＳ 明朝"/>
                          <a:cs typeface="Times New Roman"/>
                        </a:rPr>
                        <a:t>0.64</a:t>
                      </a:r>
                      <a:endParaRPr lang="en-US" sz="1200">
                        <a:effectLst/>
                        <a:latin typeface="Calibri"/>
                        <a:ea typeface="ＭＳ 明朝"/>
                        <a:cs typeface="Times New Roman"/>
                      </a:endParaRPr>
                    </a:p>
                  </a:txBody>
                  <a:tcPr marL="68580" marR="68580" marT="0" marB="0"/>
                </a:tc>
                <a:tc>
                  <a:txBody>
                    <a:bodyPr/>
                    <a:lstStyle/>
                    <a:p>
                      <a:pPr marL="0" marR="0">
                        <a:spcBef>
                          <a:spcPts val="0"/>
                        </a:spcBef>
                        <a:spcAft>
                          <a:spcPts val="0"/>
                        </a:spcAft>
                      </a:pPr>
                      <a:r>
                        <a:rPr lang="en-US" sz="1200" dirty="0">
                          <a:solidFill>
                            <a:srgbClr val="000000"/>
                          </a:solidFill>
                          <a:effectLst/>
                          <a:latin typeface="Calibri"/>
                          <a:ea typeface="ＭＳ 明朝"/>
                          <a:cs typeface="Times New Roman"/>
                        </a:rPr>
                        <a:t>0.58/0.64*</a:t>
                      </a:r>
                      <a:endParaRPr lang="en-US" sz="1200" dirty="0">
                        <a:effectLst/>
                        <a:latin typeface="Calibri"/>
                        <a:ea typeface="ＭＳ 明朝"/>
                        <a:cs typeface="Times New Roman"/>
                      </a:endParaRPr>
                    </a:p>
                  </a:txBody>
                  <a:tcPr marL="68580" marR="68580" marT="0" marB="0"/>
                </a:tc>
              </a:tr>
            </a:tbl>
          </a:graphicData>
        </a:graphic>
      </p:graphicFrame>
      <p:sp>
        <p:nvSpPr>
          <p:cNvPr id="5" name="TextBox 4"/>
          <p:cNvSpPr txBox="1"/>
          <p:nvPr/>
        </p:nvSpPr>
        <p:spPr>
          <a:xfrm>
            <a:off x="1523999" y="3860044"/>
            <a:ext cx="1659930" cy="246221"/>
          </a:xfrm>
          <a:prstGeom prst="rect">
            <a:avLst/>
          </a:prstGeom>
          <a:noFill/>
        </p:spPr>
        <p:txBody>
          <a:bodyPr wrap="none" rtlCol="0">
            <a:spAutoFit/>
          </a:bodyPr>
          <a:lstStyle/>
          <a:p>
            <a:r>
              <a:rPr lang="en-US" sz="1000" dirty="0"/>
              <a:t>* </a:t>
            </a:r>
            <a:r>
              <a:rPr lang="en-US" sz="1000" dirty="0" err="1"/>
              <a:t>sklearn.metrics</a:t>
            </a:r>
            <a:r>
              <a:rPr lang="en-US" sz="1000" dirty="0"/>
              <a:t> f1_score</a:t>
            </a:r>
          </a:p>
        </p:txBody>
      </p:sp>
    </p:spTree>
    <p:extLst>
      <p:ext uri="{BB962C8B-B14F-4D97-AF65-F5344CB8AC3E}">
        <p14:creationId xmlns:p14="http://schemas.microsoft.com/office/powerpoint/2010/main" val="81503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a:t>Random Forest Model</a:t>
            </a:r>
          </a:p>
        </p:txBody>
      </p:sp>
      <p:sp>
        <p:nvSpPr>
          <p:cNvPr id="3" name="Content Placeholder 2"/>
          <p:cNvSpPr>
            <a:spLocks noGrp="1"/>
          </p:cNvSpPr>
          <p:nvPr>
            <p:ph idx="1"/>
          </p:nvPr>
        </p:nvSpPr>
        <p:spPr>
          <a:xfrm>
            <a:off x="914400" y="1291255"/>
            <a:ext cx="7315200" cy="3852245"/>
          </a:xfrm>
        </p:spPr>
        <p:txBody>
          <a:bodyPr>
            <a:normAutofit lnSpcReduction="10000"/>
          </a:bodyPr>
          <a:lstStyle/>
          <a:p>
            <a:pPr marL="45720" indent="0">
              <a:buNone/>
            </a:pPr>
            <a:r>
              <a:rPr lang="en-US" dirty="0"/>
              <a:t>After </a:t>
            </a:r>
            <a:r>
              <a:rPr lang="en-US" dirty="0" smtClean="0"/>
              <a:t>evaluation of performance metrics (</a:t>
            </a:r>
            <a:r>
              <a:rPr lang="en-US" dirty="0"/>
              <a:t>using </a:t>
            </a:r>
            <a:r>
              <a:rPr lang="en-US" dirty="0" err="1"/>
              <a:t>scikit</a:t>
            </a:r>
            <a:r>
              <a:rPr lang="en-US" dirty="0"/>
              <a:t>-learn metrics.f1_score) of each model, the Random Forest model was chosen, given it’s higher </a:t>
            </a:r>
            <a:r>
              <a:rPr lang="en-US" dirty="0" smtClean="0"/>
              <a:t>scores.</a:t>
            </a:r>
          </a:p>
          <a:p>
            <a:pPr marL="45720" indent="0">
              <a:buNone/>
            </a:pPr>
            <a:endParaRPr lang="en-US" dirty="0"/>
          </a:p>
          <a:p>
            <a:pPr marL="45720" indent="0">
              <a:buNone/>
            </a:pPr>
            <a:r>
              <a:rPr lang="en-US" dirty="0" smtClean="0"/>
              <a:t>Further </a:t>
            </a:r>
            <a:r>
              <a:rPr lang="en-US" dirty="0" err="1" smtClean="0"/>
              <a:t>hyperparameter</a:t>
            </a:r>
            <a:r>
              <a:rPr lang="en-US" dirty="0" smtClean="0"/>
              <a:t> </a:t>
            </a:r>
            <a:r>
              <a:rPr lang="en-US" dirty="0"/>
              <a:t>tuning was performed, using Randomized Search (from </a:t>
            </a:r>
            <a:r>
              <a:rPr lang="en-US" dirty="0" err="1"/>
              <a:t>scikit-learn’s</a:t>
            </a:r>
            <a:r>
              <a:rPr lang="en-US" dirty="0"/>
              <a:t> </a:t>
            </a:r>
            <a:r>
              <a:rPr lang="en-US" u="sng" dirty="0">
                <a:hlinkClick r:id="rId2"/>
              </a:rPr>
              <a:t>RandomizedSearchCV</a:t>
            </a:r>
            <a:r>
              <a:rPr lang="en-US" dirty="0"/>
              <a:t>) in addition to </a:t>
            </a:r>
            <a:r>
              <a:rPr lang="en-US" dirty="0" err="1"/>
              <a:t>GridSearchCV</a:t>
            </a:r>
            <a:r>
              <a:rPr lang="en-US" dirty="0" smtClean="0"/>
              <a:t>.</a:t>
            </a:r>
          </a:p>
          <a:p>
            <a:pPr marL="45720" indent="0">
              <a:buNone/>
            </a:pPr>
            <a:endParaRPr lang="en-US" dirty="0"/>
          </a:p>
          <a:p>
            <a:pPr marL="45720" indent="0">
              <a:buNone/>
            </a:pPr>
            <a:r>
              <a:rPr lang="en-US" dirty="0"/>
              <a:t>T</a:t>
            </a:r>
            <a:r>
              <a:rPr lang="en-US" dirty="0" smtClean="0"/>
              <a:t>he model was then run </a:t>
            </a:r>
            <a:r>
              <a:rPr lang="en-US" dirty="0"/>
              <a:t>against an unseen validation data set from the most recent tournaments this </a:t>
            </a:r>
            <a:r>
              <a:rPr lang="en-US" dirty="0" smtClean="0"/>
              <a:t>year. Interestingly, </a:t>
            </a:r>
            <a:r>
              <a:rPr lang="en-US" dirty="0"/>
              <a:t>the model performed even better on the validation </a:t>
            </a:r>
            <a:r>
              <a:rPr lang="en-US" dirty="0" smtClean="0"/>
              <a:t>data, with an F1 score of 0.76.</a:t>
            </a:r>
            <a:endParaRPr lang="en-US"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338618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a:t>Feature Importance</a:t>
            </a:r>
            <a:endParaRPr lang="en-US" dirty="0"/>
          </a:p>
        </p:txBody>
      </p:sp>
      <p:sp>
        <p:nvSpPr>
          <p:cNvPr id="3" name="Content Placeholder 2"/>
          <p:cNvSpPr>
            <a:spLocks noGrp="1"/>
          </p:cNvSpPr>
          <p:nvPr>
            <p:ph idx="1"/>
          </p:nvPr>
        </p:nvSpPr>
        <p:spPr>
          <a:xfrm>
            <a:off x="914400" y="1291255"/>
            <a:ext cx="7315200" cy="3852245"/>
          </a:xfrm>
        </p:spPr>
        <p:txBody>
          <a:bodyPr>
            <a:normAutofit/>
          </a:bodyPr>
          <a:lstStyle/>
          <a:p>
            <a:pPr marL="45720" indent="0">
              <a:buNone/>
            </a:pPr>
            <a:r>
              <a:rPr lang="en-US" dirty="0" smtClean="0"/>
              <a:t>The objective </a:t>
            </a:r>
            <a:r>
              <a:rPr lang="en-US" dirty="0"/>
              <a:t>of the </a:t>
            </a:r>
            <a:r>
              <a:rPr lang="en-US" dirty="0" smtClean="0"/>
              <a:t>project is </a:t>
            </a:r>
            <a:r>
              <a:rPr lang="en-US" dirty="0"/>
              <a:t>to not only </a:t>
            </a:r>
            <a:r>
              <a:rPr lang="en-US" dirty="0" smtClean="0"/>
              <a:t>predict </a:t>
            </a:r>
            <a:r>
              <a:rPr lang="en-US" dirty="0"/>
              <a:t>the outcome of a match, but also “</a:t>
            </a:r>
            <a:r>
              <a:rPr lang="en-US" dirty="0" smtClean="0"/>
              <a:t>identify </a:t>
            </a:r>
            <a:r>
              <a:rPr lang="en-US" dirty="0"/>
              <a:t>the most important variables influencing a team’s match outcome in Rugby 7s”</a:t>
            </a:r>
            <a:r>
              <a:rPr lang="en-US" dirty="0" smtClean="0"/>
              <a:t>.</a:t>
            </a:r>
          </a:p>
          <a:p>
            <a:pPr marL="45720" indent="0">
              <a:buNone/>
            </a:pPr>
            <a:endParaRPr lang="en-US" dirty="0"/>
          </a:p>
          <a:p>
            <a:pPr marL="45720" indent="0">
              <a:buNone/>
            </a:pPr>
            <a:r>
              <a:rPr lang="en-US" dirty="0"/>
              <a:t>T</a:t>
            </a:r>
            <a:r>
              <a:rPr lang="en-US" dirty="0" smtClean="0"/>
              <a:t>he </a:t>
            </a:r>
            <a:r>
              <a:rPr lang="en-US" dirty="0"/>
              <a:t>project’s success is dependent upon providing actionable information that the client – coaching staff of a National 7s team – can use to inform their planning and preparation.</a:t>
            </a:r>
            <a:r>
              <a:rPr lang="en-US" dirty="0"/>
              <a:t> </a:t>
            </a:r>
            <a:endParaRPr lang="en-US" dirty="0" smtClean="0"/>
          </a:p>
          <a:p>
            <a:pPr marL="45720" indent="0">
              <a:buNone/>
            </a:pPr>
            <a:endParaRPr lang="en-US" dirty="0"/>
          </a:p>
        </p:txBody>
      </p:sp>
    </p:spTree>
    <p:extLst>
      <p:ext uri="{BB962C8B-B14F-4D97-AF65-F5344CB8AC3E}">
        <p14:creationId xmlns:p14="http://schemas.microsoft.com/office/powerpoint/2010/main" val="833841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772" y="25407"/>
            <a:ext cx="7315200" cy="865573"/>
          </a:xfrm>
        </p:spPr>
        <p:txBody>
          <a:bodyPr/>
          <a:lstStyle/>
          <a:p>
            <a:r>
              <a:rPr lang="en-US" dirty="0"/>
              <a:t>Feature Importance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3132605"/>
              </p:ext>
            </p:extLst>
          </p:nvPr>
        </p:nvGraphicFramePr>
        <p:xfrm>
          <a:off x="5026328" y="1184298"/>
          <a:ext cx="3323863" cy="3789679"/>
        </p:xfrm>
        <a:graphic>
          <a:graphicData uri="http://schemas.openxmlformats.org/drawingml/2006/table">
            <a:tbl>
              <a:tblPr firstRow="1" bandRow="1">
                <a:tableStyleId>{5C22544A-7EE6-4342-B048-85BDC9FD1C3A}</a:tableStyleId>
              </a:tblPr>
              <a:tblGrid>
                <a:gridCol w="2208423"/>
                <a:gridCol w="1115440"/>
              </a:tblGrid>
              <a:tr h="0">
                <a:tc>
                  <a:txBody>
                    <a:bodyPr/>
                    <a:lstStyle/>
                    <a:p>
                      <a:pPr marL="0" marR="0" algn="l">
                        <a:spcBef>
                          <a:spcPts val="0"/>
                        </a:spcBef>
                        <a:spcAft>
                          <a:spcPts val="0"/>
                        </a:spcAft>
                      </a:pPr>
                      <a:r>
                        <a:rPr lang="en-US" sz="1400" b="1" dirty="0">
                          <a:solidFill>
                            <a:srgbClr val="FFFFFF"/>
                          </a:solidFill>
                          <a:effectLst/>
                          <a:latin typeface="Calibri"/>
                          <a:ea typeface="ＭＳ 明朝"/>
                          <a:cs typeface="Times New Roman"/>
                        </a:rPr>
                        <a:t>Feature</a:t>
                      </a:r>
                      <a:endParaRPr lang="en-US" sz="1400" dirty="0">
                        <a:effectLst/>
                        <a:latin typeface="Calibri"/>
                        <a:ea typeface="ＭＳ 明朝"/>
                        <a:cs typeface="Times New Roman"/>
                      </a:endParaRPr>
                    </a:p>
                  </a:txBody>
                  <a:tcPr anchor="ctr"/>
                </a:tc>
                <a:tc>
                  <a:txBody>
                    <a:bodyPr/>
                    <a:lstStyle/>
                    <a:p>
                      <a:pPr marL="0" marR="0" algn="l">
                        <a:spcBef>
                          <a:spcPts val="0"/>
                        </a:spcBef>
                        <a:spcAft>
                          <a:spcPts val="0"/>
                        </a:spcAft>
                      </a:pPr>
                      <a:r>
                        <a:rPr lang="en-US" sz="1400" b="1" dirty="0">
                          <a:solidFill>
                            <a:srgbClr val="FFFFFF"/>
                          </a:solidFill>
                          <a:effectLst/>
                          <a:latin typeface="Calibri"/>
                          <a:ea typeface="ＭＳ 明朝"/>
                          <a:cs typeface="Times New Roman"/>
                        </a:rPr>
                        <a:t>Importance</a:t>
                      </a:r>
                      <a:endParaRPr lang="en-US" sz="1400" dirty="0">
                        <a:effectLst/>
                        <a:latin typeface="Calibri"/>
                        <a:ea typeface="ＭＳ 明朝"/>
                        <a:cs typeface="Times New Roman"/>
                      </a:endParaRPr>
                    </a:p>
                  </a:txBody>
                  <a:tcPr anchor="ctr"/>
                </a:tc>
              </a:tr>
              <a:tr h="370840">
                <a:tc>
                  <a:txBody>
                    <a:bodyPr/>
                    <a:lstStyle/>
                    <a:p>
                      <a:pPr marL="0" marR="0" algn="l">
                        <a:spcBef>
                          <a:spcPts val="0"/>
                        </a:spcBef>
                        <a:spcAft>
                          <a:spcPts val="0"/>
                        </a:spcAft>
                      </a:pPr>
                      <a:r>
                        <a:rPr lang="en-US" sz="1400" dirty="0" err="1">
                          <a:solidFill>
                            <a:srgbClr val="000000"/>
                          </a:solidFill>
                          <a:effectLst/>
                          <a:latin typeface="Calibri"/>
                          <a:ea typeface="ＭＳ 明朝"/>
                          <a:cs typeface="Times New Roman"/>
                        </a:rPr>
                        <a:t>Contestable_KO_Win_pct_Diff</a:t>
                      </a:r>
                      <a:endParaRPr lang="en-US" sz="1400" dirty="0">
                        <a:effectLst/>
                        <a:latin typeface="Calibri"/>
                        <a:ea typeface="ＭＳ 明朝"/>
                        <a:cs typeface="Times New Roman"/>
                      </a:endParaRPr>
                    </a:p>
                  </a:txBody>
                  <a:tcPr anchor="ctr"/>
                </a:tc>
                <a:tc>
                  <a:txBody>
                    <a:bodyPr/>
                    <a:lstStyle/>
                    <a:p>
                      <a:pPr marL="0" marR="0" algn="l">
                        <a:spcBef>
                          <a:spcPts val="0"/>
                        </a:spcBef>
                        <a:spcAft>
                          <a:spcPts val="0"/>
                        </a:spcAft>
                      </a:pPr>
                      <a:r>
                        <a:rPr lang="en-US" sz="1400">
                          <a:solidFill>
                            <a:srgbClr val="000000"/>
                          </a:solidFill>
                          <a:effectLst/>
                          <a:latin typeface="Calibri"/>
                          <a:ea typeface="ＭＳ 明朝"/>
                          <a:cs typeface="Times New Roman"/>
                        </a:rPr>
                        <a:t>0.190070</a:t>
                      </a:r>
                      <a:endParaRPr lang="en-US" sz="1400">
                        <a:effectLst/>
                        <a:latin typeface="Calibri"/>
                        <a:ea typeface="ＭＳ 明朝"/>
                        <a:cs typeface="Times New Roman"/>
                      </a:endParaRPr>
                    </a:p>
                  </a:txBody>
                  <a:tcPr anchor="ctr"/>
                </a:tc>
              </a:tr>
              <a:tr h="370840">
                <a:tc>
                  <a:txBody>
                    <a:bodyPr/>
                    <a:lstStyle/>
                    <a:p>
                      <a:pPr marL="0" marR="0" algn="l">
                        <a:spcBef>
                          <a:spcPts val="0"/>
                        </a:spcBef>
                        <a:spcAft>
                          <a:spcPts val="0"/>
                        </a:spcAft>
                      </a:pPr>
                      <a:r>
                        <a:rPr lang="en-US" sz="1400" dirty="0" err="1">
                          <a:solidFill>
                            <a:srgbClr val="000000"/>
                          </a:solidFill>
                          <a:effectLst/>
                          <a:latin typeface="Calibri"/>
                          <a:ea typeface="ＭＳ 明朝"/>
                          <a:cs typeface="Times New Roman"/>
                        </a:rPr>
                        <a:t>Poss_Time_Diff</a:t>
                      </a:r>
                      <a:endParaRPr lang="en-US" sz="1400" dirty="0">
                        <a:effectLst/>
                        <a:latin typeface="Calibri"/>
                        <a:ea typeface="ＭＳ 明朝"/>
                        <a:cs typeface="Times New Roman"/>
                      </a:endParaRPr>
                    </a:p>
                  </a:txBody>
                  <a:tcPr anchor="ctr"/>
                </a:tc>
                <a:tc>
                  <a:txBody>
                    <a:bodyPr/>
                    <a:lstStyle/>
                    <a:p>
                      <a:pPr marL="0" marR="0" algn="l">
                        <a:spcBef>
                          <a:spcPts val="0"/>
                        </a:spcBef>
                        <a:spcAft>
                          <a:spcPts val="0"/>
                        </a:spcAft>
                      </a:pPr>
                      <a:r>
                        <a:rPr lang="en-US" sz="1400">
                          <a:solidFill>
                            <a:srgbClr val="000000"/>
                          </a:solidFill>
                          <a:effectLst/>
                          <a:latin typeface="Calibri"/>
                          <a:ea typeface="ＭＳ 明朝"/>
                          <a:cs typeface="Times New Roman"/>
                        </a:rPr>
                        <a:t>0.184493</a:t>
                      </a:r>
                      <a:endParaRPr lang="en-US" sz="1400">
                        <a:effectLst/>
                        <a:latin typeface="Calibri"/>
                        <a:ea typeface="ＭＳ 明朝"/>
                        <a:cs typeface="Times New Roman"/>
                      </a:endParaRPr>
                    </a:p>
                  </a:txBody>
                  <a:tcPr anchor="ctr"/>
                </a:tc>
              </a:tr>
              <a:tr h="370840">
                <a:tc>
                  <a:txBody>
                    <a:bodyPr/>
                    <a:lstStyle/>
                    <a:p>
                      <a:pPr marL="0" marR="0" algn="l">
                        <a:spcBef>
                          <a:spcPts val="0"/>
                        </a:spcBef>
                        <a:spcAft>
                          <a:spcPts val="0"/>
                        </a:spcAft>
                      </a:pPr>
                      <a:r>
                        <a:rPr lang="en-US" sz="1400" dirty="0" err="1">
                          <a:solidFill>
                            <a:srgbClr val="000000"/>
                          </a:solidFill>
                          <a:effectLst/>
                          <a:latin typeface="Calibri"/>
                          <a:ea typeface="ＭＳ 明朝"/>
                          <a:cs typeface="Times New Roman"/>
                        </a:rPr>
                        <a:t>Ruck_Win_pct_Diff</a:t>
                      </a:r>
                      <a:endParaRPr lang="en-US" sz="1400" dirty="0">
                        <a:effectLst/>
                        <a:latin typeface="Calibri"/>
                        <a:ea typeface="ＭＳ 明朝"/>
                        <a:cs typeface="Times New Roman"/>
                      </a:endParaRPr>
                    </a:p>
                  </a:txBody>
                  <a:tcPr anchor="ctr"/>
                </a:tc>
                <a:tc>
                  <a:txBody>
                    <a:bodyPr/>
                    <a:lstStyle/>
                    <a:p>
                      <a:pPr marL="0" marR="0" algn="l">
                        <a:spcBef>
                          <a:spcPts val="0"/>
                        </a:spcBef>
                        <a:spcAft>
                          <a:spcPts val="0"/>
                        </a:spcAft>
                      </a:pPr>
                      <a:r>
                        <a:rPr lang="en-US" sz="1400">
                          <a:solidFill>
                            <a:srgbClr val="000000"/>
                          </a:solidFill>
                          <a:effectLst/>
                          <a:latin typeface="Calibri"/>
                          <a:ea typeface="ＭＳ 明朝"/>
                          <a:cs typeface="Times New Roman"/>
                        </a:rPr>
                        <a:t>0.150908</a:t>
                      </a:r>
                      <a:endParaRPr lang="en-US" sz="1400">
                        <a:effectLst/>
                        <a:latin typeface="Calibri"/>
                        <a:ea typeface="ＭＳ 明朝"/>
                        <a:cs typeface="Times New Roman"/>
                      </a:endParaRPr>
                    </a:p>
                  </a:txBody>
                  <a:tcPr anchor="ctr"/>
                </a:tc>
              </a:tr>
              <a:tr h="370840">
                <a:tc>
                  <a:txBody>
                    <a:bodyPr/>
                    <a:lstStyle/>
                    <a:p>
                      <a:pPr marL="0" marR="0" algn="l">
                        <a:spcBef>
                          <a:spcPts val="0"/>
                        </a:spcBef>
                        <a:spcAft>
                          <a:spcPts val="0"/>
                        </a:spcAft>
                      </a:pPr>
                      <a:r>
                        <a:rPr lang="en-US" sz="1400">
                          <a:solidFill>
                            <a:srgbClr val="000000"/>
                          </a:solidFill>
                          <a:effectLst/>
                          <a:latin typeface="Calibri"/>
                          <a:ea typeface="ＭＳ 明朝"/>
                          <a:cs typeface="Times New Roman"/>
                        </a:rPr>
                        <a:t>Passes_Diff</a:t>
                      </a:r>
                      <a:endParaRPr lang="en-US" sz="1400">
                        <a:effectLst/>
                        <a:latin typeface="Calibri"/>
                        <a:ea typeface="ＭＳ 明朝"/>
                        <a:cs typeface="Times New Roman"/>
                      </a:endParaRPr>
                    </a:p>
                  </a:txBody>
                  <a:tcPr anchor="ctr"/>
                </a:tc>
                <a:tc>
                  <a:txBody>
                    <a:bodyPr/>
                    <a:lstStyle/>
                    <a:p>
                      <a:pPr marL="0" marR="0" algn="l">
                        <a:spcBef>
                          <a:spcPts val="0"/>
                        </a:spcBef>
                        <a:spcAft>
                          <a:spcPts val="0"/>
                        </a:spcAft>
                      </a:pPr>
                      <a:r>
                        <a:rPr lang="en-US" sz="1400" dirty="0">
                          <a:solidFill>
                            <a:srgbClr val="000000"/>
                          </a:solidFill>
                          <a:effectLst/>
                          <a:latin typeface="Calibri"/>
                          <a:ea typeface="ＭＳ 明朝"/>
                          <a:cs typeface="Times New Roman"/>
                        </a:rPr>
                        <a:t>0.149123</a:t>
                      </a:r>
                      <a:endParaRPr lang="en-US" sz="1400" dirty="0">
                        <a:effectLst/>
                        <a:latin typeface="Calibri"/>
                        <a:ea typeface="ＭＳ 明朝"/>
                        <a:cs typeface="Times New Roman"/>
                      </a:endParaRPr>
                    </a:p>
                  </a:txBody>
                  <a:tcPr anchor="ctr"/>
                </a:tc>
              </a:tr>
              <a:tr h="370840">
                <a:tc>
                  <a:txBody>
                    <a:bodyPr/>
                    <a:lstStyle/>
                    <a:p>
                      <a:pPr marL="0" marR="0" algn="l">
                        <a:spcBef>
                          <a:spcPts val="0"/>
                        </a:spcBef>
                        <a:spcAft>
                          <a:spcPts val="0"/>
                        </a:spcAft>
                      </a:pPr>
                      <a:r>
                        <a:rPr lang="en-US" sz="1400">
                          <a:solidFill>
                            <a:srgbClr val="000000"/>
                          </a:solidFill>
                          <a:effectLst/>
                          <a:latin typeface="Calibri"/>
                          <a:ea typeface="ＭＳ 明朝"/>
                          <a:cs typeface="Times New Roman"/>
                        </a:rPr>
                        <a:t>PenFK_Against_Diff</a:t>
                      </a:r>
                      <a:endParaRPr lang="en-US" sz="1400">
                        <a:effectLst/>
                        <a:latin typeface="Calibri"/>
                        <a:ea typeface="ＭＳ 明朝"/>
                        <a:cs typeface="Times New Roman"/>
                      </a:endParaRPr>
                    </a:p>
                  </a:txBody>
                  <a:tcPr anchor="ctr"/>
                </a:tc>
                <a:tc>
                  <a:txBody>
                    <a:bodyPr/>
                    <a:lstStyle/>
                    <a:p>
                      <a:pPr marL="0" marR="0" algn="l">
                        <a:spcBef>
                          <a:spcPts val="0"/>
                        </a:spcBef>
                        <a:spcAft>
                          <a:spcPts val="0"/>
                        </a:spcAft>
                      </a:pPr>
                      <a:r>
                        <a:rPr lang="en-US" sz="1400" dirty="0">
                          <a:solidFill>
                            <a:srgbClr val="000000"/>
                          </a:solidFill>
                          <a:effectLst/>
                          <a:latin typeface="Calibri"/>
                          <a:ea typeface="ＭＳ 明朝"/>
                          <a:cs typeface="Times New Roman"/>
                        </a:rPr>
                        <a:t>0.105448</a:t>
                      </a:r>
                      <a:endParaRPr lang="en-US" sz="1400" dirty="0">
                        <a:effectLst/>
                        <a:latin typeface="Calibri"/>
                        <a:ea typeface="ＭＳ 明朝"/>
                        <a:cs typeface="Times New Roman"/>
                      </a:endParaRPr>
                    </a:p>
                  </a:txBody>
                  <a:tcPr anchor="ctr"/>
                </a:tc>
              </a:tr>
              <a:tr h="370840">
                <a:tc>
                  <a:txBody>
                    <a:bodyPr/>
                    <a:lstStyle/>
                    <a:p>
                      <a:pPr marL="0" marR="0" algn="l">
                        <a:spcBef>
                          <a:spcPts val="0"/>
                        </a:spcBef>
                        <a:spcAft>
                          <a:spcPts val="0"/>
                        </a:spcAft>
                      </a:pPr>
                      <a:r>
                        <a:rPr lang="en-US" sz="1400">
                          <a:solidFill>
                            <a:srgbClr val="000000"/>
                          </a:solidFill>
                          <a:effectLst/>
                          <a:latin typeface="Calibri"/>
                          <a:ea typeface="ＭＳ 明朝"/>
                          <a:cs typeface="Times New Roman"/>
                        </a:rPr>
                        <a:t>Lineout_Win_Pct_Diff</a:t>
                      </a:r>
                      <a:endParaRPr lang="en-US" sz="1400">
                        <a:effectLst/>
                        <a:latin typeface="Calibri"/>
                        <a:ea typeface="ＭＳ 明朝"/>
                        <a:cs typeface="Times New Roman"/>
                      </a:endParaRPr>
                    </a:p>
                  </a:txBody>
                  <a:tcPr anchor="ctr"/>
                </a:tc>
                <a:tc>
                  <a:txBody>
                    <a:bodyPr/>
                    <a:lstStyle/>
                    <a:p>
                      <a:pPr marL="0" marR="0" algn="l">
                        <a:spcBef>
                          <a:spcPts val="0"/>
                        </a:spcBef>
                        <a:spcAft>
                          <a:spcPts val="0"/>
                        </a:spcAft>
                      </a:pPr>
                      <a:r>
                        <a:rPr lang="en-US" sz="1400" dirty="0">
                          <a:solidFill>
                            <a:srgbClr val="000000"/>
                          </a:solidFill>
                          <a:effectLst/>
                          <a:latin typeface="Calibri"/>
                          <a:ea typeface="ＭＳ 明朝"/>
                          <a:cs typeface="Times New Roman"/>
                        </a:rPr>
                        <a:t>0.084172</a:t>
                      </a:r>
                      <a:endParaRPr lang="en-US" sz="1400" dirty="0">
                        <a:effectLst/>
                        <a:latin typeface="Calibri"/>
                        <a:ea typeface="ＭＳ 明朝"/>
                        <a:cs typeface="Times New Roman"/>
                      </a:endParaRPr>
                    </a:p>
                  </a:txBody>
                  <a:tcPr anchor="ctr"/>
                </a:tc>
              </a:tr>
              <a:tr h="370840">
                <a:tc>
                  <a:txBody>
                    <a:bodyPr/>
                    <a:lstStyle/>
                    <a:p>
                      <a:pPr marL="0" marR="0" algn="l">
                        <a:spcBef>
                          <a:spcPts val="0"/>
                        </a:spcBef>
                        <a:spcAft>
                          <a:spcPts val="0"/>
                        </a:spcAft>
                      </a:pPr>
                      <a:r>
                        <a:rPr lang="en-US" sz="1400">
                          <a:solidFill>
                            <a:srgbClr val="000000"/>
                          </a:solidFill>
                          <a:effectLst/>
                          <a:latin typeface="Calibri"/>
                          <a:ea typeface="ＭＳ 明朝"/>
                          <a:cs typeface="Times New Roman"/>
                        </a:rPr>
                        <a:t>RuckMaul_Diff</a:t>
                      </a:r>
                      <a:endParaRPr lang="en-US" sz="1400">
                        <a:effectLst/>
                        <a:latin typeface="Calibri"/>
                        <a:ea typeface="ＭＳ 明朝"/>
                        <a:cs typeface="Times New Roman"/>
                      </a:endParaRPr>
                    </a:p>
                  </a:txBody>
                  <a:tcPr anchor="ctr"/>
                </a:tc>
                <a:tc>
                  <a:txBody>
                    <a:bodyPr/>
                    <a:lstStyle/>
                    <a:p>
                      <a:pPr marL="0" marR="0" algn="l">
                        <a:spcBef>
                          <a:spcPts val="0"/>
                        </a:spcBef>
                        <a:spcAft>
                          <a:spcPts val="0"/>
                        </a:spcAft>
                      </a:pPr>
                      <a:r>
                        <a:rPr lang="en-US" sz="1400" dirty="0">
                          <a:solidFill>
                            <a:srgbClr val="000000"/>
                          </a:solidFill>
                          <a:effectLst/>
                          <a:latin typeface="Calibri"/>
                          <a:ea typeface="ＭＳ 明朝"/>
                          <a:cs typeface="Times New Roman"/>
                        </a:rPr>
                        <a:t>0.060571</a:t>
                      </a:r>
                      <a:endParaRPr lang="en-US" sz="1400" dirty="0">
                        <a:effectLst/>
                        <a:latin typeface="Calibri"/>
                        <a:ea typeface="ＭＳ 明朝"/>
                        <a:cs typeface="Times New Roman"/>
                      </a:endParaRPr>
                    </a:p>
                  </a:txBody>
                  <a:tcPr anchor="ctr"/>
                </a:tc>
              </a:tr>
              <a:tr h="370840">
                <a:tc>
                  <a:txBody>
                    <a:bodyPr/>
                    <a:lstStyle/>
                    <a:p>
                      <a:pPr marL="0" marR="0" algn="l">
                        <a:spcBef>
                          <a:spcPts val="0"/>
                        </a:spcBef>
                        <a:spcAft>
                          <a:spcPts val="0"/>
                        </a:spcAft>
                      </a:pPr>
                      <a:r>
                        <a:rPr lang="en-US" sz="1400">
                          <a:solidFill>
                            <a:srgbClr val="000000"/>
                          </a:solidFill>
                          <a:effectLst/>
                          <a:latin typeface="Calibri"/>
                          <a:ea typeface="ＭＳ 明朝"/>
                          <a:cs typeface="Times New Roman"/>
                        </a:rPr>
                        <a:t>Scrum_Win_Pct_Diff</a:t>
                      </a:r>
                      <a:endParaRPr lang="en-US" sz="1400">
                        <a:effectLst/>
                        <a:latin typeface="Calibri"/>
                        <a:ea typeface="ＭＳ 明朝"/>
                        <a:cs typeface="Times New Roman"/>
                      </a:endParaRPr>
                    </a:p>
                  </a:txBody>
                  <a:tcPr anchor="ctr"/>
                </a:tc>
                <a:tc>
                  <a:txBody>
                    <a:bodyPr/>
                    <a:lstStyle/>
                    <a:p>
                      <a:pPr marL="0" marR="0" algn="l">
                        <a:spcBef>
                          <a:spcPts val="0"/>
                        </a:spcBef>
                        <a:spcAft>
                          <a:spcPts val="0"/>
                        </a:spcAft>
                      </a:pPr>
                      <a:r>
                        <a:rPr lang="en-US" sz="1400" dirty="0">
                          <a:solidFill>
                            <a:srgbClr val="000000"/>
                          </a:solidFill>
                          <a:effectLst/>
                          <a:latin typeface="Calibri"/>
                          <a:ea typeface="ＭＳ 明朝"/>
                          <a:cs typeface="Times New Roman"/>
                        </a:rPr>
                        <a:t>0.052753</a:t>
                      </a:r>
                      <a:endParaRPr lang="en-US" sz="1400" dirty="0">
                        <a:effectLst/>
                        <a:latin typeface="Calibri"/>
                        <a:ea typeface="ＭＳ 明朝"/>
                        <a:cs typeface="Times New Roman"/>
                      </a:endParaRPr>
                    </a:p>
                  </a:txBody>
                  <a:tcPr anchor="ctr"/>
                </a:tc>
              </a:tr>
              <a:tr h="370840">
                <a:tc>
                  <a:txBody>
                    <a:bodyPr/>
                    <a:lstStyle/>
                    <a:p>
                      <a:pPr marL="0" marR="0" algn="l">
                        <a:spcBef>
                          <a:spcPts val="0"/>
                        </a:spcBef>
                        <a:spcAft>
                          <a:spcPts val="0"/>
                        </a:spcAft>
                      </a:pPr>
                      <a:r>
                        <a:rPr lang="en-US" sz="1400" dirty="0" err="1">
                          <a:solidFill>
                            <a:srgbClr val="000000"/>
                          </a:solidFill>
                          <a:effectLst/>
                          <a:latin typeface="Calibri"/>
                          <a:ea typeface="ＭＳ 明朝"/>
                          <a:cs typeface="Times New Roman"/>
                        </a:rPr>
                        <a:t>Cards_diff</a:t>
                      </a:r>
                      <a:endParaRPr lang="en-US" sz="1400" dirty="0">
                        <a:effectLst/>
                        <a:latin typeface="Calibri"/>
                        <a:ea typeface="ＭＳ 明朝"/>
                        <a:cs typeface="Times New Roman"/>
                      </a:endParaRPr>
                    </a:p>
                  </a:txBody>
                  <a:tcPr anchor="ctr"/>
                </a:tc>
                <a:tc>
                  <a:txBody>
                    <a:bodyPr/>
                    <a:lstStyle/>
                    <a:p>
                      <a:pPr marL="0" marR="0" algn="l">
                        <a:spcBef>
                          <a:spcPts val="0"/>
                        </a:spcBef>
                        <a:spcAft>
                          <a:spcPts val="0"/>
                        </a:spcAft>
                      </a:pPr>
                      <a:r>
                        <a:rPr lang="en-US" sz="1400" dirty="0">
                          <a:solidFill>
                            <a:srgbClr val="000000"/>
                          </a:solidFill>
                          <a:effectLst/>
                          <a:latin typeface="Calibri"/>
                          <a:ea typeface="ＭＳ 明朝"/>
                          <a:cs typeface="Times New Roman"/>
                        </a:rPr>
                        <a:t>0.022462</a:t>
                      </a:r>
                      <a:endParaRPr lang="en-US" sz="1400" dirty="0">
                        <a:effectLst/>
                        <a:latin typeface="Calibri"/>
                        <a:ea typeface="ＭＳ 明朝"/>
                        <a:cs typeface="Times New Roman"/>
                      </a:endParaRPr>
                    </a:p>
                  </a:txBody>
                  <a:tcPr anchor="ctr"/>
                </a:tc>
              </a:tr>
            </a:tbl>
          </a:graphicData>
        </a:graphic>
      </p:graphicFrame>
      <p:sp>
        <p:nvSpPr>
          <p:cNvPr id="4" name="TextBox 3"/>
          <p:cNvSpPr txBox="1"/>
          <p:nvPr/>
        </p:nvSpPr>
        <p:spPr>
          <a:xfrm>
            <a:off x="765772" y="1105913"/>
            <a:ext cx="4044371" cy="3477875"/>
          </a:xfrm>
          <a:prstGeom prst="rect">
            <a:avLst/>
          </a:prstGeom>
          <a:noFill/>
        </p:spPr>
        <p:txBody>
          <a:bodyPr wrap="square" rtlCol="0">
            <a:spAutoFit/>
          </a:bodyPr>
          <a:lstStyle/>
          <a:p>
            <a:r>
              <a:rPr lang="en-US" sz="2000" dirty="0"/>
              <a:t>The method used to identify these important features is the ‘</a:t>
            </a:r>
            <a:r>
              <a:rPr lang="en-US" sz="2000" dirty="0" err="1"/>
              <a:t>feature_importances</a:t>
            </a:r>
            <a:r>
              <a:rPr lang="en-US" sz="2000" dirty="0"/>
              <a:t>_’ attribute of the </a:t>
            </a:r>
            <a:r>
              <a:rPr lang="en-US" sz="2000" dirty="0" err="1"/>
              <a:t>RandomForestClassifier</a:t>
            </a:r>
            <a:r>
              <a:rPr lang="en-US" sz="2000" dirty="0"/>
              <a:t> algorithm, which provides us with the required method to extract the model’s feature importance</a:t>
            </a:r>
            <a:r>
              <a:rPr lang="en-US" sz="2000" dirty="0" smtClean="0"/>
              <a:t>.</a:t>
            </a:r>
          </a:p>
          <a:p>
            <a:endParaRPr lang="en-US" sz="2000" dirty="0"/>
          </a:p>
          <a:p>
            <a:r>
              <a:rPr lang="en-US" sz="2000" dirty="0" smtClean="0"/>
              <a:t>The table at right shows the feature </a:t>
            </a:r>
            <a:r>
              <a:rPr lang="en-US" sz="2000" dirty="0" err="1" smtClean="0"/>
              <a:t>importances</a:t>
            </a:r>
            <a:r>
              <a:rPr lang="en-US" sz="2000" dirty="0" smtClean="0"/>
              <a:t>, in order of importance.</a:t>
            </a:r>
            <a:endParaRPr lang="en-US" sz="2000" dirty="0"/>
          </a:p>
        </p:txBody>
      </p:sp>
    </p:spTree>
    <p:extLst>
      <p:ext uri="{BB962C8B-B14F-4D97-AF65-F5344CB8AC3E}">
        <p14:creationId xmlns:p14="http://schemas.microsoft.com/office/powerpoint/2010/main" val="286137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772" y="25407"/>
            <a:ext cx="7315200" cy="865573"/>
          </a:xfrm>
        </p:spPr>
        <p:txBody>
          <a:bodyPr/>
          <a:lstStyle/>
          <a:p>
            <a:r>
              <a:rPr lang="en-US" dirty="0" smtClean="0"/>
              <a:t>Actionable Insights</a:t>
            </a:r>
            <a:endParaRPr lang="en-US" dirty="0"/>
          </a:p>
        </p:txBody>
      </p:sp>
      <p:sp>
        <p:nvSpPr>
          <p:cNvPr id="4" name="Content Placeholder 2"/>
          <p:cNvSpPr>
            <a:spLocks noGrp="1"/>
          </p:cNvSpPr>
          <p:nvPr>
            <p:ph idx="1"/>
          </p:nvPr>
        </p:nvSpPr>
        <p:spPr>
          <a:xfrm>
            <a:off x="914400" y="1291256"/>
            <a:ext cx="7315200" cy="2666842"/>
          </a:xfrm>
        </p:spPr>
        <p:txBody>
          <a:bodyPr>
            <a:normAutofit/>
          </a:bodyPr>
          <a:lstStyle/>
          <a:p>
            <a:pPr marL="45720" indent="0">
              <a:buNone/>
            </a:pPr>
            <a:r>
              <a:rPr lang="en-US" dirty="0" smtClean="0"/>
              <a:t>Understanding </a:t>
            </a:r>
            <a:r>
              <a:rPr lang="en-US" dirty="0"/>
              <a:t>the most important features of the model is a critical element of solving </a:t>
            </a:r>
            <a:r>
              <a:rPr lang="en-US" dirty="0" smtClean="0"/>
              <a:t>this project’s </a:t>
            </a:r>
            <a:r>
              <a:rPr lang="en-US" dirty="0"/>
              <a:t>“business problem</a:t>
            </a:r>
            <a:r>
              <a:rPr lang="en-US" dirty="0" smtClean="0"/>
              <a:t>”.</a:t>
            </a:r>
            <a:endParaRPr lang="en-US" dirty="0"/>
          </a:p>
          <a:p>
            <a:pPr marL="45720" indent="0">
              <a:buNone/>
            </a:pPr>
            <a:r>
              <a:rPr lang="en-US" dirty="0"/>
              <a:t> </a:t>
            </a:r>
          </a:p>
          <a:p>
            <a:pPr marL="45720" indent="0">
              <a:buNone/>
            </a:pPr>
            <a:r>
              <a:rPr lang="en-US" dirty="0" smtClean="0"/>
              <a:t>But, the analysis is not meaningful if </a:t>
            </a:r>
            <a:r>
              <a:rPr lang="en-US" dirty="0"/>
              <a:t>the insight is not </a:t>
            </a:r>
            <a:r>
              <a:rPr lang="en-US" u="sng" dirty="0"/>
              <a:t>actionable</a:t>
            </a:r>
            <a:r>
              <a:rPr lang="en-US" dirty="0"/>
              <a:t> and useful for improving the team’s </a:t>
            </a:r>
            <a:r>
              <a:rPr lang="en-US" dirty="0" smtClean="0"/>
              <a:t>performance.</a:t>
            </a:r>
            <a:endParaRPr lang="en-US" dirty="0"/>
          </a:p>
        </p:txBody>
      </p:sp>
    </p:spTree>
    <p:extLst>
      <p:ext uri="{BB962C8B-B14F-4D97-AF65-F5344CB8AC3E}">
        <p14:creationId xmlns:p14="http://schemas.microsoft.com/office/powerpoint/2010/main" val="426341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a:t>Actionable Insights</a:t>
            </a:r>
          </a:p>
        </p:txBody>
      </p:sp>
      <p:sp>
        <p:nvSpPr>
          <p:cNvPr id="3" name="Content Placeholder 2"/>
          <p:cNvSpPr>
            <a:spLocks noGrp="1"/>
          </p:cNvSpPr>
          <p:nvPr>
            <p:ph idx="1"/>
          </p:nvPr>
        </p:nvSpPr>
        <p:spPr>
          <a:xfrm>
            <a:off x="914400" y="1499479"/>
            <a:ext cx="7315200" cy="2887521"/>
          </a:xfrm>
        </p:spPr>
        <p:txBody>
          <a:bodyPr>
            <a:noAutofit/>
          </a:bodyPr>
          <a:lstStyle/>
          <a:p>
            <a:pPr marL="45720" indent="0">
              <a:spcBef>
                <a:spcPts val="0"/>
              </a:spcBef>
              <a:spcAft>
                <a:spcPts val="600"/>
              </a:spcAft>
              <a:buNone/>
            </a:pPr>
            <a:r>
              <a:rPr lang="en-US" sz="1800" dirty="0" smtClean="0"/>
              <a:t>Contestable </a:t>
            </a:r>
            <a:r>
              <a:rPr lang="en-US" sz="1800" dirty="0"/>
              <a:t>Restart Win Percentage </a:t>
            </a:r>
            <a:r>
              <a:rPr lang="en-US" sz="1800" dirty="0" smtClean="0"/>
              <a:t>as a </a:t>
            </a:r>
            <a:r>
              <a:rPr lang="en-US" sz="1800" dirty="0"/>
              <a:t>key factor in USA wins is not surprising, </a:t>
            </a:r>
            <a:r>
              <a:rPr lang="en-US" sz="1800" dirty="0" smtClean="0"/>
              <a:t>and has </a:t>
            </a:r>
            <a:r>
              <a:rPr lang="en-US" sz="1800" dirty="0">
                <a:hlinkClick r:id="rId2"/>
              </a:rPr>
              <a:t>become a hallmark of the USA </a:t>
            </a:r>
            <a:r>
              <a:rPr lang="en-US" sz="1800" dirty="0" smtClean="0">
                <a:hlinkClick r:id="rId2"/>
              </a:rPr>
              <a:t>game</a:t>
            </a:r>
            <a:r>
              <a:rPr lang="en-US" sz="1800" dirty="0" smtClean="0"/>
              <a:t>. </a:t>
            </a:r>
          </a:p>
          <a:p>
            <a:pPr marL="403225" indent="-182563">
              <a:spcBef>
                <a:spcPts val="0"/>
              </a:spcBef>
              <a:spcAft>
                <a:spcPts val="600"/>
              </a:spcAft>
              <a:tabLst>
                <a:tab pos="338138" algn="l"/>
              </a:tabLst>
            </a:pPr>
            <a:r>
              <a:rPr lang="en-US" sz="1800" dirty="0" smtClean="0"/>
              <a:t>Winning kickoffs </a:t>
            </a:r>
            <a:r>
              <a:rPr lang="en-US" sz="1800" dirty="0"/>
              <a:t>often </a:t>
            </a:r>
            <a:r>
              <a:rPr lang="en-US" sz="1800" dirty="0" smtClean="0"/>
              <a:t>leads </a:t>
            </a:r>
            <a:r>
              <a:rPr lang="en-US" sz="1800" dirty="0"/>
              <a:t>to higher time of possession per </a:t>
            </a:r>
            <a:r>
              <a:rPr lang="en-US" sz="1800" dirty="0" smtClean="0"/>
              <a:t>match, denying the opposition the ball</a:t>
            </a:r>
          </a:p>
          <a:p>
            <a:pPr marL="403225" indent="-182563">
              <a:spcAft>
                <a:spcPts val="600"/>
              </a:spcAft>
              <a:tabLst>
                <a:tab pos="338138" algn="l"/>
              </a:tabLst>
            </a:pPr>
            <a:r>
              <a:rPr lang="en-US" sz="1800" dirty="0" smtClean="0"/>
              <a:t>Serves as </a:t>
            </a:r>
            <a:r>
              <a:rPr lang="en-US" sz="1800" dirty="0"/>
              <a:t>solid confirmation of </a:t>
            </a:r>
            <a:r>
              <a:rPr lang="en-US" sz="1800" dirty="0" smtClean="0"/>
              <a:t>the choice of tactics</a:t>
            </a:r>
          </a:p>
          <a:p>
            <a:pPr marL="220662" indent="0">
              <a:spcAft>
                <a:spcPts val="600"/>
              </a:spcAft>
              <a:buNone/>
              <a:tabLst>
                <a:tab pos="338138" algn="l"/>
              </a:tabLst>
            </a:pPr>
            <a:r>
              <a:rPr lang="en-US" sz="1800" dirty="0" smtClean="0"/>
              <a:t>Potential actions include:</a:t>
            </a:r>
          </a:p>
          <a:p>
            <a:pPr marL="403225" indent="-182563">
              <a:spcAft>
                <a:spcPts val="600"/>
              </a:spcAft>
              <a:tabLst>
                <a:tab pos="338138" algn="l"/>
              </a:tabLst>
            </a:pPr>
            <a:r>
              <a:rPr lang="en-US" sz="1800" dirty="0" smtClean="0"/>
              <a:t>allocating </a:t>
            </a:r>
            <a:r>
              <a:rPr lang="en-US" sz="1800" dirty="0"/>
              <a:t>more training time to kickers </a:t>
            </a:r>
            <a:r>
              <a:rPr lang="en-US" sz="1800" dirty="0" smtClean="0"/>
              <a:t>and </a:t>
            </a:r>
            <a:r>
              <a:rPr lang="en-US" sz="1800" dirty="0"/>
              <a:t>“jumpers” </a:t>
            </a:r>
            <a:r>
              <a:rPr lang="en-US" sz="1800" dirty="0" smtClean="0"/>
              <a:t>on kickoffs</a:t>
            </a:r>
          </a:p>
          <a:p>
            <a:pPr marL="403225" indent="-182563">
              <a:spcAft>
                <a:spcPts val="600"/>
              </a:spcAft>
              <a:tabLst>
                <a:tab pos="338138" algn="l"/>
              </a:tabLst>
            </a:pPr>
            <a:r>
              <a:rPr lang="en-US" sz="1800" dirty="0" smtClean="0"/>
              <a:t>recruitment focus should </a:t>
            </a:r>
            <a:r>
              <a:rPr lang="en-US" sz="1800" dirty="0"/>
              <a:t>be </a:t>
            </a:r>
            <a:r>
              <a:rPr lang="en-US" sz="1800" dirty="0" smtClean="0"/>
              <a:t>on players </a:t>
            </a:r>
            <a:r>
              <a:rPr lang="en-US" sz="1800" dirty="0"/>
              <a:t>who have the required </a:t>
            </a:r>
            <a:r>
              <a:rPr lang="en-US" sz="1800" dirty="0" smtClean="0"/>
              <a:t>skills </a:t>
            </a:r>
            <a:r>
              <a:rPr lang="en-US" sz="1800" dirty="0"/>
              <a:t>or skill </a:t>
            </a:r>
            <a:r>
              <a:rPr lang="en-US" sz="1800" dirty="0" smtClean="0"/>
              <a:t>potential in these two areas</a:t>
            </a:r>
            <a:endParaRPr lang="en-US" sz="1800" dirty="0"/>
          </a:p>
        </p:txBody>
      </p:sp>
      <p:sp>
        <p:nvSpPr>
          <p:cNvPr id="4" name="TextBox 3"/>
          <p:cNvSpPr txBox="1"/>
          <p:nvPr/>
        </p:nvSpPr>
        <p:spPr>
          <a:xfrm>
            <a:off x="914400" y="1001628"/>
            <a:ext cx="7162182" cy="369332"/>
          </a:xfrm>
          <a:prstGeom prst="rect">
            <a:avLst/>
          </a:prstGeom>
          <a:noFill/>
        </p:spPr>
        <p:txBody>
          <a:bodyPr wrap="square" rtlCol="0">
            <a:spAutoFit/>
          </a:bodyPr>
          <a:lstStyle/>
          <a:p>
            <a:pPr marL="45720" indent="0">
              <a:spcBef>
                <a:spcPts val="0"/>
              </a:spcBef>
              <a:spcAft>
                <a:spcPts val="1200"/>
              </a:spcAft>
              <a:buNone/>
            </a:pPr>
            <a:r>
              <a:rPr lang="en-US" dirty="0" smtClean="0"/>
              <a:t>Contestable Kickoffs Win % (</a:t>
            </a:r>
            <a:r>
              <a:rPr lang="en-US" dirty="0" err="1" smtClean="0"/>
              <a:t>Contestable_KO_Win_pct_Diff</a:t>
            </a:r>
            <a:r>
              <a:rPr lang="en-US" dirty="0" smtClean="0"/>
              <a:t>)</a:t>
            </a:r>
            <a:endParaRPr lang="en-US" dirty="0"/>
          </a:p>
        </p:txBody>
      </p:sp>
    </p:spTree>
    <p:extLst>
      <p:ext uri="{BB962C8B-B14F-4D97-AF65-F5344CB8AC3E}">
        <p14:creationId xmlns:p14="http://schemas.microsoft.com/office/powerpoint/2010/main" val="2615380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a:t>Actionable Insights</a:t>
            </a:r>
          </a:p>
        </p:txBody>
      </p:sp>
      <p:sp>
        <p:nvSpPr>
          <p:cNvPr id="3" name="Content Placeholder 2"/>
          <p:cNvSpPr>
            <a:spLocks noGrp="1"/>
          </p:cNvSpPr>
          <p:nvPr>
            <p:ph idx="1"/>
          </p:nvPr>
        </p:nvSpPr>
        <p:spPr>
          <a:xfrm>
            <a:off x="914400" y="1539632"/>
            <a:ext cx="7315200" cy="2661625"/>
          </a:xfrm>
        </p:spPr>
        <p:txBody>
          <a:bodyPr>
            <a:normAutofit/>
          </a:bodyPr>
          <a:lstStyle/>
          <a:p>
            <a:pPr marL="45720" indent="0">
              <a:spcBef>
                <a:spcPts val="0"/>
              </a:spcBef>
              <a:spcAft>
                <a:spcPts val="1200"/>
              </a:spcAft>
              <a:buNone/>
            </a:pPr>
            <a:r>
              <a:rPr lang="en-US" dirty="0" smtClean="0"/>
              <a:t>As mentioned earlier, a </a:t>
            </a:r>
            <a:r>
              <a:rPr lang="en-US" dirty="0"/>
              <a:t>strong correlation  was found between </a:t>
            </a:r>
            <a:r>
              <a:rPr lang="en-US" dirty="0" smtClean="0"/>
              <a:t>these two features.</a:t>
            </a:r>
            <a:endParaRPr lang="en-US" dirty="0"/>
          </a:p>
          <a:p>
            <a:pPr marL="403225" indent="-182563">
              <a:spcBef>
                <a:spcPts val="0"/>
              </a:spcBef>
              <a:spcAft>
                <a:spcPts val="1200"/>
              </a:spcAft>
            </a:pPr>
            <a:r>
              <a:rPr lang="en-US" dirty="0"/>
              <a:t>m</a:t>
            </a:r>
            <a:r>
              <a:rPr lang="en-US" dirty="0" smtClean="0"/>
              <a:t>akes </a:t>
            </a:r>
            <a:r>
              <a:rPr lang="en-US" dirty="0"/>
              <a:t>intuitive </a:t>
            </a:r>
            <a:r>
              <a:rPr lang="en-US" dirty="0" smtClean="0"/>
              <a:t>sense</a:t>
            </a:r>
          </a:p>
          <a:p>
            <a:pPr marL="403225" indent="-182563">
              <a:spcBef>
                <a:spcPts val="0"/>
              </a:spcBef>
              <a:spcAft>
                <a:spcPts val="1200"/>
              </a:spcAft>
            </a:pPr>
            <a:r>
              <a:rPr lang="en-US" dirty="0" smtClean="0"/>
              <a:t>the </a:t>
            </a:r>
            <a:r>
              <a:rPr lang="en-US" dirty="0"/>
              <a:t>longer a team has the ball, the more </a:t>
            </a:r>
            <a:r>
              <a:rPr lang="en-US" dirty="0" smtClean="0"/>
              <a:t/>
            </a:r>
            <a:br>
              <a:rPr lang="en-US" dirty="0" smtClean="0"/>
            </a:br>
            <a:r>
              <a:rPr lang="en-US" dirty="0" smtClean="0"/>
              <a:t>passes </a:t>
            </a:r>
            <a:r>
              <a:rPr lang="en-US" dirty="0"/>
              <a:t>they are likely to </a:t>
            </a:r>
            <a:r>
              <a:rPr lang="en-US" dirty="0" smtClean="0"/>
              <a:t>make, passing </a:t>
            </a:r>
            <a:br>
              <a:rPr lang="en-US" dirty="0" smtClean="0"/>
            </a:br>
            <a:r>
              <a:rPr lang="en-US" dirty="0" smtClean="0"/>
              <a:t>away from defensive pressure.</a:t>
            </a:r>
          </a:p>
          <a:p>
            <a:pPr marL="45720" indent="0">
              <a:spcBef>
                <a:spcPts val="0"/>
              </a:spcBef>
              <a:spcAft>
                <a:spcPts val="1200"/>
              </a:spcAft>
              <a:buNone/>
            </a:pPr>
            <a:endParaRPr lang="en-US" dirty="0"/>
          </a:p>
          <a:p>
            <a:pPr marL="45720" indent="0">
              <a:spcBef>
                <a:spcPts val="0"/>
              </a:spcBef>
              <a:spcAft>
                <a:spcPts val="1200"/>
              </a:spcAft>
              <a:buNone/>
            </a:pPr>
            <a:endParaRPr lang="en-US" dirty="0"/>
          </a:p>
        </p:txBody>
      </p:sp>
      <p:sp>
        <p:nvSpPr>
          <p:cNvPr id="4" name="TextBox 3"/>
          <p:cNvSpPr txBox="1"/>
          <p:nvPr/>
        </p:nvSpPr>
        <p:spPr>
          <a:xfrm>
            <a:off x="914400" y="1001628"/>
            <a:ext cx="7162182" cy="369332"/>
          </a:xfrm>
          <a:prstGeom prst="rect">
            <a:avLst/>
          </a:prstGeom>
          <a:noFill/>
        </p:spPr>
        <p:txBody>
          <a:bodyPr wrap="square" rtlCol="0">
            <a:spAutoFit/>
          </a:bodyPr>
          <a:lstStyle/>
          <a:p>
            <a:pPr marL="45720">
              <a:spcAft>
                <a:spcPts val="1200"/>
              </a:spcAft>
            </a:pPr>
            <a:r>
              <a:rPr lang="en-US" dirty="0" smtClean="0"/>
              <a:t>Possession Time and Passes (</a:t>
            </a:r>
            <a:r>
              <a:rPr lang="en-US" dirty="0" err="1"/>
              <a:t>Poss_Time_Diff</a:t>
            </a:r>
            <a:r>
              <a:rPr lang="en-US" dirty="0"/>
              <a:t> and </a:t>
            </a:r>
            <a:r>
              <a:rPr lang="en-US" dirty="0" err="1" smtClean="0"/>
              <a:t>Passes_Diff</a:t>
            </a:r>
            <a:r>
              <a:rPr lang="en-US" dirty="0" smtClean="0"/>
              <a:t>)</a:t>
            </a:r>
            <a:endParaRPr lang="en-US" dirty="0"/>
          </a:p>
        </p:txBody>
      </p:sp>
      <p:grpSp>
        <p:nvGrpSpPr>
          <p:cNvPr id="6" name="Group 5"/>
          <p:cNvGrpSpPr/>
          <p:nvPr/>
        </p:nvGrpSpPr>
        <p:grpSpPr>
          <a:xfrm>
            <a:off x="6282911" y="2066853"/>
            <a:ext cx="2553700" cy="2525586"/>
            <a:chOff x="4493243" y="1499484"/>
            <a:chExt cx="3640761" cy="3593359"/>
          </a:xfrm>
        </p:grpSpPr>
        <p:sp>
          <p:nvSpPr>
            <p:cNvPr id="7" name="Rectangle 6"/>
            <p:cNvSpPr/>
            <p:nvPr/>
          </p:nvSpPr>
          <p:spPr>
            <a:xfrm>
              <a:off x="4493243" y="1499484"/>
              <a:ext cx="3640761" cy="3593359"/>
            </a:xfrm>
            <a:prstGeom prst="rect">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Picture 7" descr="passes-poss_cor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298" y="1499484"/>
              <a:ext cx="3577206" cy="3527292"/>
            </a:xfrm>
            <a:prstGeom prst="rect">
              <a:avLst/>
            </a:prstGeom>
          </p:spPr>
        </p:pic>
      </p:grpSp>
    </p:spTree>
    <p:extLst>
      <p:ext uri="{BB962C8B-B14F-4D97-AF65-F5344CB8AC3E}">
        <p14:creationId xmlns:p14="http://schemas.microsoft.com/office/powerpoint/2010/main" val="322930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a:t>Actionable Insights</a:t>
            </a:r>
          </a:p>
        </p:txBody>
      </p:sp>
      <p:sp>
        <p:nvSpPr>
          <p:cNvPr id="3" name="Content Placeholder 2"/>
          <p:cNvSpPr>
            <a:spLocks noGrp="1"/>
          </p:cNvSpPr>
          <p:nvPr>
            <p:ph idx="1"/>
          </p:nvPr>
        </p:nvSpPr>
        <p:spPr>
          <a:xfrm>
            <a:off x="914400" y="1534418"/>
            <a:ext cx="7315200" cy="3396318"/>
          </a:xfrm>
        </p:spPr>
        <p:txBody>
          <a:bodyPr>
            <a:normAutofit/>
          </a:bodyPr>
          <a:lstStyle/>
          <a:p>
            <a:pPr marL="45720" indent="0">
              <a:buNone/>
            </a:pPr>
            <a:r>
              <a:rPr lang="en-US" dirty="0" smtClean="0"/>
              <a:t>Observing </a:t>
            </a:r>
            <a:r>
              <a:rPr lang="en-US" dirty="0"/>
              <a:t>the </a:t>
            </a:r>
            <a:r>
              <a:rPr lang="en-US" dirty="0" smtClean="0"/>
              <a:t>USA’s style </a:t>
            </a:r>
            <a:r>
              <a:rPr lang="en-US" dirty="0"/>
              <a:t>of </a:t>
            </a:r>
            <a:r>
              <a:rPr lang="en-US" dirty="0" smtClean="0"/>
              <a:t>play, </a:t>
            </a:r>
            <a:r>
              <a:rPr lang="en-US" dirty="0"/>
              <a:t>it becomes clear why Possession Time, Passes and Ruck Win Percentage (‘</a:t>
            </a:r>
            <a:r>
              <a:rPr lang="en-US" dirty="0" err="1"/>
              <a:t>Ruck_Win_pct_Diff</a:t>
            </a:r>
            <a:r>
              <a:rPr lang="en-US" dirty="0"/>
              <a:t>’) are important features in predicting a win or loss for the USA. </a:t>
            </a:r>
            <a:endParaRPr lang="en-US" dirty="0" smtClean="0"/>
          </a:p>
          <a:p>
            <a:pPr marL="45720" indent="0">
              <a:buNone/>
            </a:pPr>
            <a:r>
              <a:rPr lang="en-US" dirty="0" smtClean="0"/>
              <a:t> </a:t>
            </a:r>
          </a:p>
          <a:p>
            <a:pPr marL="45720" indent="0">
              <a:buNone/>
            </a:pPr>
            <a:r>
              <a:rPr lang="en-US" dirty="0" smtClean="0"/>
              <a:t>The </a:t>
            </a:r>
            <a:r>
              <a:rPr lang="en-US" dirty="0"/>
              <a:t>USA plays a </a:t>
            </a:r>
            <a:r>
              <a:rPr lang="en-US" dirty="0" smtClean="0"/>
              <a:t>patient, possession </a:t>
            </a:r>
            <a:r>
              <a:rPr lang="en-US" dirty="0"/>
              <a:t>game, passing the ball from sideline to sideline, winning their rucks to retain possession until the defense is broken down, stretched out of their shape or a favorable matchup is created, and a break is made for a score.  </a:t>
            </a:r>
          </a:p>
          <a:p>
            <a:pPr marL="45720" indent="0">
              <a:spcBef>
                <a:spcPts val="0"/>
              </a:spcBef>
              <a:spcAft>
                <a:spcPts val="1200"/>
              </a:spcAft>
              <a:buNone/>
            </a:pPr>
            <a:endParaRPr lang="en-US" dirty="0" smtClean="0"/>
          </a:p>
        </p:txBody>
      </p:sp>
      <p:sp>
        <p:nvSpPr>
          <p:cNvPr id="4" name="TextBox 3"/>
          <p:cNvSpPr txBox="1"/>
          <p:nvPr/>
        </p:nvSpPr>
        <p:spPr>
          <a:xfrm>
            <a:off x="914400" y="1001628"/>
            <a:ext cx="7162182" cy="369332"/>
          </a:xfrm>
          <a:prstGeom prst="rect">
            <a:avLst/>
          </a:prstGeom>
          <a:noFill/>
        </p:spPr>
        <p:txBody>
          <a:bodyPr wrap="square" rtlCol="0">
            <a:spAutoFit/>
          </a:bodyPr>
          <a:lstStyle/>
          <a:p>
            <a:pPr marL="45720">
              <a:spcAft>
                <a:spcPts val="1200"/>
              </a:spcAft>
            </a:pPr>
            <a:r>
              <a:rPr lang="en-US" dirty="0" smtClean="0"/>
              <a:t>Ruck Win % (</a:t>
            </a:r>
            <a:r>
              <a:rPr lang="en-US" dirty="0" err="1"/>
              <a:t>Ruck_Win_pct_Diff</a:t>
            </a:r>
            <a:r>
              <a:rPr lang="en-US" dirty="0"/>
              <a:t> </a:t>
            </a:r>
            <a:r>
              <a:rPr lang="en-US" dirty="0" smtClean="0"/>
              <a:t>)</a:t>
            </a:r>
            <a:endParaRPr lang="en-US" dirty="0"/>
          </a:p>
        </p:txBody>
      </p:sp>
    </p:spTree>
    <p:extLst>
      <p:ext uri="{BB962C8B-B14F-4D97-AF65-F5344CB8AC3E}">
        <p14:creationId xmlns:p14="http://schemas.microsoft.com/office/powerpoint/2010/main" val="236727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lstStyle/>
          <a:p>
            <a:r>
              <a:rPr lang="en-US" dirty="0" smtClean="0"/>
              <a:t>Project Objective</a:t>
            </a:r>
            <a:endParaRPr lang="en-US" dirty="0"/>
          </a:p>
        </p:txBody>
      </p:sp>
      <p:sp>
        <p:nvSpPr>
          <p:cNvPr id="3" name="Content Placeholder 2"/>
          <p:cNvSpPr>
            <a:spLocks noGrp="1"/>
          </p:cNvSpPr>
          <p:nvPr>
            <p:ph idx="1"/>
          </p:nvPr>
        </p:nvSpPr>
        <p:spPr>
          <a:xfrm>
            <a:off x="914400" y="1291255"/>
            <a:ext cx="7315200" cy="3652989"/>
          </a:xfrm>
        </p:spPr>
        <p:txBody>
          <a:bodyPr>
            <a:normAutofit fontScale="92500" lnSpcReduction="10000"/>
          </a:bodyPr>
          <a:lstStyle/>
          <a:p>
            <a:pPr marL="45720" indent="0">
              <a:buNone/>
            </a:pPr>
            <a:r>
              <a:rPr lang="en-US" b="1" dirty="0"/>
              <a:t>Project Objective  </a:t>
            </a:r>
          </a:p>
          <a:p>
            <a:pPr marL="45720" indent="0">
              <a:buNone/>
            </a:pPr>
            <a:r>
              <a:rPr lang="en-US" dirty="0"/>
              <a:t>Identifying the most important variables influencing a team’s match outcome in Rugby 7s</a:t>
            </a:r>
          </a:p>
          <a:p>
            <a:pPr marL="45720" indent="0">
              <a:buNone/>
            </a:pPr>
            <a:r>
              <a:rPr lang="en-US" dirty="0"/>
              <a:t> </a:t>
            </a:r>
          </a:p>
          <a:p>
            <a:pPr marL="45720" indent="0">
              <a:buNone/>
            </a:pPr>
            <a:r>
              <a:rPr lang="en-US" b="1" dirty="0"/>
              <a:t>Problem Statement</a:t>
            </a:r>
          </a:p>
          <a:p>
            <a:pPr marL="45720" indent="0">
              <a:spcBef>
                <a:spcPts val="0"/>
              </a:spcBef>
              <a:buNone/>
            </a:pPr>
            <a:r>
              <a:rPr lang="en-US" dirty="0"/>
              <a:t>In </a:t>
            </a:r>
            <a:r>
              <a:rPr lang="en-US" dirty="0" smtClean="0"/>
              <a:t>team </a:t>
            </a:r>
            <a:r>
              <a:rPr lang="en-US" dirty="0"/>
              <a:t>sports </a:t>
            </a:r>
            <a:r>
              <a:rPr lang="en-US" dirty="0" smtClean="0"/>
              <a:t>performance </a:t>
            </a:r>
            <a:r>
              <a:rPr lang="en-US" dirty="0"/>
              <a:t>analysis, there are myriad performance variables that impact a team’s performance and match outcome. </a:t>
            </a:r>
            <a:endParaRPr lang="en-US" dirty="0" smtClean="0"/>
          </a:p>
          <a:p>
            <a:pPr marL="45720" indent="0">
              <a:spcBef>
                <a:spcPts val="0"/>
              </a:spcBef>
              <a:buNone/>
            </a:pPr>
            <a:endParaRPr lang="en-US" dirty="0" smtClean="0"/>
          </a:p>
          <a:p>
            <a:pPr marL="45720" indent="0">
              <a:spcBef>
                <a:spcPts val="0"/>
              </a:spcBef>
              <a:buNone/>
            </a:pPr>
            <a:r>
              <a:rPr lang="en-US" dirty="0" smtClean="0"/>
              <a:t>The </a:t>
            </a:r>
            <a:r>
              <a:rPr lang="en-US" dirty="0"/>
              <a:t>challenge for performance analysts and coaches is to determine which of these variables have the largest impact on a team’s performance and match outcome, i.e., a win or a loss.  </a:t>
            </a:r>
          </a:p>
          <a:p>
            <a:endParaRPr lang="en-US" dirty="0"/>
          </a:p>
        </p:txBody>
      </p:sp>
    </p:spTree>
    <p:extLst>
      <p:ext uri="{BB962C8B-B14F-4D97-AF65-F5344CB8AC3E}">
        <p14:creationId xmlns:p14="http://schemas.microsoft.com/office/powerpoint/2010/main" val="387955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a:t>Actionable Insights</a:t>
            </a:r>
          </a:p>
        </p:txBody>
      </p:sp>
      <p:sp>
        <p:nvSpPr>
          <p:cNvPr id="3" name="Content Placeholder 2"/>
          <p:cNvSpPr>
            <a:spLocks noGrp="1"/>
          </p:cNvSpPr>
          <p:nvPr>
            <p:ph idx="1"/>
          </p:nvPr>
        </p:nvSpPr>
        <p:spPr>
          <a:xfrm>
            <a:off x="914400" y="1291255"/>
            <a:ext cx="7315200" cy="3852245"/>
          </a:xfrm>
        </p:spPr>
        <p:txBody>
          <a:bodyPr>
            <a:normAutofit/>
          </a:bodyPr>
          <a:lstStyle/>
          <a:p>
            <a:pPr marL="45720" indent="0">
              <a:spcAft>
                <a:spcPts val="1200"/>
              </a:spcAft>
              <a:buNone/>
            </a:pPr>
            <a:r>
              <a:rPr lang="en-US" dirty="0"/>
              <a:t>T</a:t>
            </a:r>
            <a:r>
              <a:rPr lang="en-US" dirty="0" smtClean="0"/>
              <a:t>he </a:t>
            </a:r>
            <a:r>
              <a:rPr lang="en-US" dirty="0"/>
              <a:t>team is successful </a:t>
            </a:r>
            <a:r>
              <a:rPr lang="en-US" dirty="0" smtClean="0"/>
              <a:t>when these features all </a:t>
            </a:r>
            <a:r>
              <a:rPr lang="en-US" dirty="0"/>
              <a:t>work together. </a:t>
            </a:r>
            <a:endParaRPr lang="en-US" dirty="0" smtClean="0"/>
          </a:p>
          <a:p>
            <a:pPr marL="403225" indent="-182563">
              <a:spcAft>
                <a:spcPts val="1200"/>
              </a:spcAft>
            </a:pPr>
            <a:r>
              <a:rPr lang="en-US" dirty="0" smtClean="0"/>
              <a:t>More </a:t>
            </a:r>
            <a:r>
              <a:rPr lang="en-US" dirty="0"/>
              <a:t>passes = more possession, and ball retention at the tackle (Ruck Win Percentage) ensures continued possession</a:t>
            </a:r>
            <a:r>
              <a:rPr lang="en-US" dirty="0" smtClean="0"/>
              <a:t>.</a:t>
            </a:r>
          </a:p>
          <a:p>
            <a:pPr marL="403225" indent="-182563">
              <a:spcAft>
                <a:spcPts val="1200"/>
              </a:spcAft>
            </a:pPr>
            <a:r>
              <a:rPr lang="en-US" dirty="0" smtClean="0"/>
              <a:t> </a:t>
            </a:r>
            <a:r>
              <a:rPr lang="en-US" dirty="0"/>
              <a:t>C</a:t>
            </a:r>
            <a:r>
              <a:rPr lang="en-US" dirty="0" smtClean="0"/>
              <a:t>ontinued </a:t>
            </a:r>
            <a:r>
              <a:rPr lang="en-US" dirty="0"/>
              <a:t>possession </a:t>
            </a:r>
            <a:r>
              <a:rPr lang="en-US" dirty="0" smtClean="0"/>
              <a:t>is often </a:t>
            </a:r>
            <a:r>
              <a:rPr lang="en-US" dirty="0"/>
              <a:t>turned into points.  </a:t>
            </a:r>
            <a:endParaRPr lang="en-US" dirty="0" smtClean="0"/>
          </a:p>
          <a:p>
            <a:pPr marL="403225" indent="-182563">
              <a:spcAft>
                <a:spcPts val="1200"/>
              </a:spcAft>
            </a:pPr>
            <a:r>
              <a:rPr lang="en-US" dirty="0" smtClean="0"/>
              <a:t>Combined </a:t>
            </a:r>
            <a:r>
              <a:rPr lang="en-US" dirty="0"/>
              <a:t>with winning their own </a:t>
            </a:r>
            <a:r>
              <a:rPr lang="en-US" dirty="0" smtClean="0"/>
              <a:t>kickoffs, </a:t>
            </a:r>
            <a:r>
              <a:rPr lang="en-US" dirty="0"/>
              <a:t>their possession </a:t>
            </a:r>
            <a:r>
              <a:rPr lang="en-US" dirty="0" smtClean="0"/>
              <a:t>can starve </a:t>
            </a:r>
            <a:r>
              <a:rPr lang="en-US" dirty="0"/>
              <a:t>the opposition of the </a:t>
            </a:r>
            <a:r>
              <a:rPr lang="en-US" dirty="0" smtClean="0"/>
              <a:t>ball</a:t>
            </a:r>
          </a:p>
          <a:p>
            <a:pPr marL="403225" indent="-182563">
              <a:spcAft>
                <a:spcPts val="1200"/>
              </a:spcAft>
            </a:pPr>
            <a:r>
              <a:rPr lang="en-US" dirty="0" smtClean="0"/>
              <a:t>“</a:t>
            </a:r>
            <a:r>
              <a:rPr lang="en-US" dirty="0"/>
              <a:t>you can’t score if you don’t have the ball</a:t>
            </a:r>
            <a:r>
              <a:rPr lang="en-US" dirty="0" smtClean="0"/>
              <a:t>”</a:t>
            </a:r>
            <a:endParaRPr lang="en-US" dirty="0"/>
          </a:p>
          <a:p>
            <a:pPr marL="45720" indent="0">
              <a:spcBef>
                <a:spcPts val="0"/>
              </a:spcBef>
              <a:spcAft>
                <a:spcPts val="1200"/>
              </a:spcAft>
              <a:buNone/>
            </a:pPr>
            <a:endParaRPr lang="en-US" dirty="0"/>
          </a:p>
        </p:txBody>
      </p:sp>
    </p:spTree>
    <p:extLst>
      <p:ext uri="{BB962C8B-B14F-4D97-AF65-F5344CB8AC3E}">
        <p14:creationId xmlns:p14="http://schemas.microsoft.com/office/powerpoint/2010/main" val="1207703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a:t>Actionable Insights</a:t>
            </a:r>
          </a:p>
        </p:txBody>
      </p:sp>
      <p:sp>
        <p:nvSpPr>
          <p:cNvPr id="3" name="Content Placeholder 2"/>
          <p:cNvSpPr>
            <a:spLocks noGrp="1"/>
          </p:cNvSpPr>
          <p:nvPr>
            <p:ph idx="1"/>
          </p:nvPr>
        </p:nvSpPr>
        <p:spPr>
          <a:xfrm>
            <a:off x="914400" y="1291255"/>
            <a:ext cx="7315200" cy="3852245"/>
          </a:xfrm>
        </p:spPr>
        <p:txBody>
          <a:bodyPr>
            <a:normAutofit/>
          </a:bodyPr>
          <a:lstStyle/>
          <a:p>
            <a:pPr marL="45720" indent="0">
              <a:spcBef>
                <a:spcPts val="0"/>
              </a:spcBef>
              <a:spcAft>
                <a:spcPts val="1200"/>
              </a:spcAft>
              <a:buNone/>
            </a:pPr>
            <a:r>
              <a:rPr lang="en-US" dirty="0"/>
              <a:t>Actionable insights in this area are </a:t>
            </a:r>
            <a:r>
              <a:rPr lang="en-US" dirty="0" smtClean="0"/>
              <a:t>twofold:  </a:t>
            </a:r>
          </a:p>
          <a:p>
            <a:pPr>
              <a:spcBef>
                <a:spcPts val="0"/>
              </a:spcBef>
              <a:spcAft>
                <a:spcPts val="1200"/>
              </a:spcAft>
            </a:pPr>
            <a:r>
              <a:rPr lang="en-US" dirty="0" smtClean="0"/>
              <a:t>First</a:t>
            </a:r>
            <a:r>
              <a:rPr lang="en-US" dirty="0"/>
              <a:t>, the importance of these features and their relationship to each other </a:t>
            </a:r>
            <a:r>
              <a:rPr lang="en-US" dirty="0" smtClean="0"/>
              <a:t>serves </a:t>
            </a:r>
            <a:r>
              <a:rPr lang="en-US" dirty="0"/>
              <a:t>as data-based confirmation </a:t>
            </a:r>
            <a:r>
              <a:rPr lang="en-US" dirty="0" smtClean="0"/>
              <a:t>of an effective game plan, which leads </a:t>
            </a:r>
            <a:r>
              <a:rPr lang="en-US" dirty="0"/>
              <a:t>to wins when </a:t>
            </a:r>
            <a:r>
              <a:rPr lang="en-US" dirty="0" smtClean="0"/>
              <a:t>executed</a:t>
            </a:r>
          </a:p>
          <a:p>
            <a:pPr>
              <a:spcBef>
                <a:spcPts val="0"/>
              </a:spcBef>
              <a:spcAft>
                <a:spcPts val="1200"/>
              </a:spcAft>
            </a:pPr>
            <a:r>
              <a:rPr lang="en-US" dirty="0" smtClean="0"/>
              <a:t>Secondly</a:t>
            </a:r>
            <a:r>
              <a:rPr lang="en-US" dirty="0"/>
              <a:t>, a training focus on the elements of the game that </a:t>
            </a:r>
            <a:r>
              <a:rPr lang="en-US" dirty="0" smtClean="0"/>
              <a:t>this game plan requires – </a:t>
            </a:r>
            <a:r>
              <a:rPr lang="en-US" dirty="0"/>
              <a:t>long and accurate passing, contact skills at the tackle, and rucking/cleanout skills to retain possession – will support this game plan.</a:t>
            </a:r>
          </a:p>
          <a:p>
            <a:pPr marL="45720" indent="0">
              <a:spcBef>
                <a:spcPts val="0"/>
              </a:spcBef>
              <a:spcAft>
                <a:spcPts val="1200"/>
              </a:spcAft>
              <a:buNone/>
            </a:pPr>
            <a:endParaRPr lang="en-US" dirty="0"/>
          </a:p>
        </p:txBody>
      </p:sp>
    </p:spTree>
    <p:extLst>
      <p:ext uri="{BB962C8B-B14F-4D97-AF65-F5344CB8AC3E}">
        <p14:creationId xmlns:p14="http://schemas.microsoft.com/office/powerpoint/2010/main" val="1287968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sz="3300" dirty="0" smtClean="0"/>
              <a:t>Future Work</a:t>
            </a:r>
            <a:endParaRPr lang="en-US" sz="3300" dirty="0"/>
          </a:p>
        </p:txBody>
      </p:sp>
      <p:sp>
        <p:nvSpPr>
          <p:cNvPr id="3" name="Content Placeholder 2"/>
          <p:cNvSpPr>
            <a:spLocks noGrp="1"/>
          </p:cNvSpPr>
          <p:nvPr>
            <p:ph idx="1"/>
          </p:nvPr>
        </p:nvSpPr>
        <p:spPr>
          <a:xfrm>
            <a:off x="914400" y="1291255"/>
            <a:ext cx="7315200" cy="3369303"/>
          </a:xfrm>
        </p:spPr>
        <p:txBody>
          <a:bodyPr>
            <a:normAutofit/>
          </a:bodyPr>
          <a:lstStyle/>
          <a:p>
            <a:pPr marL="45720" indent="0">
              <a:lnSpc>
                <a:spcPct val="110000"/>
              </a:lnSpc>
              <a:spcBef>
                <a:spcPts val="0"/>
              </a:spcBef>
              <a:spcAft>
                <a:spcPts val="1200"/>
              </a:spcAft>
              <a:buNone/>
            </a:pPr>
            <a:r>
              <a:rPr lang="en-US" b="1" dirty="0"/>
              <a:t>Player/Roster Data</a:t>
            </a:r>
          </a:p>
          <a:p>
            <a:pPr marL="336550" indent="-182563">
              <a:lnSpc>
                <a:spcPct val="110000"/>
              </a:lnSpc>
              <a:spcBef>
                <a:spcPts val="0"/>
              </a:spcBef>
              <a:spcAft>
                <a:spcPts val="1200"/>
              </a:spcAft>
            </a:pPr>
            <a:r>
              <a:rPr lang="en-US" dirty="0" smtClean="0"/>
              <a:t>A </a:t>
            </a:r>
            <a:r>
              <a:rPr lang="en-US" dirty="0"/>
              <a:t>team’s roster for each match could have an impact on the consistency of the team’s performance across different matches or different tournaments.  </a:t>
            </a:r>
            <a:endParaRPr lang="en-US" dirty="0" smtClean="0"/>
          </a:p>
          <a:p>
            <a:pPr marL="336550" indent="-182563">
              <a:lnSpc>
                <a:spcPct val="110000"/>
              </a:lnSpc>
              <a:spcBef>
                <a:spcPts val="0"/>
              </a:spcBef>
              <a:spcAft>
                <a:spcPts val="1200"/>
              </a:spcAft>
            </a:pPr>
            <a:r>
              <a:rPr lang="en-US" dirty="0"/>
              <a:t>A</a:t>
            </a:r>
            <a:r>
              <a:rPr lang="en-US" dirty="0" smtClean="0"/>
              <a:t>dding </a:t>
            </a:r>
            <a:r>
              <a:rPr lang="en-US" dirty="0"/>
              <a:t>match data for individual players </a:t>
            </a:r>
            <a:r>
              <a:rPr lang="en-US" dirty="0" smtClean="0"/>
              <a:t>enables individual player rating of </a:t>
            </a:r>
            <a:r>
              <a:rPr lang="en-US" dirty="0"/>
              <a:t>their contribution or impact to the </a:t>
            </a:r>
            <a:r>
              <a:rPr lang="en-US" dirty="0" smtClean="0"/>
              <a:t>team</a:t>
            </a:r>
            <a:endParaRPr lang="en-US" dirty="0"/>
          </a:p>
          <a:p>
            <a:pPr marL="610870" lvl="1" indent="-182563">
              <a:lnSpc>
                <a:spcPct val="110000"/>
              </a:lnSpc>
              <a:spcBef>
                <a:spcPts val="0"/>
              </a:spcBef>
              <a:spcAft>
                <a:spcPts val="1200"/>
              </a:spcAft>
            </a:pPr>
            <a:r>
              <a:rPr lang="en-US" dirty="0" smtClean="0"/>
              <a:t>including </a:t>
            </a:r>
            <a:r>
              <a:rPr lang="en-US" dirty="0"/>
              <a:t>the impact of not having top players in the team </a:t>
            </a:r>
            <a:r>
              <a:rPr lang="en-US" dirty="0" smtClean="0"/>
              <a:t>(for ex., due </a:t>
            </a:r>
            <a:r>
              <a:rPr lang="en-US" dirty="0"/>
              <a:t>to </a:t>
            </a:r>
            <a:r>
              <a:rPr lang="en-US" dirty="0" smtClean="0"/>
              <a:t>injury)</a:t>
            </a:r>
            <a:endParaRPr lang="en-US" dirty="0"/>
          </a:p>
          <a:p>
            <a:pPr marL="45720" indent="0">
              <a:lnSpc>
                <a:spcPct val="110000"/>
              </a:lnSpc>
              <a:spcBef>
                <a:spcPts val="0"/>
              </a:spcBef>
              <a:spcAft>
                <a:spcPts val="1200"/>
              </a:spcAft>
              <a:buNone/>
            </a:pPr>
            <a:endParaRPr lang="en-US" dirty="0"/>
          </a:p>
        </p:txBody>
      </p:sp>
    </p:spTree>
    <p:extLst>
      <p:ext uri="{BB962C8B-B14F-4D97-AF65-F5344CB8AC3E}">
        <p14:creationId xmlns:p14="http://schemas.microsoft.com/office/powerpoint/2010/main" val="80921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sz="3300" dirty="0" smtClean="0"/>
              <a:t>Future Work</a:t>
            </a:r>
            <a:endParaRPr lang="en-US" sz="3300" dirty="0"/>
          </a:p>
        </p:txBody>
      </p:sp>
      <p:sp>
        <p:nvSpPr>
          <p:cNvPr id="3" name="Content Placeholder 2"/>
          <p:cNvSpPr>
            <a:spLocks noGrp="1"/>
          </p:cNvSpPr>
          <p:nvPr>
            <p:ph idx="1"/>
          </p:nvPr>
        </p:nvSpPr>
        <p:spPr>
          <a:xfrm>
            <a:off x="914400" y="940021"/>
            <a:ext cx="7315200" cy="3369303"/>
          </a:xfrm>
        </p:spPr>
        <p:txBody>
          <a:bodyPr>
            <a:normAutofit fontScale="92500" lnSpcReduction="10000"/>
          </a:bodyPr>
          <a:lstStyle/>
          <a:p>
            <a:pPr marL="45720" indent="0">
              <a:buNone/>
            </a:pPr>
            <a:r>
              <a:rPr lang="en-US" b="1" dirty="0"/>
              <a:t>Tournament Location and </a:t>
            </a:r>
            <a:r>
              <a:rPr lang="en-US" b="1" dirty="0" smtClean="0"/>
              <a:t>Schedule</a:t>
            </a:r>
          </a:p>
          <a:p>
            <a:pPr marL="45720" indent="0">
              <a:buNone/>
            </a:pPr>
            <a:endParaRPr lang="en-US" dirty="0"/>
          </a:p>
          <a:p>
            <a:pPr marL="336550" indent="-182563">
              <a:spcBef>
                <a:spcPts val="0"/>
              </a:spcBef>
              <a:spcAft>
                <a:spcPts val="1200"/>
              </a:spcAft>
            </a:pPr>
            <a:r>
              <a:rPr lang="en-US" dirty="0" smtClean="0"/>
              <a:t>Exploration of </a:t>
            </a:r>
            <a:r>
              <a:rPr lang="en-US" dirty="0"/>
              <a:t>the impact of the tournament </a:t>
            </a:r>
            <a:r>
              <a:rPr lang="en-US" dirty="0" smtClean="0"/>
              <a:t>location* </a:t>
            </a:r>
            <a:r>
              <a:rPr lang="en-US" dirty="0"/>
              <a:t>and the distance a team has to travel to the </a:t>
            </a:r>
            <a:r>
              <a:rPr lang="en-US" dirty="0" smtClean="0"/>
              <a:t>tournament</a:t>
            </a:r>
          </a:p>
          <a:p>
            <a:pPr marL="336550" indent="-182563">
              <a:spcBef>
                <a:spcPts val="0"/>
              </a:spcBef>
              <a:spcAft>
                <a:spcPts val="1200"/>
              </a:spcAft>
            </a:pPr>
            <a:r>
              <a:rPr lang="en-US" dirty="0" smtClean="0"/>
              <a:t>Impact of </a:t>
            </a:r>
            <a:r>
              <a:rPr lang="en-US" dirty="0"/>
              <a:t>the physiological effects of travel and recovery on the players</a:t>
            </a:r>
            <a:r>
              <a:rPr lang="en-US" dirty="0" smtClean="0"/>
              <a:t>, </a:t>
            </a:r>
            <a:r>
              <a:rPr lang="en-US" dirty="0"/>
              <a:t>ultimately </a:t>
            </a:r>
            <a:r>
              <a:rPr lang="en-US" dirty="0" smtClean="0"/>
              <a:t>impacting </a:t>
            </a:r>
            <a:r>
              <a:rPr lang="en-US" dirty="0"/>
              <a:t>their physical </a:t>
            </a:r>
            <a:r>
              <a:rPr lang="en-US" dirty="0" smtClean="0"/>
              <a:t>performance </a:t>
            </a:r>
          </a:p>
          <a:p>
            <a:pPr marL="336550" indent="-182563">
              <a:spcBef>
                <a:spcPts val="0"/>
              </a:spcBef>
              <a:spcAft>
                <a:spcPts val="1200"/>
              </a:spcAft>
            </a:pPr>
            <a:r>
              <a:rPr lang="en-US" dirty="0" smtClean="0"/>
              <a:t>Exploring </a:t>
            </a:r>
            <a:r>
              <a:rPr lang="en-US" dirty="0"/>
              <a:t>the distance a team has to travel to </a:t>
            </a:r>
            <a:r>
              <a:rPr lang="en-US" dirty="0" smtClean="0"/>
              <a:t>the </a:t>
            </a:r>
            <a:r>
              <a:rPr lang="en-US" dirty="0"/>
              <a:t>first tournament of a </a:t>
            </a:r>
            <a:r>
              <a:rPr lang="en-US" dirty="0" smtClean="0"/>
              <a:t>leg, and comparing the team’s performance </a:t>
            </a:r>
            <a:r>
              <a:rPr lang="en-US" dirty="0"/>
              <a:t>in the </a:t>
            </a:r>
            <a:r>
              <a:rPr lang="en-US" dirty="0" smtClean="0"/>
              <a:t>1</a:t>
            </a:r>
            <a:r>
              <a:rPr lang="en-US" baseline="30000" dirty="0" smtClean="0"/>
              <a:t>st</a:t>
            </a:r>
            <a:r>
              <a:rPr lang="en-US" dirty="0" smtClean="0"/>
              <a:t> vs. 2</a:t>
            </a:r>
            <a:r>
              <a:rPr lang="en-US" baseline="30000" dirty="0" smtClean="0"/>
              <a:t>nd</a:t>
            </a:r>
            <a:r>
              <a:rPr lang="en-US" dirty="0" smtClean="0"/>
              <a:t> </a:t>
            </a:r>
            <a:r>
              <a:rPr lang="en-US" dirty="0"/>
              <a:t>leg of a tournament would add previously unexplored relationships to the </a:t>
            </a:r>
            <a:r>
              <a:rPr lang="en-US" dirty="0" smtClean="0"/>
              <a:t>analysis</a:t>
            </a:r>
            <a:endParaRPr lang="en-US" dirty="0"/>
          </a:p>
          <a:p>
            <a:pPr marL="45720" indent="0">
              <a:lnSpc>
                <a:spcPct val="110000"/>
              </a:lnSpc>
              <a:spcBef>
                <a:spcPts val="0"/>
              </a:spcBef>
              <a:spcAft>
                <a:spcPts val="1200"/>
              </a:spcAft>
              <a:buNone/>
            </a:pPr>
            <a:endParaRPr lang="en-US" dirty="0"/>
          </a:p>
        </p:txBody>
      </p:sp>
      <p:sp>
        <p:nvSpPr>
          <p:cNvPr id="4" name="TextBox 3"/>
          <p:cNvSpPr txBox="1"/>
          <p:nvPr/>
        </p:nvSpPr>
        <p:spPr>
          <a:xfrm>
            <a:off x="914400" y="4530626"/>
            <a:ext cx="7255749" cy="430887"/>
          </a:xfrm>
          <a:prstGeom prst="rect">
            <a:avLst/>
          </a:prstGeom>
          <a:noFill/>
        </p:spPr>
        <p:txBody>
          <a:bodyPr wrap="square" rtlCol="0">
            <a:spAutoFit/>
          </a:bodyPr>
          <a:lstStyle/>
          <a:p>
            <a:r>
              <a:rPr lang="en-US" sz="1100" dirty="0" smtClean="0"/>
              <a:t>* The </a:t>
            </a:r>
            <a:r>
              <a:rPr lang="en-US" sz="1100" dirty="0">
                <a:hlinkClick r:id="rId2"/>
              </a:rPr>
              <a:t>Sevens World Series </a:t>
            </a:r>
            <a:r>
              <a:rPr lang="en-US" sz="1100" dirty="0"/>
              <a:t>is played over 5 different “legs</a:t>
            </a:r>
            <a:r>
              <a:rPr lang="en-US" sz="1100" dirty="0" smtClean="0"/>
              <a:t>” around the world across 5 continents, </a:t>
            </a:r>
            <a:r>
              <a:rPr lang="en-US" sz="1100" dirty="0"/>
              <a:t>with each leg consisting of two tournaments on consecutive weekends, typically in the same general geographic region. </a:t>
            </a:r>
          </a:p>
        </p:txBody>
      </p:sp>
    </p:spTree>
    <p:extLst>
      <p:ext uri="{BB962C8B-B14F-4D97-AF65-F5344CB8AC3E}">
        <p14:creationId xmlns:p14="http://schemas.microsoft.com/office/powerpoint/2010/main" val="209101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sz="3300" dirty="0" smtClean="0"/>
              <a:t>Conclusions</a:t>
            </a:r>
            <a:endParaRPr lang="en-US" sz="3300" dirty="0"/>
          </a:p>
        </p:txBody>
      </p:sp>
      <p:sp>
        <p:nvSpPr>
          <p:cNvPr id="3" name="Content Placeholder 2"/>
          <p:cNvSpPr>
            <a:spLocks noGrp="1"/>
          </p:cNvSpPr>
          <p:nvPr>
            <p:ph idx="1"/>
          </p:nvPr>
        </p:nvSpPr>
        <p:spPr>
          <a:xfrm>
            <a:off x="914400" y="940021"/>
            <a:ext cx="7315200" cy="3369303"/>
          </a:xfrm>
        </p:spPr>
        <p:txBody>
          <a:bodyPr>
            <a:noAutofit/>
          </a:bodyPr>
          <a:lstStyle/>
          <a:p>
            <a:pPr marL="45720" indent="0">
              <a:spcAft>
                <a:spcPts val="1200"/>
              </a:spcAft>
              <a:buNone/>
            </a:pPr>
            <a:r>
              <a:rPr lang="en-US" sz="1900" dirty="0"/>
              <a:t>F</a:t>
            </a:r>
            <a:r>
              <a:rPr lang="en-US" sz="1900" dirty="0" smtClean="0"/>
              <a:t>eature </a:t>
            </a:r>
            <a:r>
              <a:rPr lang="en-US" sz="1900" dirty="0"/>
              <a:t>importance is </a:t>
            </a:r>
            <a:r>
              <a:rPr lang="en-US" sz="1900" dirty="0" smtClean="0"/>
              <a:t>an important </a:t>
            </a:r>
            <a:r>
              <a:rPr lang="en-US" sz="1900" dirty="0"/>
              <a:t>tool in model evaluation, </a:t>
            </a:r>
            <a:r>
              <a:rPr lang="en-US" sz="1900" dirty="0" smtClean="0"/>
              <a:t> but 76</a:t>
            </a:r>
            <a:r>
              <a:rPr lang="en-US" sz="1900" dirty="0"/>
              <a:t>% </a:t>
            </a:r>
            <a:r>
              <a:rPr lang="en-US" sz="1900" dirty="0" smtClean="0"/>
              <a:t>model accuracy </a:t>
            </a:r>
            <a:r>
              <a:rPr lang="en-US" sz="1900" dirty="0"/>
              <a:t>is not </a:t>
            </a:r>
            <a:r>
              <a:rPr lang="en-US" sz="1900" dirty="0" smtClean="0"/>
              <a:t>a </a:t>
            </a:r>
            <a:r>
              <a:rPr lang="en-US" sz="1900" dirty="0"/>
              <a:t>reliable predictor of a match's </a:t>
            </a:r>
            <a:r>
              <a:rPr lang="en-US" sz="1900" dirty="0" smtClean="0"/>
              <a:t>outcome.</a:t>
            </a:r>
          </a:p>
          <a:p>
            <a:pPr marL="336550" indent="-182563">
              <a:lnSpc>
                <a:spcPct val="110000"/>
              </a:lnSpc>
              <a:spcBef>
                <a:spcPts val="0"/>
              </a:spcBef>
              <a:spcAft>
                <a:spcPts val="1200"/>
              </a:spcAft>
            </a:pPr>
            <a:r>
              <a:rPr lang="en-US" sz="1900" dirty="0" smtClean="0"/>
              <a:t>Interrelationship </a:t>
            </a:r>
            <a:r>
              <a:rPr lang="en-US" sz="1900" dirty="0"/>
              <a:t>between Passes, Possession, Ruck Win Percentage, and Contestable Restart Win Percentage does appear to be a strong indicator for the </a:t>
            </a:r>
            <a:r>
              <a:rPr lang="en-US" sz="1900" dirty="0" smtClean="0"/>
              <a:t>USA</a:t>
            </a:r>
          </a:p>
          <a:p>
            <a:pPr marL="336550" indent="-182563">
              <a:lnSpc>
                <a:spcPct val="110000"/>
              </a:lnSpc>
              <a:spcBef>
                <a:spcPts val="0"/>
              </a:spcBef>
              <a:spcAft>
                <a:spcPts val="1200"/>
              </a:spcAft>
            </a:pPr>
            <a:r>
              <a:rPr lang="en-US" sz="1900" dirty="0" smtClean="0"/>
              <a:t>However, the </a:t>
            </a:r>
            <a:r>
              <a:rPr lang="en-US" sz="1900" dirty="0"/>
              <a:t>game of Rugby 7s </a:t>
            </a:r>
            <a:r>
              <a:rPr lang="en-US" sz="1900" dirty="0" smtClean="0"/>
              <a:t>may be </a:t>
            </a:r>
            <a:r>
              <a:rPr lang="en-US" sz="1900" dirty="0"/>
              <a:t>too volatile to </a:t>
            </a:r>
            <a:r>
              <a:rPr lang="en-US" sz="1900" dirty="0" smtClean="0"/>
              <a:t>develop </a:t>
            </a:r>
            <a:r>
              <a:rPr lang="en-US" sz="1900" dirty="0"/>
              <a:t>strong and accurate predictors at the match level, at least using the feature set that were used in this </a:t>
            </a:r>
            <a:r>
              <a:rPr lang="en-US" sz="1900" dirty="0" smtClean="0"/>
              <a:t>model</a:t>
            </a:r>
            <a:endParaRPr lang="en-US" sz="1900" dirty="0"/>
          </a:p>
          <a:p>
            <a:pPr marL="45720" indent="0">
              <a:lnSpc>
                <a:spcPct val="110000"/>
              </a:lnSpc>
              <a:spcBef>
                <a:spcPts val="0"/>
              </a:spcBef>
              <a:spcAft>
                <a:spcPts val="1200"/>
              </a:spcAft>
              <a:buNone/>
            </a:pPr>
            <a:endParaRPr lang="en-US" sz="1900" dirty="0"/>
          </a:p>
        </p:txBody>
      </p:sp>
    </p:spTree>
    <p:extLst>
      <p:ext uri="{BB962C8B-B14F-4D97-AF65-F5344CB8AC3E}">
        <p14:creationId xmlns:p14="http://schemas.microsoft.com/office/powerpoint/2010/main" val="319006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sz="3300" dirty="0" smtClean="0"/>
              <a:t>Conclusions</a:t>
            </a:r>
            <a:endParaRPr lang="en-US" sz="3300" dirty="0"/>
          </a:p>
        </p:txBody>
      </p:sp>
      <p:sp>
        <p:nvSpPr>
          <p:cNvPr id="3" name="Content Placeholder 2"/>
          <p:cNvSpPr>
            <a:spLocks noGrp="1"/>
          </p:cNvSpPr>
          <p:nvPr>
            <p:ph idx="1"/>
          </p:nvPr>
        </p:nvSpPr>
        <p:spPr>
          <a:xfrm>
            <a:off x="914400" y="1129147"/>
            <a:ext cx="7315200" cy="3369303"/>
          </a:xfrm>
        </p:spPr>
        <p:txBody>
          <a:bodyPr>
            <a:noAutofit/>
          </a:bodyPr>
          <a:lstStyle/>
          <a:p>
            <a:pPr marL="45720" indent="0">
              <a:spcAft>
                <a:spcPts val="1200"/>
              </a:spcAft>
              <a:buNone/>
            </a:pPr>
            <a:r>
              <a:rPr lang="en-US" sz="1900" dirty="0" smtClean="0"/>
              <a:t>Preparation for the </a:t>
            </a:r>
            <a:r>
              <a:rPr lang="en-US" sz="1900" dirty="0"/>
              <a:t>Sevens World Series cannot be done with data and statistics </a:t>
            </a:r>
            <a:r>
              <a:rPr lang="en-US" sz="1900" dirty="0" smtClean="0"/>
              <a:t>alone</a:t>
            </a:r>
            <a:r>
              <a:rPr lang="en-US" sz="1900" dirty="0"/>
              <a:t>.</a:t>
            </a:r>
            <a:endParaRPr lang="en-US" sz="1900" dirty="0" smtClean="0"/>
          </a:p>
          <a:p>
            <a:pPr marL="336550" indent="-182563">
              <a:spcAft>
                <a:spcPts val="1200"/>
              </a:spcAft>
            </a:pPr>
            <a:r>
              <a:rPr lang="en-US" sz="1900" dirty="0"/>
              <a:t>O</a:t>
            </a:r>
            <a:r>
              <a:rPr lang="en-US" sz="1900" dirty="0" smtClean="0"/>
              <a:t>nly </a:t>
            </a:r>
            <a:r>
              <a:rPr lang="en-US" sz="1900" dirty="0"/>
              <a:t>tell part for the story and offer no </a:t>
            </a:r>
            <a:r>
              <a:rPr lang="en-US" sz="1900" dirty="0" smtClean="0"/>
              <a:t>context</a:t>
            </a:r>
          </a:p>
          <a:p>
            <a:pPr marL="336550" indent="-182563">
              <a:spcAft>
                <a:spcPts val="1200"/>
              </a:spcAft>
            </a:pPr>
            <a:r>
              <a:rPr lang="en-US" sz="1900" dirty="0" smtClean="0"/>
              <a:t>However</a:t>
            </a:r>
            <a:r>
              <a:rPr lang="en-US" sz="1900" dirty="0"/>
              <a:t>, data and statistics can be used to analyze how a team matches up against opponents </a:t>
            </a:r>
            <a:endParaRPr lang="en-US" sz="1900" dirty="0" smtClean="0"/>
          </a:p>
          <a:p>
            <a:pPr marL="336550" indent="-182563">
              <a:spcAft>
                <a:spcPts val="1200"/>
              </a:spcAft>
            </a:pPr>
            <a:r>
              <a:rPr lang="en-US" sz="1900" dirty="0" smtClean="0"/>
              <a:t>Using </a:t>
            </a:r>
            <a:r>
              <a:rPr lang="en-US" sz="1900" dirty="0"/>
              <a:t>this data analysis as a starting point </a:t>
            </a:r>
            <a:r>
              <a:rPr lang="en-US" sz="1900" dirty="0" smtClean="0"/>
              <a:t>for further </a:t>
            </a:r>
            <a:r>
              <a:rPr lang="en-US" sz="1900" dirty="0"/>
              <a:t>video analysis inquiry into tactics and technique, can provide a tactical </a:t>
            </a:r>
            <a:r>
              <a:rPr lang="en-US" sz="1900" dirty="0" smtClean="0"/>
              <a:t>advantage</a:t>
            </a:r>
            <a:endParaRPr lang="en-US" sz="1900" dirty="0"/>
          </a:p>
          <a:p>
            <a:pPr marL="45720" indent="0">
              <a:spcAft>
                <a:spcPts val="1200"/>
              </a:spcAft>
              <a:buNone/>
            </a:pPr>
            <a:r>
              <a:rPr lang="en-US" sz="1900" dirty="0"/>
              <a:t> </a:t>
            </a:r>
          </a:p>
          <a:p>
            <a:pPr marL="45720" indent="0">
              <a:lnSpc>
                <a:spcPct val="110000"/>
              </a:lnSpc>
              <a:spcBef>
                <a:spcPts val="0"/>
              </a:spcBef>
              <a:spcAft>
                <a:spcPts val="1200"/>
              </a:spcAft>
              <a:buNone/>
            </a:pPr>
            <a:endParaRPr lang="en-US" sz="1900" dirty="0"/>
          </a:p>
        </p:txBody>
      </p:sp>
    </p:spTree>
    <p:extLst>
      <p:ext uri="{BB962C8B-B14F-4D97-AF65-F5344CB8AC3E}">
        <p14:creationId xmlns:p14="http://schemas.microsoft.com/office/powerpoint/2010/main" val="1858231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sz="3300" dirty="0" smtClean="0"/>
              <a:t>Conclusions</a:t>
            </a:r>
            <a:endParaRPr lang="en-US" sz="3300" dirty="0"/>
          </a:p>
        </p:txBody>
      </p:sp>
      <p:sp>
        <p:nvSpPr>
          <p:cNvPr id="3" name="Content Placeholder 2"/>
          <p:cNvSpPr>
            <a:spLocks noGrp="1"/>
          </p:cNvSpPr>
          <p:nvPr>
            <p:ph idx="1"/>
          </p:nvPr>
        </p:nvSpPr>
        <p:spPr>
          <a:xfrm>
            <a:off x="914400" y="1129147"/>
            <a:ext cx="4260557" cy="3369303"/>
          </a:xfrm>
        </p:spPr>
        <p:txBody>
          <a:bodyPr>
            <a:noAutofit/>
          </a:bodyPr>
          <a:lstStyle/>
          <a:p>
            <a:pPr marL="45720" indent="0">
              <a:spcAft>
                <a:spcPts val="1200"/>
              </a:spcAft>
              <a:buNone/>
            </a:pPr>
            <a:r>
              <a:rPr lang="en-US" dirty="0"/>
              <a:t>When predictive models are used in tandem with video analysis to provide context, they can combine to form a powerful tool, and is an area that is undoubtedly beginning to be utilized by top teams looking for an advantage.</a:t>
            </a:r>
          </a:p>
          <a:p>
            <a:pPr marL="45720" indent="0">
              <a:spcAft>
                <a:spcPts val="1200"/>
              </a:spcAft>
              <a:buNone/>
            </a:pPr>
            <a:r>
              <a:rPr lang="en-US" sz="1900" dirty="0"/>
              <a:t> </a:t>
            </a:r>
          </a:p>
          <a:p>
            <a:pPr marL="45720" indent="0">
              <a:lnSpc>
                <a:spcPct val="110000"/>
              </a:lnSpc>
              <a:spcBef>
                <a:spcPts val="0"/>
              </a:spcBef>
              <a:spcAft>
                <a:spcPts val="1200"/>
              </a:spcAft>
              <a:buNone/>
            </a:pPr>
            <a:endParaRPr lang="en-US" sz="1900" dirty="0"/>
          </a:p>
        </p:txBody>
      </p:sp>
      <p:grpSp>
        <p:nvGrpSpPr>
          <p:cNvPr id="6" name="Group 5"/>
          <p:cNvGrpSpPr/>
          <p:nvPr/>
        </p:nvGrpSpPr>
        <p:grpSpPr>
          <a:xfrm>
            <a:off x="5063428" y="1129146"/>
            <a:ext cx="3935321" cy="2964039"/>
            <a:chOff x="2554129" y="499828"/>
            <a:chExt cx="5877132" cy="4333456"/>
          </a:xfrm>
        </p:grpSpPr>
        <p:pic>
          <p:nvPicPr>
            <p:cNvPr id="4" name="Picture 3" descr="SAM K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129" y="499828"/>
              <a:ext cx="5877132" cy="4333456"/>
            </a:xfrm>
            <a:prstGeom prst="rect">
              <a:avLst/>
            </a:prstGeom>
          </p:spPr>
        </p:pic>
        <p:sp>
          <p:nvSpPr>
            <p:cNvPr id="5" name="Rectangle 4"/>
            <p:cNvSpPr/>
            <p:nvPr/>
          </p:nvSpPr>
          <p:spPr>
            <a:xfrm>
              <a:off x="4121048" y="648425"/>
              <a:ext cx="2655126" cy="270177"/>
            </a:xfrm>
            <a:prstGeom prst="rect">
              <a:avLst/>
            </a:prstGeom>
            <a:solidFill>
              <a:srgbClr val="FFFFFF"/>
            </a:solidFill>
            <a:ln>
              <a:noFill/>
            </a:ln>
            <a:effectLst/>
            <a:scene3d>
              <a:camera prst="orthographicFront"/>
              <a:lightRig rig="twoPt" dir="br">
                <a:rot lat="0" lon="0" rev="8700000"/>
              </a:lightRig>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Kickoff Heatmap</a:t>
              </a:r>
              <a:endParaRPr lang="en-US" sz="1200" dirty="0">
                <a:solidFill>
                  <a:srgbClr val="000000"/>
                </a:solidFill>
              </a:endParaRPr>
            </a:p>
          </p:txBody>
        </p:sp>
      </p:grpSp>
    </p:spTree>
    <p:extLst>
      <p:ext uri="{BB962C8B-B14F-4D97-AF65-F5344CB8AC3E}">
        <p14:creationId xmlns:p14="http://schemas.microsoft.com/office/powerpoint/2010/main" val="96995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832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lstStyle/>
          <a:p>
            <a:pPr marL="45720" indent="0"/>
            <a:r>
              <a:rPr lang="en-US" dirty="0"/>
              <a:t>Client</a:t>
            </a:r>
          </a:p>
        </p:txBody>
      </p:sp>
      <p:sp>
        <p:nvSpPr>
          <p:cNvPr id="3" name="Content Placeholder 2"/>
          <p:cNvSpPr>
            <a:spLocks noGrp="1"/>
          </p:cNvSpPr>
          <p:nvPr>
            <p:ph idx="1"/>
          </p:nvPr>
        </p:nvSpPr>
        <p:spPr>
          <a:xfrm>
            <a:off x="914400" y="1291255"/>
            <a:ext cx="7315200" cy="3652989"/>
          </a:xfrm>
        </p:spPr>
        <p:txBody>
          <a:bodyPr>
            <a:normAutofit/>
          </a:bodyPr>
          <a:lstStyle/>
          <a:p>
            <a:pPr marL="45720" indent="0">
              <a:buNone/>
            </a:pPr>
            <a:r>
              <a:rPr lang="en-US" dirty="0" smtClean="0"/>
              <a:t>The </a:t>
            </a:r>
            <a:r>
              <a:rPr lang="en-US" dirty="0"/>
              <a:t>client for this project is the coaching staff of an International Men’s Rugby 7s team (“the team”), and as such, the project will focus on identifying the most important variables for the this particular team.  </a:t>
            </a:r>
          </a:p>
          <a:p>
            <a:pPr marL="45720" indent="0">
              <a:buNone/>
            </a:pPr>
            <a:endParaRPr lang="en-US" dirty="0" smtClean="0"/>
          </a:p>
          <a:p>
            <a:pPr marL="45720" indent="0">
              <a:buNone/>
            </a:pPr>
            <a:r>
              <a:rPr lang="en-US" dirty="0"/>
              <a:t>Understanding the most impactful variables will allow the coaching staff </a:t>
            </a:r>
            <a:r>
              <a:rPr lang="en-US" dirty="0" smtClean="0"/>
              <a:t>to </a:t>
            </a:r>
            <a:r>
              <a:rPr lang="en-US" dirty="0"/>
              <a:t>take action </a:t>
            </a:r>
            <a:r>
              <a:rPr lang="en-US" dirty="0" smtClean="0"/>
              <a:t>to </a:t>
            </a:r>
            <a:r>
              <a:rPr lang="en-US" dirty="0"/>
              <a:t>either </a:t>
            </a:r>
            <a:r>
              <a:rPr lang="en-US" dirty="0" smtClean="0"/>
              <a:t>improve </a:t>
            </a:r>
            <a:r>
              <a:rPr lang="en-US" dirty="0"/>
              <a:t>in these areas by allocating more </a:t>
            </a:r>
            <a:r>
              <a:rPr lang="en-US" dirty="0" smtClean="0"/>
              <a:t>training resources, or </a:t>
            </a:r>
            <a:r>
              <a:rPr lang="en-US" dirty="0"/>
              <a:t>by adjusting the team’s tactical or strategic game </a:t>
            </a:r>
            <a:r>
              <a:rPr lang="en-US" dirty="0" smtClean="0"/>
              <a:t>plans in relation to team strengths and weaknesses.</a:t>
            </a:r>
            <a:endParaRPr lang="en-US" dirty="0"/>
          </a:p>
          <a:p>
            <a:pPr marL="45720" indent="0">
              <a:buNone/>
            </a:pPr>
            <a:endParaRPr lang="en-US" dirty="0"/>
          </a:p>
        </p:txBody>
      </p:sp>
    </p:spTree>
    <p:extLst>
      <p:ext uri="{BB962C8B-B14F-4D97-AF65-F5344CB8AC3E}">
        <p14:creationId xmlns:p14="http://schemas.microsoft.com/office/powerpoint/2010/main" val="316432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lstStyle/>
          <a:p>
            <a:pPr marL="45720" indent="0"/>
            <a:r>
              <a:rPr lang="en-US" dirty="0" smtClean="0"/>
              <a:t>Data Sources</a:t>
            </a:r>
            <a:endParaRPr lang="en-US" dirty="0"/>
          </a:p>
        </p:txBody>
      </p:sp>
      <p:sp>
        <p:nvSpPr>
          <p:cNvPr id="3" name="Content Placeholder 2"/>
          <p:cNvSpPr>
            <a:spLocks noGrp="1"/>
          </p:cNvSpPr>
          <p:nvPr>
            <p:ph idx="1"/>
          </p:nvPr>
        </p:nvSpPr>
        <p:spPr>
          <a:xfrm>
            <a:off x="914400" y="1291255"/>
            <a:ext cx="7315200" cy="3652989"/>
          </a:xfrm>
        </p:spPr>
        <p:txBody>
          <a:bodyPr>
            <a:normAutofit/>
          </a:bodyPr>
          <a:lstStyle/>
          <a:p>
            <a:pPr marL="45720" indent="0">
              <a:buNone/>
            </a:pPr>
            <a:r>
              <a:rPr lang="en-US" dirty="0"/>
              <a:t>The source of the data used for this project is World Rugby, the </a:t>
            </a:r>
            <a:r>
              <a:rPr lang="en-US" dirty="0" smtClean="0"/>
              <a:t>sport’s global </a:t>
            </a:r>
            <a:r>
              <a:rPr lang="en-US" dirty="0"/>
              <a:t>governing </a:t>
            </a:r>
            <a:r>
              <a:rPr lang="en-US" dirty="0" smtClean="0"/>
              <a:t>body.  </a:t>
            </a:r>
          </a:p>
          <a:p>
            <a:pPr marL="45720" indent="0">
              <a:buNone/>
            </a:pPr>
            <a:endParaRPr lang="en-US" dirty="0"/>
          </a:p>
          <a:p>
            <a:pPr marL="45720" indent="0">
              <a:buNone/>
            </a:pPr>
            <a:r>
              <a:rPr lang="en-US" dirty="0" smtClean="0"/>
              <a:t>World </a:t>
            </a:r>
            <a:r>
              <a:rPr lang="en-US" dirty="0"/>
              <a:t>Rugby compiles a statistical report at the completion of each tournament throughout the course of the Sevens World Series. For the purposes of this project, I collected data from </a:t>
            </a:r>
            <a:r>
              <a:rPr lang="en-US" dirty="0" smtClean="0"/>
              <a:t>the </a:t>
            </a:r>
            <a:r>
              <a:rPr lang="en-US" dirty="0"/>
              <a:t>2015-16, 2016-</a:t>
            </a:r>
            <a:r>
              <a:rPr lang="en-US" dirty="0" smtClean="0"/>
              <a:t>17, and </a:t>
            </a:r>
            <a:r>
              <a:rPr lang="en-US" dirty="0"/>
              <a:t>2017-18</a:t>
            </a:r>
            <a:r>
              <a:rPr lang="en-US" dirty="0" smtClean="0"/>
              <a:t> </a:t>
            </a:r>
            <a:r>
              <a:rPr lang="en-US" dirty="0"/>
              <a:t>Sevens World Series.</a:t>
            </a:r>
          </a:p>
          <a:p>
            <a:pPr marL="45720" indent="0">
              <a:buNone/>
            </a:pPr>
            <a:endParaRPr lang="en-US" dirty="0"/>
          </a:p>
        </p:txBody>
      </p:sp>
    </p:spTree>
    <p:extLst>
      <p:ext uri="{BB962C8B-B14F-4D97-AF65-F5344CB8AC3E}">
        <p14:creationId xmlns:p14="http://schemas.microsoft.com/office/powerpoint/2010/main" val="349932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lstStyle/>
          <a:p>
            <a:pPr marL="45720" indent="0"/>
            <a:r>
              <a:rPr lang="en-US" dirty="0" smtClean="0"/>
              <a:t>Data Wrangling</a:t>
            </a:r>
            <a:endParaRPr lang="en-US" dirty="0"/>
          </a:p>
        </p:txBody>
      </p:sp>
      <p:sp>
        <p:nvSpPr>
          <p:cNvPr id="3" name="Content Placeholder 2"/>
          <p:cNvSpPr>
            <a:spLocks noGrp="1"/>
          </p:cNvSpPr>
          <p:nvPr>
            <p:ph idx="1"/>
          </p:nvPr>
        </p:nvSpPr>
        <p:spPr>
          <a:xfrm>
            <a:off x="914400" y="1291256"/>
            <a:ext cx="5152326" cy="3626308"/>
          </a:xfrm>
        </p:spPr>
        <p:txBody>
          <a:bodyPr>
            <a:normAutofit/>
          </a:bodyPr>
          <a:lstStyle/>
          <a:p>
            <a:pPr marL="45720" indent="0">
              <a:buNone/>
            </a:pPr>
            <a:r>
              <a:rPr lang="en-US" dirty="0" smtClean="0"/>
              <a:t>Data wrangling challenges</a:t>
            </a:r>
          </a:p>
          <a:p>
            <a:pPr marL="336550" indent="-182563">
              <a:tabLst>
                <a:tab pos="338138" algn="l"/>
              </a:tabLst>
            </a:pPr>
            <a:r>
              <a:rPr lang="en-US" dirty="0" smtClean="0"/>
              <a:t>2015-16, 2016-17 World Series data in PDF format</a:t>
            </a:r>
          </a:p>
          <a:p>
            <a:pPr marL="336550" indent="-182563">
              <a:tabLst>
                <a:tab pos="338138" algn="l"/>
              </a:tabLst>
            </a:pPr>
            <a:r>
              <a:rPr lang="en-US" dirty="0" smtClean="0"/>
              <a:t>2017-18 </a:t>
            </a:r>
            <a:r>
              <a:rPr lang="en-US" dirty="0"/>
              <a:t>World Series data in </a:t>
            </a:r>
            <a:r>
              <a:rPr lang="en-US" dirty="0" smtClean="0"/>
              <a:t>Excel </a:t>
            </a:r>
            <a:r>
              <a:rPr lang="en-US" dirty="0"/>
              <a:t>format</a:t>
            </a:r>
          </a:p>
          <a:p>
            <a:pPr marL="45720" indent="0">
              <a:lnSpc>
                <a:spcPct val="110000"/>
              </a:lnSpc>
              <a:buNone/>
            </a:pPr>
            <a:endParaRPr lang="en-US" dirty="0"/>
          </a:p>
          <a:p>
            <a:pPr marL="45720" indent="0">
              <a:lnSpc>
                <a:spcPct val="110000"/>
              </a:lnSpc>
              <a:spcBef>
                <a:spcPts val="0"/>
              </a:spcBef>
              <a:spcAft>
                <a:spcPts val="1200"/>
              </a:spcAft>
              <a:buNone/>
            </a:pPr>
            <a:r>
              <a:rPr lang="en-US" dirty="0" smtClean="0"/>
              <a:t>Two different data import, cleaning, and transformation scripts were required to handle the different data formats.</a:t>
            </a:r>
            <a:endParaRPr lang="en-US" dirty="0"/>
          </a:p>
        </p:txBody>
      </p:sp>
      <p:pic>
        <p:nvPicPr>
          <p:cNvPr id="4" name="Picture 3"/>
          <p:cNvPicPr>
            <a:picLocks noChangeAspect="1"/>
          </p:cNvPicPr>
          <p:nvPr/>
        </p:nvPicPr>
        <p:blipFill rotWithShape="1">
          <a:blip r:embed="rId2"/>
          <a:srcRect l="3279" r="38698" b="38412"/>
          <a:stretch/>
        </p:blipFill>
        <p:spPr>
          <a:xfrm>
            <a:off x="6066726" y="1055665"/>
            <a:ext cx="2769885" cy="2237548"/>
          </a:xfrm>
          <a:prstGeom prst="rect">
            <a:avLst/>
          </a:prstGeom>
        </p:spPr>
      </p:pic>
      <p:pic>
        <p:nvPicPr>
          <p:cNvPr id="5" name="Content Placeholder 3"/>
          <p:cNvPicPr>
            <a:picLocks noChangeAspect="1"/>
          </p:cNvPicPr>
          <p:nvPr/>
        </p:nvPicPr>
        <p:blipFill rotWithShape="1">
          <a:blip r:embed="rId3"/>
          <a:srcRect t="8173" r="66139" b="46183"/>
          <a:stretch/>
        </p:blipFill>
        <p:spPr>
          <a:xfrm>
            <a:off x="6215353" y="3469125"/>
            <a:ext cx="2477021" cy="1448439"/>
          </a:xfrm>
          <a:prstGeom prst="rect">
            <a:avLst/>
          </a:prstGeom>
        </p:spPr>
      </p:pic>
    </p:spTree>
    <p:extLst>
      <p:ext uri="{BB962C8B-B14F-4D97-AF65-F5344CB8AC3E}">
        <p14:creationId xmlns:p14="http://schemas.microsoft.com/office/powerpoint/2010/main" val="115154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smtClean="0"/>
              <a:t>Data </a:t>
            </a:r>
            <a:r>
              <a:rPr lang="en-US" dirty="0" smtClean="0"/>
              <a:t>Wrangling</a:t>
            </a:r>
            <a:endParaRPr lang="en-US" dirty="0"/>
          </a:p>
        </p:txBody>
      </p:sp>
      <p:sp>
        <p:nvSpPr>
          <p:cNvPr id="3" name="Content Placeholder 2"/>
          <p:cNvSpPr>
            <a:spLocks noGrp="1"/>
          </p:cNvSpPr>
          <p:nvPr>
            <p:ph idx="1"/>
          </p:nvPr>
        </p:nvSpPr>
        <p:spPr>
          <a:xfrm>
            <a:off x="914400" y="1291255"/>
            <a:ext cx="7315200" cy="3369303"/>
          </a:xfrm>
        </p:spPr>
        <p:txBody>
          <a:bodyPr>
            <a:normAutofit/>
          </a:bodyPr>
          <a:lstStyle/>
          <a:p>
            <a:pPr marL="45720" indent="0">
              <a:lnSpc>
                <a:spcPct val="110000"/>
              </a:lnSpc>
              <a:spcBef>
                <a:spcPts val="0"/>
              </a:spcBef>
              <a:spcAft>
                <a:spcPts val="1200"/>
              </a:spcAft>
              <a:buNone/>
            </a:pPr>
            <a:r>
              <a:rPr lang="en-US" dirty="0" smtClean="0"/>
              <a:t>An additional challenge was </a:t>
            </a:r>
            <a:r>
              <a:rPr lang="en-US" dirty="0"/>
              <a:t>inconsistent features between the PDF and Excel </a:t>
            </a:r>
            <a:r>
              <a:rPr lang="en-US" dirty="0" smtClean="0"/>
              <a:t>reports.</a:t>
            </a:r>
          </a:p>
          <a:p>
            <a:pPr marL="45720" indent="0">
              <a:lnSpc>
                <a:spcPct val="110000"/>
              </a:lnSpc>
              <a:spcBef>
                <a:spcPts val="0"/>
              </a:spcBef>
              <a:spcAft>
                <a:spcPts val="1200"/>
              </a:spcAft>
              <a:buNone/>
            </a:pPr>
            <a:r>
              <a:rPr lang="en-US" dirty="0"/>
              <a:t>S</a:t>
            </a:r>
            <a:r>
              <a:rPr lang="en-US" dirty="0" smtClean="0"/>
              <a:t>teps </a:t>
            </a:r>
            <a:r>
              <a:rPr lang="en-US" dirty="0"/>
              <a:t>were taken to </a:t>
            </a:r>
            <a:r>
              <a:rPr lang="en-US" dirty="0" smtClean="0"/>
              <a:t>develop </a:t>
            </a:r>
            <a:r>
              <a:rPr lang="en-US" dirty="0"/>
              <a:t>a common set of features that existed across both reports, or could be engineered from data that existed. </a:t>
            </a:r>
            <a:endParaRPr lang="en-US" dirty="0" smtClean="0"/>
          </a:p>
        </p:txBody>
      </p:sp>
    </p:spTree>
    <p:extLst>
      <p:ext uri="{BB962C8B-B14F-4D97-AF65-F5344CB8AC3E}">
        <p14:creationId xmlns:p14="http://schemas.microsoft.com/office/powerpoint/2010/main" val="2320480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dirty="0" smtClean="0"/>
              <a:t>Feature Engineering</a:t>
            </a:r>
            <a:endParaRPr lang="en-US" dirty="0"/>
          </a:p>
        </p:txBody>
      </p:sp>
      <p:sp>
        <p:nvSpPr>
          <p:cNvPr id="3" name="Content Placeholder 2"/>
          <p:cNvSpPr>
            <a:spLocks noGrp="1"/>
          </p:cNvSpPr>
          <p:nvPr>
            <p:ph idx="1"/>
          </p:nvPr>
        </p:nvSpPr>
        <p:spPr>
          <a:xfrm>
            <a:off x="914400" y="1291255"/>
            <a:ext cx="7315200" cy="3369303"/>
          </a:xfrm>
        </p:spPr>
        <p:txBody>
          <a:bodyPr>
            <a:normAutofit fontScale="92500" lnSpcReduction="10000"/>
          </a:bodyPr>
          <a:lstStyle/>
          <a:p>
            <a:pPr marL="45720" indent="0">
              <a:lnSpc>
                <a:spcPct val="110000"/>
              </a:lnSpc>
              <a:spcBef>
                <a:spcPts val="0"/>
              </a:spcBef>
              <a:spcAft>
                <a:spcPts val="1200"/>
              </a:spcAft>
              <a:buNone/>
            </a:pPr>
            <a:r>
              <a:rPr lang="en-US" dirty="0" smtClean="0"/>
              <a:t>Feature engineering included creating: </a:t>
            </a:r>
          </a:p>
          <a:p>
            <a:pPr marL="403225" indent="-182563">
              <a:lnSpc>
                <a:spcPct val="110000"/>
              </a:lnSpc>
              <a:spcBef>
                <a:spcPts val="0"/>
              </a:spcBef>
              <a:spcAft>
                <a:spcPts val="1200"/>
              </a:spcAft>
            </a:pPr>
            <a:r>
              <a:rPr lang="en-US" dirty="0" smtClean="0"/>
              <a:t>A “</a:t>
            </a:r>
            <a:r>
              <a:rPr lang="en-US" dirty="0"/>
              <a:t>Conversion %” feature </a:t>
            </a:r>
            <a:r>
              <a:rPr lang="en-US" dirty="0" smtClean="0"/>
              <a:t>(from “</a:t>
            </a:r>
            <a:r>
              <a:rPr lang="en-US" dirty="0"/>
              <a:t>Tries” and “Total Points</a:t>
            </a:r>
            <a:r>
              <a:rPr lang="en-US" dirty="0" smtClean="0"/>
              <a:t>”)</a:t>
            </a:r>
          </a:p>
          <a:p>
            <a:pPr marL="403225" indent="-182563">
              <a:lnSpc>
                <a:spcPct val="110000"/>
              </a:lnSpc>
              <a:spcBef>
                <a:spcPts val="0"/>
              </a:spcBef>
              <a:spcAft>
                <a:spcPts val="1200"/>
              </a:spcAft>
            </a:pPr>
            <a:r>
              <a:rPr lang="en-US" dirty="0" smtClean="0"/>
              <a:t>An “</a:t>
            </a:r>
            <a:r>
              <a:rPr lang="en-US" dirty="0" err="1"/>
              <a:t>Avg</a:t>
            </a:r>
            <a:r>
              <a:rPr lang="en-US" dirty="0"/>
              <a:t> Possession Time</a:t>
            </a:r>
            <a:r>
              <a:rPr lang="en-US" dirty="0" smtClean="0"/>
              <a:t>” feature (total </a:t>
            </a:r>
            <a:r>
              <a:rPr lang="en-US" dirty="0"/>
              <a:t>'Possession </a:t>
            </a:r>
            <a:r>
              <a:rPr lang="en-US" dirty="0" smtClean="0"/>
              <a:t>Time’/ number </a:t>
            </a:r>
            <a:r>
              <a:rPr lang="en-US" dirty="0"/>
              <a:t>of  '</a:t>
            </a:r>
            <a:r>
              <a:rPr lang="en-US" dirty="0" smtClean="0"/>
              <a:t>Possessions’)</a:t>
            </a:r>
          </a:p>
          <a:p>
            <a:pPr marL="403225" indent="-182563">
              <a:lnSpc>
                <a:spcPct val="110000"/>
              </a:lnSpc>
              <a:spcBef>
                <a:spcPts val="0"/>
              </a:spcBef>
              <a:spcAft>
                <a:spcPts val="1200"/>
              </a:spcAft>
            </a:pPr>
            <a:r>
              <a:rPr lang="en-US" dirty="0" smtClean="0"/>
              <a:t>A ‘Result’ feature: Win = 1, Loss = 0, Tie = 2</a:t>
            </a:r>
          </a:p>
          <a:p>
            <a:pPr marL="403225" indent="-182563">
              <a:lnSpc>
                <a:spcPct val="110000"/>
              </a:lnSpc>
              <a:spcBef>
                <a:spcPts val="0"/>
              </a:spcBef>
              <a:spcAft>
                <a:spcPts val="1200"/>
              </a:spcAft>
            </a:pPr>
            <a:r>
              <a:rPr lang="en-US" dirty="0" smtClean="0"/>
              <a:t>Created ‘Diff’ data </a:t>
            </a:r>
            <a:r>
              <a:rPr lang="mr-IN" dirty="0" smtClean="0"/>
              <a:t>–</a:t>
            </a:r>
            <a:r>
              <a:rPr lang="en-US" dirty="0" smtClean="0"/>
              <a:t> differential between the US and their opponent. Represents both teams’ results in one data point</a:t>
            </a:r>
          </a:p>
          <a:p>
            <a:pPr marL="677545" lvl="1" indent="-182563">
              <a:lnSpc>
                <a:spcPct val="110000"/>
              </a:lnSpc>
              <a:spcBef>
                <a:spcPts val="0"/>
              </a:spcBef>
              <a:spcAft>
                <a:spcPts val="1200"/>
              </a:spcAft>
            </a:pPr>
            <a:r>
              <a:rPr lang="en-US" dirty="0" smtClean="0"/>
              <a:t>Ex., USA 12 </a:t>
            </a:r>
            <a:r>
              <a:rPr lang="mr-IN" dirty="0" smtClean="0"/>
              <a:t>–</a:t>
            </a:r>
            <a:r>
              <a:rPr lang="en-US" dirty="0" smtClean="0"/>
              <a:t> Fiji 24; Diff is -12</a:t>
            </a:r>
          </a:p>
          <a:p>
            <a:pPr marL="403225" indent="-182563">
              <a:lnSpc>
                <a:spcPct val="110000"/>
              </a:lnSpc>
              <a:spcBef>
                <a:spcPts val="0"/>
              </a:spcBef>
              <a:spcAft>
                <a:spcPts val="1200"/>
              </a:spcAft>
            </a:pPr>
            <a:endParaRPr lang="en-US" dirty="0"/>
          </a:p>
        </p:txBody>
      </p:sp>
    </p:spTree>
    <p:extLst>
      <p:ext uri="{BB962C8B-B14F-4D97-AF65-F5344CB8AC3E}">
        <p14:creationId xmlns:p14="http://schemas.microsoft.com/office/powerpoint/2010/main" val="323108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sz="3300" dirty="0" smtClean="0"/>
              <a:t>EDA</a:t>
            </a:r>
            <a:endParaRPr lang="en-US" sz="3300" dirty="0"/>
          </a:p>
        </p:txBody>
      </p:sp>
      <p:sp>
        <p:nvSpPr>
          <p:cNvPr id="3" name="Content Placeholder 2"/>
          <p:cNvSpPr>
            <a:spLocks noGrp="1"/>
          </p:cNvSpPr>
          <p:nvPr>
            <p:ph idx="1"/>
          </p:nvPr>
        </p:nvSpPr>
        <p:spPr>
          <a:xfrm>
            <a:off x="914400" y="1142656"/>
            <a:ext cx="4673286" cy="3761062"/>
          </a:xfrm>
        </p:spPr>
        <p:txBody>
          <a:bodyPr>
            <a:normAutofit lnSpcReduction="10000"/>
          </a:bodyPr>
          <a:lstStyle/>
          <a:p>
            <a:pPr marL="45720" indent="0">
              <a:lnSpc>
                <a:spcPct val="110000"/>
              </a:lnSpc>
              <a:spcBef>
                <a:spcPts val="0"/>
              </a:spcBef>
              <a:spcAft>
                <a:spcPts val="1200"/>
              </a:spcAft>
              <a:buNone/>
            </a:pPr>
            <a:r>
              <a:rPr lang="en-US" dirty="0" smtClean="0"/>
              <a:t>Explored </a:t>
            </a:r>
            <a:r>
              <a:rPr lang="en-US" dirty="0"/>
              <a:t>the correlations between variables. </a:t>
            </a:r>
            <a:endParaRPr lang="en-US" dirty="0" smtClean="0"/>
          </a:p>
          <a:p>
            <a:pPr marL="45720" indent="0">
              <a:lnSpc>
                <a:spcPct val="110000"/>
              </a:lnSpc>
              <a:spcBef>
                <a:spcPts val="0"/>
              </a:spcBef>
              <a:spcAft>
                <a:spcPts val="1200"/>
              </a:spcAft>
              <a:buNone/>
            </a:pPr>
            <a:r>
              <a:rPr lang="en-US" dirty="0" smtClean="0"/>
              <a:t>Analysis </a:t>
            </a:r>
            <a:r>
              <a:rPr lang="en-US" dirty="0"/>
              <a:t>of </a:t>
            </a:r>
            <a:r>
              <a:rPr lang="en-US" dirty="0" smtClean="0"/>
              <a:t>correlations </a:t>
            </a:r>
            <a:r>
              <a:rPr lang="en-US" dirty="0"/>
              <a:t>revealed that the strongest positive correlation is between the Possession Time Difference and Passes Difference (r=0.89). </a:t>
            </a:r>
            <a:endParaRPr lang="en-US" dirty="0" smtClean="0"/>
          </a:p>
          <a:p>
            <a:pPr marL="45720" indent="0">
              <a:lnSpc>
                <a:spcPct val="110000"/>
              </a:lnSpc>
              <a:spcBef>
                <a:spcPts val="0"/>
              </a:spcBef>
              <a:spcAft>
                <a:spcPts val="1200"/>
              </a:spcAft>
              <a:buNone/>
            </a:pPr>
            <a:r>
              <a:rPr lang="en-US" dirty="0"/>
              <a:t>Makes intuitive sense, as typically the more time a team has possession of the ball, the more passes they will make</a:t>
            </a:r>
            <a:r>
              <a:rPr lang="en-US" dirty="0" smtClean="0"/>
              <a:t>.</a:t>
            </a:r>
            <a:endParaRPr lang="en-US" dirty="0"/>
          </a:p>
        </p:txBody>
      </p:sp>
      <p:grpSp>
        <p:nvGrpSpPr>
          <p:cNvPr id="7" name="Group 6"/>
          <p:cNvGrpSpPr/>
          <p:nvPr/>
        </p:nvGrpSpPr>
        <p:grpSpPr>
          <a:xfrm>
            <a:off x="5587686" y="1215801"/>
            <a:ext cx="3248925" cy="3206625"/>
            <a:chOff x="4493243" y="1499484"/>
            <a:chExt cx="3640761" cy="3593359"/>
          </a:xfrm>
        </p:grpSpPr>
        <p:sp>
          <p:nvSpPr>
            <p:cNvPr id="5" name="Rectangle 4"/>
            <p:cNvSpPr/>
            <p:nvPr/>
          </p:nvSpPr>
          <p:spPr>
            <a:xfrm>
              <a:off x="4493243" y="1499484"/>
              <a:ext cx="3640761" cy="3593359"/>
            </a:xfrm>
            <a:prstGeom prst="rect">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passes-poss_cor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298" y="1499484"/>
              <a:ext cx="3577206" cy="3527292"/>
            </a:xfrm>
            <a:prstGeom prst="rect">
              <a:avLst/>
            </a:prstGeom>
          </p:spPr>
        </p:pic>
      </p:grpSp>
    </p:spTree>
    <p:extLst>
      <p:ext uri="{BB962C8B-B14F-4D97-AF65-F5344CB8AC3E}">
        <p14:creationId xmlns:p14="http://schemas.microsoft.com/office/powerpoint/2010/main" val="260215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092"/>
            <a:ext cx="7315200" cy="865573"/>
          </a:xfrm>
        </p:spPr>
        <p:txBody>
          <a:bodyPr>
            <a:noAutofit/>
          </a:bodyPr>
          <a:lstStyle/>
          <a:p>
            <a:pPr marL="45720" indent="0"/>
            <a:r>
              <a:rPr lang="en-US" sz="3300" dirty="0" smtClean="0"/>
              <a:t>EDA</a:t>
            </a:r>
            <a:endParaRPr lang="en-US" sz="3300" dirty="0"/>
          </a:p>
        </p:txBody>
      </p:sp>
      <p:sp>
        <p:nvSpPr>
          <p:cNvPr id="3" name="Content Placeholder 2"/>
          <p:cNvSpPr>
            <a:spLocks noGrp="1"/>
          </p:cNvSpPr>
          <p:nvPr>
            <p:ph idx="1"/>
          </p:nvPr>
        </p:nvSpPr>
        <p:spPr>
          <a:xfrm>
            <a:off x="914400" y="1142656"/>
            <a:ext cx="5017208" cy="3828606"/>
          </a:xfrm>
        </p:spPr>
        <p:txBody>
          <a:bodyPr>
            <a:normAutofit/>
          </a:bodyPr>
          <a:lstStyle/>
          <a:p>
            <a:pPr marL="45720" indent="0">
              <a:spcBef>
                <a:spcPts val="0"/>
              </a:spcBef>
              <a:spcAft>
                <a:spcPts val="1200"/>
              </a:spcAft>
              <a:buNone/>
            </a:pPr>
            <a:r>
              <a:rPr lang="en-US" dirty="0"/>
              <a:t>Additionally, </a:t>
            </a:r>
            <a:r>
              <a:rPr lang="en-US" dirty="0" smtClean="0"/>
              <a:t>a </a:t>
            </a:r>
            <a:r>
              <a:rPr lang="en-US" dirty="0"/>
              <a:t>moderately strong positive correlation between the Penalty-Free Kick Against Diff variable and </a:t>
            </a:r>
            <a:r>
              <a:rPr lang="en-US" dirty="0" smtClean="0"/>
              <a:t>Ruck </a:t>
            </a:r>
            <a:r>
              <a:rPr lang="en-US" dirty="0"/>
              <a:t>Maul Diff (number of rucks/mauls by a team) (r=0.77)</a:t>
            </a:r>
            <a:r>
              <a:rPr lang="en-US" dirty="0" smtClean="0"/>
              <a:t>.</a:t>
            </a:r>
          </a:p>
          <a:p>
            <a:pPr marL="45720" indent="0">
              <a:spcBef>
                <a:spcPts val="0"/>
              </a:spcBef>
              <a:spcAft>
                <a:spcPts val="1200"/>
              </a:spcAft>
              <a:buNone/>
            </a:pPr>
            <a:r>
              <a:rPr lang="en-US" dirty="0" smtClean="0"/>
              <a:t> </a:t>
            </a:r>
            <a:r>
              <a:rPr lang="en-US" dirty="0"/>
              <a:t>As the number of </a:t>
            </a:r>
            <a:r>
              <a:rPr lang="en-US" dirty="0" smtClean="0"/>
              <a:t> a team’s rucks rises</a:t>
            </a:r>
            <a:r>
              <a:rPr lang="en-US" dirty="0"/>
              <a:t>, so does the incidence of penalties - likely from ruck infringements/penalties.  </a:t>
            </a:r>
            <a:endParaRPr lang="en-US" dirty="0"/>
          </a:p>
          <a:p>
            <a:pPr marL="45720" indent="0">
              <a:spcBef>
                <a:spcPts val="0"/>
              </a:spcBef>
              <a:spcAft>
                <a:spcPts val="1200"/>
              </a:spcAft>
              <a:buNone/>
            </a:pPr>
            <a:r>
              <a:rPr lang="en-US" dirty="0" smtClean="0"/>
              <a:t>The </a:t>
            </a:r>
            <a:r>
              <a:rPr lang="en-US" dirty="0"/>
              <a:t>ruck is </a:t>
            </a:r>
            <a:r>
              <a:rPr lang="en-US" dirty="0" smtClean="0"/>
              <a:t>often </a:t>
            </a:r>
            <a:r>
              <a:rPr lang="en-US" dirty="0"/>
              <a:t>the most penalized area of the </a:t>
            </a:r>
            <a:r>
              <a:rPr lang="en-US" dirty="0" smtClean="0"/>
              <a:t>game - that the more rucks in a match, the more potential for penalties.</a:t>
            </a:r>
            <a:endParaRPr lang="en-US" dirty="0"/>
          </a:p>
        </p:txBody>
      </p:sp>
      <p:grpSp>
        <p:nvGrpSpPr>
          <p:cNvPr id="9" name="Group 8"/>
          <p:cNvGrpSpPr/>
          <p:nvPr/>
        </p:nvGrpSpPr>
        <p:grpSpPr>
          <a:xfrm>
            <a:off x="5931608" y="1175274"/>
            <a:ext cx="3050249" cy="2927257"/>
            <a:chOff x="3661653" y="-27018"/>
            <a:chExt cx="5387763" cy="5170518"/>
          </a:xfrm>
        </p:grpSpPr>
        <p:sp>
          <p:nvSpPr>
            <p:cNvPr id="8" name="Rectangle 7"/>
            <p:cNvSpPr/>
            <p:nvPr/>
          </p:nvSpPr>
          <p:spPr>
            <a:xfrm>
              <a:off x="3661653" y="0"/>
              <a:ext cx="5350609" cy="51435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ruckdiff_pendif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345" y="-27018"/>
              <a:ext cx="5289071" cy="5143500"/>
            </a:xfrm>
            <a:prstGeom prst="rect">
              <a:avLst/>
            </a:prstGeom>
          </p:spPr>
        </p:pic>
      </p:grpSp>
    </p:spTree>
    <p:extLst>
      <p:ext uri="{BB962C8B-B14F-4D97-AF65-F5344CB8AC3E}">
        <p14:creationId xmlns:p14="http://schemas.microsoft.com/office/powerpoint/2010/main" val="2888376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7214</TotalTime>
  <Words>1654</Words>
  <Application>Microsoft Macintosh PowerPoint</Application>
  <PresentationFormat>On-screen Show (16:9)</PresentationFormat>
  <Paragraphs>178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Perspective</vt:lpstr>
      <vt:lpstr>Identifying the most important variables influencing a team’s match outcome in Rugby 7s</vt:lpstr>
      <vt:lpstr>Project Objective</vt:lpstr>
      <vt:lpstr>Client</vt:lpstr>
      <vt:lpstr>Data Sources</vt:lpstr>
      <vt:lpstr>Data Wrangling</vt:lpstr>
      <vt:lpstr>Data Wrangling</vt:lpstr>
      <vt:lpstr>Feature Engineering</vt:lpstr>
      <vt:lpstr>EDA</vt:lpstr>
      <vt:lpstr>EDA</vt:lpstr>
      <vt:lpstr>Data Pre-processing</vt:lpstr>
      <vt:lpstr>Model Building</vt:lpstr>
      <vt:lpstr>Model Selection</vt:lpstr>
      <vt:lpstr>Random Forest Model</vt:lpstr>
      <vt:lpstr>Feature Importance</vt:lpstr>
      <vt:lpstr>Feature Importance</vt:lpstr>
      <vt:lpstr>Actionable Insights</vt:lpstr>
      <vt:lpstr>Actionable Insights</vt:lpstr>
      <vt:lpstr>Actionable Insights</vt:lpstr>
      <vt:lpstr>Actionable Insights</vt:lpstr>
      <vt:lpstr>Actionable Insights</vt:lpstr>
      <vt:lpstr>Actionable Insights</vt:lpstr>
      <vt:lpstr>Future Work</vt:lpstr>
      <vt:lpstr>Future Work</vt:lpstr>
      <vt:lpstr>Conclusions</vt:lpstr>
      <vt:lpstr>Conclusions</vt:lpstr>
      <vt:lpstr>Conclusions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most important variables influencing a team’s match outcome in Rugby 7s</dc:title>
  <dc:creator>Rob Chudzik</dc:creator>
  <cp:lastModifiedBy>Rob Chudzik</cp:lastModifiedBy>
  <cp:revision>76</cp:revision>
  <dcterms:created xsi:type="dcterms:W3CDTF">2019-02-25T03:24:10Z</dcterms:created>
  <dcterms:modified xsi:type="dcterms:W3CDTF">2019-03-04T02:53:46Z</dcterms:modified>
</cp:coreProperties>
</file>