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Medium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Roboto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18EFF9-A2D9-43D9-A7BB-6CF4ACC72F16}">
  <a:tblStyle styleId="{0718EFF9-A2D9-43D9-A7BB-6CF4ACC72F1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Medium-regular.fntdata"/><Relationship Id="rId43" Type="http://schemas.openxmlformats.org/officeDocument/2006/relationships/slide" Target="slides/slide37.xml"/><Relationship Id="rId46" Type="http://schemas.openxmlformats.org/officeDocument/2006/relationships/font" Target="fonts/RobotoMedium-italic.fntdata"/><Relationship Id="rId45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obotoMedium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obotoLight-bold.fntdata"/><Relationship Id="rId52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6e8cf2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6e8cf2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d6e8cf2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d6e8cf2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6e8cf2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6e8cf2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6e8cf2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6e8cf2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6e8cf2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d6e8cf2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6e8cf2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6e8cf2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6e8cf2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6e8cf2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6e8cf2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6e8cf2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6e8cf2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6e8cf2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d6e8cf2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d6e8cf2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6bccd2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6bccd2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6e8cf20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6e8cf20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d6e8cf20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d6e8cf20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6e8cf20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6e8cf2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6e8cf20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6e8cf20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6e8cf20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6e8cf20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6e8cf20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6e8cf20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6e8cf20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d6e8cf20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d6e8cf2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d6e8cf2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6e8cf20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d6e8cf20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d6e8cf20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d6e8cf20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6e8cf2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6e8cf2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6e8cf20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d6e8cf20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d6e8cf20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d6e8cf20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6bccd2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6bccd2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d6bccd2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d6bccd2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d6bccd2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d6bccd2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d07dc4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d07dc4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6bccd2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6bccd2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d6bccd2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d6bccd2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6e8cf2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6e8cf2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6e8cf2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6e8cf2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6e8cf2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d6e8cf2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6e8cf2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6e8cf2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6e8cf2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6e8cf2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d6e8cf2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d6e8cf2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E:\05.03.18 bkp\Documentos\João Victor\UFPE\CIn\Redesign logo CIn\Logotipo CIn-UFPE - Versões\CIn + UFPE\PNG\Horzontal Monocromático Branco - Logotipo CIn + UFP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Unilib</a:t>
            </a:r>
            <a:br>
              <a:rPr lang="pt-BR" sz="4800"/>
            </a:br>
            <a:r>
              <a:rPr lang="pt-BR" sz="4800"/>
              <a:t>Análise e Projeto de Sistemas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212900" y="363947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Humberto Távora - hcct</a:t>
            </a:r>
            <a:br>
              <a:rPr lang="pt-BR"/>
            </a:br>
            <a:r>
              <a:rPr lang="pt-BR"/>
              <a:t>https://github.com/HumbertoTavora/UniLib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Modelagem - Caso de Uso (loginGoogle)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813" y="637150"/>
            <a:ext cx="4430375" cy="4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 (</a:t>
            </a:r>
            <a:r>
              <a:rPr lang="pt-BR"/>
              <a:t>loginGoogle</a:t>
            </a:r>
            <a:r>
              <a:rPr lang="pt-BR"/>
              <a:t>)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925" y="932425"/>
            <a:ext cx="4614125" cy="41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66775" y="183500"/>
            <a:ext cx="87198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Sequência (</a:t>
            </a:r>
            <a:r>
              <a:rPr lang="pt-BR"/>
              <a:t>loginGoogle</a:t>
            </a:r>
            <a:r>
              <a:rPr lang="pt-BR"/>
              <a:t>)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7439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Caso de Uso (pesquisarLivro)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38" y="704277"/>
            <a:ext cx="4984725" cy="4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25" y="908450"/>
            <a:ext cx="5374750" cy="38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 (</a:t>
            </a:r>
            <a:r>
              <a:rPr lang="pt-BR"/>
              <a:t>pesquisarLivro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66775" y="183500"/>
            <a:ext cx="88773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Sequência (</a:t>
            </a:r>
            <a:r>
              <a:rPr lang="pt-BR"/>
              <a:t>pesquisarLivro</a:t>
            </a:r>
            <a:r>
              <a:rPr lang="pt-BR"/>
              <a:t>)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017800"/>
            <a:ext cx="71151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Caso de Uso (solicitarEmprestimo)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-1605" l="0" r="-1605" t="0"/>
          <a:stretch/>
        </p:blipFill>
        <p:spPr>
          <a:xfrm>
            <a:off x="2168288" y="610326"/>
            <a:ext cx="4807425" cy="44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153900" y="183525"/>
            <a:ext cx="91440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 (</a:t>
            </a:r>
            <a:r>
              <a:rPr lang="pt-BR"/>
              <a:t>solicitarEmprestimo</a:t>
            </a:r>
            <a:r>
              <a:rPr lang="pt-BR"/>
              <a:t>)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869550"/>
            <a:ext cx="5870501" cy="39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66775" y="183500"/>
            <a:ext cx="88773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Sequência (</a:t>
            </a:r>
            <a:r>
              <a:rPr lang="pt-BR"/>
              <a:t>solicitarEmprestimo</a:t>
            </a:r>
            <a:r>
              <a:rPr lang="pt-BR"/>
              <a:t>)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00" y="1170200"/>
            <a:ext cx="7481199" cy="3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Classes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350" y="834300"/>
            <a:ext cx="4929308" cy="42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50" y="2699573"/>
            <a:ext cx="4132701" cy="22733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Unilib - Conceito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21675" y="1080175"/>
            <a:ext cx="83112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UniLib é um projeto que visa otimizar o processo de empréstimo de livros em bibliotecas universitárias. O sistema visa melhorar a eficiência e a experiência dos usuários, tanto para os estudantes quanto para os bibliotecários, oferecendo funcionalidades para controle de empréstimos, devoluções, reservas e pesquisa de livros.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de classes de Análise x Projeto</a:t>
            </a:r>
            <a:endParaRPr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399962" y="1017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{0718EFF9-A2D9-43D9-A7BB-6CF4ACC72F16}</a:tableStyleId>
              </a:tblPr>
              <a:tblGrid>
                <a:gridCol w="3504225"/>
                <a:gridCol w="350422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Análise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Projeto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000">
                <a:tc>
                  <a:txBody>
                    <a:bodyPr/>
                    <a:lstStyle/>
                    <a:p>
                      <a:pPr indent="2539" lvl="0" marL="700405" marR="69659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39" lvl="0" marL="700405" marR="6965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Fachada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ComunicaGoogle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954" lvl="0" marL="298450" marR="29464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SubsistemaLoginAlternativa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20954" lvl="0" marL="298450" marR="29464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ComunicaGoogle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TelaLogin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0" lvl="0" marL="1143000" marR="6272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TelaLogin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ControllerUsuario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TelaCadastro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TelaCadastro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ControllerUsuario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75"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TelaPesquisaLivro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TelaPesquisaLivro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</a:t>
                      </a: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TelaPesquisaLivro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TelaSolicitaEmprestimo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TelaSolicitaEmprestimo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</a:t>
                      </a: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TelaSolicitaEmprestimo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07325" y="10545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de classes de Análise x Projeto</a:t>
            </a:r>
            <a:endParaRPr/>
          </a:p>
        </p:txBody>
      </p:sp>
      <p:graphicFrame>
        <p:nvGraphicFramePr>
          <p:cNvPr id="181" name="Google Shape;181;p33"/>
          <p:cNvGraphicFramePr/>
          <p:nvPr/>
        </p:nvGraphicFramePr>
        <p:xfrm>
          <a:off x="207337" y="939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{0718EFF9-A2D9-43D9-A7BB-6CF4ACC72F16}</a:tableStyleId>
              </a:tblPr>
              <a:tblGrid>
                <a:gridCol w="3852400"/>
                <a:gridCol w="3765850"/>
              </a:tblGrid>
              <a:tr h="3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Análise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Projeto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50">
                <a:tc>
                  <a:txBody>
                    <a:bodyPr/>
                    <a:lstStyle/>
                    <a:p>
                      <a:pPr indent="2539" lvl="0" marL="700405" marR="69659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ControladorUsuários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39" lvl="0" marL="700405" marR="6965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ControladorUsuários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ControladorLivros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954" lvl="0" marL="298450" marR="29464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ControladorLivros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cadastroUsuarios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cadastroUsuarios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InterfaceRepUsuarios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RepUsuariosBDR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RepUsuariosArquivo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colecaoLivros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colecaoLivros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InterfaceRepColecaoLivros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RepColecaoLivrosArquivo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RepColecaoLivrosBDR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775"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colecaoEmprestimos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colecaoEmprestimos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InterfaceRepColecaoEmprestimos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RepColecaoEmprestimosArquivo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RepColecaoEmprestimosBDR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207325" y="8985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de classes de Análise x Projeto</a:t>
            </a:r>
            <a:endParaRPr/>
          </a:p>
        </p:txBody>
      </p:sp>
      <p:graphicFrame>
        <p:nvGraphicFramePr>
          <p:cNvPr id="187" name="Google Shape;187;p34"/>
          <p:cNvGraphicFramePr/>
          <p:nvPr/>
        </p:nvGraphicFramePr>
        <p:xfrm>
          <a:off x="486537" y="1042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{0718EFF9-A2D9-43D9-A7BB-6CF4ACC72F16}</a:tableStyleId>
              </a:tblPr>
              <a:tblGrid>
                <a:gridCol w="2558575"/>
                <a:gridCol w="3370900"/>
              </a:tblGrid>
              <a:tr h="3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Análise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 de Projeto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50">
                <a:tc>
                  <a:txBody>
                    <a:bodyPr/>
                    <a:lstStyle/>
                    <a:p>
                      <a:pPr indent="-571500" lvl="0" marL="1143000" marR="62723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Livro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39" lvl="0" marL="700405" marR="6965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Livro</a:t>
                      </a:r>
                      <a:b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UsuarioBuilder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Usuário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Usuário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20954" lvl="0" marL="298450" marR="29464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UsuarioBuilder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Emprestimo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Emprestimo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Arquitetura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50" y="636650"/>
            <a:ext cx="5891656" cy="43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Template (View)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88" y="1560600"/>
            <a:ext cx="8101815" cy="13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Controllers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5" y="2089025"/>
            <a:ext cx="8839199" cy="12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Fachada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375" y="1584375"/>
            <a:ext cx="31527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Controladores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8" y="1962575"/>
            <a:ext cx="7289700" cy="1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Entidades</a:t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75" y="1810425"/>
            <a:ext cx="7554249" cy="11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Repositórios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0038"/>
            <a:ext cx="8839200" cy="10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caso de uso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0" y="1170225"/>
            <a:ext cx="74104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Subsistema</a:t>
            </a:r>
            <a:endParaRPr/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38" y="1382657"/>
            <a:ext cx="2984125" cy="2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Pacotes</a:t>
            </a:r>
            <a:endParaRPr/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75" y="1017825"/>
            <a:ext cx="5075490" cy="38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- Criacional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857975"/>
            <a:ext cx="85206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Builder</a:t>
            </a:r>
            <a:r>
              <a:rPr lang="pt-BR" sz="2400"/>
              <a:t>: </a:t>
            </a:r>
            <a:r>
              <a:rPr lang="pt-BR"/>
              <a:t>Separa a criação de um objeto de sua representação. F</a:t>
            </a:r>
            <a:r>
              <a:rPr lang="pt-BR"/>
              <a:t>ornece uma maneira de construir objetos step-by-step, permitindo a criação de diferentes representações de um objeto usando o mesmo processo de construção.</a:t>
            </a:r>
            <a:endParaRPr sz="1200"/>
          </a:p>
        </p:txBody>
      </p: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77600"/>
            <a:ext cx="38957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7600"/>
            <a:ext cx="4121975" cy="8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79925"/>
            <a:ext cx="2544733" cy="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8" y="3615863"/>
            <a:ext cx="3129548" cy="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- Estrutural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857975"/>
            <a:ext cx="85206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Fachada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Fornece uma interface unificada para um conjunto de interfaces em um subsistema. Define uma interface de nível mais alto que facilita o uso do sistema, ocultando a complexidade do subsistema subjacente.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" y="2347850"/>
            <a:ext cx="3834700" cy="14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684" y="2295638"/>
            <a:ext cx="4566974" cy="17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674" y="1742749"/>
            <a:ext cx="4994174" cy="3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438" y="4286250"/>
            <a:ext cx="5309450" cy="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- </a:t>
            </a:r>
            <a:r>
              <a:rPr lang="pt-BR"/>
              <a:t>Comportamental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857975"/>
            <a:ext cx="85206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Strategy</a:t>
            </a:r>
            <a:r>
              <a:rPr lang="pt-BR" sz="2400"/>
              <a:t>: </a:t>
            </a:r>
            <a:r>
              <a:rPr lang="pt-BR" sz="1838"/>
              <a:t>Delegar a implementação específica para diferentes classes que compartilham uma mesma interface. Essa abordagem proporciona flexibilidade, permitindo a troca de estratégias (implementações) sem modificar diretamente o código do controlador.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88" y="2842263"/>
            <a:ext cx="3095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7925"/>
            <a:ext cx="6001125" cy="1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025" y="3450750"/>
            <a:ext cx="51339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138" y="3174088"/>
            <a:ext cx="48577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Unilib - Resultado</a:t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75" y="1093000"/>
            <a:ext cx="6946058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Unilib - Resultado</a:t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25"/>
            <a:ext cx="2944147" cy="38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547" y="1017825"/>
            <a:ext cx="5417747" cy="38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Unilib - Resultado</a:t>
            </a:r>
            <a:endParaRPr/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36099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525" y="661313"/>
            <a:ext cx="3707384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Caso de Uso (cadastrarUsuario)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7595" l="0" r="7595" t="0"/>
          <a:stretch/>
        </p:blipFill>
        <p:spPr>
          <a:xfrm>
            <a:off x="2192187" y="812200"/>
            <a:ext cx="4759624" cy="41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83525"/>
            <a:ext cx="87222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 (cadastrarUsuario)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11" y="937725"/>
            <a:ext cx="5626975" cy="4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-47700" y="244000"/>
            <a:ext cx="92394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Sequência (cadastrarUsuario)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194400"/>
            <a:ext cx="69437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Caso de Uso (login)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50" y="957350"/>
            <a:ext cx="4827905" cy="41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Classe (login)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488" y="908950"/>
            <a:ext cx="4337013" cy="41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66775" y="183500"/>
            <a:ext cx="83679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- Diagrama de Sequência (login)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1017800"/>
            <a:ext cx="8029049" cy="3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