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4291" r:id="rId2"/>
  </p:sldMasterIdLst>
  <p:notesMasterIdLst>
    <p:notesMasterId r:id="rId82"/>
  </p:notesMasterIdLst>
  <p:sldIdLst>
    <p:sldId id="402" r:id="rId3"/>
    <p:sldId id="412" r:id="rId4"/>
    <p:sldId id="333" r:id="rId5"/>
    <p:sldId id="335" r:id="rId6"/>
    <p:sldId id="334" r:id="rId7"/>
    <p:sldId id="336" r:id="rId8"/>
    <p:sldId id="341" r:id="rId9"/>
    <p:sldId id="344" r:id="rId10"/>
    <p:sldId id="345" r:id="rId11"/>
    <p:sldId id="342" r:id="rId12"/>
    <p:sldId id="389" r:id="rId13"/>
    <p:sldId id="413" r:id="rId14"/>
    <p:sldId id="349" r:id="rId15"/>
    <p:sldId id="420" r:id="rId16"/>
    <p:sldId id="419" r:id="rId17"/>
    <p:sldId id="339" r:id="rId18"/>
    <p:sldId id="414" r:id="rId19"/>
    <p:sldId id="415" r:id="rId20"/>
    <p:sldId id="340" r:id="rId21"/>
    <p:sldId id="406" r:id="rId22"/>
    <p:sldId id="348" r:id="rId23"/>
    <p:sldId id="350" r:id="rId24"/>
    <p:sldId id="396" r:id="rId25"/>
    <p:sldId id="432" r:id="rId26"/>
    <p:sldId id="416" r:id="rId27"/>
    <p:sldId id="417" r:id="rId28"/>
    <p:sldId id="418" r:id="rId29"/>
    <p:sldId id="353" r:id="rId30"/>
    <p:sldId id="354" r:id="rId31"/>
    <p:sldId id="351" r:id="rId32"/>
    <p:sldId id="405" r:id="rId33"/>
    <p:sldId id="358" r:id="rId34"/>
    <p:sldId id="359" r:id="rId35"/>
    <p:sldId id="360" r:id="rId36"/>
    <p:sldId id="361" r:id="rId37"/>
    <p:sldId id="421" r:id="rId38"/>
    <p:sldId id="365" r:id="rId39"/>
    <p:sldId id="362" r:id="rId40"/>
    <p:sldId id="410" r:id="rId41"/>
    <p:sldId id="367" r:id="rId42"/>
    <p:sldId id="368" r:id="rId43"/>
    <p:sldId id="370" r:id="rId44"/>
    <p:sldId id="369" r:id="rId45"/>
    <p:sldId id="363" r:id="rId46"/>
    <p:sldId id="364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9" r:id="rId55"/>
    <p:sldId id="378" r:id="rId56"/>
    <p:sldId id="380" r:id="rId57"/>
    <p:sldId id="411" r:id="rId58"/>
    <p:sldId id="381" r:id="rId59"/>
    <p:sldId id="385" r:id="rId60"/>
    <p:sldId id="386" r:id="rId61"/>
    <p:sldId id="387" r:id="rId62"/>
    <p:sldId id="383" r:id="rId63"/>
    <p:sldId id="384" r:id="rId64"/>
    <p:sldId id="388" r:id="rId65"/>
    <p:sldId id="391" r:id="rId66"/>
    <p:sldId id="392" r:id="rId67"/>
    <p:sldId id="393" r:id="rId68"/>
    <p:sldId id="394" r:id="rId69"/>
    <p:sldId id="395" r:id="rId70"/>
    <p:sldId id="397" r:id="rId71"/>
    <p:sldId id="422" r:id="rId72"/>
    <p:sldId id="423" r:id="rId73"/>
    <p:sldId id="424" r:id="rId74"/>
    <p:sldId id="425" r:id="rId75"/>
    <p:sldId id="426" r:id="rId76"/>
    <p:sldId id="427" r:id="rId77"/>
    <p:sldId id="428" r:id="rId78"/>
    <p:sldId id="429" r:id="rId79"/>
    <p:sldId id="430" r:id="rId80"/>
    <p:sldId id="431" r:id="rId8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B41"/>
    <a:srgbClr val="0000FF"/>
    <a:srgbClr val="FF0000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37C7FBE-A9C9-4A04-85DB-8BDC0CD5F1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724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314FE9-61B4-4310-A874-0285D0F13D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73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B2EE59-AA1F-40D6-A657-959446979E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19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30DF2D-CBF4-4753-8E68-3338A6F36E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99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E9BF2A-FB3B-48E9-80FE-A424325FD0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983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A5EE00-A03E-486A-AD10-C5E8628ED5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005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2C0ECE-D3A4-4AD9-BC61-2538152525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421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FDA57D-BC4C-4D91-9DA3-0D046DE71A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090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4EE111-EF93-44D2-A10C-819EB7B366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25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0EE2C9-FDD8-4324-A0FD-FECD0E556A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083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24BA5F-56F3-49E8-8C99-D7F076E57D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534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950D60-33A8-4E15-BA4E-B3E3599305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59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4B20E-31C3-445C-99DB-444917B9E7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768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2DDBF0-CEEB-4183-A30A-CC3298B571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795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7A174D-D9E5-466F-A0EF-2EAF365A3C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41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1775" y="404813"/>
            <a:ext cx="1941513" cy="5683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404813"/>
            <a:ext cx="5673725" cy="5683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89FCAB-BDF5-4733-9011-F037F4A05E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06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36A44B-9AC8-4F8E-92DC-AFE0D5CEA1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58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C65AD9-FF76-4411-9660-975934C96E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8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CF984A-3A1E-4C28-8EB5-DED65F4612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5CCB33-FBA1-4CA1-B976-F6B1B6FD9E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88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AE576C-E837-4D7A-9DE2-E329888587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61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D5980E-3409-4F70-917E-B94E7F28F0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1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73F524-DB5B-4E71-9A12-358CBD976B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2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FF7E376-BC5F-4173-AC9A-1036735A4A0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0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Rectangle 12"/>
          <p:cNvSpPr>
            <a:spLocks noChangeArrowheads="1"/>
          </p:cNvSpPr>
          <p:nvPr/>
        </p:nvSpPr>
        <p:spPr bwMode="auto">
          <a:xfrm>
            <a:off x="4788023" y="333375"/>
            <a:ext cx="3528889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 dirty="0" smtClean="0">
                <a:solidFill>
                  <a:schemeClr val="tx1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en-US" altLang="zh-CN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struts2</a:t>
            </a:r>
            <a:r>
              <a: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学习教程</a:t>
            </a:r>
            <a:endParaRPr lang="en-US" altLang="zh-CN" sz="33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2" r:id="rId1"/>
    <p:sldLayoutId id="2147484293" r:id="rId2"/>
    <p:sldLayoutId id="2147484294" r:id="rId3"/>
    <p:sldLayoutId id="2147484295" r:id="rId4"/>
    <p:sldLayoutId id="2147484296" r:id="rId5"/>
    <p:sldLayoutId id="2147484297" r:id="rId6"/>
    <p:sldLayoutId id="2147484298" r:id="rId7"/>
    <p:sldLayoutId id="2147484299" r:id="rId8"/>
    <p:sldLayoutId id="2147484300" r:id="rId9"/>
    <p:sldLayoutId id="2147484301" r:id="rId10"/>
    <p:sldLayoutId id="214748430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/>
          </a:p>
        </p:txBody>
      </p:sp>
      <p:sp>
        <p:nvSpPr>
          <p:cNvPr id="2053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54" name="Line 14"/>
          <p:cNvSpPr>
            <a:spLocks noChangeShapeType="1"/>
          </p:cNvSpPr>
          <p:nvPr userDrawn="1"/>
        </p:nvSpPr>
        <p:spPr bwMode="auto">
          <a:xfrm>
            <a:off x="827088" y="1701800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404813"/>
            <a:ext cx="76962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058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C8992C6A-44C7-4820-B839-327AEC14DF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3200"/>
              <a:t>Struts2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7786688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Struts2</a:t>
            </a:r>
            <a:r>
              <a:rPr lang="zh-CN" altLang="en-US" sz="1600"/>
              <a:t>是在</a:t>
            </a:r>
            <a:r>
              <a:rPr lang="en-US" altLang="zh-CN" sz="1600"/>
              <a:t>WebWork2</a:t>
            </a:r>
            <a:r>
              <a:rPr lang="zh-CN" altLang="en-US" sz="1600"/>
              <a:t>基础发展而来的。和</a:t>
            </a:r>
            <a:r>
              <a:rPr lang="en-US" altLang="zh-CN" sz="1600"/>
              <a:t>struts1</a:t>
            </a:r>
            <a:r>
              <a:rPr lang="zh-CN" altLang="en-US" sz="1600"/>
              <a:t>一样，</a:t>
            </a:r>
            <a:r>
              <a:rPr lang="en-US" altLang="zh-CN" sz="1600"/>
              <a:t> Struts2</a:t>
            </a:r>
            <a:r>
              <a:rPr lang="zh-CN" altLang="en-US" sz="1600"/>
              <a:t>也属于</a:t>
            </a:r>
            <a:r>
              <a:rPr lang="en-US" altLang="zh-CN" sz="1600"/>
              <a:t>MVC</a:t>
            </a:r>
            <a:r>
              <a:rPr lang="zh-CN" altLang="en-US" sz="1600"/>
              <a:t>框架。不过有一点大家需要注意的是：尽管</a:t>
            </a:r>
            <a:r>
              <a:rPr lang="en-US" altLang="zh-CN" sz="1600"/>
              <a:t>Struts2</a:t>
            </a:r>
            <a:r>
              <a:rPr lang="zh-CN" altLang="en-US" sz="1600"/>
              <a:t>和</a:t>
            </a:r>
            <a:r>
              <a:rPr lang="en-US" altLang="zh-CN" sz="1600"/>
              <a:t>struts1</a:t>
            </a:r>
            <a:r>
              <a:rPr lang="zh-CN" altLang="en-US" sz="1600"/>
              <a:t>在名字上的差别不是很大，但</a:t>
            </a:r>
            <a:r>
              <a:rPr lang="en-US" altLang="zh-CN" sz="1600"/>
              <a:t>Struts2</a:t>
            </a:r>
            <a:r>
              <a:rPr lang="zh-CN" altLang="en-US" sz="1600"/>
              <a:t>和</a:t>
            </a:r>
            <a:r>
              <a:rPr lang="en-US" altLang="zh-CN" sz="1600"/>
              <a:t>struts1</a:t>
            </a:r>
            <a:r>
              <a:rPr lang="zh-CN" altLang="en-US" sz="1600"/>
              <a:t>在代码编写风格上几乎是不一样的。那么既然有了</a:t>
            </a:r>
            <a:r>
              <a:rPr lang="en-US" altLang="zh-CN" sz="1600"/>
              <a:t>struts1</a:t>
            </a:r>
            <a:r>
              <a:rPr lang="zh-CN" altLang="en-US" sz="1600"/>
              <a:t>，为何还要推出</a:t>
            </a:r>
            <a:r>
              <a:rPr lang="en-US" altLang="zh-CN" sz="1600"/>
              <a:t>struts2</a:t>
            </a:r>
            <a:r>
              <a:rPr lang="zh-CN" altLang="en-US" sz="1600"/>
              <a:t>。主要是因为</a:t>
            </a:r>
            <a:r>
              <a:rPr lang="en-US" altLang="zh-CN" sz="1600"/>
              <a:t>struts2</a:t>
            </a:r>
            <a:r>
              <a:rPr lang="zh-CN" altLang="en-US" sz="1600"/>
              <a:t>有以下优点：</a:t>
            </a:r>
            <a:endParaRPr lang="en-US" altLang="zh-CN" sz="16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400"/>
              <a:t>1 &gt; </a:t>
            </a:r>
            <a:r>
              <a:rPr lang="zh-CN" altLang="en-US" sz="1400"/>
              <a:t>在软件设计上</a:t>
            </a:r>
            <a:r>
              <a:rPr lang="en-US" altLang="zh-CN" sz="1400"/>
              <a:t>Struts2</a:t>
            </a:r>
            <a:r>
              <a:rPr lang="zh-CN" altLang="en-US" sz="1400"/>
              <a:t>没有像</a:t>
            </a:r>
            <a:r>
              <a:rPr lang="en-US" altLang="zh-CN" sz="1400"/>
              <a:t>struts1</a:t>
            </a:r>
            <a:r>
              <a:rPr lang="zh-CN" altLang="en-US" sz="1400"/>
              <a:t>那样跟</a:t>
            </a:r>
            <a:r>
              <a:rPr lang="en-US" altLang="zh-CN" sz="1400"/>
              <a:t>Servlet API</a:t>
            </a:r>
            <a:r>
              <a:rPr lang="zh-CN" altLang="en-US" sz="1400"/>
              <a:t>和</a:t>
            </a:r>
            <a:r>
              <a:rPr lang="en-US" altLang="zh-CN" sz="1400"/>
              <a:t>struts API</a:t>
            </a:r>
            <a:r>
              <a:rPr lang="zh-CN" altLang="en-US" sz="1400"/>
              <a:t>有着紧密的耦合，</a:t>
            </a:r>
            <a:r>
              <a:rPr lang="en-US" altLang="zh-CN" sz="1400"/>
              <a:t>Struts2</a:t>
            </a:r>
            <a:r>
              <a:rPr lang="zh-CN" altLang="en-US" sz="1400"/>
              <a:t>的应用可以不依赖于</a:t>
            </a:r>
            <a:r>
              <a:rPr lang="en-US" altLang="zh-CN" sz="1400"/>
              <a:t>Servlet API</a:t>
            </a:r>
            <a:r>
              <a:rPr lang="zh-CN" altLang="en-US" sz="1400"/>
              <a:t>和</a:t>
            </a:r>
            <a:r>
              <a:rPr lang="en-US" altLang="zh-CN" sz="1400"/>
              <a:t>struts API</a:t>
            </a:r>
            <a:r>
              <a:rPr lang="zh-CN" altLang="en-US" sz="1400"/>
              <a:t>。 </a:t>
            </a:r>
            <a:r>
              <a:rPr lang="en-US" altLang="zh-CN" sz="1400"/>
              <a:t>Struts2</a:t>
            </a:r>
            <a:r>
              <a:rPr lang="zh-CN" altLang="en-US" sz="1400"/>
              <a:t>的这种设计属于无侵入式设计，而</a:t>
            </a:r>
            <a:r>
              <a:rPr lang="en-US" altLang="zh-CN" sz="1400"/>
              <a:t>Struts1</a:t>
            </a:r>
            <a:r>
              <a:rPr lang="zh-CN" altLang="en-US" sz="1400"/>
              <a:t>却属于侵入式设计。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200"/>
              <a:t>public class OrderListAction extends </a:t>
            </a:r>
            <a:r>
              <a:rPr lang="en-US" altLang="zh-CN" sz="1200">
                <a:solidFill>
                  <a:srgbClr val="0000FF"/>
                </a:solidFill>
              </a:rPr>
              <a:t>Action</a:t>
            </a:r>
            <a:r>
              <a:rPr lang="en-US" altLang="zh-CN" sz="1200"/>
              <a:t>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200"/>
              <a:t>	public ActionForward execute(</a:t>
            </a:r>
            <a:r>
              <a:rPr lang="en-US" altLang="zh-CN" sz="1200">
                <a:solidFill>
                  <a:srgbClr val="0000FF"/>
                </a:solidFill>
              </a:rPr>
              <a:t>ActionMapping </a:t>
            </a:r>
            <a:r>
              <a:rPr lang="en-US" altLang="zh-CN" sz="1200"/>
              <a:t>mapping, </a:t>
            </a:r>
            <a:r>
              <a:rPr lang="en-US" altLang="zh-CN" sz="1200">
                <a:solidFill>
                  <a:srgbClr val="0000FF"/>
                </a:solidFill>
              </a:rPr>
              <a:t>ActionForm</a:t>
            </a:r>
            <a:r>
              <a:rPr lang="en-US" altLang="zh-CN" sz="1200"/>
              <a:t> form,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200"/>
              <a:t>			</a:t>
            </a:r>
            <a:r>
              <a:rPr lang="en-US" altLang="zh-CN" sz="1200">
                <a:solidFill>
                  <a:srgbClr val="0000FF"/>
                </a:solidFill>
              </a:rPr>
              <a:t>HttpServletRequest</a:t>
            </a:r>
            <a:r>
              <a:rPr lang="en-US" altLang="zh-CN" sz="1200"/>
              <a:t> request, </a:t>
            </a:r>
            <a:r>
              <a:rPr lang="en-US" altLang="zh-CN" sz="1200">
                <a:solidFill>
                  <a:srgbClr val="0000FF"/>
                </a:solidFill>
              </a:rPr>
              <a:t>HttpServletResponse</a:t>
            </a:r>
            <a:r>
              <a:rPr lang="en-US" altLang="zh-CN" sz="1200"/>
              <a:t> response)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200"/>
              <a:t>			throws Exception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2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20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400"/>
              <a:t>2&gt; Struts2</a:t>
            </a:r>
            <a:r>
              <a:rPr lang="zh-CN" altLang="en-US" sz="1400"/>
              <a:t>提供了拦截器，利用拦截器可以进行</a:t>
            </a:r>
            <a:r>
              <a:rPr lang="en-US" altLang="zh-CN" sz="1400"/>
              <a:t>AOP</a:t>
            </a:r>
            <a:r>
              <a:rPr lang="zh-CN" altLang="en-US" sz="1400"/>
              <a:t>编程，实现如权限拦截等功能。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400"/>
              <a:t>3&gt; Strut2</a:t>
            </a:r>
            <a:r>
              <a:rPr lang="zh-CN" altLang="en-US" sz="1400"/>
              <a:t>提供了类型转换器，我们可以把特殊的请求参数转换成需要的类型。在</a:t>
            </a:r>
            <a:r>
              <a:rPr lang="en-US" altLang="zh-CN" sz="1400"/>
              <a:t>Struts1</a:t>
            </a:r>
            <a:r>
              <a:rPr lang="zh-CN" altLang="en-US" sz="1400"/>
              <a:t>中，如果我们要实现同样的功能，就必须向</a:t>
            </a:r>
            <a:r>
              <a:rPr lang="en-US" altLang="zh-CN" sz="1400"/>
              <a:t>Struts1</a:t>
            </a:r>
            <a:r>
              <a:rPr lang="zh-CN" altLang="en-US" sz="1400"/>
              <a:t>的底层实现</a:t>
            </a:r>
            <a:r>
              <a:rPr lang="en-US" altLang="zh-CN" sz="1400"/>
              <a:t>BeanUtil</a:t>
            </a:r>
            <a:r>
              <a:rPr lang="zh-CN" altLang="en-US" sz="1400"/>
              <a:t>注册类型转换器才行。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400"/>
              <a:t>4&gt; Struts2</a:t>
            </a:r>
            <a:r>
              <a:rPr lang="zh-CN" altLang="en-US" sz="1400"/>
              <a:t>提供支持多种表现层技术，如：</a:t>
            </a:r>
            <a:r>
              <a:rPr lang="en-US" altLang="zh-CN" sz="1400"/>
              <a:t>JSP</a:t>
            </a:r>
            <a:r>
              <a:rPr lang="zh-CN" altLang="en-US" sz="1400"/>
              <a:t>、</a:t>
            </a:r>
            <a:r>
              <a:rPr lang="en-US" altLang="zh-CN" sz="1400"/>
              <a:t>freeMarker</a:t>
            </a:r>
            <a:r>
              <a:rPr lang="zh-CN" altLang="en-US" sz="1400"/>
              <a:t>、</a:t>
            </a:r>
            <a:r>
              <a:rPr lang="en-US" altLang="zh-CN" sz="1400"/>
              <a:t>Velocity</a:t>
            </a:r>
            <a:r>
              <a:rPr lang="zh-CN" altLang="en-US" sz="1400"/>
              <a:t>等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400"/>
              <a:t>5&gt;</a:t>
            </a:r>
            <a:r>
              <a:rPr lang="zh-CN" altLang="en-US" sz="1400"/>
              <a:t> </a:t>
            </a:r>
            <a:r>
              <a:rPr lang="en-US" altLang="zh-CN" sz="1400"/>
              <a:t>Struts2</a:t>
            </a:r>
            <a:r>
              <a:rPr lang="zh-CN" altLang="en-US" sz="1400"/>
              <a:t>的输入校验可以对指定方法进行校验，解决了</a:t>
            </a:r>
            <a:r>
              <a:rPr lang="en-US" altLang="zh-CN" sz="1400"/>
              <a:t>Struts1</a:t>
            </a:r>
            <a:r>
              <a:rPr lang="zh-CN" altLang="en-US" sz="1400"/>
              <a:t>长久之痛。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400"/>
              <a:t>6&gt; </a:t>
            </a:r>
            <a:r>
              <a:rPr lang="zh-CN" altLang="en-US" sz="1400"/>
              <a:t>提供了全局范围、包范围和</a:t>
            </a:r>
            <a:r>
              <a:rPr lang="en-US" altLang="zh-CN" sz="1400"/>
              <a:t>Action</a:t>
            </a:r>
            <a:r>
              <a:rPr lang="zh-CN" altLang="en-US" sz="1400"/>
              <a:t>范围的国际化资源文件管理实现</a:t>
            </a:r>
            <a:endParaRPr lang="en-US" altLang="zh-CN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访问</a:t>
            </a:r>
            <a:r>
              <a:rPr lang="en-US" altLang="zh-CN" sz="2900"/>
              <a:t>HelloWorld</a:t>
            </a:r>
            <a:r>
              <a:rPr lang="zh-CN" altLang="en-US" sz="2900"/>
              <a:t>应用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500063" y="1957388"/>
            <a:ext cx="7786687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600"/>
              <a:t>在</a:t>
            </a:r>
            <a:r>
              <a:rPr lang="en-US" altLang="zh-CN" sz="1600"/>
              <a:t>struts1</a:t>
            </a:r>
            <a:r>
              <a:rPr lang="zh-CN" altLang="en-US" sz="1600"/>
              <a:t>中，通过</a:t>
            </a:r>
            <a:r>
              <a:rPr lang="en-US" altLang="zh-CN" sz="1600"/>
              <a:t>&lt;action path=“/test/helloworld”&gt;</a:t>
            </a:r>
            <a:r>
              <a:rPr lang="zh-CN" altLang="en-US" sz="1600"/>
              <a:t>节点的</a:t>
            </a:r>
            <a:r>
              <a:rPr lang="en-US" altLang="zh-CN" sz="1600"/>
              <a:t>path</a:t>
            </a:r>
            <a:r>
              <a:rPr lang="zh-CN" altLang="en-US" sz="1600"/>
              <a:t>属性指定访问该</a:t>
            </a:r>
            <a:r>
              <a:rPr lang="en-US" altLang="zh-CN" sz="1600"/>
              <a:t>action</a:t>
            </a:r>
            <a:r>
              <a:rPr lang="zh-CN" altLang="en-US" sz="1600"/>
              <a:t>的</a:t>
            </a:r>
            <a:r>
              <a:rPr lang="en-US" altLang="zh-CN" sz="1600"/>
              <a:t>URL</a:t>
            </a:r>
            <a:r>
              <a:rPr lang="zh-CN" altLang="en-US" sz="1600"/>
              <a:t>路径。在</a:t>
            </a:r>
            <a:r>
              <a:rPr lang="en-US" altLang="zh-CN" sz="1600"/>
              <a:t>struts2</a:t>
            </a:r>
            <a:r>
              <a:rPr lang="zh-CN" altLang="en-US" sz="1600"/>
              <a:t>中，情况就不是这样了，访问</a:t>
            </a:r>
            <a:r>
              <a:rPr lang="en-US" altLang="zh-CN" sz="1600"/>
              <a:t>struts2</a:t>
            </a:r>
            <a:r>
              <a:rPr lang="zh-CN" altLang="en-US" sz="1600"/>
              <a:t>中</a:t>
            </a:r>
            <a:r>
              <a:rPr lang="en-US" altLang="zh-CN" sz="1600"/>
              <a:t>action</a:t>
            </a:r>
            <a:r>
              <a:rPr lang="zh-CN" altLang="en-US" sz="1600"/>
              <a:t>的</a:t>
            </a:r>
            <a:r>
              <a:rPr lang="en-US" altLang="zh-CN" sz="1600"/>
              <a:t>URL</a:t>
            </a:r>
            <a:r>
              <a:rPr lang="zh-CN" altLang="en-US" sz="1600"/>
              <a:t>路径由两部份组成：包的命名空间</a:t>
            </a:r>
            <a:r>
              <a:rPr lang="en-US" altLang="zh-CN" sz="1600"/>
              <a:t>+action</a:t>
            </a:r>
            <a:r>
              <a:rPr lang="zh-CN" altLang="en-US" sz="1600"/>
              <a:t>的名称，例如访问本例子</a:t>
            </a:r>
            <a:r>
              <a:rPr lang="en-US" altLang="zh-CN" sz="1600"/>
              <a:t>HelloWorldAction</a:t>
            </a:r>
            <a:r>
              <a:rPr lang="zh-CN" altLang="en-US" sz="1600"/>
              <a:t>的</a:t>
            </a:r>
            <a:r>
              <a:rPr lang="en-US" altLang="zh-CN" sz="1600"/>
              <a:t>URL</a:t>
            </a:r>
            <a:r>
              <a:rPr lang="zh-CN" altLang="en-US" sz="1600"/>
              <a:t>路径为：</a:t>
            </a:r>
            <a:r>
              <a:rPr lang="en-US" altLang="zh-CN" sz="1600">
                <a:solidFill>
                  <a:srgbClr val="0000FF"/>
                </a:solidFill>
              </a:rPr>
              <a:t>/test/helloworld </a:t>
            </a:r>
            <a:r>
              <a:rPr lang="en-US" altLang="zh-CN" sz="1600"/>
              <a:t>(</a:t>
            </a:r>
            <a:r>
              <a:rPr lang="zh-CN" altLang="en-US" sz="1600"/>
              <a:t>注意：完整路径为：</a:t>
            </a:r>
            <a:r>
              <a:rPr lang="en-US" altLang="zh-CN" sz="1600">
                <a:solidFill>
                  <a:srgbClr val="C00000"/>
                </a:solidFill>
              </a:rPr>
              <a:t>http://localhost:</a:t>
            </a:r>
            <a:r>
              <a:rPr lang="zh-CN" altLang="en-US" sz="1600">
                <a:solidFill>
                  <a:srgbClr val="C00000"/>
                </a:solidFill>
              </a:rPr>
              <a:t>端口</a:t>
            </a:r>
            <a:r>
              <a:rPr lang="en-US" altLang="zh-CN" sz="1600">
                <a:solidFill>
                  <a:srgbClr val="C00000"/>
                </a:solidFill>
              </a:rPr>
              <a:t>/</a:t>
            </a:r>
            <a:r>
              <a:rPr lang="zh-CN" altLang="en-US" sz="1600">
                <a:solidFill>
                  <a:srgbClr val="C00000"/>
                </a:solidFill>
              </a:rPr>
              <a:t>内容路径</a:t>
            </a:r>
            <a:r>
              <a:rPr lang="en-US" altLang="zh-CN" sz="1600">
                <a:solidFill>
                  <a:srgbClr val="C00000"/>
                </a:solidFill>
              </a:rPr>
              <a:t>/test/helloworld</a:t>
            </a:r>
            <a:r>
              <a:rPr lang="en-US" altLang="zh-CN" sz="1600"/>
              <a:t>)</a:t>
            </a:r>
            <a:r>
              <a:rPr lang="zh-CN" altLang="en-US" sz="1600"/>
              <a:t>。另外我们也可以加上</a:t>
            </a:r>
            <a:r>
              <a:rPr lang="en-US" altLang="zh-CN" sz="1600"/>
              <a:t>.action</a:t>
            </a:r>
            <a:r>
              <a:rPr lang="zh-CN" altLang="en-US" sz="1600"/>
              <a:t>后缀访问此</a:t>
            </a:r>
            <a:r>
              <a:rPr lang="en-US" altLang="zh-CN" sz="1600"/>
              <a:t>Action。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16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&lt;package name="itcast" namespace="</a:t>
            </a:r>
            <a:r>
              <a:rPr lang="en-US" altLang="zh-CN" sz="1400">
                <a:solidFill>
                  <a:srgbClr val="0000FF"/>
                </a:solidFill>
              </a:rPr>
              <a:t>/test</a:t>
            </a:r>
            <a:r>
              <a:rPr lang="en-US" altLang="zh-CN" sz="1400"/>
              <a:t>" extends="struts-default"&gt;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&lt;action name="</a:t>
            </a:r>
            <a:r>
              <a:rPr lang="en-US" altLang="zh-CN" sz="1400">
                <a:solidFill>
                  <a:srgbClr val="0000FF"/>
                </a:solidFill>
              </a:rPr>
              <a:t>helloworld</a:t>
            </a:r>
            <a:r>
              <a:rPr lang="en-US" altLang="zh-CN" sz="1400"/>
              <a:t>" class="cn.itcast.action.HelloWorldAction" method="execute" 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&lt;result name="success"&gt;/WEB-INF/page/hello.jsp&lt;/result&gt;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&lt;/action&gt;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&lt;/package&gt;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2900"/>
              <a:t>Action</a:t>
            </a:r>
            <a:r>
              <a:rPr lang="zh-CN" altLang="en-US" sz="2900"/>
              <a:t>名称的搜索顺序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428625" y="1870075"/>
            <a:ext cx="84296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1</a:t>
            </a:r>
            <a:r>
              <a:rPr lang="zh-CN" altLang="en-US" sz="1600"/>
              <a:t>．获得请求路径的</a:t>
            </a:r>
            <a:r>
              <a:rPr lang="en-US" altLang="zh-CN" sz="1600"/>
              <a:t>URI</a:t>
            </a:r>
            <a:r>
              <a:rPr lang="zh-CN" altLang="en-US" sz="1600"/>
              <a:t>，例如</a:t>
            </a:r>
            <a:r>
              <a:rPr lang="en-US" altLang="zh-CN" sz="1600"/>
              <a:t>url</a:t>
            </a:r>
            <a:r>
              <a:rPr lang="zh-CN" altLang="en-US" sz="1600"/>
              <a:t>是：</a:t>
            </a:r>
            <a:r>
              <a:rPr lang="en-US" altLang="zh-CN" sz="1600"/>
              <a:t>http://server/struts2/</a:t>
            </a:r>
            <a:r>
              <a:rPr lang="en-US" altLang="zh-CN" sz="1600">
                <a:solidFill>
                  <a:srgbClr val="00B0F0"/>
                </a:solidFill>
              </a:rPr>
              <a:t>path1</a:t>
            </a:r>
            <a:r>
              <a:rPr lang="en-US" altLang="zh-CN" sz="1600"/>
              <a:t>/</a:t>
            </a:r>
            <a:r>
              <a:rPr lang="en-US" altLang="zh-CN" sz="1600">
                <a:solidFill>
                  <a:srgbClr val="259B41"/>
                </a:solidFill>
              </a:rPr>
              <a:t>path2</a:t>
            </a:r>
            <a:r>
              <a:rPr lang="en-US" altLang="zh-CN" sz="1600"/>
              <a:t>/</a:t>
            </a:r>
            <a:r>
              <a:rPr lang="en-US" altLang="zh-CN" sz="1600">
                <a:solidFill>
                  <a:srgbClr val="FFC000"/>
                </a:solidFill>
              </a:rPr>
              <a:t>path3</a:t>
            </a:r>
            <a:r>
              <a:rPr lang="en-US" altLang="zh-CN" sz="1600"/>
              <a:t>/test.action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2</a:t>
            </a:r>
            <a:r>
              <a:rPr lang="zh-CN" altLang="en-US" sz="1400"/>
              <a:t>．首先寻找</a:t>
            </a:r>
            <a:r>
              <a:rPr lang="en-US" altLang="zh-CN" sz="1400"/>
              <a:t>namespace</a:t>
            </a:r>
            <a:r>
              <a:rPr lang="zh-CN" altLang="en-US" sz="1400"/>
              <a:t>为</a:t>
            </a:r>
            <a:r>
              <a:rPr lang="en-US" altLang="zh-CN" sz="1400"/>
              <a:t>/path1/path2/path3</a:t>
            </a:r>
            <a:r>
              <a:rPr lang="zh-CN" altLang="en-US" sz="1400"/>
              <a:t>的</a:t>
            </a:r>
            <a:r>
              <a:rPr lang="en-US" altLang="zh-CN" sz="1400"/>
              <a:t>package</a:t>
            </a:r>
            <a:r>
              <a:rPr lang="zh-CN" altLang="en-US" sz="1400"/>
              <a:t>，如果不存在这个</a:t>
            </a:r>
            <a:r>
              <a:rPr lang="en-US" altLang="zh-CN" sz="1400"/>
              <a:t>package</a:t>
            </a:r>
            <a:r>
              <a:rPr lang="zh-CN" altLang="en-US" sz="1400"/>
              <a:t>则执行步骤</a:t>
            </a:r>
            <a:r>
              <a:rPr lang="en-US" altLang="zh-CN" sz="1400"/>
              <a:t>3</a:t>
            </a:r>
            <a:r>
              <a:rPr lang="zh-CN" altLang="en-US" sz="1400"/>
              <a:t>；如果存在这个</a:t>
            </a:r>
            <a:r>
              <a:rPr lang="en-US" altLang="zh-CN" sz="1400"/>
              <a:t>package</a:t>
            </a:r>
            <a:r>
              <a:rPr lang="zh-CN" altLang="en-US" sz="1400"/>
              <a:t>，则在这个</a:t>
            </a:r>
            <a:r>
              <a:rPr lang="en-US" altLang="zh-CN" sz="1400"/>
              <a:t>package</a:t>
            </a:r>
            <a:r>
              <a:rPr lang="zh-CN" altLang="en-US" sz="1400"/>
              <a:t>中寻找名字为</a:t>
            </a:r>
            <a:r>
              <a:rPr lang="en-US" altLang="zh-CN" sz="1400"/>
              <a:t>test</a:t>
            </a:r>
            <a:r>
              <a:rPr lang="zh-CN" altLang="en-US" sz="1400"/>
              <a:t>的</a:t>
            </a:r>
            <a:r>
              <a:rPr lang="en-US" altLang="zh-CN" sz="1400"/>
              <a:t>action，</a:t>
            </a:r>
            <a:r>
              <a:rPr lang="zh-CN" altLang="en-US" sz="1400"/>
              <a:t>当在该</a:t>
            </a:r>
            <a:r>
              <a:rPr lang="en-US" altLang="zh-CN" sz="1400"/>
              <a:t>package</a:t>
            </a:r>
            <a:r>
              <a:rPr lang="zh-CN" altLang="en-US" sz="1400"/>
              <a:t>下寻找不到</a:t>
            </a:r>
            <a:r>
              <a:rPr lang="en-US" altLang="zh-CN" sz="1400"/>
              <a:t>action </a:t>
            </a:r>
            <a:r>
              <a:rPr lang="zh-CN" altLang="en-US" sz="1400"/>
              <a:t>时就会直接跑到默认</a:t>
            </a:r>
            <a:r>
              <a:rPr lang="en-US" altLang="zh-CN" sz="1400"/>
              <a:t>namaspace</a:t>
            </a:r>
            <a:r>
              <a:rPr lang="zh-CN" altLang="en-US" sz="1400"/>
              <a:t>的</a:t>
            </a:r>
            <a:r>
              <a:rPr lang="en-US" altLang="zh-CN" sz="1400"/>
              <a:t>package</a:t>
            </a:r>
            <a:r>
              <a:rPr lang="zh-CN" altLang="en-US" sz="1400"/>
              <a:t>里面去寻找</a:t>
            </a:r>
            <a:r>
              <a:rPr lang="en-US" altLang="zh-CN" sz="1400"/>
              <a:t>action（</a:t>
            </a:r>
            <a:r>
              <a:rPr lang="zh-CN" altLang="en-US" sz="1400"/>
              <a:t>默认的命名空间为空字符串</a:t>
            </a:r>
            <a:r>
              <a:rPr lang="en-US" altLang="zh-CN" sz="1400"/>
              <a:t>“” ） </a:t>
            </a:r>
            <a:r>
              <a:rPr lang="zh-CN" altLang="en-US" sz="1400"/>
              <a:t>，如果在默认</a:t>
            </a:r>
            <a:r>
              <a:rPr lang="en-US" altLang="zh-CN" sz="1400"/>
              <a:t>namaspace</a:t>
            </a:r>
            <a:r>
              <a:rPr lang="zh-CN" altLang="en-US" sz="1400"/>
              <a:t>的</a:t>
            </a:r>
            <a:r>
              <a:rPr lang="en-US" altLang="zh-CN" sz="1400"/>
              <a:t>package</a:t>
            </a:r>
            <a:r>
              <a:rPr lang="zh-CN" altLang="en-US" sz="1400"/>
              <a:t>里面还寻找不到该</a:t>
            </a:r>
            <a:r>
              <a:rPr lang="en-US" altLang="zh-CN" sz="1400"/>
              <a:t>action，</a:t>
            </a:r>
            <a:r>
              <a:rPr lang="zh-CN" altLang="en-US" sz="1400"/>
              <a:t>页面提示找不到</a:t>
            </a:r>
            <a:r>
              <a:rPr lang="en-US" altLang="zh-CN" sz="1400"/>
              <a:t>action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3</a:t>
            </a:r>
            <a:r>
              <a:rPr lang="zh-CN" altLang="en-US" sz="1400"/>
              <a:t>．寻找</a:t>
            </a:r>
            <a:r>
              <a:rPr lang="en-US" altLang="zh-CN" sz="1400"/>
              <a:t>namespace</a:t>
            </a:r>
            <a:r>
              <a:rPr lang="zh-CN" altLang="en-US" sz="1400"/>
              <a:t>为</a:t>
            </a:r>
            <a:r>
              <a:rPr lang="en-US" altLang="zh-CN" sz="1400"/>
              <a:t>/path1/path2</a:t>
            </a:r>
            <a:r>
              <a:rPr lang="zh-CN" altLang="en-US" sz="1400"/>
              <a:t>的</a:t>
            </a:r>
            <a:r>
              <a:rPr lang="en-US" altLang="zh-CN" sz="1400"/>
              <a:t>package</a:t>
            </a:r>
            <a:r>
              <a:rPr lang="zh-CN" altLang="en-US" sz="1400"/>
              <a:t>，如果不存在这个</a:t>
            </a:r>
            <a:r>
              <a:rPr lang="en-US" altLang="zh-CN" sz="1400"/>
              <a:t>package</a:t>
            </a:r>
            <a:r>
              <a:rPr lang="zh-CN" altLang="en-US" sz="1400"/>
              <a:t>，则转至步骤</a:t>
            </a:r>
            <a:r>
              <a:rPr lang="en-US" altLang="zh-CN" sz="1400"/>
              <a:t>4</a:t>
            </a:r>
            <a:r>
              <a:rPr lang="zh-CN" altLang="en-US" sz="1400"/>
              <a:t>；如果存在这个</a:t>
            </a:r>
            <a:r>
              <a:rPr lang="en-US" altLang="zh-CN" sz="1400"/>
              <a:t>package</a:t>
            </a:r>
            <a:r>
              <a:rPr lang="zh-CN" altLang="en-US" sz="1400"/>
              <a:t>，则在这个</a:t>
            </a:r>
            <a:r>
              <a:rPr lang="en-US" altLang="zh-CN" sz="1400"/>
              <a:t>package</a:t>
            </a:r>
            <a:r>
              <a:rPr lang="zh-CN" altLang="en-US" sz="1400"/>
              <a:t>中寻找名字为</a:t>
            </a:r>
            <a:r>
              <a:rPr lang="en-US" altLang="zh-CN" sz="1400"/>
              <a:t>test</a:t>
            </a:r>
            <a:r>
              <a:rPr lang="zh-CN" altLang="en-US" sz="1400"/>
              <a:t>的</a:t>
            </a:r>
            <a:r>
              <a:rPr lang="en-US" altLang="zh-CN" sz="1400"/>
              <a:t>action</a:t>
            </a:r>
            <a:r>
              <a:rPr lang="zh-CN" altLang="en-US" sz="1400"/>
              <a:t>，当在该</a:t>
            </a:r>
            <a:r>
              <a:rPr lang="en-US" altLang="zh-CN" sz="1400"/>
              <a:t>package</a:t>
            </a:r>
            <a:r>
              <a:rPr lang="zh-CN" altLang="en-US" sz="1400"/>
              <a:t>中寻找不到</a:t>
            </a:r>
            <a:r>
              <a:rPr lang="en-US" altLang="zh-CN" sz="1400"/>
              <a:t>action </a:t>
            </a:r>
            <a:r>
              <a:rPr lang="zh-CN" altLang="en-US" sz="1400"/>
              <a:t>时就会直接跑到默认</a:t>
            </a:r>
            <a:r>
              <a:rPr lang="en-US" altLang="zh-CN" sz="1400"/>
              <a:t>namaspace</a:t>
            </a:r>
            <a:r>
              <a:rPr lang="zh-CN" altLang="en-US" sz="1400"/>
              <a:t>的</a:t>
            </a:r>
            <a:r>
              <a:rPr lang="en-US" altLang="zh-CN" sz="1400"/>
              <a:t>package</a:t>
            </a:r>
            <a:r>
              <a:rPr lang="zh-CN" altLang="en-US" sz="1400"/>
              <a:t>里面去找名字为</a:t>
            </a:r>
            <a:r>
              <a:rPr lang="en-US" altLang="zh-CN" sz="1400"/>
              <a:t>test</a:t>
            </a:r>
            <a:r>
              <a:rPr lang="zh-CN" altLang="en-US" sz="1400"/>
              <a:t>的</a:t>
            </a:r>
            <a:r>
              <a:rPr lang="en-US" altLang="zh-CN" sz="1400"/>
              <a:t>action </a:t>
            </a:r>
            <a:r>
              <a:rPr lang="zh-CN" altLang="en-US" sz="1400"/>
              <a:t>，在默认</a:t>
            </a:r>
            <a:r>
              <a:rPr lang="en-US" altLang="zh-CN" sz="1400"/>
              <a:t>namaspace</a:t>
            </a:r>
            <a:r>
              <a:rPr lang="zh-CN" altLang="en-US" sz="1400"/>
              <a:t>的</a:t>
            </a:r>
            <a:r>
              <a:rPr lang="en-US" altLang="zh-CN" sz="1400"/>
              <a:t>package</a:t>
            </a:r>
            <a:r>
              <a:rPr lang="zh-CN" altLang="en-US" sz="1400"/>
              <a:t>里面还寻找不到该</a:t>
            </a:r>
            <a:r>
              <a:rPr lang="en-US" altLang="zh-CN" sz="1400"/>
              <a:t>action，</a:t>
            </a:r>
            <a:r>
              <a:rPr lang="zh-CN" altLang="en-US" sz="1400"/>
              <a:t>页面提示找不到</a:t>
            </a:r>
            <a:r>
              <a:rPr lang="en-US" altLang="zh-CN" sz="1400"/>
              <a:t>action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4</a:t>
            </a:r>
            <a:r>
              <a:rPr lang="zh-CN" altLang="en-US" sz="1400"/>
              <a:t>．寻找</a:t>
            </a:r>
            <a:r>
              <a:rPr lang="en-US" altLang="zh-CN" sz="1400"/>
              <a:t>namespace</a:t>
            </a:r>
            <a:r>
              <a:rPr lang="zh-CN" altLang="en-US" sz="1400"/>
              <a:t>为</a:t>
            </a:r>
            <a:r>
              <a:rPr lang="en-US" altLang="zh-CN" sz="1400"/>
              <a:t>/path1</a:t>
            </a:r>
            <a:r>
              <a:rPr lang="zh-CN" altLang="en-US" sz="1400"/>
              <a:t>的</a:t>
            </a:r>
            <a:r>
              <a:rPr lang="en-US" altLang="zh-CN" sz="1400"/>
              <a:t>package</a:t>
            </a:r>
            <a:r>
              <a:rPr lang="zh-CN" altLang="en-US" sz="1400"/>
              <a:t>，如果不存在这个</a:t>
            </a:r>
            <a:r>
              <a:rPr lang="en-US" altLang="zh-CN" sz="1400"/>
              <a:t>package</a:t>
            </a:r>
            <a:r>
              <a:rPr lang="zh-CN" altLang="en-US" sz="1400"/>
              <a:t>则执行步骤</a:t>
            </a:r>
            <a:r>
              <a:rPr lang="en-US" altLang="zh-CN" sz="1400"/>
              <a:t>5</a:t>
            </a:r>
            <a:r>
              <a:rPr lang="zh-CN" altLang="en-US" sz="1400"/>
              <a:t>；如果存在这个</a:t>
            </a:r>
            <a:r>
              <a:rPr lang="en-US" altLang="zh-CN" sz="1400"/>
              <a:t>package</a:t>
            </a:r>
            <a:r>
              <a:rPr lang="zh-CN" altLang="en-US" sz="1400"/>
              <a:t>，则在这个</a:t>
            </a:r>
            <a:r>
              <a:rPr lang="en-US" altLang="zh-CN" sz="1400"/>
              <a:t>package</a:t>
            </a:r>
            <a:r>
              <a:rPr lang="zh-CN" altLang="en-US" sz="1400"/>
              <a:t>中寻找名字为</a:t>
            </a:r>
            <a:r>
              <a:rPr lang="en-US" altLang="zh-CN" sz="1400"/>
              <a:t>test</a:t>
            </a:r>
            <a:r>
              <a:rPr lang="zh-CN" altLang="en-US" sz="1400"/>
              <a:t>的</a:t>
            </a:r>
            <a:r>
              <a:rPr lang="en-US" altLang="zh-CN" sz="1400"/>
              <a:t>action</a:t>
            </a:r>
            <a:r>
              <a:rPr lang="zh-CN" altLang="en-US" sz="1400"/>
              <a:t>，当在该</a:t>
            </a:r>
            <a:r>
              <a:rPr lang="en-US" altLang="zh-CN" sz="1400"/>
              <a:t>package</a:t>
            </a:r>
            <a:r>
              <a:rPr lang="zh-CN" altLang="en-US" sz="1400"/>
              <a:t>中寻找不到</a:t>
            </a:r>
            <a:r>
              <a:rPr lang="en-US" altLang="zh-CN" sz="1400"/>
              <a:t>action </a:t>
            </a:r>
            <a:r>
              <a:rPr lang="zh-CN" altLang="en-US" sz="1400"/>
              <a:t>时就会直接跑到默认</a:t>
            </a:r>
            <a:r>
              <a:rPr lang="en-US" altLang="zh-CN" sz="1400"/>
              <a:t>namaspace</a:t>
            </a:r>
            <a:r>
              <a:rPr lang="zh-CN" altLang="en-US" sz="1400"/>
              <a:t>的</a:t>
            </a:r>
            <a:r>
              <a:rPr lang="en-US" altLang="zh-CN" sz="1400"/>
              <a:t>package</a:t>
            </a:r>
            <a:r>
              <a:rPr lang="zh-CN" altLang="en-US" sz="1400"/>
              <a:t>里面去找名字为</a:t>
            </a:r>
            <a:r>
              <a:rPr lang="en-US" altLang="zh-CN" sz="1400"/>
              <a:t>test</a:t>
            </a:r>
            <a:r>
              <a:rPr lang="zh-CN" altLang="en-US" sz="1400"/>
              <a:t>的</a:t>
            </a:r>
            <a:r>
              <a:rPr lang="en-US" altLang="zh-CN" sz="1400"/>
              <a:t>action </a:t>
            </a:r>
            <a:r>
              <a:rPr lang="zh-CN" altLang="en-US" sz="1400"/>
              <a:t>，在默认</a:t>
            </a:r>
            <a:r>
              <a:rPr lang="en-US" altLang="zh-CN" sz="1400"/>
              <a:t>namaspace</a:t>
            </a:r>
            <a:r>
              <a:rPr lang="zh-CN" altLang="en-US" sz="1400"/>
              <a:t>的</a:t>
            </a:r>
            <a:r>
              <a:rPr lang="en-US" altLang="zh-CN" sz="1400"/>
              <a:t>package</a:t>
            </a:r>
            <a:r>
              <a:rPr lang="zh-CN" altLang="en-US" sz="1400"/>
              <a:t>里面还寻找不到该</a:t>
            </a:r>
            <a:r>
              <a:rPr lang="en-US" altLang="zh-CN" sz="1400"/>
              <a:t>action，</a:t>
            </a:r>
            <a:r>
              <a:rPr lang="zh-CN" altLang="en-US" sz="1400"/>
              <a:t>页面提示找不到</a:t>
            </a:r>
            <a:r>
              <a:rPr lang="en-US" altLang="zh-CN" sz="1400"/>
              <a:t>action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400"/>
              <a:t>5</a:t>
            </a:r>
            <a:r>
              <a:rPr lang="zh-CN" altLang="en-US" sz="1400"/>
              <a:t>．寻找</a:t>
            </a:r>
            <a:r>
              <a:rPr lang="en-US" altLang="zh-CN" sz="1400"/>
              <a:t>namespace</a:t>
            </a:r>
            <a:r>
              <a:rPr lang="zh-CN" altLang="en-US" sz="1400"/>
              <a:t>为</a:t>
            </a:r>
            <a:r>
              <a:rPr lang="en-US" altLang="zh-CN" sz="1400"/>
              <a:t>/</a:t>
            </a:r>
            <a:r>
              <a:rPr lang="zh-CN" altLang="en-US" sz="1400"/>
              <a:t>的</a:t>
            </a:r>
            <a:r>
              <a:rPr lang="en-US" altLang="zh-CN" sz="1400"/>
              <a:t>package</a:t>
            </a:r>
            <a:r>
              <a:rPr lang="zh-CN" altLang="en-US" sz="1400"/>
              <a:t>，如果存在这个</a:t>
            </a:r>
            <a:r>
              <a:rPr lang="en-US" altLang="zh-CN" sz="1400"/>
              <a:t>package</a:t>
            </a:r>
            <a:r>
              <a:rPr lang="zh-CN" altLang="en-US" sz="1400"/>
              <a:t>，则在这个</a:t>
            </a:r>
            <a:r>
              <a:rPr lang="en-US" altLang="zh-CN" sz="1400"/>
              <a:t>package</a:t>
            </a:r>
            <a:r>
              <a:rPr lang="zh-CN" altLang="en-US" sz="1400"/>
              <a:t>中寻找名字为</a:t>
            </a:r>
            <a:r>
              <a:rPr lang="en-US" altLang="zh-CN" sz="1400"/>
              <a:t>test</a:t>
            </a:r>
            <a:r>
              <a:rPr lang="zh-CN" altLang="en-US" sz="1400"/>
              <a:t>的</a:t>
            </a:r>
            <a:r>
              <a:rPr lang="en-US" altLang="zh-CN" sz="1400"/>
              <a:t>action</a:t>
            </a:r>
            <a:r>
              <a:rPr lang="zh-CN" altLang="en-US" sz="1400"/>
              <a:t>，当在</a:t>
            </a:r>
            <a:r>
              <a:rPr lang="en-US" altLang="zh-CN" sz="1400"/>
              <a:t>package</a:t>
            </a:r>
            <a:r>
              <a:rPr lang="zh-CN" altLang="en-US" sz="1400"/>
              <a:t>中寻找不到</a:t>
            </a:r>
            <a:r>
              <a:rPr lang="en-US" altLang="zh-CN" sz="1400"/>
              <a:t>action</a:t>
            </a:r>
            <a:r>
              <a:rPr lang="zh-CN" altLang="en-US" sz="1400"/>
              <a:t>或者不存在这个</a:t>
            </a:r>
            <a:r>
              <a:rPr lang="en-US" altLang="zh-CN" sz="1400"/>
              <a:t>package</a:t>
            </a:r>
            <a:r>
              <a:rPr lang="zh-CN" altLang="en-US" sz="1400"/>
              <a:t>时，都会去默认</a:t>
            </a:r>
            <a:r>
              <a:rPr lang="en-US" altLang="zh-CN" sz="1400"/>
              <a:t>namaspace</a:t>
            </a:r>
            <a:r>
              <a:rPr lang="zh-CN" altLang="en-US" sz="1400"/>
              <a:t>的</a:t>
            </a:r>
            <a:r>
              <a:rPr lang="en-US" altLang="zh-CN" sz="1400"/>
              <a:t>package</a:t>
            </a:r>
            <a:r>
              <a:rPr lang="zh-CN" altLang="en-US" sz="1400"/>
              <a:t>里面寻找</a:t>
            </a:r>
            <a:r>
              <a:rPr lang="en-US" altLang="zh-CN" sz="1400"/>
              <a:t>action</a:t>
            </a:r>
            <a:r>
              <a:rPr lang="zh-CN" altLang="en-US" sz="1400"/>
              <a:t>，如果还是找不到，页面提示找不到</a:t>
            </a:r>
            <a:r>
              <a:rPr lang="en-US" altLang="zh-CN" sz="1400"/>
              <a:t>action</a:t>
            </a:r>
            <a:r>
              <a:rPr lang="zh-CN" altLang="en-US" sz="1400"/>
              <a:t>。</a:t>
            </a:r>
            <a:endParaRPr lang="en-US" altLang="zh-CN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2900"/>
              <a:t>Action</a:t>
            </a:r>
            <a:r>
              <a:rPr lang="zh-CN" altLang="en-US" sz="2900"/>
              <a:t>配置中的各项默认值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00063" y="1957388"/>
            <a:ext cx="7786687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600"/>
              <a:t>&lt;package name="itcast" namespace="</a:t>
            </a:r>
            <a:r>
              <a:rPr lang="en-US" altLang="zh-CN" sz="1600">
                <a:solidFill>
                  <a:srgbClr val="0000FF"/>
                </a:solidFill>
              </a:rPr>
              <a:t>/test</a:t>
            </a:r>
            <a:r>
              <a:rPr lang="en-US" altLang="zh-CN" sz="1600"/>
              <a:t>" extends="struts-default"&gt;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        &lt;action name="</a:t>
            </a:r>
            <a:r>
              <a:rPr lang="en-US" altLang="zh-CN" sz="1600">
                <a:solidFill>
                  <a:srgbClr val="0000FF"/>
                </a:solidFill>
              </a:rPr>
              <a:t>helloworld</a:t>
            </a:r>
            <a:r>
              <a:rPr lang="en-US" altLang="zh-CN" sz="1600"/>
              <a:t>" class="cn.itcast.action.HelloWorldAction" method="execute" 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	&lt;result name="success"&gt;/WEB-INF/page/hello.jsp&lt;/result&gt;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        &lt;/action&gt;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  &lt;/package&gt;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1&gt;</a:t>
            </a:r>
            <a:r>
              <a:rPr lang="zh-CN" altLang="en-US" sz="1600"/>
              <a:t>如果没有为</a:t>
            </a:r>
            <a:r>
              <a:rPr lang="en-US" altLang="zh-CN" sz="1600"/>
              <a:t>action</a:t>
            </a:r>
            <a:r>
              <a:rPr lang="zh-CN" altLang="en-US" sz="1600"/>
              <a:t>指定</a:t>
            </a:r>
            <a:r>
              <a:rPr lang="en-US" altLang="zh-CN" sz="1600"/>
              <a:t>class</a:t>
            </a:r>
            <a:r>
              <a:rPr lang="zh-CN" altLang="en-US" sz="1600"/>
              <a:t>，默认是</a:t>
            </a:r>
            <a:r>
              <a:rPr lang="en-US" altLang="zh-CN" sz="1600"/>
              <a:t>ActionSupport</a:t>
            </a:r>
            <a:r>
              <a:rPr lang="zh-CN" altLang="en-US" sz="1600"/>
              <a:t>。</a:t>
            </a:r>
            <a:endParaRPr lang="en-US" altLang="zh-CN" sz="16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2&gt;</a:t>
            </a:r>
            <a:r>
              <a:rPr lang="zh-CN" altLang="en-US" sz="1600"/>
              <a:t>如果没有为</a:t>
            </a:r>
            <a:r>
              <a:rPr lang="en-US" altLang="zh-CN" sz="1600"/>
              <a:t>action</a:t>
            </a:r>
            <a:r>
              <a:rPr lang="zh-CN" altLang="en-US" sz="1600"/>
              <a:t>指定</a:t>
            </a:r>
            <a:r>
              <a:rPr lang="en-US" altLang="zh-CN" sz="1600"/>
              <a:t>method</a:t>
            </a:r>
            <a:r>
              <a:rPr lang="zh-CN" altLang="en-US" sz="1600"/>
              <a:t>，默认执行</a:t>
            </a:r>
            <a:r>
              <a:rPr lang="en-US" altLang="zh-CN" sz="1600"/>
              <a:t>action</a:t>
            </a:r>
            <a:r>
              <a:rPr lang="zh-CN" altLang="en-US" sz="1600"/>
              <a:t>中的</a:t>
            </a:r>
            <a:r>
              <a:rPr lang="en-US" altLang="zh-CN" sz="1600"/>
              <a:t>execute() </a:t>
            </a:r>
            <a:r>
              <a:rPr lang="zh-CN" altLang="en-US" sz="1600"/>
              <a:t>方法。</a:t>
            </a:r>
            <a:endParaRPr lang="en-US" altLang="zh-CN" sz="16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600"/>
              <a:t>3&gt;</a:t>
            </a:r>
            <a:r>
              <a:rPr lang="zh-CN" altLang="en-US" sz="1600"/>
              <a:t>如果没有指定</a:t>
            </a:r>
            <a:r>
              <a:rPr lang="en-US" altLang="zh-CN" sz="1600"/>
              <a:t>result</a:t>
            </a:r>
            <a:r>
              <a:rPr lang="zh-CN" altLang="en-US" sz="1600"/>
              <a:t>的</a:t>
            </a:r>
            <a:r>
              <a:rPr lang="en-US" altLang="zh-CN" sz="1600"/>
              <a:t>name</a:t>
            </a:r>
            <a:r>
              <a:rPr lang="zh-CN" altLang="en-US" sz="1600"/>
              <a:t>属性，默认值为</a:t>
            </a:r>
            <a:r>
              <a:rPr lang="en-US" altLang="zh-CN" sz="1600"/>
              <a:t>success</a:t>
            </a:r>
            <a:r>
              <a:rPr lang="zh-CN" altLang="en-US" sz="1600"/>
              <a:t>。</a:t>
            </a:r>
            <a:endParaRPr lang="en-US" altLang="zh-CN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3200"/>
              <a:t>Action</a:t>
            </a:r>
            <a:r>
              <a:rPr lang="zh-CN" altLang="en-US" sz="3200"/>
              <a:t>中</a:t>
            </a:r>
            <a:r>
              <a:rPr lang="en-US" altLang="zh-CN" sz="3200"/>
              <a:t>result</a:t>
            </a:r>
            <a:r>
              <a:rPr lang="zh-CN" altLang="en-US" sz="3200"/>
              <a:t>的各种转发类型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500063" y="1957388"/>
            <a:ext cx="8215312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&lt;action name="helloworld" class="cn.itcast.action.HelloWorldAction"&gt;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</a:t>
            </a:r>
            <a:r>
              <a:rPr lang="en-US" altLang="zh-CN" sz="1200">
                <a:solidFill>
                  <a:srgbClr val="C00000"/>
                </a:solidFill>
              </a:rPr>
              <a:t>&lt;result name="success"&gt;/WEB-INF/page/hello.jsp&lt;/result&gt;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&lt;/action&gt;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result</a:t>
            </a:r>
            <a:r>
              <a:rPr lang="zh-CN" altLang="en-US" sz="1400"/>
              <a:t>配置类似于</a:t>
            </a:r>
            <a:r>
              <a:rPr lang="en-US" altLang="zh-CN" sz="1400"/>
              <a:t>struts1</a:t>
            </a:r>
            <a:r>
              <a:rPr lang="zh-CN" altLang="en-US" sz="1400"/>
              <a:t>中的</a:t>
            </a:r>
            <a:r>
              <a:rPr lang="en-US" altLang="zh-CN" sz="1400"/>
              <a:t>forward，</a:t>
            </a:r>
            <a:r>
              <a:rPr lang="zh-CN" altLang="en-US" sz="1400"/>
              <a:t>但</a:t>
            </a:r>
            <a:r>
              <a:rPr lang="en-US" altLang="zh-CN" sz="1400"/>
              <a:t>struts2</a:t>
            </a:r>
            <a:r>
              <a:rPr lang="zh-CN" altLang="en-US" sz="1400"/>
              <a:t>中提供了多种结果类型，</a:t>
            </a:r>
            <a:r>
              <a:rPr lang="zh-CN" altLang="en-US" sz="1400">
                <a:solidFill>
                  <a:srgbClr val="FF0000"/>
                </a:solidFill>
              </a:rPr>
              <a:t>常用的类型有：</a:t>
            </a:r>
            <a:r>
              <a:rPr lang="en-US" altLang="zh-CN" sz="1400">
                <a:solidFill>
                  <a:srgbClr val="FF0000"/>
                </a:solidFill>
              </a:rPr>
              <a:t> dispatcher(</a:t>
            </a:r>
            <a:r>
              <a:rPr lang="zh-CN" altLang="en-US" sz="1400">
                <a:solidFill>
                  <a:srgbClr val="FF0000"/>
                </a:solidFill>
              </a:rPr>
              <a:t>默认值</a:t>
            </a:r>
            <a:r>
              <a:rPr lang="en-US" altLang="zh-CN" sz="1400">
                <a:solidFill>
                  <a:srgbClr val="FF0000"/>
                </a:solidFill>
              </a:rPr>
              <a:t>)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r>
              <a:rPr lang="en-US" altLang="zh-CN" sz="1400">
                <a:solidFill>
                  <a:srgbClr val="FF0000"/>
                </a:solidFill>
              </a:rPr>
              <a:t> redirect 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r>
              <a:rPr lang="en-US" altLang="zh-CN" sz="1400">
                <a:solidFill>
                  <a:srgbClr val="FF0000"/>
                </a:solidFill>
              </a:rPr>
              <a:t> redirectAction 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r>
              <a:rPr lang="en-US" altLang="zh-CN" sz="1400">
                <a:solidFill>
                  <a:srgbClr val="FF0000"/>
                </a:solidFill>
              </a:rPr>
              <a:t> plainText</a:t>
            </a:r>
            <a:r>
              <a:rPr lang="zh-CN" altLang="en-US" sz="1400"/>
              <a:t>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FF0000"/>
                </a:solidFill>
              </a:rPr>
              <a:t>在</a:t>
            </a:r>
            <a:r>
              <a:rPr lang="en-US" altLang="zh-CN" sz="1200">
                <a:solidFill>
                  <a:srgbClr val="FF0000"/>
                </a:solidFill>
              </a:rPr>
              <a:t>result</a:t>
            </a:r>
            <a:r>
              <a:rPr lang="zh-CN" altLang="en-US" sz="1200">
                <a:solidFill>
                  <a:srgbClr val="FF0000"/>
                </a:solidFill>
              </a:rPr>
              <a:t>中还可以使用</a:t>
            </a:r>
            <a:r>
              <a:rPr lang="en-US" altLang="zh-CN" sz="1200">
                <a:solidFill>
                  <a:srgbClr val="0070C0"/>
                </a:solidFill>
              </a:rPr>
              <a:t>${</a:t>
            </a:r>
            <a:r>
              <a:rPr lang="zh-CN" altLang="en-US" sz="1200">
                <a:solidFill>
                  <a:srgbClr val="0070C0"/>
                </a:solidFill>
              </a:rPr>
              <a:t>属性名</a:t>
            </a:r>
            <a:r>
              <a:rPr lang="en-US" altLang="zh-CN" sz="1200">
                <a:solidFill>
                  <a:srgbClr val="0070C0"/>
                </a:solidFill>
              </a:rPr>
              <a:t>}</a:t>
            </a:r>
            <a:r>
              <a:rPr lang="zh-CN" altLang="en-US" sz="1200">
                <a:solidFill>
                  <a:srgbClr val="FF0000"/>
                </a:solidFill>
              </a:rPr>
              <a:t>表达式访问</a:t>
            </a:r>
            <a:r>
              <a:rPr lang="en-US" altLang="zh-CN" sz="1200">
                <a:solidFill>
                  <a:srgbClr val="FF0000"/>
                </a:solidFill>
              </a:rPr>
              <a:t>action</a:t>
            </a:r>
            <a:r>
              <a:rPr lang="zh-CN" altLang="en-US" sz="1200">
                <a:solidFill>
                  <a:srgbClr val="FF0000"/>
                </a:solidFill>
              </a:rPr>
              <a:t>中的属性，表达式里的属性名对应</a:t>
            </a:r>
            <a:r>
              <a:rPr lang="en-US" altLang="zh-CN" sz="1200">
                <a:solidFill>
                  <a:srgbClr val="FF0000"/>
                </a:solidFill>
              </a:rPr>
              <a:t>action</a:t>
            </a:r>
            <a:r>
              <a:rPr lang="zh-CN" altLang="en-US" sz="1200">
                <a:solidFill>
                  <a:srgbClr val="FF0000"/>
                </a:solidFill>
              </a:rPr>
              <a:t>中的属性</a:t>
            </a:r>
            <a:r>
              <a:rPr lang="zh-CN" altLang="en-US" sz="1200"/>
              <a:t>。如下：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&lt;result type="redirect"&gt;/view.jsp?id=</a:t>
            </a:r>
            <a:r>
              <a:rPr lang="en-US" altLang="zh-CN" sz="1200">
                <a:solidFill>
                  <a:srgbClr val="0000FF"/>
                </a:solidFill>
              </a:rPr>
              <a:t>${id}</a:t>
            </a:r>
            <a:r>
              <a:rPr lang="en-US" altLang="zh-CN" sz="1200"/>
              <a:t>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下面是</a:t>
            </a:r>
            <a:r>
              <a:rPr lang="en-US" altLang="zh-CN" sz="1200"/>
              <a:t>redirectAction </a:t>
            </a:r>
            <a:r>
              <a:rPr lang="zh-CN" altLang="en-US" sz="1200"/>
              <a:t>结果类型的例子，如果重定向的</a:t>
            </a:r>
            <a:r>
              <a:rPr lang="en-US" altLang="zh-CN" sz="1200"/>
              <a:t>action</a:t>
            </a:r>
            <a:r>
              <a:rPr lang="zh-CN" altLang="en-US" sz="1200"/>
              <a:t>中同一个包下：</a:t>
            </a:r>
            <a:r>
              <a:rPr lang="en-US" altLang="zh-CN" sz="1200"/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&lt;result type="redirectAction"&gt;helloworld&lt;/result&gt;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如果重定向的</a:t>
            </a:r>
            <a:r>
              <a:rPr lang="en-US" altLang="zh-CN" sz="1200"/>
              <a:t>action</a:t>
            </a:r>
            <a:r>
              <a:rPr lang="zh-CN" altLang="en-US" sz="1200"/>
              <a:t>在别的命名空间下：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&lt;result type="redirectAction"&gt;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	&lt;param name="actionName"&gt;helloworld&lt;/param&gt;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	&lt;param name="namespace"&gt;/test&lt;/param&gt;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plaintext:</a:t>
            </a:r>
            <a:r>
              <a:rPr lang="zh-CN" altLang="en-US" sz="1200"/>
              <a:t>显示原始文件内容，例如：当我们需要原样显示</a:t>
            </a:r>
            <a:r>
              <a:rPr lang="en-US" altLang="zh-CN" sz="1200"/>
              <a:t>jsp</a:t>
            </a:r>
            <a:r>
              <a:rPr lang="zh-CN" altLang="en-US" sz="1200"/>
              <a:t>文件源代码 的时候，我们可以使用此类型。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&lt;result name="source" type="plainText 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&lt;param name="location"&gt;/xxx.jsp&lt;/param&gt;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&lt;param name="charSet"&gt;UTF-8&lt;/param&gt;&lt;!-- </a:t>
            </a:r>
            <a:r>
              <a:rPr lang="zh-CN" altLang="en-US" sz="1200"/>
              <a:t>指定读取文件的编码 </a:t>
            </a:r>
            <a:r>
              <a:rPr lang="en-US" altLang="zh-CN" sz="120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&lt;/result&gt;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800"/>
              <a:t>多个</a:t>
            </a:r>
            <a:r>
              <a:rPr lang="en-US" altLang="zh-CN" sz="2800"/>
              <a:t>Action</a:t>
            </a:r>
            <a:r>
              <a:rPr lang="zh-CN" altLang="en-US" sz="2800"/>
              <a:t>共享一个视图</a:t>
            </a:r>
            <a:r>
              <a:rPr lang="en-US" altLang="zh-CN" sz="2800"/>
              <a:t>--</a:t>
            </a:r>
            <a:r>
              <a:rPr lang="zh-CN" altLang="en-US" sz="2800"/>
              <a:t>全局</a:t>
            </a:r>
            <a:r>
              <a:rPr lang="en-US" altLang="zh-CN" sz="2800"/>
              <a:t>result</a:t>
            </a:r>
            <a:r>
              <a:rPr lang="zh-CN" altLang="en-US" sz="2800"/>
              <a:t>配置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500063" y="1957388"/>
            <a:ext cx="7786687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当多个</a:t>
            </a:r>
            <a:r>
              <a:rPr lang="en-US" altLang="zh-CN" sz="1800"/>
              <a:t>action</a:t>
            </a:r>
            <a:r>
              <a:rPr lang="zh-CN" altLang="en-US" sz="1800"/>
              <a:t>中都使用到了相同视图，这时我们应该把</a:t>
            </a:r>
            <a:r>
              <a:rPr lang="en-US" altLang="zh-CN" sz="1800"/>
              <a:t>result</a:t>
            </a:r>
            <a:r>
              <a:rPr lang="zh-CN" altLang="en-US" sz="1800"/>
              <a:t>定义为全局视图。</a:t>
            </a:r>
            <a:r>
              <a:rPr lang="en-US" altLang="zh-CN" sz="1800"/>
              <a:t>struts1</a:t>
            </a:r>
            <a:r>
              <a:rPr lang="zh-CN" altLang="en-US" sz="1800"/>
              <a:t>中提供了全局</a:t>
            </a:r>
            <a:r>
              <a:rPr lang="en-US" altLang="zh-CN" sz="1800"/>
              <a:t>forward，struts2</a:t>
            </a:r>
            <a:r>
              <a:rPr lang="zh-CN" altLang="en-US" sz="1800"/>
              <a:t>中也提供了相似功能：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&lt;package ....&gt;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rgbClr val="0000FF"/>
                </a:solidFill>
              </a:rPr>
              <a:t>&lt;global-results&gt;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&lt;result name="message"&gt;/message.jsp&lt;/result&gt;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rgbClr val="0000FF"/>
                </a:solidFill>
              </a:rPr>
              <a:t>&lt;/global-results&gt;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&lt;/package&gt;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为</a:t>
            </a:r>
            <a:r>
              <a:rPr lang="en-US" altLang="zh-CN" sz="3200"/>
              <a:t>Action</a:t>
            </a:r>
            <a:r>
              <a:rPr lang="zh-CN" altLang="en-US" sz="3200"/>
              <a:t>的属性注入值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500063" y="1957388"/>
            <a:ext cx="7786687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Struts2</a:t>
            </a:r>
            <a:r>
              <a:rPr lang="zh-CN" altLang="en-US" sz="1400">
                <a:solidFill>
                  <a:srgbClr val="0000FF"/>
                </a:solidFill>
              </a:rPr>
              <a:t>为</a:t>
            </a:r>
            <a:r>
              <a:rPr lang="en-US" altLang="zh-CN" sz="1400">
                <a:solidFill>
                  <a:srgbClr val="0000FF"/>
                </a:solidFill>
              </a:rPr>
              <a:t>Action</a:t>
            </a:r>
            <a:r>
              <a:rPr lang="zh-CN" altLang="en-US" sz="1400">
                <a:solidFill>
                  <a:srgbClr val="0000FF"/>
                </a:solidFill>
              </a:rPr>
              <a:t>中的属性提供了依赖注入功能，在</a:t>
            </a:r>
            <a:r>
              <a:rPr lang="en-US" altLang="zh-CN" sz="1400">
                <a:solidFill>
                  <a:srgbClr val="0000FF"/>
                </a:solidFill>
              </a:rPr>
              <a:t>struts2</a:t>
            </a:r>
            <a:r>
              <a:rPr lang="zh-CN" altLang="en-US" sz="1400">
                <a:solidFill>
                  <a:srgbClr val="0000FF"/>
                </a:solidFill>
              </a:rPr>
              <a:t>的配置文件中，我们可以很方便地为</a:t>
            </a:r>
            <a:r>
              <a:rPr lang="en-US" altLang="zh-CN" sz="1400">
                <a:solidFill>
                  <a:srgbClr val="0000FF"/>
                </a:solidFill>
              </a:rPr>
              <a:t>Action</a:t>
            </a:r>
            <a:r>
              <a:rPr lang="zh-CN" altLang="en-US" sz="1400">
                <a:solidFill>
                  <a:srgbClr val="0000FF"/>
                </a:solidFill>
              </a:rPr>
              <a:t>中的属性注入值。注意：属性必须提供</a:t>
            </a:r>
            <a:r>
              <a:rPr lang="en-US" altLang="zh-CN" sz="1400">
                <a:solidFill>
                  <a:srgbClr val="0000FF"/>
                </a:solidFill>
              </a:rPr>
              <a:t>setter</a:t>
            </a:r>
            <a:r>
              <a:rPr lang="zh-CN" altLang="en-US" sz="1400">
                <a:solidFill>
                  <a:srgbClr val="0000FF"/>
                </a:solidFill>
              </a:rPr>
              <a:t>方法。</a:t>
            </a:r>
            <a:endParaRPr lang="en-US" altLang="zh-CN" sz="14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public class HelloWorldAction{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private String savePath;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public String getSavePath()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return savePath;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public void setSavePath(String savePath)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this.savePath = savePath;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&lt;package name="itcast" namespace="/test" extends="struts-default"&gt;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&lt;action name="helloworld" class="cn.itcast.action.HelloWorldAction" 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</a:t>
            </a:r>
            <a:r>
              <a:rPr lang="en-US" altLang="zh-CN" sz="1200">
                <a:solidFill>
                  <a:srgbClr val="C00000"/>
                </a:solidFill>
              </a:rPr>
              <a:t>&lt;param name="savePath"&gt;/images&lt;/param&gt;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&lt;result name="success"&gt;/WEB-INF/page/hello.jsp&lt;/result&gt;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&lt;/action&gt;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&lt;/package&gt;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上面通过</a:t>
            </a:r>
            <a:r>
              <a:rPr lang="en-US" altLang="zh-CN" sz="1800"/>
              <a:t>&lt;param&gt;</a:t>
            </a:r>
            <a:r>
              <a:rPr lang="zh-CN" altLang="en-US" sz="1800"/>
              <a:t>节点为</a:t>
            </a:r>
            <a:r>
              <a:rPr lang="en-US" altLang="zh-CN" sz="1800"/>
              <a:t>action</a:t>
            </a:r>
            <a:r>
              <a:rPr lang="zh-CN" altLang="en-US" sz="1800"/>
              <a:t>的</a:t>
            </a:r>
            <a:r>
              <a:rPr lang="en-US" altLang="zh-CN" sz="1800"/>
              <a:t>savePath</a:t>
            </a:r>
            <a:r>
              <a:rPr lang="zh-CN" altLang="en-US" sz="1800"/>
              <a:t>属性注入</a:t>
            </a:r>
            <a:r>
              <a:rPr lang="en-US" altLang="zh-CN" sz="1800"/>
              <a:t>“/images”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3200"/>
              <a:t>指定需要</a:t>
            </a:r>
            <a:r>
              <a:rPr lang="en-US" altLang="zh-CN" sz="3200"/>
              <a:t>Struts 2</a:t>
            </a:r>
            <a:r>
              <a:rPr lang="zh-CN" altLang="en-US" sz="3200"/>
              <a:t>处理的请求后缀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7786687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前面我们都是默认使用</a:t>
            </a:r>
            <a:r>
              <a:rPr lang="en-US" altLang="zh-CN" sz="1800"/>
              <a:t>.action</a:t>
            </a:r>
            <a:r>
              <a:rPr lang="zh-CN" altLang="en-US" sz="1800"/>
              <a:t>后缀访问</a:t>
            </a:r>
            <a:r>
              <a:rPr lang="en-US" altLang="zh-CN" sz="1800"/>
              <a:t>Action</a:t>
            </a:r>
            <a:r>
              <a:rPr lang="zh-CN" altLang="en-US" sz="1800"/>
              <a:t>。其实默认后缀是可以通过常量</a:t>
            </a:r>
            <a:r>
              <a:rPr lang="en-US" altLang="zh-CN" sz="1800"/>
              <a:t>”</a:t>
            </a:r>
            <a:r>
              <a:rPr lang="en-US" altLang="zh-CN" sz="1800">
                <a:solidFill>
                  <a:srgbClr val="C00000"/>
                </a:solidFill>
              </a:rPr>
              <a:t>struts.action.extension</a:t>
            </a:r>
            <a:r>
              <a:rPr lang="en-US" altLang="zh-CN" sz="1800"/>
              <a:t>“</a:t>
            </a:r>
            <a:r>
              <a:rPr lang="zh-CN" altLang="en-US" sz="1800"/>
              <a:t>进行修改的，例如：我们可以配置</a:t>
            </a:r>
            <a:r>
              <a:rPr lang="en-US" altLang="zh-CN" sz="1800"/>
              <a:t>Struts 2</a:t>
            </a:r>
            <a:r>
              <a:rPr lang="zh-CN" altLang="en-US" sz="1800"/>
              <a:t>只处理以</a:t>
            </a:r>
            <a:r>
              <a:rPr lang="en-US" altLang="zh-CN" sz="1800">
                <a:solidFill>
                  <a:srgbClr val="C00000"/>
                </a:solidFill>
              </a:rPr>
              <a:t>.do</a:t>
            </a:r>
            <a:r>
              <a:rPr lang="zh-CN" altLang="en-US" sz="1800"/>
              <a:t>为后缀的请求路径：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&lt;?xml version="1.0" encoding="UTF-8"?&gt;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&lt;!DOCTYPE struts PUBLIC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"-//Apache Software Foundation//DTD Struts Configuration 2.0//EN"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"http://struts.apache.org/dtds/struts-2.0.dtd"&gt;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    &lt;constant name="</a:t>
            </a:r>
            <a:r>
              <a:rPr lang="en-US" altLang="zh-CN" sz="1400">
                <a:solidFill>
                  <a:srgbClr val="C00000"/>
                </a:solidFill>
              </a:rPr>
              <a:t>struts.action.extension</a:t>
            </a:r>
            <a:r>
              <a:rPr lang="en-US" altLang="zh-CN" sz="1400">
                <a:solidFill>
                  <a:srgbClr val="0000FF"/>
                </a:solidFill>
              </a:rPr>
              <a:t>" value="do"/&gt;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如果用户需要指定多个请求后缀，则多个后缀之间以英文逗号（</a:t>
            </a:r>
            <a:r>
              <a:rPr lang="en-US" altLang="zh-CN" sz="1400"/>
              <a:t>,</a:t>
            </a:r>
            <a:r>
              <a:rPr lang="zh-CN" altLang="en-US" sz="1400"/>
              <a:t>）隔开。如：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 &lt;constant name="struts.action.extension" value="</a:t>
            </a:r>
            <a:r>
              <a:rPr lang="en-US" altLang="zh-CN" sz="1400">
                <a:solidFill>
                  <a:srgbClr val="C00000"/>
                </a:solidFill>
              </a:rPr>
              <a:t>do,go</a:t>
            </a:r>
            <a:r>
              <a:rPr lang="en-US" altLang="zh-CN" sz="1400">
                <a:solidFill>
                  <a:srgbClr val="0000FF"/>
                </a:solidFill>
              </a:rPr>
              <a:t>"/&gt;</a:t>
            </a:r>
            <a:endParaRPr lang="en-US" altLang="zh-CN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细说常量</a:t>
            </a:r>
            <a:r>
              <a:rPr lang="zh-CN" altLang="en-US" sz="3200"/>
              <a:t>定义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7786687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常量可以在</a:t>
            </a:r>
            <a:r>
              <a:rPr lang="en-US" altLang="zh-CN" sz="1400"/>
              <a:t>struts.xml</a:t>
            </a:r>
            <a:r>
              <a:rPr lang="zh-CN" altLang="en-US" sz="1400"/>
              <a:t>或</a:t>
            </a:r>
            <a:r>
              <a:rPr lang="en-US" altLang="zh-CN" sz="1400"/>
              <a:t>struts.properties</a:t>
            </a:r>
            <a:r>
              <a:rPr lang="zh-CN" altLang="en-US" sz="1400"/>
              <a:t>中配置，建议在</a:t>
            </a:r>
            <a:r>
              <a:rPr lang="en-US" altLang="zh-CN" sz="1400"/>
              <a:t>struts.xml</a:t>
            </a:r>
            <a:r>
              <a:rPr lang="zh-CN" altLang="en-US" sz="1400"/>
              <a:t>中配置，两种配置方式如下：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/>
              <a:t>在</a:t>
            </a:r>
            <a:r>
              <a:rPr lang="en-US" altLang="zh-CN" sz="1400" b="1"/>
              <a:t>struts.xml</a:t>
            </a:r>
            <a:r>
              <a:rPr lang="zh-CN" altLang="en-US" sz="1400" b="1"/>
              <a:t>文件中配置常量</a:t>
            </a:r>
            <a:endParaRPr lang="en-US" altLang="zh-CN" sz="14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    &lt;constant name="</a:t>
            </a:r>
            <a:r>
              <a:rPr lang="en-US" altLang="zh-CN" sz="1400">
                <a:solidFill>
                  <a:srgbClr val="C00000"/>
                </a:solidFill>
              </a:rPr>
              <a:t>struts.action.extension</a:t>
            </a:r>
            <a:r>
              <a:rPr lang="en-US" altLang="zh-CN" sz="1400">
                <a:solidFill>
                  <a:srgbClr val="0000FF"/>
                </a:solidFill>
              </a:rPr>
              <a:t>" value="do"/&gt;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/>
              <a:t>在</a:t>
            </a:r>
            <a:r>
              <a:rPr lang="en-US" altLang="zh-CN" sz="1400" b="1"/>
              <a:t>struts.properties</a:t>
            </a:r>
            <a:r>
              <a:rPr lang="zh-CN" altLang="en-US" sz="1400" b="1"/>
              <a:t>中配置常量</a:t>
            </a:r>
            <a:endParaRPr lang="en-US" altLang="zh-CN" sz="14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struts.action.extension=do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因为常量可以在下面多个配置文件中进行定义，所以我们需要了解</a:t>
            </a:r>
            <a:r>
              <a:rPr lang="en-US" altLang="zh-CN" sz="1400"/>
              <a:t>struts2</a:t>
            </a:r>
            <a:r>
              <a:rPr lang="zh-CN" altLang="en-US" sz="1400"/>
              <a:t>加载常量的搜索顺序</a:t>
            </a:r>
            <a:r>
              <a:rPr lang="en-US" altLang="zh-CN" sz="140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struts-default.xml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struts-plugin.xml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struts.xml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struts.properties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web.xml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如果在多个文件中配置了同一个常量</a:t>
            </a:r>
            <a:r>
              <a:rPr lang="en-US" altLang="zh-CN" sz="1400"/>
              <a:t>，</a:t>
            </a:r>
            <a:r>
              <a:rPr lang="zh-CN" altLang="en-US" sz="1400"/>
              <a:t>则后一个文件中配置的常量值会覆盖前面文件中配置的常量值</a:t>
            </a:r>
            <a:r>
              <a:rPr lang="en-US" altLang="zh-CN" sz="140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常用的常量介绍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7786687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&lt;!-- </a:t>
            </a:r>
            <a:r>
              <a:rPr lang="zh-CN" altLang="en-US" sz="1200"/>
              <a:t>指定默认编码集</a:t>
            </a:r>
            <a:r>
              <a:rPr lang="en-US" altLang="zh-CN" sz="1200"/>
              <a:t>,</a:t>
            </a:r>
            <a:r>
              <a:rPr lang="zh-CN" altLang="en-US" sz="1200"/>
              <a:t>作用于</a:t>
            </a:r>
            <a:r>
              <a:rPr lang="en-US" altLang="zh-CN" sz="1200"/>
              <a:t>HttpServletRequest</a:t>
            </a:r>
            <a:r>
              <a:rPr lang="zh-CN" altLang="en-US" sz="1200"/>
              <a:t>的</a:t>
            </a:r>
            <a:r>
              <a:rPr lang="en-US" altLang="zh-CN" sz="1200"/>
              <a:t>setCharacterEncoding</a:t>
            </a:r>
            <a:r>
              <a:rPr lang="zh-CN" altLang="en-US" sz="1200"/>
              <a:t>方法 和</a:t>
            </a:r>
            <a:r>
              <a:rPr lang="en-US" altLang="zh-CN" sz="1200"/>
              <a:t>freemarker 、velocity</a:t>
            </a:r>
            <a:r>
              <a:rPr lang="zh-CN" altLang="en-US" sz="1200"/>
              <a:t>的输出</a:t>
            </a:r>
            <a:r>
              <a:rPr lang="en-US" altLang="zh-CN" sz="1200"/>
              <a:t> 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&lt;constant name="struts.i18n.encoding" value="UTF-8"/&gt;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&lt;!-- </a:t>
            </a:r>
            <a:r>
              <a:rPr lang="zh-CN" altLang="en-US" sz="1200"/>
              <a:t>该属性指定需要</a:t>
            </a:r>
            <a:r>
              <a:rPr lang="en-US" altLang="zh-CN" sz="1200"/>
              <a:t>Struts 2</a:t>
            </a:r>
            <a:r>
              <a:rPr lang="zh-CN" altLang="en-US" sz="1200"/>
              <a:t>处理的请求后缀，该属性的默认值是</a:t>
            </a:r>
            <a:r>
              <a:rPr lang="en-US" altLang="zh-CN" sz="1200"/>
              <a:t>action</a:t>
            </a:r>
            <a:r>
              <a:rPr lang="zh-CN" altLang="en-US" sz="1200"/>
              <a:t>，即所有匹配*</a:t>
            </a:r>
            <a:r>
              <a:rPr lang="en-US" altLang="zh-CN" sz="1200"/>
              <a:t>.action</a:t>
            </a:r>
            <a:r>
              <a:rPr lang="zh-CN" altLang="en-US" sz="1200"/>
              <a:t>的请求都由</a:t>
            </a:r>
            <a:r>
              <a:rPr lang="en-US" altLang="zh-CN" sz="1200"/>
              <a:t>Struts2</a:t>
            </a:r>
            <a:r>
              <a:rPr lang="zh-CN" altLang="en-US" sz="1200"/>
              <a:t>处理。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    如果用户需要指定多个请求后缀，则多个后缀之间以英文逗号（</a:t>
            </a:r>
            <a:r>
              <a:rPr lang="en-US" altLang="zh-CN" sz="1200"/>
              <a:t>,</a:t>
            </a:r>
            <a:r>
              <a:rPr lang="zh-CN" altLang="en-US" sz="1200"/>
              <a:t>）隔开。 </a:t>
            </a:r>
            <a:r>
              <a:rPr lang="en-US" altLang="zh-CN" sz="120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&lt;constant name="struts.action.extension" value="do"/&gt;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&lt;!-- </a:t>
            </a:r>
            <a:r>
              <a:rPr lang="zh-CN" altLang="en-US" sz="1200"/>
              <a:t>设置浏览器是否缓存静态内容</a:t>
            </a:r>
            <a:r>
              <a:rPr lang="en-US" altLang="zh-CN" sz="1200"/>
              <a:t>,</a:t>
            </a:r>
            <a:r>
              <a:rPr lang="zh-CN" altLang="en-US" sz="1200"/>
              <a:t>默认值为</a:t>
            </a:r>
            <a:r>
              <a:rPr lang="en-US" altLang="zh-CN" sz="1200"/>
              <a:t>true(</a:t>
            </a:r>
            <a:r>
              <a:rPr lang="zh-CN" altLang="en-US" sz="1200"/>
              <a:t>生产环境下使用</a:t>
            </a:r>
            <a:r>
              <a:rPr lang="en-US" altLang="zh-CN" sz="1200"/>
              <a:t>),</a:t>
            </a:r>
            <a:r>
              <a:rPr lang="zh-CN" altLang="en-US" sz="1200"/>
              <a:t>开发阶段最好关闭 </a:t>
            </a:r>
            <a:r>
              <a:rPr lang="en-US" altLang="zh-CN" sz="120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&lt;constant name="struts.serve.static.browserCache" value="false"/&gt;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&lt;!-- </a:t>
            </a:r>
            <a:r>
              <a:rPr lang="zh-CN" altLang="en-US" sz="1200"/>
              <a:t>当</a:t>
            </a:r>
            <a:r>
              <a:rPr lang="en-US" altLang="zh-CN" sz="1200"/>
              <a:t>struts</a:t>
            </a:r>
            <a:r>
              <a:rPr lang="zh-CN" altLang="en-US" sz="1200"/>
              <a:t>的配置文件修改后</a:t>
            </a:r>
            <a:r>
              <a:rPr lang="en-US" altLang="zh-CN" sz="1200"/>
              <a:t>,</a:t>
            </a:r>
            <a:r>
              <a:rPr lang="zh-CN" altLang="en-US" sz="1200"/>
              <a:t>系统是否自动重新加载该文件</a:t>
            </a:r>
            <a:r>
              <a:rPr lang="en-US" altLang="zh-CN" sz="1200"/>
              <a:t>,</a:t>
            </a:r>
            <a:r>
              <a:rPr lang="zh-CN" altLang="en-US" sz="1200"/>
              <a:t>默认值为</a:t>
            </a:r>
            <a:r>
              <a:rPr lang="en-US" altLang="zh-CN" sz="1200"/>
              <a:t>false(</a:t>
            </a:r>
            <a:r>
              <a:rPr lang="zh-CN" altLang="en-US" sz="1200"/>
              <a:t>生产环境下使用</a:t>
            </a:r>
            <a:r>
              <a:rPr lang="en-US" altLang="zh-CN" sz="1200"/>
              <a:t>),</a:t>
            </a:r>
            <a:r>
              <a:rPr lang="zh-CN" altLang="en-US" sz="1200"/>
              <a:t>开发阶段最好打开 </a:t>
            </a:r>
            <a:r>
              <a:rPr lang="en-US" altLang="zh-CN" sz="120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&lt;constant name="struts.configuration.xml.reload" value="true"/&gt;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&lt;!-- </a:t>
            </a:r>
            <a:r>
              <a:rPr lang="zh-CN" altLang="en-US" sz="1200"/>
              <a:t>开发模式下使用</a:t>
            </a:r>
            <a:r>
              <a:rPr lang="en-US" altLang="zh-CN" sz="1200"/>
              <a:t>,</a:t>
            </a:r>
            <a:r>
              <a:rPr lang="zh-CN" altLang="en-US" sz="1200"/>
              <a:t>这样可以打印出更详细的错误信息 </a:t>
            </a:r>
            <a:r>
              <a:rPr lang="en-US" altLang="zh-CN" sz="120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&lt;constant name="struts.devMode" value="true"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&lt;!-- </a:t>
            </a:r>
            <a:r>
              <a:rPr lang="zh-CN" altLang="en-US" sz="1200"/>
              <a:t>默认的视图主题 </a:t>
            </a:r>
            <a:r>
              <a:rPr lang="en-US" altLang="zh-CN" sz="120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&lt;constant name="struts.ui.theme" value="simple"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&lt;!– </a:t>
            </a:r>
            <a:r>
              <a:rPr lang="zh-CN" altLang="en-US" sz="1200"/>
              <a:t>与</a:t>
            </a:r>
            <a:r>
              <a:rPr lang="en-US" altLang="zh-CN" sz="1200"/>
              <a:t>spring</a:t>
            </a:r>
            <a:r>
              <a:rPr lang="zh-CN" altLang="en-US" sz="1200"/>
              <a:t>集成时，指定由</a:t>
            </a:r>
            <a:r>
              <a:rPr lang="en-US" altLang="zh-CN" sz="1200"/>
              <a:t>spring</a:t>
            </a:r>
            <a:r>
              <a:rPr lang="zh-CN" altLang="en-US" sz="1200"/>
              <a:t>负责</a:t>
            </a:r>
            <a:r>
              <a:rPr lang="en-US" altLang="zh-CN" sz="1200"/>
              <a:t>action</a:t>
            </a:r>
            <a:r>
              <a:rPr lang="zh-CN" altLang="en-US" sz="1200"/>
              <a:t>对象的创建 </a:t>
            </a:r>
            <a:r>
              <a:rPr lang="en-US" altLang="zh-CN" sz="120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&lt;constant name="struts.objectFactory" value="spring"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&lt;!–</a:t>
            </a:r>
            <a:r>
              <a:rPr lang="zh-CN" altLang="en-US" sz="1200"/>
              <a:t>该属性设置</a:t>
            </a:r>
            <a:r>
              <a:rPr lang="en-US" altLang="zh-CN" sz="1200"/>
              <a:t>Struts 2</a:t>
            </a:r>
            <a:r>
              <a:rPr lang="zh-CN" altLang="en-US" sz="1200"/>
              <a:t>是否支持动态方法调用，该属性的默认值是</a:t>
            </a:r>
            <a:r>
              <a:rPr lang="en-US" altLang="zh-CN" sz="1200"/>
              <a:t>true</a:t>
            </a:r>
            <a:r>
              <a:rPr lang="zh-CN" altLang="en-US" sz="1200"/>
              <a:t>。如果需要关闭动态方法调用，则可设置该属性为</a:t>
            </a:r>
            <a:r>
              <a:rPr lang="en-US" altLang="zh-CN" sz="1200"/>
              <a:t>false</a:t>
            </a:r>
            <a:r>
              <a:rPr lang="zh-CN" altLang="en-US" sz="1200"/>
              <a:t>。 </a:t>
            </a:r>
            <a:r>
              <a:rPr lang="en-US" altLang="zh-CN" sz="120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&lt;constant name="struts.enable.DynamicMethodInvocation" value="false"/&gt;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&lt;!--</a:t>
            </a:r>
            <a:r>
              <a:rPr lang="zh-CN" altLang="en-US" sz="1200"/>
              <a:t>上传文件的大小限制</a:t>
            </a:r>
            <a:r>
              <a:rPr lang="en-US" altLang="zh-CN" sz="120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&lt;constant name="struts.multipart.maxSize" value=“10701096"/&gt;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3200"/>
              <a:t>Struts2</a:t>
            </a:r>
            <a:r>
              <a:rPr lang="zh-CN" altLang="en-US" sz="3200"/>
              <a:t>的处理流程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23555" name="矩形 5"/>
          <p:cNvSpPr>
            <a:spLocks noChangeArrowheads="1"/>
          </p:cNvSpPr>
          <p:nvPr/>
        </p:nvSpPr>
        <p:spPr bwMode="auto">
          <a:xfrm>
            <a:off x="2286000" y="2214563"/>
            <a:ext cx="4000500" cy="3571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StrutsPrepareAndExecuteFilter</a:t>
            </a:r>
            <a:endParaRPr lang="zh-CN" altLang="en-US"/>
          </a:p>
        </p:txBody>
      </p:sp>
      <p:sp>
        <p:nvSpPr>
          <p:cNvPr id="23556" name="矩形 6"/>
          <p:cNvSpPr>
            <a:spLocks noChangeArrowheads="1"/>
          </p:cNvSpPr>
          <p:nvPr/>
        </p:nvSpPr>
        <p:spPr bwMode="auto">
          <a:xfrm>
            <a:off x="2928938" y="2928938"/>
            <a:ext cx="2643187" cy="3571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Interceptor</a:t>
            </a:r>
            <a:endParaRPr lang="zh-CN" altLang="en-US"/>
          </a:p>
        </p:txBody>
      </p:sp>
      <p:sp>
        <p:nvSpPr>
          <p:cNvPr id="23557" name="矩形 7"/>
          <p:cNvSpPr>
            <a:spLocks noChangeArrowheads="1"/>
          </p:cNvSpPr>
          <p:nvPr/>
        </p:nvSpPr>
        <p:spPr bwMode="auto">
          <a:xfrm>
            <a:off x="2928938" y="3643313"/>
            <a:ext cx="2643187" cy="3571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Action</a:t>
            </a:r>
            <a:endParaRPr lang="zh-CN" altLang="en-US"/>
          </a:p>
        </p:txBody>
      </p:sp>
      <p:sp>
        <p:nvSpPr>
          <p:cNvPr id="23558" name="矩形 8"/>
          <p:cNvSpPr>
            <a:spLocks noChangeArrowheads="1"/>
          </p:cNvSpPr>
          <p:nvPr/>
        </p:nvSpPr>
        <p:spPr bwMode="auto">
          <a:xfrm>
            <a:off x="2928938" y="4286250"/>
            <a:ext cx="2643187" cy="35718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Result</a:t>
            </a:r>
            <a:endParaRPr lang="zh-CN" altLang="en-US"/>
          </a:p>
        </p:txBody>
      </p:sp>
      <p:sp>
        <p:nvSpPr>
          <p:cNvPr id="23559" name="矩形 9"/>
          <p:cNvSpPr>
            <a:spLocks noChangeArrowheads="1"/>
          </p:cNvSpPr>
          <p:nvPr/>
        </p:nvSpPr>
        <p:spPr bwMode="auto">
          <a:xfrm>
            <a:off x="2928938" y="4929188"/>
            <a:ext cx="2643187" cy="3571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Jsp/html</a:t>
            </a:r>
            <a:endParaRPr lang="zh-CN" altLang="en-US"/>
          </a:p>
        </p:txBody>
      </p:sp>
      <p:cxnSp>
        <p:nvCxnSpPr>
          <p:cNvPr id="23560" name="直接箭头连接符 11"/>
          <p:cNvCxnSpPr>
            <a:cxnSpLocks noChangeShapeType="1"/>
            <a:stCxn id="23555" idx="2"/>
            <a:endCxn id="23556" idx="0"/>
          </p:cNvCxnSpPr>
          <p:nvPr/>
        </p:nvCxnSpPr>
        <p:spPr bwMode="auto">
          <a:xfrm rot="5400000">
            <a:off x="4090194" y="2732881"/>
            <a:ext cx="357188" cy="3492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直接箭头连接符 14"/>
          <p:cNvCxnSpPr>
            <a:cxnSpLocks noChangeShapeType="1"/>
            <a:stCxn id="23556" idx="2"/>
            <a:endCxn id="23557" idx="0"/>
          </p:cNvCxnSpPr>
          <p:nvPr/>
        </p:nvCxnSpPr>
        <p:spPr bwMode="auto">
          <a:xfrm rot="5400000">
            <a:off x="4071144" y="3464719"/>
            <a:ext cx="358775" cy="1587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直接箭头连接符 16"/>
          <p:cNvCxnSpPr>
            <a:cxnSpLocks noChangeShapeType="1"/>
            <a:stCxn id="23557" idx="2"/>
            <a:endCxn id="23558" idx="0"/>
          </p:cNvCxnSpPr>
          <p:nvPr/>
        </p:nvCxnSpPr>
        <p:spPr bwMode="auto">
          <a:xfrm rot="5400000">
            <a:off x="4107657" y="4142581"/>
            <a:ext cx="285750" cy="1587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直接箭头连接符 18"/>
          <p:cNvCxnSpPr>
            <a:cxnSpLocks noChangeShapeType="1"/>
            <a:stCxn id="23558" idx="2"/>
            <a:endCxn id="23559" idx="0"/>
          </p:cNvCxnSpPr>
          <p:nvPr/>
        </p:nvCxnSpPr>
        <p:spPr bwMode="auto">
          <a:xfrm rot="16200000" flipH="1">
            <a:off x="4107657" y="4785519"/>
            <a:ext cx="285750" cy="1587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直接箭头连接符 21"/>
          <p:cNvCxnSpPr>
            <a:cxnSpLocks noChangeShapeType="1"/>
          </p:cNvCxnSpPr>
          <p:nvPr/>
        </p:nvCxnSpPr>
        <p:spPr bwMode="auto">
          <a:xfrm>
            <a:off x="928688" y="2357438"/>
            <a:ext cx="1357312" cy="1587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TextBox 22"/>
          <p:cNvSpPr txBox="1">
            <a:spLocks noChangeArrowheads="1"/>
          </p:cNvSpPr>
          <p:nvPr/>
        </p:nvSpPr>
        <p:spPr bwMode="auto">
          <a:xfrm>
            <a:off x="785813" y="2071688"/>
            <a:ext cx="8001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用户请求</a:t>
            </a:r>
          </a:p>
        </p:txBody>
      </p:sp>
      <p:sp>
        <p:nvSpPr>
          <p:cNvPr id="23566" name="TextBox 23"/>
          <p:cNvSpPr txBox="1">
            <a:spLocks noChangeArrowheads="1"/>
          </p:cNvSpPr>
          <p:nvPr/>
        </p:nvSpPr>
        <p:spPr bwMode="auto">
          <a:xfrm>
            <a:off x="5643563" y="3027363"/>
            <a:ext cx="3286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Struts2</a:t>
            </a:r>
            <a:r>
              <a:rPr lang="zh-CN" altLang="en-US" sz="1200"/>
              <a:t>内置的一些拦截器或用户自定义拦截器</a:t>
            </a:r>
          </a:p>
        </p:txBody>
      </p:sp>
      <p:sp>
        <p:nvSpPr>
          <p:cNvPr id="23567" name="TextBox 24"/>
          <p:cNvSpPr txBox="1">
            <a:spLocks noChangeArrowheads="1"/>
          </p:cNvSpPr>
          <p:nvPr/>
        </p:nvSpPr>
        <p:spPr bwMode="auto">
          <a:xfrm>
            <a:off x="5643563" y="3714750"/>
            <a:ext cx="32146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用户编写的</a:t>
            </a:r>
            <a:r>
              <a:rPr lang="en-US" altLang="zh-CN" sz="1200"/>
              <a:t>action</a:t>
            </a:r>
            <a:r>
              <a:rPr lang="zh-CN" altLang="en-US" sz="1200"/>
              <a:t>类，类似</a:t>
            </a:r>
            <a:r>
              <a:rPr lang="en-US" altLang="zh-CN" sz="1200"/>
              <a:t>struts1</a:t>
            </a:r>
            <a:r>
              <a:rPr lang="zh-CN" altLang="en-US" sz="1200"/>
              <a:t>中的</a:t>
            </a:r>
            <a:r>
              <a:rPr lang="en-US" altLang="zh-CN" sz="1200"/>
              <a:t>Action</a:t>
            </a:r>
            <a:endParaRPr lang="zh-CN" altLang="en-US" sz="1200"/>
          </a:p>
        </p:txBody>
      </p:sp>
      <p:sp>
        <p:nvSpPr>
          <p:cNvPr id="23568" name="TextBox 25"/>
          <p:cNvSpPr txBox="1">
            <a:spLocks noChangeArrowheads="1"/>
          </p:cNvSpPr>
          <p:nvPr/>
        </p:nvSpPr>
        <p:spPr bwMode="auto">
          <a:xfrm>
            <a:off x="5643563" y="4384675"/>
            <a:ext cx="17732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类似</a:t>
            </a:r>
            <a:r>
              <a:rPr lang="en-US" altLang="zh-CN" sz="1200"/>
              <a:t>struts1</a:t>
            </a:r>
            <a:r>
              <a:rPr lang="zh-CN" altLang="en-US" sz="1200"/>
              <a:t>中的</a:t>
            </a:r>
            <a:r>
              <a:rPr lang="en-US" altLang="zh-CN" sz="1200"/>
              <a:t>forward</a:t>
            </a:r>
            <a:endParaRPr lang="zh-CN" altLang="en-US" sz="1200"/>
          </a:p>
        </p:txBody>
      </p:sp>
      <p:cxnSp>
        <p:nvCxnSpPr>
          <p:cNvPr id="23569" name="直接箭头连接符 27"/>
          <p:cNvCxnSpPr>
            <a:cxnSpLocks noChangeShapeType="1"/>
          </p:cNvCxnSpPr>
          <p:nvPr/>
        </p:nvCxnSpPr>
        <p:spPr bwMode="auto">
          <a:xfrm rot="10800000">
            <a:off x="1785938" y="5143500"/>
            <a:ext cx="1071562" cy="1588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0" name="TextBox 29"/>
          <p:cNvSpPr txBox="1">
            <a:spLocks noChangeArrowheads="1"/>
          </p:cNvSpPr>
          <p:nvPr/>
        </p:nvSpPr>
        <p:spPr bwMode="auto">
          <a:xfrm>
            <a:off x="1795463" y="4857750"/>
            <a:ext cx="4921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响应</a:t>
            </a:r>
          </a:p>
        </p:txBody>
      </p:sp>
      <p:sp>
        <p:nvSpPr>
          <p:cNvPr id="23571" name="TextBox 19"/>
          <p:cNvSpPr txBox="1">
            <a:spLocks noChangeArrowheads="1"/>
          </p:cNvSpPr>
          <p:nvPr/>
        </p:nvSpPr>
        <p:spPr bwMode="auto">
          <a:xfrm>
            <a:off x="285750" y="5357813"/>
            <a:ext cx="85725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/>
              <a:t>StrutsPrepareAndExecuteFilter</a:t>
            </a:r>
            <a:r>
              <a:rPr lang="zh-CN" altLang="en-US" sz="1200"/>
              <a:t>是</a:t>
            </a:r>
            <a:r>
              <a:rPr lang="en-US" altLang="zh-CN" sz="1200"/>
              <a:t>Struts 2</a:t>
            </a:r>
            <a:r>
              <a:rPr lang="zh-CN" altLang="en-US" sz="1200"/>
              <a:t>框架的核心控制器，它负责拦截由</a:t>
            </a:r>
            <a:r>
              <a:rPr lang="en-US" altLang="zh-CN" sz="1200"/>
              <a:t>&lt;url-pattern&gt;/*&lt;/url-pattern&gt;</a:t>
            </a:r>
            <a:r>
              <a:rPr lang="zh-CN" altLang="en-US" sz="1200"/>
              <a:t>指定的所有用户请求，当用户请求到达时，该</a:t>
            </a:r>
            <a:r>
              <a:rPr lang="en-US" altLang="zh-CN" sz="1200"/>
              <a:t>Filter</a:t>
            </a:r>
            <a:r>
              <a:rPr lang="zh-CN" altLang="en-US" sz="1200"/>
              <a:t>会过滤用户的请求。默认情况下，如果用户请求的路径不带后缀或者后缀以</a:t>
            </a:r>
            <a:r>
              <a:rPr lang="en-US" altLang="zh-CN" sz="1200"/>
              <a:t>.action</a:t>
            </a:r>
            <a:r>
              <a:rPr lang="zh-CN" altLang="en-US" sz="1200"/>
              <a:t>结尾，这时请求将被转入</a:t>
            </a:r>
            <a:r>
              <a:rPr lang="en-US" altLang="zh-CN" sz="1200"/>
              <a:t>Struts 2</a:t>
            </a:r>
            <a:r>
              <a:rPr lang="zh-CN" altLang="en-US" sz="1200"/>
              <a:t>框架处理，否则</a:t>
            </a:r>
            <a:r>
              <a:rPr lang="en-US" altLang="zh-CN" sz="1200"/>
              <a:t>Struts 2</a:t>
            </a:r>
            <a:r>
              <a:rPr lang="zh-CN" altLang="en-US" sz="1200"/>
              <a:t>框架将略过该请求的处理。当请求转入</a:t>
            </a:r>
            <a:r>
              <a:rPr lang="en-US" altLang="zh-CN" sz="1200"/>
              <a:t>Struts 2</a:t>
            </a:r>
            <a:r>
              <a:rPr lang="zh-CN" altLang="en-US" sz="1200"/>
              <a:t>框架处理时会先经过一系列的拦截器，然后再到</a:t>
            </a:r>
            <a:r>
              <a:rPr lang="en-US" altLang="zh-CN" sz="1200"/>
              <a:t>Action</a:t>
            </a:r>
            <a:r>
              <a:rPr lang="zh-CN" altLang="en-US" sz="1200"/>
              <a:t>。</a:t>
            </a:r>
            <a:r>
              <a:rPr lang="zh-CN" altLang="en-US" sz="1200">
                <a:solidFill>
                  <a:srgbClr val="C00000"/>
                </a:solidFill>
              </a:rPr>
              <a:t>与</a:t>
            </a:r>
            <a:r>
              <a:rPr lang="en-US" altLang="zh-CN" sz="1200">
                <a:solidFill>
                  <a:srgbClr val="C00000"/>
                </a:solidFill>
              </a:rPr>
              <a:t>Struts1</a:t>
            </a:r>
            <a:r>
              <a:rPr lang="zh-CN" altLang="en-US" sz="1200">
                <a:solidFill>
                  <a:srgbClr val="C00000"/>
                </a:solidFill>
              </a:rPr>
              <a:t>不同，</a:t>
            </a:r>
            <a:r>
              <a:rPr lang="en-US" altLang="zh-CN" sz="1200">
                <a:solidFill>
                  <a:srgbClr val="C00000"/>
                </a:solidFill>
              </a:rPr>
              <a:t>Struts2</a:t>
            </a:r>
            <a:r>
              <a:rPr lang="zh-CN" altLang="en-US" sz="1200">
                <a:solidFill>
                  <a:srgbClr val="C00000"/>
                </a:solidFill>
              </a:rPr>
              <a:t>对用户的每一次请求都会创建一个</a:t>
            </a:r>
            <a:r>
              <a:rPr lang="en-US" altLang="zh-CN" sz="1200">
                <a:solidFill>
                  <a:srgbClr val="C00000"/>
                </a:solidFill>
              </a:rPr>
              <a:t>Action</a:t>
            </a:r>
            <a:r>
              <a:rPr lang="zh-CN" altLang="en-US" sz="1200">
                <a:solidFill>
                  <a:srgbClr val="C00000"/>
                </a:solidFill>
              </a:rPr>
              <a:t>，所以</a:t>
            </a:r>
            <a:r>
              <a:rPr lang="en-US" altLang="zh-CN" sz="1200">
                <a:solidFill>
                  <a:srgbClr val="C00000"/>
                </a:solidFill>
              </a:rPr>
              <a:t>Struts2</a:t>
            </a:r>
            <a:r>
              <a:rPr lang="zh-CN" altLang="en-US" sz="1200">
                <a:solidFill>
                  <a:srgbClr val="C00000"/>
                </a:solidFill>
              </a:rPr>
              <a:t>中的</a:t>
            </a:r>
            <a:r>
              <a:rPr lang="en-US" altLang="zh-CN" sz="1200">
                <a:solidFill>
                  <a:srgbClr val="C00000"/>
                </a:solidFill>
              </a:rPr>
              <a:t>Action</a:t>
            </a:r>
            <a:r>
              <a:rPr lang="zh-CN" altLang="en-US" sz="1200">
                <a:solidFill>
                  <a:srgbClr val="C00000"/>
                </a:solidFill>
              </a:rPr>
              <a:t>是线程安全的。</a:t>
            </a:r>
            <a:endParaRPr lang="en-US" altLang="zh-CN" sz="1200">
              <a:solidFill>
                <a:srgbClr val="C00000"/>
              </a:solidFill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搭建</a:t>
            </a:r>
            <a:r>
              <a:rPr lang="en-US" altLang="zh-CN" sz="3200"/>
              <a:t>Struts2</a:t>
            </a:r>
            <a:r>
              <a:rPr lang="zh-CN" altLang="en-US" sz="3200"/>
              <a:t>开发环境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77866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搭建</a:t>
            </a:r>
            <a:r>
              <a:rPr lang="en-US" altLang="zh-CN"/>
              <a:t>Struts2</a:t>
            </a:r>
            <a:r>
              <a:rPr lang="zh-CN" altLang="en-US"/>
              <a:t>环境时，我们一般需要做以下几个步骤的工作：</a:t>
            </a: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/>
              <a:t>1》</a:t>
            </a:r>
            <a:r>
              <a:rPr lang="zh-CN" altLang="en-US"/>
              <a:t>找到开发</a:t>
            </a:r>
            <a:r>
              <a:rPr lang="en-US" altLang="zh-CN"/>
              <a:t>Struts2</a:t>
            </a:r>
            <a:r>
              <a:rPr lang="zh-CN" altLang="en-US"/>
              <a:t>应用需要使用到的</a:t>
            </a:r>
            <a:r>
              <a:rPr lang="en-US" altLang="zh-CN"/>
              <a:t>jar</a:t>
            </a:r>
            <a:r>
              <a:rPr lang="zh-CN" altLang="en-US"/>
              <a:t>文件</a:t>
            </a:r>
            <a:r>
              <a:rPr lang="en-US" altLang="zh-CN"/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/>
              <a:t>2》</a:t>
            </a:r>
            <a:r>
              <a:rPr lang="zh-CN" altLang="en-US"/>
              <a:t>编写</a:t>
            </a:r>
            <a:r>
              <a:rPr lang="en-US" altLang="zh-CN"/>
              <a:t>Struts2</a:t>
            </a:r>
            <a:r>
              <a:rPr lang="zh-CN" altLang="en-US"/>
              <a:t>的配置文件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/>
              <a:t>3》</a:t>
            </a:r>
            <a:r>
              <a:rPr lang="zh-CN" altLang="en-US"/>
              <a:t>在</a:t>
            </a:r>
            <a:r>
              <a:rPr lang="en-US" altLang="zh-CN"/>
              <a:t>web.xml</a:t>
            </a:r>
            <a:r>
              <a:rPr lang="zh-CN" altLang="en-US"/>
              <a:t>中加入</a:t>
            </a:r>
            <a:r>
              <a:rPr lang="en-US" altLang="zh-CN"/>
              <a:t>Struts2 MVC</a:t>
            </a:r>
            <a:r>
              <a:rPr lang="zh-CN" altLang="en-US"/>
              <a:t>框架启动配置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800"/>
              <a:t>为应用指定多个</a:t>
            </a:r>
            <a:r>
              <a:rPr lang="en-US" altLang="zh-CN" sz="2800"/>
              <a:t>struts</a:t>
            </a:r>
            <a:r>
              <a:rPr lang="zh-CN" altLang="en-US" sz="2800"/>
              <a:t>配置文件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7786687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在大部分应用里，随着应用规模的增加，系统中</a:t>
            </a:r>
            <a:r>
              <a:rPr lang="en-US" altLang="zh-CN" sz="1400"/>
              <a:t>Action</a:t>
            </a:r>
            <a:r>
              <a:rPr lang="zh-CN" altLang="en-US" sz="1400"/>
              <a:t>的数量也会大量增加，导致</a:t>
            </a:r>
            <a:r>
              <a:rPr lang="en-US" altLang="zh-CN" sz="1400"/>
              <a:t>struts.xml</a:t>
            </a:r>
            <a:r>
              <a:rPr lang="zh-CN" altLang="en-US" sz="1400"/>
              <a:t>配置文件变得非常臃肿。为了避免</a:t>
            </a:r>
            <a:r>
              <a:rPr lang="en-US" altLang="zh-CN" sz="1400"/>
              <a:t>struts.xml</a:t>
            </a:r>
            <a:r>
              <a:rPr lang="zh-CN" altLang="en-US" sz="1400"/>
              <a:t>文件过于庞大、臃肿，提高</a:t>
            </a:r>
            <a:r>
              <a:rPr lang="en-US" altLang="zh-CN" sz="1400"/>
              <a:t>struts.xml</a:t>
            </a:r>
            <a:r>
              <a:rPr lang="zh-CN" altLang="en-US" sz="1400"/>
              <a:t>文件的可读性，我们可以将一个</a:t>
            </a:r>
            <a:r>
              <a:rPr lang="en-US" altLang="zh-CN" sz="1400"/>
              <a:t>struts.xml</a:t>
            </a:r>
            <a:r>
              <a:rPr lang="zh-CN" altLang="en-US" sz="1400"/>
              <a:t>配置文件分解成多个配置文件，然后在</a:t>
            </a:r>
            <a:r>
              <a:rPr lang="en-US" altLang="zh-CN" sz="1400"/>
              <a:t>struts.xml</a:t>
            </a:r>
            <a:r>
              <a:rPr lang="zh-CN" altLang="en-US" sz="1400"/>
              <a:t>文件中包含其他配置文件。下面的</a:t>
            </a:r>
            <a:r>
              <a:rPr lang="en-US" altLang="zh-CN" sz="1400"/>
              <a:t>struts.xml</a:t>
            </a:r>
            <a:r>
              <a:rPr lang="zh-CN" altLang="en-US" sz="1400"/>
              <a:t>通过</a:t>
            </a:r>
            <a:r>
              <a:rPr lang="en-US" altLang="zh-CN" sz="1400"/>
              <a:t>&lt;include&gt;</a:t>
            </a:r>
            <a:r>
              <a:rPr lang="zh-CN" altLang="en-US" sz="1400"/>
              <a:t>元素指定多个配置文件：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&lt;?xml version="1.0" encoding="UTF-8"?&gt;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&lt;!DOCTYPE struts PUBLIC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"-//Apache Software Foundation//DTD Struts Configuration 2.0//EN"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"http://struts.apache.org/dtds/struts-2.0.dtd"&gt;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rgbClr val="C00000"/>
                </a:solidFill>
              </a:rPr>
              <a:t>&lt;include file="struts-user.xml"/&gt;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	&lt;include file="struts-order.xml"/&gt;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通过这种方式，我们就可以将</a:t>
            </a:r>
            <a:r>
              <a:rPr lang="en-US" altLang="zh-CN" sz="1400"/>
              <a:t>Struts 2</a:t>
            </a:r>
            <a:r>
              <a:rPr lang="zh-CN" altLang="en-US" sz="1400"/>
              <a:t>的</a:t>
            </a:r>
            <a:r>
              <a:rPr lang="en-US" altLang="zh-CN" sz="1400"/>
              <a:t>Action</a:t>
            </a:r>
            <a:r>
              <a:rPr lang="zh-CN" altLang="en-US" sz="1400"/>
              <a:t>按模块添加在多个配置文件中。</a:t>
            </a:r>
            <a:endParaRPr lang="en-US" altLang="zh-CN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动态方法调用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500063" y="1957388"/>
            <a:ext cx="8358187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如果</a:t>
            </a:r>
            <a:r>
              <a:rPr lang="en-US" altLang="zh-CN" sz="1400"/>
              <a:t>Action</a:t>
            </a:r>
            <a:r>
              <a:rPr lang="zh-CN" altLang="en-US" sz="1400"/>
              <a:t>中存在多个方法时，我们可以使用</a:t>
            </a:r>
            <a:r>
              <a:rPr lang="en-US" altLang="zh-CN" sz="1400">
                <a:solidFill>
                  <a:srgbClr val="C00000"/>
                </a:solidFill>
              </a:rPr>
              <a:t>!+</a:t>
            </a:r>
            <a:r>
              <a:rPr lang="zh-CN" altLang="en-US" sz="1400">
                <a:solidFill>
                  <a:srgbClr val="C00000"/>
                </a:solidFill>
              </a:rPr>
              <a:t>方法名</a:t>
            </a:r>
            <a:r>
              <a:rPr lang="zh-CN" altLang="en-US" sz="1400"/>
              <a:t>调用指定方法。如下：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public class HelloWorldAction{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private String message;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public String </a:t>
            </a:r>
            <a:r>
              <a:rPr lang="en-US" altLang="zh-CN" sz="1200">
                <a:solidFill>
                  <a:srgbClr val="C00000"/>
                </a:solidFill>
              </a:rPr>
              <a:t>execute</a:t>
            </a:r>
            <a:r>
              <a:rPr lang="en-US" altLang="zh-CN" sz="1200"/>
              <a:t>() throws Exception{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this.message = "</a:t>
            </a:r>
            <a:r>
              <a:rPr lang="zh-CN" altLang="en-US" sz="1200"/>
              <a:t>我的第一个</a:t>
            </a:r>
            <a:r>
              <a:rPr lang="en-US" altLang="zh-CN" sz="1200"/>
              <a:t>struts2</a:t>
            </a:r>
            <a:r>
              <a:rPr lang="zh-CN" altLang="en-US" sz="1200"/>
              <a:t>应用</a:t>
            </a:r>
            <a:r>
              <a:rPr lang="en-US" altLang="zh-CN" sz="1200"/>
              <a:t>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return "success";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public String </a:t>
            </a:r>
            <a:r>
              <a:rPr lang="en-US" altLang="zh-CN" sz="1200">
                <a:solidFill>
                  <a:srgbClr val="C00000"/>
                </a:solidFill>
              </a:rPr>
              <a:t>other</a:t>
            </a:r>
            <a:r>
              <a:rPr lang="en-US" altLang="zh-CN" sz="1200"/>
              <a:t>() throws Exception{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this.message = "</a:t>
            </a:r>
            <a:r>
              <a:rPr lang="zh-CN" altLang="en-US" sz="1200"/>
              <a:t>第二个方法</a:t>
            </a:r>
            <a:r>
              <a:rPr lang="en-US" altLang="zh-CN" sz="1200"/>
              <a:t>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return "success";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假设访问上面</a:t>
            </a:r>
            <a:r>
              <a:rPr lang="en-US" altLang="zh-CN" sz="1400"/>
              <a:t>action</a:t>
            </a:r>
            <a:r>
              <a:rPr lang="zh-CN" altLang="en-US" sz="1400"/>
              <a:t>的</a:t>
            </a:r>
            <a:r>
              <a:rPr lang="en-US" altLang="zh-CN" sz="1400"/>
              <a:t>URL</a:t>
            </a:r>
            <a:r>
              <a:rPr lang="zh-CN" altLang="en-US" sz="1400"/>
              <a:t>路径为：</a:t>
            </a:r>
            <a:r>
              <a:rPr lang="en-US" altLang="zh-CN" sz="1400"/>
              <a:t> /struts/test/helloworld.action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要访问</a:t>
            </a:r>
            <a:r>
              <a:rPr lang="en-US" altLang="zh-CN" sz="1400"/>
              <a:t>action</a:t>
            </a:r>
            <a:r>
              <a:rPr lang="zh-CN" altLang="en-US" sz="1400"/>
              <a:t>的</a:t>
            </a:r>
            <a:r>
              <a:rPr lang="en-US" altLang="zh-CN" sz="1400">
                <a:solidFill>
                  <a:srgbClr val="C00000"/>
                </a:solidFill>
              </a:rPr>
              <a:t>other</a:t>
            </a:r>
            <a:r>
              <a:rPr lang="en-US" altLang="zh-CN" sz="1400"/>
              <a:t>() </a:t>
            </a:r>
            <a:r>
              <a:rPr lang="zh-CN" altLang="en-US" sz="1400"/>
              <a:t>方法，我们可以这样调用：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/struts/test/helloworld</a:t>
            </a:r>
            <a:r>
              <a:rPr lang="en-US" altLang="zh-CN" sz="1400">
                <a:solidFill>
                  <a:srgbClr val="0000FF"/>
                </a:solidFill>
              </a:rPr>
              <a:t>!other</a:t>
            </a:r>
            <a:r>
              <a:rPr lang="en-US" altLang="zh-CN" sz="1400"/>
              <a:t>.action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如果不想使用动态方法调用，我们可以通过常量</a:t>
            </a:r>
            <a:r>
              <a:rPr lang="en-US" altLang="zh-CN" sz="1400"/>
              <a:t>struts.enable.DynamicMethodInvocation</a:t>
            </a:r>
            <a:r>
              <a:rPr lang="zh-CN" altLang="en-US" sz="1400"/>
              <a:t>关闭动态方法调用。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&lt;constant name="struts.enable.DynamicMethodInvocation" value="false"/&gt;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使用通配符定义</a:t>
            </a:r>
            <a:r>
              <a:rPr lang="en-US" altLang="zh-CN" sz="2900"/>
              <a:t>action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26627" name="TextBox 7"/>
          <p:cNvSpPr txBox="1">
            <a:spLocks noChangeArrowheads="1"/>
          </p:cNvSpPr>
          <p:nvPr/>
        </p:nvSpPr>
        <p:spPr bwMode="auto">
          <a:xfrm>
            <a:off x="500063" y="1928813"/>
            <a:ext cx="828675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&lt;package name="itcast" namespace="/test" extends="struts-default"&gt;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&lt;action name="</a:t>
            </a:r>
            <a:r>
              <a:rPr lang="en-US" altLang="zh-CN" sz="1400">
                <a:solidFill>
                  <a:srgbClr val="C00000"/>
                </a:solidFill>
              </a:rPr>
              <a:t>helloworld_*</a:t>
            </a:r>
            <a:r>
              <a:rPr lang="en-US" altLang="zh-CN" sz="1400"/>
              <a:t>" class="cn.itcast.action.HelloWorldAction" method="</a:t>
            </a:r>
            <a:r>
              <a:rPr lang="en-US" altLang="zh-CN" sz="1400">
                <a:solidFill>
                  <a:srgbClr val="C00000"/>
                </a:solidFill>
              </a:rPr>
              <a:t>{1}</a:t>
            </a:r>
            <a:r>
              <a:rPr lang="en-US" altLang="zh-CN" sz="1400"/>
              <a:t>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&lt;result name="success"&gt;/WEB-INF/page/hello.jsp&lt;/result&gt;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&lt;/action&gt;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&lt;/package&gt;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public class HelloWorldAction{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private String message;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public String </a:t>
            </a:r>
            <a:r>
              <a:rPr lang="en-US" altLang="zh-CN" sz="1200">
                <a:solidFill>
                  <a:srgbClr val="C00000"/>
                </a:solidFill>
              </a:rPr>
              <a:t>execute</a:t>
            </a:r>
            <a:r>
              <a:rPr lang="en-US" altLang="zh-CN" sz="1200"/>
              <a:t>() throws Exception{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this.message = "</a:t>
            </a:r>
            <a:r>
              <a:rPr lang="zh-CN" altLang="en-US" sz="1200"/>
              <a:t>我的第一个</a:t>
            </a:r>
            <a:r>
              <a:rPr lang="en-US" altLang="zh-CN" sz="1200"/>
              <a:t>struts2</a:t>
            </a:r>
            <a:r>
              <a:rPr lang="zh-CN" altLang="en-US" sz="1200"/>
              <a:t>应用</a:t>
            </a:r>
            <a:r>
              <a:rPr lang="en-US" altLang="zh-CN" sz="1200"/>
              <a:t>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return "success";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public String </a:t>
            </a:r>
            <a:r>
              <a:rPr lang="en-US" altLang="zh-CN" sz="1200">
                <a:solidFill>
                  <a:srgbClr val="C00000"/>
                </a:solidFill>
              </a:rPr>
              <a:t>other</a:t>
            </a:r>
            <a:r>
              <a:rPr lang="en-US" altLang="zh-CN" sz="1200"/>
              <a:t>() throws Exception{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this.message = "</a:t>
            </a:r>
            <a:r>
              <a:rPr lang="zh-CN" altLang="en-US" sz="1200"/>
              <a:t>第二个方法</a:t>
            </a:r>
            <a:r>
              <a:rPr lang="en-US" altLang="zh-CN" sz="1200"/>
              <a:t>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return "success";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要访问</a:t>
            </a:r>
            <a:r>
              <a:rPr lang="en-US" altLang="zh-CN" sz="1400"/>
              <a:t>other()</a:t>
            </a:r>
            <a:r>
              <a:rPr lang="zh-CN" altLang="en-US" sz="1400"/>
              <a:t>方法，可以通过这样的</a:t>
            </a:r>
            <a:r>
              <a:rPr lang="en-US" altLang="zh-CN" sz="1400"/>
              <a:t>URL</a:t>
            </a:r>
            <a:r>
              <a:rPr lang="zh-CN" altLang="en-US" sz="1400"/>
              <a:t>访问：</a:t>
            </a:r>
            <a:r>
              <a:rPr lang="en-US" altLang="zh-CN" sz="1400"/>
              <a:t>/test/helloworld_other.action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接收请求参数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7786687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b="1"/>
              <a:t>采用基本类型接收请求参数</a:t>
            </a:r>
            <a:r>
              <a:rPr lang="en-US" altLang="zh-CN" b="1"/>
              <a:t>(get/post)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在</a:t>
            </a:r>
            <a:r>
              <a:rPr lang="en-US" altLang="zh-CN" sz="1400"/>
              <a:t>Action</a:t>
            </a:r>
            <a:r>
              <a:rPr lang="zh-CN" altLang="en-US" sz="1400"/>
              <a:t>类中定义与请求参数同名的属性，</a:t>
            </a:r>
            <a:r>
              <a:rPr lang="en-US" altLang="zh-CN" sz="1400"/>
              <a:t>struts2</a:t>
            </a:r>
            <a:r>
              <a:rPr lang="zh-CN" altLang="en-US" sz="1400"/>
              <a:t>便能自动接收请求参数并赋予给同名属性。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FF"/>
                </a:solidFill>
              </a:rPr>
              <a:t>请求路径：</a:t>
            </a:r>
            <a:r>
              <a:rPr lang="en-US" altLang="zh-CN" sz="1200">
                <a:solidFill>
                  <a:srgbClr val="0000FF"/>
                </a:solidFill>
              </a:rPr>
              <a:t> http://localhost:8080/test/view.action?id=78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public class ProductAction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private Integer id;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public void </a:t>
            </a:r>
            <a:r>
              <a:rPr lang="en-US" altLang="zh-CN" sz="1200">
                <a:solidFill>
                  <a:srgbClr val="FF0000"/>
                </a:solidFill>
              </a:rPr>
              <a:t>setId</a:t>
            </a:r>
            <a:r>
              <a:rPr lang="en-US" altLang="zh-CN" sz="1200"/>
              <a:t>(Integer id) {//struts2</a:t>
            </a:r>
            <a:r>
              <a:rPr lang="zh-CN" altLang="en-US" sz="1200"/>
              <a:t>通过反射技术调用与请求参数同名的属性的</a:t>
            </a:r>
            <a:r>
              <a:rPr lang="en-US" altLang="zh-CN" sz="1200"/>
              <a:t>setter</a:t>
            </a:r>
            <a:r>
              <a:rPr lang="zh-CN" altLang="en-US" sz="1200"/>
              <a:t>方法来获取请求参数值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 this.id = id;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public Integer getId() {return id;}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b="1"/>
              <a:t>采用复合类型接收请求参数</a:t>
            </a:r>
            <a:endParaRPr lang="en-US" altLang="zh-CN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FF"/>
                </a:solidFill>
              </a:rPr>
              <a:t>请求路径：</a:t>
            </a:r>
            <a:r>
              <a:rPr lang="en-US" altLang="zh-CN" sz="1200">
                <a:solidFill>
                  <a:srgbClr val="0000FF"/>
                </a:solidFill>
              </a:rPr>
              <a:t> http://localhost:8080/test/view.action?product.id=78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public class ProductAction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private Product product;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public void setProduct(Product product) {  this.product = product;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public Product getProduct() {return product;}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Struts2</a:t>
            </a:r>
            <a:r>
              <a:rPr lang="zh-CN" altLang="en-US" sz="1200"/>
              <a:t>首先通过反射技术调用</a:t>
            </a:r>
            <a:r>
              <a:rPr lang="en-US" altLang="zh-CN" sz="1200"/>
              <a:t>Product</a:t>
            </a:r>
            <a:r>
              <a:rPr lang="zh-CN" altLang="en-US" sz="1200"/>
              <a:t>的默认构造器创建</a:t>
            </a:r>
            <a:r>
              <a:rPr lang="en-US" altLang="zh-CN" sz="1200"/>
              <a:t>product</a:t>
            </a:r>
            <a:r>
              <a:rPr lang="zh-CN" altLang="en-US" sz="1200"/>
              <a:t>对象</a:t>
            </a:r>
            <a:r>
              <a:rPr lang="en-US" altLang="zh-CN" sz="1200"/>
              <a:t>,</a:t>
            </a:r>
            <a:r>
              <a:rPr lang="zh-CN" altLang="en-US" sz="1200"/>
              <a:t>然后再通过反射技术调用</a:t>
            </a:r>
            <a:r>
              <a:rPr lang="en-US" altLang="zh-CN" sz="1200"/>
              <a:t>product</a:t>
            </a:r>
            <a:r>
              <a:rPr lang="zh-CN" altLang="en-US" sz="1200"/>
              <a:t>中与请求参数同名的属性的</a:t>
            </a:r>
            <a:r>
              <a:rPr lang="en-US" altLang="zh-CN" sz="1200"/>
              <a:t>setter</a:t>
            </a:r>
            <a:r>
              <a:rPr lang="zh-CN" altLang="en-US" sz="1200"/>
              <a:t>方法来获取请求参数值。</a:t>
            </a:r>
            <a:endParaRPr lang="en-US" altLang="zh-CN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关于</a:t>
            </a:r>
            <a:r>
              <a:rPr lang="en-US" altLang="zh-CN" sz="2900"/>
              <a:t>struts2.1.6</a:t>
            </a:r>
            <a:r>
              <a:rPr lang="zh-CN" altLang="en-US" sz="2900"/>
              <a:t>接收中文请求参数乱码问题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7786687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800"/>
              <a:t>struts2.1.6</a:t>
            </a:r>
            <a:r>
              <a:rPr lang="zh-CN" altLang="en-US" sz="1800"/>
              <a:t>版本中存在一个</a:t>
            </a:r>
            <a:r>
              <a:rPr lang="en-US" altLang="zh-CN" sz="1800"/>
              <a:t>Bug</a:t>
            </a:r>
            <a:r>
              <a:rPr lang="zh-CN" altLang="en-US" sz="1800"/>
              <a:t>，即接收到的中文请求参数为乱码</a:t>
            </a:r>
            <a:r>
              <a:rPr lang="en-US" altLang="zh-CN" sz="1800"/>
              <a:t>(</a:t>
            </a:r>
            <a:r>
              <a:rPr lang="zh-CN" altLang="en-US" sz="1800"/>
              <a:t>以</a:t>
            </a:r>
            <a:r>
              <a:rPr lang="en-US" altLang="zh-CN" sz="1800"/>
              <a:t>post</a:t>
            </a:r>
            <a:r>
              <a:rPr lang="zh-CN" altLang="en-US" sz="1800"/>
              <a:t>方式提交</a:t>
            </a:r>
            <a:r>
              <a:rPr lang="en-US" altLang="zh-CN" sz="1800"/>
              <a:t>)</a:t>
            </a:r>
            <a:r>
              <a:rPr lang="zh-CN" altLang="en-US" sz="1800"/>
              <a:t>，原因是</a:t>
            </a:r>
            <a:r>
              <a:rPr lang="en-US" altLang="zh-CN" sz="1800"/>
              <a:t>struts2.1.6</a:t>
            </a:r>
            <a:r>
              <a:rPr lang="zh-CN" altLang="en-US" sz="1800"/>
              <a:t>在获取并使用了请求参数后才调用</a:t>
            </a:r>
            <a:r>
              <a:rPr lang="en-US" altLang="zh-CN" sz="1800"/>
              <a:t>HttpServletRequest</a:t>
            </a:r>
            <a:r>
              <a:rPr lang="zh-CN" altLang="en-US" sz="1800"/>
              <a:t>的</a:t>
            </a:r>
            <a:r>
              <a:rPr lang="en-US" altLang="zh-CN" sz="1800"/>
              <a:t>setCharacterEncoding()</a:t>
            </a:r>
            <a:r>
              <a:rPr lang="zh-CN" altLang="en-US" sz="1800"/>
              <a:t>方法进行编码设置 ，导致应用使用的就是乱码请求参数。这个</a:t>
            </a:r>
            <a:r>
              <a:rPr lang="en-US" altLang="zh-CN" sz="1800"/>
              <a:t>bug</a:t>
            </a:r>
            <a:r>
              <a:rPr lang="zh-CN" altLang="en-US" sz="1800"/>
              <a:t>在</a:t>
            </a:r>
            <a:r>
              <a:rPr lang="en-US" altLang="zh-CN" sz="1800"/>
              <a:t>struts2.1.8</a:t>
            </a:r>
            <a:r>
              <a:rPr lang="zh-CN" altLang="en-US" sz="1800"/>
              <a:t>中已经被解决，如果你使用的是</a:t>
            </a:r>
            <a:r>
              <a:rPr lang="en-US" altLang="zh-CN" sz="1800"/>
              <a:t>struts2.1.6</a:t>
            </a:r>
            <a:r>
              <a:rPr lang="zh-CN" altLang="en-US" sz="1800"/>
              <a:t>，要解决这个问题，你可以这样做：新建一个</a:t>
            </a:r>
            <a:r>
              <a:rPr lang="en-US" altLang="zh-CN" sz="1800"/>
              <a:t>Filter</a:t>
            </a:r>
            <a:r>
              <a:rPr lang="zh-CN" altLang="en-US" sz="1800"/>
              <a:t>，把这个</a:t>
            </a:r>
            <a:r>
              <a:rPr lang="en-US" altLang="zh-CN" sz="1800"/>
              <a:t>Filter</a:t>
            </a:r>
            <a:r>
              <a:rPr lang="zh-CN" altLang="en-US" sz="1800"/>
              <a:t>放置在</a:t>
            </a:r>
            <a:r>
              <a:rPr lang="en-US" altLang="zh-CN" sz="1800"/>
              <a:t>Struts2</a:t>
            </a:r>
            <a:r>
              <a:rPr lang="zh-CN" altLang="en-US" sz="1800"/>
              <a:t>的</a:t>
            </a:r>
            <a:r>
              <a:rPr lang="en-US" altLang="zh-CN" sz="1800"/>
              <a:t>Filter</a:t>
            </a:r>
            <a:r>
              <a:rPr lang="zh-CN" altLang="en-US" sz="1800"/>
              <a:t>之前，然后在</a:t>
            </a:r>
            <a:r>
              <a:rPr lang="en-US" altLang="zh-CN" sz="1800"/>
              <a:t>doFilter()</a:t>
            </a:r>
            <a:r>
              <a:rPr lang="zh-CN" altLang="en-US" sz="1800"/>
              <a:t>方法里添加以下代码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600"/>
              <a:t>public void doFilter(...){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600"/>
              <a:t>	HttpServletRequest req = (HttpServletRequest) request;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600"/>
              <a:t>	req.setCharacterEncoding("UTF-8");//</a:t>
            </a:r>
            <a:r>
              <a:rPr lang="zh-CN" altLang="en-US" sz="1600"/>
              <a:t>应根据你使用的编码替换</a:t>
            </a:r>
            <a:r>
              <a:rPr lang="en-US" altLang="zh-CN" sz="1600"/>
              <a:t>UTF-8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600"/>
              <a:t>	filterchain.doFilter(request, response);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600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自定义类型转换器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428625" y="1928813"/>
            <a:ext cx="7786688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java.util.Date</a:t>
            </a:r>
            <a:r>
              <a:rPr lang="zh-CN" altLang="en-US" sz="1400"/>
              <a:t>类型的属性可以接收格式为</a:t>
            </a:r>
            <a:r>
              <a:rPr lang="en-US" altLang="zh-CN" sz="1400"/>
              <a:t>2009-07-20</a:t>
            </a:r>
            <a:r>
              <a:rPr lang="zh-CN" altLang="en-US" sz="1400"/>
              <a:t>的请求参数值。但如果我们需要接收格式为</a:t>
            </a:r>
            <a:r>
              <a:rPr lang="en-US" altLang="zh-CN" sz="1400"/>
              <a:t>20091221</a:t>
            </a:r>
            <a:r>
              <a:rPr lang="zh-CN" altLang="en-US" sz="1400"/>
              <a:t>的请求参数，我们必须定义类型转换器，否则</a:t>
            </a:r>
            <a:r>
              <a:rPr lang="en-US" altLang="zh-CN" sz="1400"/>
              <a:t>struts2</a:t>
            </a:r>
            <a:r>
              <a:rPr lang="zh-CN" altLang="en-US" sz="1400"/>
              <a:t>无法自动完成类型转换。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import java.util.Date;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public class HelloWorldAction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private Date createtime;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public Date getCreatetime()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return createtime;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public void setCreatetime(Date createtime)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this.createtime = createtime;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自定义类型转换器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714375" y="1857375"/>
            <a:ext cx="7786688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public class DateConverter extends </a:t>
            </a:r>
            <a:r>
              <a:rPr lang="en-US" altLang="zh-CN" sz="1200">
                <a:solidFill>
                  <a:srgbClr val="0000FF"/>
                </a:solidFill>
              </a:rPr>
              <a:t>DefaultTypeConverter</a:t>
            </a:r>
            <a:r>
              <a:rPr lang="en-US" altLang="zh-CN" sz="1200"/>
              <a:t>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    @Override  public Object convertValue(Map context, Object value, Class toType)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SimpleDateFormat dateFormat = new SimpleDateFormat("yyyyMMdd");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try {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if(toType == Date.class){//</a:t>
            </a:r>
            <a:r>
              <a:rPr lang="zh-CN" altLang="en-US" sz="1200"/>
              <a:t>当字符串向</a:t>
            </a:r>
            <a:r>
              <a:rPr lang="en-US" altLang="zh-CN" sz="1200"/>
              <a:t>Date</a:t>
            </a:r>
            <a:r>
              <a:rPr lang="zh-CN" altLang="en-US" sz="1200"/>
              <a:t>类型转换时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			</a:t>
            </a:r>
            <a:r>
              <a:rPr lang="en-US" altLang="zh-CN" sz="1200"/>
              <a:t>String[] params = (String[]) value;</a:t>
            </a:r>
            <a:r>
              <a:rPr lang="en-US" altLang="zh-CN" sz="1200">
                <a:solidFill>
                  <a:srgbClr val="259B41"/>
                </a:solidFill>
              </a:rPr>
              <a:t>// Request.getParameterValues()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	return dateFormat.parse(params[0]);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}else if(toType == String.class){//</a:t>
            </a:r>
            <a:r>
              <a:rPr lang="zh-CN" altLang="en-US" sz="1200"/>
              <a:t>当</a:t>
            </a:r>
            <a:r>
              <a:rPr lang="en-US" altLang="zh-CN" sz="1200"/>
              <a:t>Date</a:t>
            </a:r>
            <a:r>
              <a:rPr lang="zh-CN" altLang="en-US" sz="1200"/>
              <a:t>转换成字符串时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			</a:t>
            </a:r>
            <a:r>
              <a:rPr lang="en-US" altLang="zh-CN" sz="1200"/>
              <a:t>Date date = (Date) value;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	return dateFormat.format(date);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} catch (ParseException e) {}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return null;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将上面的类型转换器注册为</a:t>
            </a:r>
            <a:r>
              <a:rPr lang="zh-CN" altLang="en-US" sz="1200">
                <a:solidFill>
                  <a:srgbClr val="0000FF"/>
                </a:solidFill>
              </a:rPr>
              <a:t>局部类型转换器</a:t>
            </a:r>
            <a:r>
              <a:rPr lang="zh-CN" altLang="en-US" sz="1200"/>
              <a:t>：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在</a:t>
            </a:r>
            <a:r>
              <a:rPr lang="en-US" altLang="zh-CN" sz="1200"/>
              <a:t>Action</a:t>
            </a:r>
            <a:r>
              <a:rPr lang="zh-CN" altLang="en-US" sz="1200"/>
              <a:t>类所在的包下放置</a:t>
            </a:r>
            <a:r>
              <a:rPr lang="en-US" altLang="zh-CN" sz="1200"/>
              <a:t>ActionClassName-conversion.properties</a:t>
            </a:r>
            <a:r>
              <a:rPr lang="zh-CN" altLang="en-US" sz="1200"/>
              <a:t>文件，</a:t>
            </a:r>
            <a:r>
              <a:rPr lang="en-US" altLang="zh-CN" sz="1200"/>
              <a:t>ActionClassName</a:t>
            </a:r>
            <a:r>
              <a:rPr lang="zh-CN" altLang="en-US" sz="1200"/>
              <a:t>是</a:t>
            </a:r>
            <a:r>
              <a:rPr lang="en-US" altLang="zh-CN" sz="1200"/>
              <a:t>Action</a:t>
            </a:r>
            <a:r>
              <a:rPr lang="zh-CN" altLang="en-US" sz="1200"/>
              <a:t>的类名，后面的</a:t>
            </a:r>
            <a:r>
              <a:rPr lang="en-US" altLang="zh-CN" sz="1200"/>
              <a:t>-conversion.properties</a:t>
            </a:r>
            <a:r>
              <a:rPr lang="zh-CN" altLang="en-US" sz="1200"/>
              <a:t>是固定写法，对于本例而言，文件的名称应为</a:t>
            </a:r>
            <a:r>
              <a:rPr lang="en-US" altLang="zh-CN" sz="1200"/>
              <a:t>HelloWorldAction-conversion.properties </a:t>
            </a:r>
            <a:r>
              <a:rPr lang="zh-CN" altLang="en-US" sz="1200"/>
              <a:t>。在</a:t>
            </a:r>
            <a:r>
              <a:rPr lang="en-US" altLang="zh-CN" sz="1200"/>
              <a:t>properties</a:t>
            </a:r>
            <a:r>
              <a:rPr lang="zh-CN" altLang="en-US" sz="1200"/>
              <a:t>文件中的内容为：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C00000"/>
                </a:solidFill>
              </a:rPr>
              <a:t>属性名称</a:t>
            </a:r>
            <a:r>
              <a:rPr lang="en-US" altLang="zh-CN" sz="1200">
                <a:solidFill>
                  <a:srgbClr val="C00000"/>
                </a:solidFill>
              </a:rPr>
              <a:t>=</a:t>
            </a:r>
            <a:r>
              <a:rPr lang="zh-CN" altLang="en-US" sz="1200">
                <a:solidFill>
                  <a:srgbClr val="C00000"/>
                </a:solidFill>
              </a:rPr>
              <a:t>类型转换器的全类名</a:t>
            </a:r>
            <a:endParaRPr lang="en-US" altLang="zh-CN" sz="120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对于本例而言，</a:t>
            </a:r>
            <a:r>
              <a:rPr lang="en-US" altLang="zh-CN" sz="1200"/>
              <a:t> HelloWorldAction-conversion.properties</a:t>
            </a:r>
            <a:r>
              <a:rPr lang="zh-CN" altLang="en-US" sz="1200"/>
              <a:t>文件中的内容为：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createtime= cn.itcast.conversion.DateConverter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自定义全局类型转换器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428625" y="1928813"/>
            <a:ext cx="7786688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将上面的类型转换器注册为全局类型转换器：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在</a:t>
            </a:r>
            <a:r>
              <a:rPr lang="en-US" altLang="zh-CN" sz="1800"/>
              <a:t>WEB-INF/classes</a:t>
            </a:r>
            <a:r>
              <a:rPr lang="zh-CN" altLang="en-US" sz="1800"/>
              <a:t>下放置</a:t>
            </a:r>
            <a:r>
              <a:rPr lang="en-US" altLang="zh-CN" sz="1800"/>
              <a:t>xwork-conversion.properties</a:t>
            </a:r>
            <a:r>
              <a:rPr lang="zh-CN" altLang="en-US" sz="1800"/>
              <a:t>文件</a:t>
            </a:r>
            <a:r>
              <a:rPr lang="en-US" altLang="zh-CN" sz="1800"/>
              <a:t> </a:t>
            </a:r>
            <a:r>
              <a:rPr lang="zh-CN" altLang="en-US" sz="1800"/>
              <a:t>。在</a:t>
            </a:r>
            <a:r>
              <a:rPr lang="en-US" altLang="zh-CN" sz="1800"/>
              <a:t>properties</a:t>
            </a:r>
            <a:r>
              <a:rPr lang="zh-CN" altLang="en-US" sz="1800"/>
              <a:t>文件中的内容为：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C00000"/>
                </a:solidFill>
              </a:rPr>
              <a:t>待转换的类型</a:t>
            </a:r>
            <a:r>
              <a:rPr lang="en-US" altLang="zh-CN" sz="1800">
                <a:solidFill>
                  <a:srgbClr val="C00000"/>
                </a:solidFill>
              </a:rPr>
              <a:t>=</a:t>
            </a:r>
            <a:r>
              <a:rPr lang="zh-CN" altLang="en-US" sz="1800">
                <a:solidFill>
                  <a:srgbClr val="C00000"/>
                </a:solidFill>
              </a:rPr>
              <a:t>类型转换器的全类名</a:t>
            </a:r>
            <a:endParaRPr lang="en-US" altLang="zh-CN" sz="180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对于本例而言，</a:t>
            </a:r>
            <a:r>
              <a:rPr lang="en-US" altLang="zh-CN" sz="1800"/>
              <a:t> xwork-conversion.properties</a:t>
            </a:r>
            <a:r>
              <a:rPr lang="zh-CN" altLang="en-US" sz="1800"/>
              <a:t>文件中的内容为：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java.util.Date</a:t>
            </a:r>
            <a:r>
              <a:rPr lang="en-US" altLang="zh-CN" sz="1800">
                <a:solidFill>
                  <a:srgbClr val="0000FF"/>
                </a:solidFill>
              </a:rPr>
              <a:t>= cn.itcast.conversion.DateConverter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400"/>
              <a:t>访问或添加</a:t>
            </a:r>
            <a:r>
              <a:rPr lang="en-US" altLang="zh-CN" sz="2400"/>
              <a:t>request/session/application</a:t>
            </a:r>
            <a:r>
              <a:rPr lang="zh-CN" altLang="en-US" sz="2400"/>
              <a:t>属性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500063" y="1957388"/>
            <a:ext cx="7786687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public String scope() throws Exception{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ActionContext ctx = ActionContext.getContext();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ctx.getApplication().put("app", "</a:t>
            </a:r>
            <a:r>
              <a:rPr lang="zh-CN" altLang="en-US" sz="1400"/>
              <a:t>应用范围</a:t>
            </a:r>
            <a:r>
              <a:rPr lang="en-US" altLang="zh-CN" sz="1400"/>
              <a:t>");</a:t>
            </a:r>
            <a:r>
              <a:rPr lang="en-US" altLang="zh-CN" sz="1400">
                <a:solidFill>
                  <a:srgbClr val="00B050"/>
                </a:solidFill>
              </a:rPr>
              <a:t>//</a:t>
            </a:r>
            <a:r>
              <a:rPr lang="zh-CN" altLang="en-US" sz="1400">
                <a:solidFill>
                  <a:srgbClr val="00B050"/>
                </a:solidFill>
              </a:rPr>
              <a:t>往</a:t>
            </a:r>
            <a:r>
              <a:rPr lang="en-US" altLang="zh-CN" sz="1400">
                <a:solidFill>
                  <a:srgbClr val="00B050"/>
                </a:solidFill>
              </a:rPr>
              <a:t>ServletContext</a:t>
            </a:r>
            <a:r>
              <a:rPr lang="zh-CN" altLang="en-US" sz="1400">
                <a:solidFill>
                  <a:srgbClr val="00B050"/>
                </a:solidFill>
              </a:rPr>
              <a:t>里放入</a:t>
            </a:r>
            <a:r>
              <a:rPr lang="en-US" altLang="zh-CN" sz="1400">
                <a:solidFill>
                  <a:srgbClr val="00B050"/>
                </a:solidFill>
              </a:rPr>
              <a:t>app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ctx.getSession().put("ses", "session</a:t>
            </a:r>
            <a:r>
              <a:rPr lang="zh-CN" altLang="en-US" sz="1400"/>
              <a:t>范围</a:t>
            </a:r>
            <a:r>
              <a:rPr lang="en-US" altLang="zh-CN" sz="1400"/>
              <a:t>");</a:t>
            </a:r>
            <a:r>
              <a:rPr lang="en-US" altLang="zh-CN" sz="1400">
                <a:solidFill>
                  <a:srgbClr val="00B050"/>
                </a:solidFill>
              </a:rPr>
              <a:t>//</a:t>
            </a:r>
            <a:r>
              <a:rPr lang="zh-CN" altLang="en-US" sz="1400">
                <a:solidFill>
                  <a:srgbClr val="00B050"/>
                </a:solidFill>
              </a:rPr>
              <a:t>往</a:t>
            </a:r>
            <a:r>
              <a:rPr lang="en-US" altLang="zh-CN" sz="1400">
                <a:solidFill>
                  <a:srgbClr val="00B050"/>
                </a:solidFill>
              </a:rPr>
              <a:t>session</a:t>
            </a:r>
            <a:r>
              <a:rPr lang="zh-CN" altLang="en-US" sz="1400">
                <a:solidFill>
                  <a:srgbClr val="00B050"/>
                </a:solidFill>
              </a:rPr>
              <a:t>里放入</a:t>
            </a:r>
            <a:r>
              <a:rPr lang="en-US" altLang="zh-CN" sz="1400">
                <a:solidFill>
                  <a:srgbClr val="00B050"/>
                </a:solidFill>
              </a:rPr>
              <a:t>ses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ctx.put("req", "request</a:t>
            </a:r>
            <a:r>
              <a:rPr lang="zh-CN" altLang="en-US" sz="1400"/>
              <a:t>范围</a:t>
            </a:r>
            <a:r>
              <a:rPr lang="en-US" altLang="zh-CN" sz="1400"/>
              <a:t>");</a:t>
            </a:r>
            <a:r>
              <a:rPr lang="en-US" altLang="zh-CN" sz="1400">
                <a:solidFill>
                  <a:srgbClr val="00B050"/>
                </a:solidFill>
              </a:rPr>
              <a:t>//</a:t>
            </a:r>
            <a:r>
              <a:rPr lang="zh-CN" altLang="en-US" sz="1400">
                <a:solidFill>
                  <a:srgbClr val="00B050"/>
                </a:solidFill>
              </a:rPr>
              <a:t>往</a:t>
            </a:r>
            <a:r>
              <a:rPr lang="en-US" altLang="zh-CN" sz="1400">
                <a:solidFill>
                  <a:srgbClr val="00B050"/>
                </a:solidFill>
              </a:rPr>
              <a:t>request</a:t>
            </a:r>
            <a:r>
              <a:rPr lang="zh-CN" altLang="en-US" sz="1400">
                <a:solidFill>
                  <a:srgbClr val="00B050"/>
                </a:solidFill>
              </a:rPr>
              <a:t>里放入</a:t>
            </a:r>
            <a:r>
              <a:rPr lang="en-US" altLang="zh-CN" sz="1400">
                <a:solidFill>
                  <a:srgbClr val="00B050"/>
                </a:solidFill>
              </a:rPr>
              <a:t>req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return "scope";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JSP: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&lt;body&gt;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${applicationScope.app} &lt;br&gt;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${sessionScope.ses}&lt;br&gt;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${requestScope.req}&lt;br&gt;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&lt;/body&gt;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1400"/>
              <a:t>获取</a:t>
            </a:r>
            <a:r>
              <a:rPr lang="en-US" altLang="zh-CN" sz="1400"/>
              <a:t>HttpServletRequest / HttpSession / ServletContext / HttpServletResponse</a:t>
            </a:r>
            <a:r>
              <a:rPr lang="zh-CN" altLang="en-US" sz="1400"/>
              <a:t>对象</a:t>
            </a:r>
            <a:endParaRPr lang="zh-CN" altLang="en-US" sz="1400" b="1">
              <a:latin typeface="宋体" panose="02010600030101010101" pitchFamily="2" charset="-122"/>
            </a:endParaRPr>
          </a:p>
        </p:txBody>
      </p:sp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500063" y="1857375"/>
            <a:ext cx="8286750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方法一，通过</a:t>
            </a:r>
            <a:r>
              <a:rPr lang="en-US" altLang="zh-CN" sz="1200"/>
              <a:t>ServletActionContext.</a:t>
            </a:r>
            <a:r>
              <a:rPr lang="zh-CN" altLang="en-US" sz="1200"/>
              <a:t>类直接获取：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public String rsa() throws Exception{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HttpServletRequest request = </a:t>
            </a:r>
            <a:r>
              <a:rPr lang="en-US" altLang="zh-CN" sz="1200">
                <a:solidFill>
                  <a:srgbClr val="FF0000"/>
                </a:solidFill>
              </a:rPr>
              <a:t>ServletActionContext</a:t>
            </a:r>
            <a:r>
              <a:rPr lang="en-US" altLang="zh-CN" sz="1200"/>
              <a:t>.getRequest();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ServletContext servletContext = ServletActionContext.getServletContext();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request.getSession() 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HttpServletResponse response = ServletActionContext.getResponse();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return "scope";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方法二，实现指定接口，由</a:t>
            </a:r>
            <a:r>
              <a:rPr lang="en-US" altLang="zh-CN" sz="1200"/>
              <a:t>struts</a:t>
            </a:r>
            <a:r>
              <a:rPr lang="zh-CN" altLang="en-US" sz="1200"/>
              <a:t>框架运行时注入：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public class HelloWorldAction implements ServletRequestAware, ServletResponseAware, ServletContextAware{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private HttpServletRequest request;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private ServletContext servletContext;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private HttpServletResponse response;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public void setServletRequest(HttpServletRequest req)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this.request=req;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public void setServletResponse(HttpServletResponse res)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this.response=res;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public void setServletContext(ServletContext ser)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this.servletContext=ser;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400"/>
              <a:t>搭建</a:t>
            </a:r>
            <a:r>
              <a:rPr lang="en-US" altLang="zh-CN" sz="2400"/>
              <a:t>Struts2</a:t>
            </a:r>
            <a:r>
              <a:rPr lang="zh-CN" altLang="en-US" sz="2400"/>
              <a:t>开发环境</a:t>
            </a:r>
            <a:r>
              <a:rPr lang="en-US" altLang="zh-CN" sz="2400"/>
              <a:t>--</a:t>
            </a:r>
            <a:r>
              <a:rPr lang="zh-CN" altLang="en-US" sz="2400"/>
              <a:t>开发</a:t>
            </a:r>
            <a:r>
              <a:rPr lang="en-US" altLang="zh-CN" sz="2400"/>
              <a:t>Struts2</a:t>
            </a:r>
            <a:r>
              <a:rPr lang="zh-CN" altLang="en-US" sz="2400"/>
              <a:t>应用依赖的</a:t>
            </a:r>
            <a:r>
              <a:rPr lang="en-US" altLang="zh-CN" sz="2400"/>
              <a:t>jar</a:t>
            </a:r>
            <a:r>
              <a:rPr lang="zh-CN" altLang="en-US" sz="2400"/>
              <a:t>文件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7786688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我们可以到</a:t>
            </a:r>
            <a:r>
              <a:rPr lang="en-US" altLang="zh-CN" sz="1400">
                <a:solidFill>
                  <a:srgbClr val="FF0000"/>
                </a:solidFill>
              </a:rPr>
              <a:t>http://struts.apache.org/download.cgi#struts2014</a:t>
            </a:r>
            <a:r>
              <a:rPr lang="zh-CN" altLang="en-US" sz="1400"/>
              <a:t>下载</a:t>
            </a:r>
            <a:r>
              <a:rPr lang="en-US" altLang="zh-CN" sz="1400"/>
              <a:t>struts-2.x.x-all.zip</a:t>
            </a:r>
            <a:r>
              <a:rPr lang="zh-CN" altLang="en-US" sz="1400"/>
              <a:t>，目前最新版为</a:t>
            </a:r>
            <a:r>
              <a:rPr lang="en-US" altLang="zh-CN" sz="1400"/>
              <a:t>2.1.8</a:t>
            </a:r>
            <a:r>
              <a:rPr lang="zh-CN" altLang="en-US" sz="1400"/>
              <a:t>。下载完后解压文件，开发</a:t>
            </a:r>
            <a:r>
              <a:rPr lang="en-US" altLang="zh-CN" sz="1400"/>
              <a:t>struts2</a:t>
            </a:r>
            <a:r>
              <a:rPr lang="zh-CN" altLang="en-US" sz="1400"/>
              <a:t>应用需要依赖的</a:t>
            </a:r>
            <a:r>
              <a:rPr lang="en-US" altLang="zh-CN" sz="1400"/>
              <a:t>jar</a:t>
            </a:r>
            <a:r>
              <a:rPr lang="zh-CN" altLang="en-US" sz="1400"/>
              <a:t>文件在解压目录的</a:t>
            </a:r>
            <a:r>
              <a:rPr lang="en-US" altLang="zh-CN" sz="1400"/>
              <a:t>lib</a:t>
            </a:r>
            <a:r>
              <a:rPr lang="zh-CN" altLang="en-US" sz="1400"/>
              <a:t>文件夹下。不同的应用需要的</a:t>
            </a:r>
            <a:r>
              <a:rPr lang="en-US" altLang="zh-CN" sz="1400"/>
              <a:t>JAR</a:t>
            </a:r>
            <a:r>
              <a:rPr lang="zh-CN" altLang="en-US" sz="1400"/>
              <a:t>包是不同的。下面给出了开发</a:t>
            </a:r>
            <a:r>
              <a:rPr lang="en-US" altLang="zh-CN" sz="1400"/>
              <a:t>Struts 2</a:t>
            </a:r>
            <a:r>
              <a:rPr lang="zh-CN" altLang="en-US" sz="1400"/>
              <a:t>程序最少需要的</a:t>
            </a:r>
            <a:r>
              <a:rPr lang="en-US" altLang="zh-CN" sz="1400"/>
              <a:t>JAR</a:t>
            </a:r>
            <a:r>
              <a:rPr lang="zh-CN" altLang="en-US" sz="1400"/>
              <a:t>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struts2-core-2.x.x.jar :</a:t>
            </a:r>
            <a:r>
              <a:rPr lang="en-US" altLang="zh-CN" sz="1400"/>
              <a:t>Struts 2</a:t>
            </a:r>
            <a:r>
              <a:rPr lang="zh-CN" altLang="en-US" sz="1400"/>
              <a:t>框架的核心类库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xwork-core-2.x.x.jar :</a:t>
            </a:r>
            <a:r>
              <a:rPr lang="en-US" altLang="zh-CN" sz="1400"/>
              <a:t>XWork</a:t>
            </a:r>
            <a:r>
              <a:rPr lang="zh-CN" altLang="en-US" sz="1400"/>
              <a:t>类库，</a:t>
            </a:r>
            <a:r>
              <a:rPr lang="en-US" altLang="zh-CN" sz="1400"/>
              <a:t>Struts 2</a:t>
            </a:r>
            <a:r>
              <a:rPr lang="zh-CN" altLang="en-US" sz="1400"/>
              <a:t>在其上构建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ognl-2.6.x.jar :</a:t>
            </a:r>
            <a:r>
              <a:rPr lang="zh-CN" altLang="en-US" sz="1400"/>
              <a:t>对象图导航语言（</a:t>
            </a:r>
            <a:r>
              <a:rPr lang="en-US" altLang="zh-CN" sz="1400"/>
              <a:t>Object Graph Navigation Language</a:t>
            </a:r>
            <a:r>
              <a:rPr lang="zh-CN" altLang="en-US" sz="1400"/>
              <a:t>），</a:t>
            </a:r>
            <a:r>
              <a:rPr lang="en-US" altLang="zh-CN" sz="1400"/>
              <a:t>struts2</a:t>
            </a:r>
            <a:r>
              <a:rPr lang="zh-CN" altLang="en-US" sz="1400"/>
              <a:t>框架通过其读写对象的属性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freemarker-2.3.x.jar :</a:t>
            </a:r>
            <a:r>
              <a:rPr lang="en-US" altLang="zh-CN" sz="1400"/>
              <a:t>Struts 2</a:t>
            </a:r>
            <a:r>
              <a:rPr lang="zh-CN" altLang="en-US" sz="1400"/>
              <a:t>的</a:t>
            </a:r>
            <a:r>
              <a:rPr lang="en-US" altLang="zh-CN" sz="1400"/>
              <a:t>UI</a:t>
            </a:r>
            <a:r>
              <a:rPr lang="zh-CN" altLang="en-US" sz="1400"/>
              <a:t>标签的模板使用</a:t>
            </a:r>
            <a:r>
              <a:rPr lang="en-US" altLang="zh-CN" sz="1400"/>
              <a:t>FreeMarker</a:t>
            </a:r>
            <a:r>
              <a:rPr lang="zh-CN" altLang="en-US" sz="1400"/>
              <a:t>编写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commons-logging-1.x.x.jar :</a:t>
            </a:r>
            <a:r>
              <a:rPr lang="en-US" altLang="zh-CN" sz="1400"/>
              <a:t>ASF</a:t>
            </a:r>
            <a:r>
              <a:rPr lang="zh-CN" altLang="en-US" sz="1400"/>
              <a:t>出品的日志包，</a:t>
            </a:r>
            <a:r>
              <a:rPr lang="en-US" altLang="zh-CN" sz="1400"/>
              <a:t>Struts 2</a:t>
            </a:r>
            <a:r>
              <a:rPr lang="zh-CN" altLang="en-US" sz="1400"/>
              <a:t>框架使用这个日志包来支持</a:t>
            </a:r>
            <a:r>
              <a:rPr lang="en-US" altLang="zh-CN" sz="1400"/>
              <a:t>Log4J</a:t>
            </a:r>
            <a:r>
              <a:rPr lang="zh-CN" altLang="en-US" sz="1400"/>
              <a:t>和</a:t>
            </a:r>
            <a:r>
              <a:rPr lang="en-US" altLang="zh-CN" sz="1400"/>
              <a:t>JDK 1.4+</a:t>
            </a:r>
            <a:r>
              <a:rPr lang="zh-CN" altLang="en-US" sz="1400"/>
              <a:t>的日志记录。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commons-fileupload-1.2.1.jar </a:t>
            </a:r>
            <a:r>
              <a:rPr lang="zh-CN" altLang="en-US" sz="1400"/>
              <a:t>文件上传组件，</a:t>
            </a:r>
            <a:r>
              <a:rPr lang="en-US" altLang="zh-CN" sz="1400"/>
              <a:t>2.1.6</a:t>
            </a:r>
            <a:r>
              <a:rPr lang="zh-CN" altLang="en-US" sz="1400"/>
              <a:t>版本后必须加入此文件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文件上传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34819" name="TextBox 4"/>
          <p:cNvSpPr txBox="1">
            <a:spLocks noChangeArrowheads="1"/>
          </p:cNvSpPr>
          <p:nvPr/>
        </p:nvSpPr>
        <p:spPr bwMode="auto">
          <a:xfrm>
            <a:off x="500063" y="1957388"/>
            <a:ext cx="7786687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 b="1"/>
              <a:t>第一步：在</a:t>
            </a:r>
            <a:r>
              <a:rPr lang="en-US" altLang="zh-CN" sz="1200" b="1"/>
              <a:t>WEB-INF/lib</a:t>
            </a:r>
            <a:r>
              <a:rPr lang="zh-CN" altLang="en-US" sz="1200" b="1"/>
              <a:t>下加入</a:t>
            </a:r>
            <a:r>
              <a:rPr lang="en-US" altLang="zh-CN" sz="1200" b="1"/>
              <a:t>commons-fileupload-1.2.1.jar</a:t>
            </a:r>
            <a:r>
              <a:rPr lang="zh-CN" altLang="en-US" sz="1200" b="1"/>
              <a:t>、</a:t>
            </a:r>
            <a:r>
              <a:rPr lang="en-US" altLang="zh-CN" sz="1200" b="1"/>
              <a:t>commons-io-1.3.2.jar</a:t>
            </a:r>
            <a:r>
              <a:rPr lang="zh-CN" altLang="en-US" sz="1200" b="1"/>
              <a:t>。这两个文件可以从</a:t>
            </a:r>
            <a:r>
              <a:rPr lang="en-US" altLang="zh-CN" sz="1200" b="1"/>
              <a:t>http://commons.apache.org/</a:t>
            </a:r>
            <a:r>
              <a:rPr lang="zh-CN" altLang="en-US" sz="1200" b="1"/>
              <a:t>下载。</a:t>
            </a:r>
            <a:endParaRPr lang="en-US" altLang="zh-CN" sz="12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 b="1"/>
              <a:t>第二步：把</a:t>
            </a:r>
            <a:r>
              <a:rPr lang="en-US" altLang="zh-CN" sz="1200" b="1"/>
              <a:t>form</a:t>
            </a:r>
            <a:r>
              <a:rPr lang="zh-CN" altLang="en-US" sz="1200" b="1"/>
              <a:t>表的</a:t>
            </a:r>
            <a:r>
              <a:rPr lang="en-US" altLang="zh-CN" sz="1200" b="1"/>
              <a:t>enctype</a:t>
            </a:r>
            <a:r>
              <a:rPr lang="zh-CN" altLang="en-US" sz="1200" b="1"/>
              <a:t>设置为：</a:t>
            </a:r>
            <a:r>
              <a:rPr lang="en-US" altLang="zh-CN" sz="1200" b="1"/>
              <a:t>“multipart/form-data“，</a:t>
            </a:r>
            <a:r>
              <a:rPr lang="zh-CN" altLang="en-US" sz="1200" b="1"/>
              <a:t>如下：</a:t>
            </a:r>
            <a:endParaRPr lang="en-US" altLang="zh-CN" sz="12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&lt;form enctype="multipart/form-data" action="${pageContext.request.contextPath}/xxx.action" method="post"&gt;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&lt;input  type="file" name="</a:t>
            </a:r>
            <a:r>
              <a:rPr lang="en-US" altLang="zh-CN" sz="1200">
                <a:solidFill>
                  <a:srgbClr val="C00000"/>
                </a:solidFill>
              </a:rPr>
              <a:t>uploadImage</a:t>
            </a:r>
            <a:r>
              <a:rPr lang="en-US" altLang="zh-CN" sz="1200"/>
              <a:t>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&lt;/form&gt;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 b="1"/>
              <a:t>第三步：在</a:t>
            </a:r>
            <a:r>
              <a:rPr lang="en-US" altLang="zh-CN" sz="1200" b="1"/>
              <a:t>Action</a:t>
            </a:r>
            <a:r>
              <a:rPr lang="zh-CN" altLang="en-US" sz="1200" b="1"/>
              <a:t>类中添加以下属性，</a:t>
            </a:r>
            <a:r>
              <a:rPr lang="zh-CN" altLang="en-US" sz="1200" b="1">
                <a:solidFill>
                  <a:srgbClr val="0000FF"/>
                </a:solidFill>
              </a:rPr>
              <a:t>属性红色部分对应于表单中文件字段的名称</a:t>
            </a:r>
            <a:r>
              <a:rPr lang="zh-CN" altLang="en-US" sz="1200" b="1"/>
              <a:t>：</a:t>
            </a:r>
            <a:endParaRPr lang="en-US" altLang="zh-CN" sz="12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public class HelloWorldAction{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200"/>
              <a:t>  private File </a:t>
            </a:r>
            <a:r>
              <a:rPr lang="en-US" altLang="zh-CN" sz="1200">
                <a:solidFill>
                  <a:srgbClr val="C00000"/>
                </a:solidFill>
              </a:rPr>
              <a:t>uploadImage</a:t>
            </a:r>
            <a:r>
              <a:rPr lang="en-US" altLang="zh-CN" sz="1200"/>
              <a:t>;//</a:t>
            </a:r>
            <a:r>
              <a:rPr lang="zh-CN" altLang="en-US" sz="1200"/>
              <a:t>得到上传的文件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  </a:t>
            </a:r>
            <a:r>
              <a:rPr lang="en-US" altLang="zh-CN" sz="1200"/>
              <a:t>private String </a:t>
            </a:r>
            <a:r>
              <a:rPr lang="en-US" altLang="zh-CN" sz="1200">
                <a:solidFill>
                  <a:srgbClr val="C00000"/>
                </a:solidFill>
              </a:rPr>
              <a:t>uploadImage</a:t>
            </a:r>
            <a:r>
              <a:rPr lang="en-US" altLang="zh-CN" sz="1200"/>
              <a:t>ContentType;//</a:t>
            </a:r>
            <a:r>
              <a:rPr lang="zh-CN" altLang="en-US" sz="1200"/>
              <a:t>得到文件的类型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  </a:t>
            </a:r>
            <a:r>
              <a:rPr lang="en-US" altLang="zh-CN" sz="1200"/>
              <a:t>private String </a:t>
            </a:r>
            <a:r>
              <a:rPr lang="en-US" altLang="zh-CN" sz="1200">
                <a:solidFill>
                  <a:srgbClr val="C00000"/>
                </a:solidFill>
              </a:rPr>
              <a:t>uploadImage</a:t>
            </a:r>
            <a:r>
              <a:rPr lang="en-US" altLang="zh-CN" sz="1200"/>
              <a:t>FileName;//</a:t>
            </a:r>
            <a:r>
              <a:rPr lang="zh-CN" altLang="en-US" sz="1200"/>
              <a:t>得到文件的名称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  </a:t>
            </a:r>
            <a:r>
              <a:rPr lang="en-US" altLang="zh-CN" sz="1200"/>
              <a:t>//</a:t>
            </a:r>
            <a:r>
              <a:rPr lang="zh-CN" altLang="en-US" sz="1200"/>
              <a:t>这里略省了属性的</a:t>
            </a:r>
            <a:r>
              <a:rPr lang="en-US" altLang="zh-CN" sz="1200"/>
              <a:t>getter/setter</a:t>
            </a:r>
            <a:r>
              <a:rPr lang="zh-CN" altLang="en-US" sz="1200"/>
              <a:t>方法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  </a:t>
            </a:r>
            <a:r>
              <a:rPr lang="en-US" altLang="zh-CN" sz="1200"/>
              <a:t>public String upload() throws Exception{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String realpath = ServletActionContext.getServletContext().getRealPath("/images");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File file = new File(realpath);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if(!file.exists()) file.mkdirs();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</a:t>
            </a:r>
            <a:r>
              <a:rPr lang="en-US" altLang="zh-CN" sz="1200">
                <a:solidFill>
                  <a:srgbClr val="0000FF"/>
                </a:solidFill>
              </a:rPr>
              <a:t>FileUtils.copyFile(uploadImage, new File(file, uploadImageFileName));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return "success";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多文件上传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500063" y="1957388"/>
            <a:ext cx="7786687" cy="448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 b="1"/>
              <a:t>第一步：在</a:t>
            </a:r>
            <a:r>
              <a:rPr lang="en-US" altLang="zh-CN" sz="1200" b="1"/>
              <a:t>WEB-INF/lib</a:t>
            </a:r>
            <a:r>
              <a:rPr lang="zh-CN" altLang="en-US" sz="1200" b="1"/>
              <a:t>下加入</a:t>
            </a:r>
            <a:r>
              <a:rPr lang="en-US" altLang="zh-CN" sz="1200" b="1"/>
              <a:t>commons-fileupload-1.2.1.jar</a:t>
            </a:r>
            <a:r>
              <a:rPr lang="zh-CN" altLang="en-US" sz="1200" b="1"/>
              <a:t>、</a:t>
            </a:r>
            <a:r>
              <a:rPr lang="en-US" altLang="zh-CN" sz="1200" b="1"/>
              <a:t>commons-io-1.3.2.jar</a:t>
            </a:r>
            <a:r>
              <a:rPr lang="zh-CN" altLang="en-US" sz="1200" b="1"/>
              <a:t>。这两个文件可以从</a:t>
            </a:r>
            <a:r>
              <a:rPr lang="en-US" altLang="zh-CN" sz="1200" b="1"/>
              <a:t>http://commons.apache.org/</a:t>
            </a:r>
            <a:r>
              <a:rPr lang="zh-CN" altLang="en-US" sz="1200" b="1"/>
              <a:t>下载。</a:t>
            </a:r>
            <a:endParaRPr lang="en-US" altLang="zh-CN" sz="12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 b="1"/>
              <a:t>第二步：把</a:t>
            </a:r>
            <a:r>
              <a:rPr lang="en-US" altLang="zh-CN" sz="1200" b="1"/>
              <a:t>form</a:t>
            </a:r>
            <a:r>
              <a:rPr lang="zh-CN" altLang="en-US" sz="1200" b="1"/>
              <a:t>表的</a:t>
            </a:r>
            <a:r>
              <a:rPr lang="en-US" altLang="zh-CN" sz="1200" b="1"/>
              <a:t>enctype</a:t>
            </a:r>
            <a:r>
              <a:rPr lang="zh-CN" altLang="en-US" sz="1200" b="1"/>
              <a:t>设置为：</a:t>
            </a:r>
            <a:r>
              <a:rPr lang="en-US" altLang="zh-CN" sz="1200" b="1"/>
              <a:t>“multipart/form-data“，</a:t>
            </a:r>
            <a:r>
              <a:rPr lang="zh-CN" altLang="en-US" sz="1200" b="1"/>
              <a:t>如下：</a:t>
            </a:r>
            <a:endParaRPr lang="en-US" altLang="zh-CN" sz="12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&lt;form enctype="multipart/form-data" action="${pageContext.request.contextPath}/xxx.action" method="post"&gt;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&lt;input  type="file" name="</a:t>
            </a:r>
            <a:r>
              <a:rPr lang="en-US" altLang="zh-CN" sz="1200">
                <a:solidFill>
                  <a:srgbClr val="C00000"/>
                </a:solidFill>
              </a:rPr>
              <a:t>uploadImages</a:t>
            </a:r>
            <a:r>
              <a:rPr lang="en-US" altLang="zh-CN" sz="1200"/>
              <a:t>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&lt;input  type="file" name="</a:t>
            </a:r>
            <a:r>
              <a:rPr lang="en-US" altLang="zh-CN" sz="1200">
                <a:solidFill>
                  <a:srgbClr val="C00000"/>
                </a:solidFill>
              </a:rPr>
              <a:t>uploadImages</a:t>
            </a:r>
            <a:r>
              <a:rPr lang="en-US" altLang="zh-CN" sz="1200"/>
              <a:t>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&lt;/form&gt;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 b="1"/>
              <a:t>第三步：在</a:t>
            </a:r>
            <a:r>
              <a:rPr lang="en-US" altLang="zh-CN" sz="1200" b="1"/>
              <a:t>Action</a:t>
            </a:r>
            <a:r>
              <a:rPr lang="zh-CN" altLang="en-US" sz="1200" b="1"/>
              <a:t>类中添加以下属性，</a:t>
            </a:r>
            <a:r>
              <a:rPr lang="zh-CN" altLang="en-US" sz="1200" b="1">
                <a:solidFill>
                  <a:srgbClr val="0000FF"/>
                </a:solidFill>
              </a:rPr>
              <a:t>属性红色部分对应于表单中文件字段的名称</a:t>
            </a:r>
            <a:r>
              <a:rPr lang="zh-CN" altLang="en-US" sz="1200" b="1"/>
              <a:t>：</a:t>
            </a:r>
            <a:endParaRPr lang="en-US" altLang="zh-CN" sz="12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public class HelloWorldAction{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200"/>
              <a:t>  private File[] </a:t>
            </a:r>
            <a:r>
              <a:rPr lang="en-US" altLang="zh-CN" sz="1200">
                <a:solidFill>
                  <a:srgbClr val="C00000"/>
                </a:solidFill>
              </a:rPr>
              <a:t>uploadImages</a:t>
            </a:r>
            <a:r>
              <a:rPr lang="en-US" altLang="zh-CN" sz="1200"/>
              <a:t>;//</a:t>
            </a:r>
            <a:r>
              <a:rPr lang="zh-CN" altLang="en-US" sz="1200"/>
              <a:t>得到上传的文件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  </a:t>
            </a:r>
            <a:r>
              <a:rPr lang="en-US" altLang="zh-CN" sz="1200"/>
              <a:t>private String[] </a:t>
            </a:r>
            <a:r>
              <a:rPr lang="en-US" altLang="zh-CN" sz="1200">
                <a:solidFill>
                  <a:srgbClr val="C00000"/>
                </a:solidFill>
              </a:rPr>
              <a:t>uploadImages</a:t>
            </a:r>
            <a:r>
              <a:rPr lang="en-US" altLang="zh-CN" sz="1200"/>
              <a:t>ContentType;//</a:t>
            </a:r>
            <a:r>
              <a:rPr lang="zh-CN" altLang="en-US" sz="1200"/>
              <a:t>得到文件的类型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  </a:t>
            </a:r>
            <a:r>
              <a:rPr lang="en-US" altLang="zh-CN" sz="1200"/>
              <a:t>private String[] </a:t>
            </a:r>
            <a:r>
              <a:rPr lang="en-US" altLang="zh-CN" sz="1200">
                <a:solidFill>
                  <a:srgbClr val="C00000"/>
                </a:solidFill>
              </a:rPr>
              <a:t>uploadImages</a:t>
            </a:r>
            <a:r>
              <a:rPr lang="en-US" altLang="zh-CN" sz="1200"/>
              <a:t>FileName;//</a:t>
            </a:r>
            <a:r>
              <a:rPr lang="zh-CN" altLang="en-US" sz="1200"/>
              <a:t>得到文件的名称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  </a:t>
            </a:r>
            <a:r>
              <a:rPr lang="en-US" altLang="zh-CN" sz="1200"/>
              <a:t>//</a:t>
            </a:r>
            <a:r>
              <a:rPr lang="zh-CN" altLang="en-US" sz="1200"/>
              <a:t>这里略省了属性的</a:t>
            </a:r>
            <a:r>
              <a:rPr lang="en-US" altLang="zh-CN" sz="1200"/>
              <a:t>getter/setter</a:t>
            </a:r>
            <a:r>
              <a:rPr lang="zh-CN" altLang="en-US" sz="1200"/>
              <a:t>方法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  </a:t>
            </a:r>
            <a:r>
              <a:rPr lang="en-US" altLang="zh-CN" sz="1200"/>
              <a:t>public String upload() throws Exception{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String realpath = ServletActionContext.getServletContext().getRealPath("/images");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File file = new File(realpath);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if(!file.exists()) file.mkdirs();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for(int i=0 ;i&lt;uploadImages.length; i++){ File uploadImage = uploadImages[i];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FileUtils.copyFile(uploadImage, new File(file, uploadImagesFileName[i]));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return "success";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}}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自定义拦截器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571500" y="1928813"/>
            <a:ext cx="8143875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要自定义拦截器需要实现</a:t>
            </a:r>
            <a:r>
              <a:rPr lang="en-US" altLang="zh-CN" sz="1400"/>
              <a:t>com.opensymphony.xwork2.interceptor.Interceptor</a:t>
            </a:r>
            <a:r>
              <a:rPr lang="zh-CN" altLang="en-US" sz="1400"/>
              <a:t>接口：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public class PermissionInterceptor implements Interceptor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private static final long serialVersionUID = -5178310397732210602L;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public void destroy()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public void init()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public String </a:t>
            </a:r>
            <a:r>
              <a:rPr lang="en-US" altLang="zh-CN" sz="1400">
                <a:solidFill>
                  <a:srgbClr val="C00000"/>
                </a:solidFill>
              </a:rPr>
              <a:t>intercept</a:t>
            </a:r>
            <a:r>
              <a:rPr lang="en-US" altLang="zh-CN" sz="1400"/>
              <a:t>(ActionInvocation invocation) throws Exception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	System.out.println("</a:t>
            </a:r>
            <a:r>
              <a:rPr lang="zh-CN" altLang="en-US" sz="1400"/>
              <a:t>进入拦截器</a:t>
            </a:r>
            <a:r>
              <a:rPr lang="en-US" altLang="zh-CN" sz="1400"/>
              <a:t>");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if(session</a:t>
            </a:r>
            <a:r>
              <a:rPr lang="zh-CN" altLang="en-US" sz="1400"/>
              <a:t>里存在用户</a:t>
            </a:r>
            <a:r>
              <a:rPr lang="en-US" altLang="zh-CN" sz="1400"/>
              <a:t>){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String result </a:t>
            </a:r>
            <a:r>
              <a:rPr lang="en-US" altLang="zh-CN" sz="1400">
                <a:solidFill>
                  <a:srgbClr val="FF0000"/>
                </a:solidFill>
              </a:rPr>
              <a:t>= invocation.invoke();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	}else{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		return “logon”;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//System.out.println("</a:t>
            </a:r>
            <a:r>
              <a:rPr lang="zh-CN" altLang="en-US" sz="1400"/>
              <a:t>返回值</a:t>
            </a:r>
            <a:r>
              <a:rPr lang="en-US" altLang="zh-CN" sz="1400"/>
              <a:t>:"+ result);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//return result;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自定义拦截器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37891" name="TextBox 5"/>
          <p:cNvSpPr txBox="1">
            <a:spLocks noChangeArrowheads="1"/>
          </p:cNvSpPr>
          <p:nvPr/>
        </p:nvSpPr>
        <p:spPr bwMode="auto">
          <a:xfrm>
            <a:off x="571500" y="1928813"/>
            <a:ext cx="8143875" cy="43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&lt;package name="itcast" namespace="/test" extends="struts-default"&gt;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rgbClr val="C00000"/>
                </a:solidFill>
              </a:rPr>
              <a:t>&lt;interceptors&gt;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         </a:t>
            </a:r>
            <a:r>
              <a:rPr lang="en-US" altLang="zh-CN" sz="1400">
                <a:solidFill>
                  <a:srgbClr val="0000FF"/>
                </a:solidFill>
              </a:rPr>
              <a:t>&lt;interceptor name=“permission" class="cn.itcast.aop.PermissionInterceptor"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         &lt;interceptor-stack name="</a:t>
            </a:r>
            <a:r>
              <a:rPr lang="en-US" altLang="zh-CN" sz="1400">
                <a:solidFill>
                  <a:srgbClr val="259B41"/>
                </a:solidFill>
              </a:rPr>
              <a:t>permissionStack</a:t>
            </a:r>
            <a:r>
              <a:rPr lang="en-US" altLang="zh-CN" sz="1400">
                <a:solidFill>
                  <a:srgbClr val="C00000"/>
                </a:solidFill>
              </a:rPr>
              <a:t>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	 &lt;interceptor-ref name="</a:t>
            </a:r>
            <a:r>
              <a:rPr lang="en-US" altLang="zh-CN" sz="1400">
                <a:solidFill>
                  <a:srgbClr val="0000FF"/>
                </a:solidFill>
              </a:rPr>
              <a:t>defaultStack</a:t>
            </a:r>
            <a:r>
              <a:rPr lang="en-US" altLang="zh-CN" sz="1400">
                <a:solidFill>
                  <a:srgbClr val="C00000"/>
                </a:solidFill>
              </a:rPr>
              <a:t>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	&lt;interceptor-ref name="</a:t>
            </a:r>
            <a:r>
              <a:rPr lang="en-US" altLang="zh-CN" sz="1400">
                <a:solidFill>
                  <a:srgbClr val="0000FF"/>
                </a:solidFill>
              </a:rPr>
              <a:t> permission </a:t>
            </a:r>
            <a:r>
              <a:rPr lang="en-US" altLang="zh-CN" sz="1400">
                <a:solidFill>
                  <a:srgbClr val="C00000"/>
                </a:solidFill>
              </a:rPr>
              <a:t>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          &lt;/interceptor-stack&gt;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 	&lt;/interceptors&gt;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&lt;action name="helloworld_*" class="cn.itcast.action.HelloWorldAction" method="{1}"&gt;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&lt;result name="success"&gt;/WEB-INF/page/hello.jsp&lt;/result&gt;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rgbClr val="0000FF"/>
                </a:solidFill>
              </a:rPr>
              <a:t>&lt;interceptor-ref name="</a:t>
            </a:r>
            <a:r>
              <a:rPr lang="en-US" altLang="zh-CN" sz="1400">
                <a:solidFill>
                  <a:srgbClr val="259B41"/>
                </a:solidFill>
              </a:rPr>
              <a:t>permissionStack</a:t>
            </a:r>
            <a:r>
              <a:rPr lang="en-US" altLang="zh-CN" sz="1400">
                <a:solidFill>
                  <a:srgbClr val="0000FF"/>
                </a:solidFill>
              </a:rPr>
              <a:t>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&lt;/action&gt;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&lt;/package&gt;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因为</a:t>
            </a:r>
            <a:r>
              <a:rPr lang="en-US" altLang="zh-CN" sz="1400"/>
              <a:t>struts2</a:t>
            </a:r>
            <a:r>
              <a:rPr lang="zh-CN" altLang="en-US" sz="1400"/>
              <a:t>中如文件上传，数据验证，封装请求参数到</a:t>
            </a:r>
            <a:r>
              <a:rPr lang="en-US" altLang="zh-CN" sz="1400"/>
              <a:t>action</a:t>
            </a:r>
            <a:r>
              <a:rPr lang="zh-CN" altLang="en-US" sz="1400"/>
              <a:t>等功能都是由系统默认的</a:t>
            </a:r>
            <a:r>
              <a:rPr lang="en-US" altLang="zh-CN" sz="1400"/>
              <a:t>defaultStack</a:t>
            </a:r>
            <a:r>
              <a:rPr lang="zh-CN" altLang="en-US" sz="1400"/>
              <a:t>中的拦截器实现的，所以我们定义的拦截器需要引用系统默认的</a:t>
            </a:r>
            <a:r>
              <a:rPr lang="en-US" altLang="zh-CN" sz="1400"/>
              <a:t>defaultStack</a:t>
            </a:r>
            <a:r>
              <a:rPr lang="zh-CN" altLang="en-US" sz="1400"/>
              <a:t>，这样应用才可以使用</a:t>
            </a:r>
            <a:r>
              <a:rPr lang="en-US" altLang="zh-CN" sz="1400"/>
              <a:t>struts2</a:t>
            </a:r>
            <a:r>
              <a:rPr lang="zh-CN" altLang="en-US" sz="1400"/>
              <a:t>框架提供的众多功能。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如果希望包下的所有</a:t>
            </a:r>
            <a:r>
              <a:rPr lang="en-US" altLang="zh-CN" sz="1400"/>
              <a:t>action</a:t>
            </a:r>
            <a:r>
              <a:rPr lang="zh-CN" altLang="en-US" sz="1400"/>
              <a:t>都使用自定义的拦截器，可以通过</a:t>
            </a:r>
            <a:r>
              <a:rPr lang="en-US" altLang="zh-CN" sz="1400"/>
              <a:t>&lt;default-interceptor-ref name=“</a:t>
            </a:r>
            <a:r>
              <a:rPr lang="en-US" altLang="zh-CN" sz="1400">
                <a:solidFill>
                  <a:srgbClr val="259B41"/>
                </a:solidFill>
              </a:rPr>
              <a:t>permissionStack</a:t>
            </a:r>
            <a:r>
              <a:rPr lang="en-US" altLang="zh-CN" sz="1400"/>
              <a:t>”/&gt;</a:t>
            </a:r>
            <a:r>
              <a:rPr lang="zh-CN" altLang="en-US" sz="1400"/>
              <a:t>把拦截器定义为默认拦截器。注意：每个包只能指定一个默认拦截器。另外，一旦我们为该包中的某个</a:t>
            </a:r>
            <a:r>
              <a:rPr lang="en-US" altLang="zh-CN" sz="1400"/>
              <a:t>action</a:t>
            </a:r>
            <a:r>
              <a:rPr lang="zh-CN" altLang="en-US" sz="1400"/>
              <a:t>显式指定了某个拦截器，则默认拦截器不会起作用。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输入校验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38915" name="TextBox 5"/>
          <p:cNvSpPr txBox="1">
            <a:spLocks noChangeArrowheads="1"/>
          </p:cNvSpPr>
          <p:nvPr/>
        </p:nvSpPr>
        <p:spPr bwMode="auto">
          <a:xfrm>
            <a:off x="571500" y="1928813"/>
            <a:ext cx="81438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/>
              <a:t>在</a:t>
            </a:r>
            <a:r>
              <a:rPr lang="en-US" altLang="zh-CN" sz="2800"/>
              <a:t>struts2</a:t>
            </a:r>
            <a:r>
              <a:rPr lang="zh-CN" altLang="en-US" sz="2800"/>
              <a:t>中</a:t>
            </a:r>
            <a:r>
              <a:rPr lang="en-US" altLang="zh-CN" sz="2800"/>
              <a:t>，</a:t>
            </a:r>
            <a:r>
              <a:rPr lang="zh-CN" altLang="en-US" sz="2800"/>
              <a:t>我们可以实现对</a:t>
            </a:r>
            <a:r>
              <a:rPr lang="en-US" altLang="zh-CN" sz="2800"/>
              <a:t>action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FF0000"/>
                </a:solidFill>
              </a:rPr>
              <a:t>所有方法</a:t>
            </a:r>
            <a:r>
              <a:rPr lang="zh-CN" altLang="en-US" sz="2800"/>
              <a:t>进行校验或者对</a:t>
            </a:r>
            <a:r>
              <a:rPr lang="en-US" altLang="zh-CN" sz="2800"/>
              <a:t>action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FF0000"/>
                </a:solidFill>
              </a:rPr>
              <a:t>指定方法</a:t>
            </a:r>
            <a:r>
              <a:rPr lang="zh-CN" altLang="en-US" sz="2800"/>
              <a:t>进行校验。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/>
              <a:t>对于输入校验</a:t>
            </a:r>
            <a:r>
              <a:rPr lang="en-US" altLang="zh-CN" sz="2800"/>
              <a:t>struts2</a:t>
            </a:r>
            <a:r>
              <a:rPr lang="zh-CN" altLang="en-US" sz="2800"/>
              <a:t>提供了两种实现方法</a:t>
            </a:r>
            <a:r>
              <a:rPr lang="en-US" altLang="zh-CN" sz="280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1. </a:t>
            </a:r>
            <a:r>
              <a:rPr lang="zh-CN" altLang="en-US"/>
              <a:t>采用手工编写代码实现。</a:t>
            </a: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基于</a:t>
            </a:r>
            <a:r>
              <a:rPr lang="en-US" altLang="zh-CN"/>
              <a:t>XML</a:t>
            </a:r>
            <a:r>
              <a:rPr lang="zh-CN" altLang="en-US"/>
              <a:t>配置方式实现。</a:t>
            </a: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800"/>
              <a:t>手工编写代码实现对</a:t>
            </a:r>
            <a:r>
              <a:rPr lang="en-US" altLang="zh-CN" sz="2800"/>
              <a:t>action</a:t>
            </a:r>
            <a:r>
              <a:rPr lang="zh-CN" altLang="en-US" sz="2800"/>
              <a:t>中所有方法输入校验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285750" y="1928813"/>
            <a:ext cx="85725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通过重写</a:t>
            </a:r>
            <a:r>
              <a:rPr lang="en-US" altLang="zh-CN" sz="1400"/>
              <a:t>validate()</a:t>
            </a:r>
            <a:r>
              <a:rPr lang="zh-CN" altLang="en-US" sz="1400"/>
              <a:t> 方法实现， </a:t>
            </a:r>
            <a:r>
              <a:rPr lang="en-US" altLang="zh-CN" sz="1400"/>
              <a:t>validate()</a:t>
            </a:r>
            <a:r>
              <a:rPr lang="zh-CN" altLang="en-US" sz="1400"/>
              <a:t>方法会校验</a:t>
            </a:r>
            <a:r>
              <a:rPr lang="en-US" altLang="zh-CN" sz="1400"/>
              <a:t>action</a:t>
            </a:r>
            <a:r>
              <a:rPr lang="zh-CN" altLang="en-US" sz="1400"/>
              <a:t>中所有与</a:t>
            </a:r>
            <a:r>
              <a:rPr lang="en-US" altLang="zh-CN" sz="1400"/>
              <a:t>execute</a:t>
            </a:r>
            <a:r>
              <a:rPr lang="zh-CN" altLang="en-US" sz="1400"/>
              <a:t>方法签名相同的方法。当某个数据校验失败时，我们应该调用</a:t>
            </a:r>
            <a:r>
              <a:rPr lang="en-US" altLang="zh-CN" sz="1400"/>
              <a:t>addFieldError()</a:t>
            </a:r>
            <a:r>
              <a:rPr lang="zh-CN" altLang="en-US" sz="1400"/>
              <a:t>方法往系统的</a:t>
            </a:r>
            <a:r>
              <a:rPr lang="en-US" altLang="zh-CN" sz="1400"/>
              <a:t>fieldErrors</a:t>
            </a:r>
            <a:r>
              <a:rPr lang="zh-CN" altLang="en-US" sz="1400"/>
              <a:t>添加校验失败信息（为了使用</a:t>
            </a:r>
            <a:r>
              <a:rPr lang="en-US" altLang="zh-CN" sz="1400"/>
              <a:t>addFieldError()</a:t>
            </a:r>
            <a:r>
              <a:rPr lang="zh-CN" altLang="en-US" sz="1400"/>
              <a:t>方法，</a:t>
            </a:r>
            <a:r>
              <a:rPr lang="en-US" altLang="zh-CN" sz="1400"/>
              <a:t>action</a:t>
            </a:r>
            <a:r>
              <a:rPr lang="zh-CN" altLang="en-US" sz="1400"/>
              <a:t>可以继承</a:t>
            </a:r>
            <a:r>
              <a:rPr lang="en-US" altLang="zh-CN" sz="1400"/>
              <a:t>ActionSupport </a:t>
            </a:r>
            <a:r>
              <a:rPr lang="zh-CN" altLang="en-US" sz="1400"/>
              <a:t>），如果系统的</a:t>
            </a:r>
            <a:r>
              <a:rPr lang="en-US" altLang="zh-CN" sz="1400"/>
              <a:t>fieldErrors</a:t>
            </a:r>
            <a:r>
              <a:rPr lang="zh-CN" altLang="en-US" sz="1400"/>
              <a:t>包含失败信息，</a:t>
            </a:r>
            <a:r>
              <a:rPr lang="en-US" altLang="zh-CN" sz="1400"/>
              <a:t>struts2</a:t>
            </a:r>
            <a:r>
              <a:rPr lang="zh-CN" altLang="en-US" sz="1400"/>
              <a:t>会将请求转发到名为</a:t>
            </a:r>
            <a:r>
              <a:rPr lang="en-US" altLang="zh-CN" sz="1400">
                <a:solidFill>
                  <a:srgbClr val="0000FF"/>
                </a:solidFill>
              </a:rPr>
              <a:t>input</a:t>
            </a:r>
            <a:r>
              <a:rPr lang="zh-CN" altLang="en-US" sz="1400"/>
              <a:t>的</a:t>
            </a:r>
            <a:r>
              <a:rPr lang="en-US" altLang="zh-CN" sz="1400"/>
              <a:t>result</a:t>
            </a:r>
            <a:r>
              <a:rPr lang="zh-CN" altLang="en-US" sz="1400"/>
              <a:t>。在</a:t>
            </a:r>
            <a:r>
              <a:rPr lang="en-US" altLang="zh-CN" sz="1400"/>
              <a:t>input</a:t>
            </a:r>
            <a:r>
              <a:rPr lang="zh-CN" altLang="en-US" sz="1400"/>
              <a:t>视图中可以通过</a:t>
            </a:r>
            <a:r>
              <a:rPr lang="en-US" altLang="zh-CN" sz="1400"/>
              <a:t>&lt;s:fielderror/&gt;</a:t>
            </a:r>
            <a:r>
              <a:rPr lang="zh-CN" altLang="en-US" sz="1400"/>
              <a:t>显示失败信息。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 b="1"/>
              <a:t>validate()</a:t>
            </a:r>
            <a:r>
              <a:rPr lang="zh-CN" altLang="en-US" sz="1200" b="1"/>
              <a:t>使用例子：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public void </a:t>
            </a:r>
            <a:r>
              <a:rPr lang="en-US" altLang="zh-CN" sz="1200" b="1">
                <a:solidFill>
                  <a:srgbClr val="FF0000"/>
                </a:solidFill>
              </a:rPr>
              <a:t>validate</a:t>
            </a:r>
            <a:r>
              <a:rPr lang="en-US" altLang="zh-CN" sz="1200"/>
              <a:t>()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if(this.mobile==null || "".equals(this.mobile.trim())){  this.addFieldError("username", "</a:t>
            </a:r>
            <a:r>
              <a:rPr lang="zh-CN" altLang="en-US" sz="1200"/>
              <a:t>手机号不能为空</a:t>
            </a:r>
            <a:r>
              <a:rPr lang="en-US" altLang="zh-CN" sz="1200"/>
              <a:t>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}else{  if(!Pattern.compile("^1[358]\\d{9}").matcher(this.mobile.trim()).matches()){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this.addFieldError(“mobile", "</a:t>
            </a:r>
            <a:r>
              <a:rPr lang="zh-CN" altLang="en-US" sz="1200"/>
              <a:t>手机号的格式不正确</a:t>
            </a:r>
            <a:r>
              <a:rPr lang="en-US" altLang="zh-CN" sz="1200"/>
              <a:t>");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}</a:t>
            </a:r>
            <a:endParaRPr lang="en-US" altLang="zh-CN" sz="12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 b="1"/>
              <a:t>验证失败后，请求转发至</a:t>
            </a:r>
            <a:r>
              <a:rPr lang="en-US" altLang="zh-CN" sz="1200" b="1"/>
              <a:t>input</a:t>
            </a:r>
            <a:r>
              <a:rPr lang="zh-CN" altLang="en-US" sz="1200" b="1"/>
              <a:t>视图：</a:t>
            </a:r>
            <a:endParaRPr lang="en-US" altLang="zh-CN" sz="12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&lt;result name="</a:t>
            </a:r>
            <a:r>
              <a:rPr lang="en-US" altLang="zh-CN" sz="1200">
                <a:solidFill>
                  <a:srgbClr val="C00000"/>
                </a:solidFill>
              </a:rPr>
              <a:t>input</a:t>
            </a:r>
            <a:r>
              <a:rPr lang="en-US" altLang="zh-CN" sz="1200"/>
              <a:t>"&gt;/WEB-INF/page/addUser.jsp&lt;/result&gt;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 b="1"/>
              <a:t>在</a:t>
            </a:r>
            <a:r>
              <a:rPr lang="en-US" altLang="zh-CN" sz="1200" b="1"/>
              <a:t>addUser.jsp</a:t>
            </a:r>
            <a:r>
              <a:rPr lang="zh-CN" altLang="en-US" sz="1200" b="1"/>
              <a:t>页面中使用</a:t>
            </a:r>
            <a:r>
              <a:rPr lang="en-US" altLang="zh-CN" sz="1200" b="1"/>
              <a:t>&lt;s:fielderror/&gt;</a:t>
            </a:r>
            <a:r>
              <a:rPr lang="zh-CN" altLang="en-US" sz="1200" b="1"/>
              <a:t>显示失败信息。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800"/>
              <a:t>手工编写代码实现对</a:t>
            </a:r>
            <a:r>
              <a:rPr lang="en-US" altLang="zh-CN" sz="2800"/>
              <a:t>action</a:t>
            </a:r>
            <a:r>
              <a:rPr lang="zh-CN" altLang="en-US" sz="2800"/>
              <a:t>指定方法输入校验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40963" name="TextBox 4"/>
          <p:cNvSpPr txBox="1">
            <a:spLocks noChangeArrowheads="1"/>
          </p:cNvSpPr>
          <p:nvPr/>
        </p:nvSpPr>
        <p:spPr bwMode="auto">
          <a:xfrm>
            <a:off x="285750" y="1928813"/>
            <a:ext cx="85725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通过</a:t>
            </a:r>
            <a:r>
              <a:rPr lang="en-US" altLang="zh-CN" sz="1400"/>
              <a:t>validateXxx()</a:t>
            </a:r>
            <a:r>
              <a:rPr lang="zh-CN" altLang="en-US" sz="1400"/>
              <a:t>方法实现， </a:t>
            </a:r>
            <a:r>
              <a:rPr lang="en-US" altLang="zh-CN" sz="1400"/>
              <a:t>validateXxx()</a:t>
            </a:r>
            <a:r>
              <a:rPr lang="zh-CN" altLang="en-US" sz="1400"/>
              <a:t>只会校验</a:t>
            </a:r>
            <a:r>
              <a:rPr lang="en-US" altLang="zh-CN" sz="1400"/>
              <a:t>action</a:t>
            </a:r>
            <a:r>
              <a:rPr lang="zh-CN" altLang="en-US" sz="1400"/>
              <a:t>中方法名为</a:t>
            </a:r>
            <a:r>
              <a:rPr lang="en-US" altLang="zh-CN" sz="1400"/>
              <a:t>Xxx</a:t>
            </a:r>
            <a:r>
              <a:rPr lang="zh-CN" altLang="en-US" sz="1400"/>
              <a:t>的方法。其中</a:t>
            </a:r>
            <a:r>
              <a:rPr lang="en-US" altLang="zh-CN" sz="1400"/>
              <a:t>Xxx</a:t>
            </a:r>
            <a:r>
              <a:rPr lang="zh-CN" altLang="en-US" sz="1400"/>
              <a:t>的第一个字母要大写。当某个数据校验失败时，我们应该调用</a:t>
            </a:r>
            <a:r>
              <a:rPr lang="en-US" altLang="zh-CN" sz="1400"/>
              <a:t>addFieldError()</a:t>
            </a:r>
            <a:r>
              <a:rPr lang="zh-CN" altLang="en-US" sz="1400"/>
              <a:t>方法往系统的</a:t>
            </a:r>
            <a:r>
              <a:rPr lang="en-US" altLang="zh-CN" sz="1400"/>
              <a:t>fieldErrors</a:t>
            </a:r>
            <a:r>
              <a:rPr lang="zh-CN" altLang="en-US" sz="1400"/>
              <a:t>添加校验失败信息（为了使用</a:t>
            </a:r>
            <a:r>
              <a:rPr lang="en-US" altLang="zh-CN" sz="1400"/>
              <a:t>addFieldError()</a:t>
            </a:r>
            <a:r>
              <a:rPr lang="zh-CN" altLang="en-US" sz="1400"/>
              <a:t>方法，</a:t>
            </a:r>
            <a:r>
              <a:rPr lang="en-US" altLang="zh-CN" sz="1400"/>
              <a:t>action</a:t>
            </a:r>
            <a:r>
              <a:rPr lang="zh-CN" altLang="en-US" sz="1400"/>
              <a:t>可以继承</a:t>
            </a:r>
            <a:r>
              <a:rPr lang="en-US" altLang="zh-CN" sz="1400"/>
              <a:t>ActionSupport </a:t>
            </a:r>
            <a:r>
              <a:rPr lang="zh-CN" altLang="en-US" sz="1400"/>
              <a:t>），如果系统的</a:t>
            </a:r>
            <a:r>
              <a:rPr lang="en-US" altLang="zh-CN" sz="1400"/>
              <a:t>fieldErrors</a:t>
            </a:r>
            <a:r>
              <a:rPr lang="zh-CN" altLang="en-US" sz="1400"/>
              <a:t>包含失败信息，</a:t>
            </a:r>
            <a:r>
              <a:rPr lang="en-US" altLang="zh-CN" sz="1400"/>
              <a:t>struts2</a:t>
            </a:r>
            <a:r>
              <a:rPr lang="zh-CN" altLang="en-US" sz="1400"/>
              <a:t>会将请求转发到名为</a:t>
            </a:r>
            <a:r>
              <a:rPr lang="en-US" altLang="zh-CN" sz="1400"/>
              <a:t>input</a:t>
            </a:r>
            <a:r>
              <a:rPr lang="zh-CN" altLang="en-US" sz="1400"/>
              <a:t>的</a:t>
            </a:r>
            <a:r>
              <a:rPr lang="en-US" altLang="zh-CN" sz="1400"/>
              <a:t>result</a:t>
            </a:r>
            <a:r>
              <a:rPr lang="zh-CN" altLang="en-US" sz="1400"/>
              <a:t>。在</a:t>
            </a:r>
            <a:r>
              <a:rPr lang="en-US" altLang="zh-CN" sz="1400"/>
              <a:t>input</a:t>
            </a:r>
            <a:r>
              <a:rPr lang="zh-CN" altLang="en-US" sz="1400"/>
              <a:t>视图中可以通过</a:t>
            </a:r>
            <a:r>
              <a:rPr lang="en-US" altLang="zh-CN" sz="1400"/>
              <a:t>&lt;s:fielderror/&gt;</a:t>
            </a:r>
            <a:r>
              <a:rPr lang="zh-CN" altLang="en-US" sz="1400"/>
              <a:t>显示失败信息。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 b="1"/>
              <a:t>validateXxx()</a:t>
            </a:r>
            <a:r>
              <a:rPr lang="zh-CN" altLang="en-US" sz="1200" b="1"/>
              <a:t>方法使用例子：</a:t>
            </a:r>
            <a:endParaRPr lang="en-US" altLang="zh-CN" sz="12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public String </a:t>
            </a:r>
            <a:r>
              <a:rPr lang="en-US" altLang="zh-CN" sz="1200" b="1">
                <a:solidFill>
                  <a:srgbClr val="0000FF"/>
                </a:solidFill>
              </a:rPr>
              <a:t>add</a:t>
            </a:r>
            <a:r>
              <a:rPr lang="en-US" altLang="zh-CN" sz="1200"/>
              <a:t>() throws Exception{  return "success";}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public void </a:t>
            </a:r>
            <a:r>
              <a:rPr lang="en-US" altLang="zh-CN" sz="1200" b="1">
                <a:solidFill>
                  <a:srgbClr val="FF0000"/>
                </a:solidFill>
              </a:rPr>
              <a:t>validateAdd</a:t>
            </a:r>
            <a:r>
              <a:rPr lang="en-US" altLang="zh-CN" sz="1200"/>
              <a:t>(){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if(username==null &amp;&amp; "".equals(username.trim()))  </a:t>
            </a:r>
            <a:r>
              <a:rPr lang="en-US" altLang="zh-CN" sz="1200" b="1"/>
              <a:t>this.addFieldError("username", "</a:t>
            </a:r>
            <a:r>
              <a:rPr lang="zh-CN" altLang="en-US" sz="1200" b="1"/>
              <a:t>用户名不能为空</a:t>
            </a:r>
            <a:r>
              <a:rPr lang="en-US" altLang="zh-CN" sz="1200" b="1"/>
              <a:t>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 b="1"/>
              <a:t>验证失败后，请求转发至</a:t>
            </a:r>
            <a:r>
              <a:rPr lang="en-US" altLang="zh-CN" sz="1200" b="1"/>
              <a:t>input</a:t>
            </a:r>
            <a:r>
              <a:rPr lang="zh-CN" altLang="en-US" sz="1200" b="1"/>
              <a:t>视图：</a:t>
            </a:r>
            <a:endParaRPr lang="en-US" altLang="zh-CN" sz="12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&lt;result name="</a:t>
            </a:r>
            <a:r>
              <a:rPr lang="en-US" altLang="zh-CN" sz="1200">
                <a:solidFill>
                  <a:srgbClr val="C00000"/>
                </a:solidFill>
              </a:rPr>
              <a:t>input</a:t>
            </a:r>
            <a:r>
              <a:rPr lang="en-US" altLang="zh-CN" sz="1200"/>
              <a:t>"&gt;/WEB-INF/page/addUser.jsp&lt;/result&gt;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 b="1"/>
              <a:t>在</a:t>
            </a:r>
            <a:r>
              <a:rPr lang="en-US" altLang="zh-CN" sz="1200" b="1"/>
              <a:t>addUser.jsp</a:t>
            </a:r>
            <a:r>
              <a:rPr lang="zh-CN" altLang="en-US" sz="1200" b="1"/>
              <a:t>页面中使用</a:t>
            </a:r>
            <a:r>
              <a:rPr lang="en-US" altLang="zh-CN" sz="1200" b="1"/>
              <a:t>&lt;s:fielderror/&gt;</a:t>
            </a:r>
            <a:r>
              <a:rPr lang="zh-CN" altLang="en-US" sz="1200" b="1"/>
              <a:t>显示失败信息。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输入校验的流程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500063" y="1928813"/>
            <a:ext cx="8143875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1。</a:t>
            </a:r>
            <a:r>
              <a:rPr lang="zh-CN" altLang="en-US" sz="1800"/>
              <a:t>类型转换器对请求参数执行类型转换，并把转换后的值赋给</a:t>
            </a:r>
            <a:r>
              <a:rPr lang="en-US" altLang="zh-CN" sz="1800"/>
              <a:t>action</a:t>
            </a:r>
            <a:r>
              <a:rPr lang="zh-CN" altLang="en-US" sz="1800"/>
              <a:t>中的属性。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2。</a:t>
            </a:r>
            <a:r>
              <a:rPr lang="zh-CN" altLang="en-US" sz="1800"/>
              <a:t>如果在执行类型转换的过程中出现异常，系统会将异常信息保存到</a:t>
            </a:r>
            <a:r>
              <a:rPr lang="en-US" altLang="zh-CN" sz="1800"/>
              <a:t>ActionContext</a:t>
            </a:r>
            <a:r>
              <a:rPr lang="zh-CN" altLang="en-US" sz="1800"/>
              <a:t>，</a:t>
            </a:r>
            <a:r>
              <a:rPr lang="en-US" altLang="zh-CN" sz="1800"/>
              <a:t>conversionError</a:t>
            </a:r>
            <a:r>
              <a:rPr lang="zh-CN" altLang="en-US" sz="1800"/>
              <a:t>拦截器将异常信息添加到</a:t>
            </a:r>
            <a:r>
              <a:rPr lang="en-US" altLang="zh-CN" sz="1800">
                <a:solidFill>
                  <a:srgbClr val="0000FF"/>
                </a:solidFill>
              </a:rPr>
              <a:t>fieldErrors</a:t>
            </a:r>
            <a:r>
              <a:rPr lang="zh-CN" altLang="en-US" sz="1800"/>
              <a:t>里。不管类型转换是否出现异常，都会进入第</a:t>
            </a:r>
            <a:r>
              <a:rPr lang="en-US" altLang="zh-CN" sz="1800"/>
              <a:t>3</a:t>
            </a:r>
            <a:r>
              <a:rPr lang="zh-CN" altLang="en-US" sz="1800"/>
              <a:t>步。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3</a:t>
            </a:r>
            <a:r>
              <a:rPr lang="zh-CN" altLang="en-US" sz="1800"/>
              <a:t>。系统通过反射技术先调用</a:t>
            </a:r>
            <a:r>
              <a:rPr lang="en-US" altLang="zh-CN" sz="1800"/>
              <a:t>action</a:t>
            </a:r>
            <a:r>
              <a:rPr lang="zh-CN" altLang="en-US" sz="1800"/>
              <a:t>中的</a:t>
            </a:r>
            <a:r>
              <a:rPr lang="en-US" altLang="zh-CN" sz="1800"/>
              <a:t>validateXxx()</a:t>
            </a:r>
            <a:r>
              <a:rPr lang="zh-CN" altLang="en-US" sz="1800"/>
              <a:t>方法，</a:t>
            </a:r>
            <a:r>
              <a:rPr lang="en-US" altLang="zh-CN" sz="1800"/>
              <a:t>Xxx</a:t>
            </a:r>
            <a:r>
              <a:rPr lang="zh-CN" altLang="en-US" sz="1800"/>
              <a:t>为方法名。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4</a:t>
            </a:r>
            <a:r>
              <a:rPr lang="zh-CN" altLang="en-US" sz="1800"/>
              <a:t>。再调用</a:t>
            </a:r>
            <a:r>
              <a:rPr lang="en-US" altLang="zh-CN" sz="1800"/>
              <a:t>action</a:t>
            </a:r>
            <a:r>
              <a:rPr lang="zh-CN" altLang="en-US" sz="1800"/>
              <a:t>中的</a:t>
            </a:r>
            <a:r>
              <a:rPr lang="en-US" altLang="zh-CN" sz="1800"/>
              <a:t>validate()</a:t>
            </a:r>
            <a:r>
              <a:rPr lang="zh-CN" altLang="en-US" sz="1800"/>
              <a:t>方法。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5。</a:t>
            </a:r>
            <a:r>
              <a:rPr lang="zh-CN" altLang="en-US" sz="1800"/>
              <a:t>经过上面</a:t>
            </a:r>
            <a:r>
              <a:rPr lang="en-US" altLang="zh-CN" sz="1800"/>
              <a:t>4</a:t>
            </a:r>
            <a:r>
              <a:rPr lang="zh-CN" altLang="en-US" sz="1800"/>
              <a:t>步，如果系统中的</a:t>
            </a:r>
            <a:r>
              <a:rPr lang="en-US" altLang="zh-CN" sz="1800"/>
              <a:t>fieldErrors</a:t>
            </a:r>
            <a:r>
              <a:rPr lang="zh-CN" altLang="en-US" sz="1800"/>
              <a:t>存在错误信息（即存放错误信息的集合的</a:t>
            </a:r>
            <a:r>
              <a:rPr lang="en-US" altLang="zh-CN" sz="1800"/>
              <a:t>size</a:t>
            </a:r>
            <a:r>
              <a:rPr lang="zh-CN" altLang="en-US" sz="1800"/>
              <a:t>大于</a:t>
            </a:r>
            <a:r>
              <a:rPr lang="en-US" altLang="zh-CN" sz="1800"/>
              <a:t>0)</a:t>
            </a:r>
            <a:r>
              <a:rPr lang="zh-CN" altLang="en-US" sz="1800"/>
              <a:t>，系统自动将请求转发至名称为</a:t>
            </a:r>
            <a:r>
              <a:rPr lang="en-US" altLang="zh-CN" sz="1800"/>
              <a:t>input</a:t>
            </a:r>
            <a:r>
              <a:rPr lang="zh-CN" altLang="en-US" sz="1800"/>
              <a:t>的视图。如果系统中的</a:t>
            </a:r>
            <a:r>
              <a:rPr lang="en-US" altLang="zh-CN" sz="1800"/>
              <a:t>fieldErrors</a:t>
            </a:r>
            <a:r>
              <a:rPr lang="zh-CN" altLang="en-US" sz="1800"/>
              <a:t>没有任何错误信息，系统将执行</a:t>
            </a:r>
            <a:r>
              <a:rPr lang="en-US" altLang="zh-CN" sz="1800"/>
              <a:t>action</a:t>
            </a:r>
            <a:r>
              <a:rPr lang="zh-CN" altLang="en-US" sz="1800"/>
              <a:t>中的处理方法。</a:t>
            </a:r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400"/>
              <a:t>基于</a:t>
            </a:r>
            <a:r>
              <a:rPr lang="en-US" altLang="zh-CN" sz="2400"/>
              <a:t>XML</a:t>
            </a:r>
            <a:r>
              <a:rPr lang="zh-CN" altLang="en-US" sz="2400"/>
              <a:t>配置方式实现对</a:t>
            </a:r>
            <a:r>
              <a:rPr lang="en-US" altLang="zh-CN" sz="2400"/>
              <a:t>action</a:t>
            </a:r>
            <a:r>
              <a:rPr lang="zh-CN" altLang="en-US" sz="2400"/>
              <a:t>的所有方法进行输入校验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8358187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使用基于</a:t>
            </a:r>
            <a:r>
              <a:rPr lang="en-US" altLang="zh-CN" sz="1400"/>
              <a:t>XML</a:t>
            </a:r>
            <a:r>
              <a:rPr lang="zh-CN" altLang="en-US" sz="1400"/>
              <a:t>配置方式实现输入校验时，</a:t>
            </a:r>
            <a:r>
              <a:rPr lang="en-US" altLang="zh-CN" sz="1400">
                <a:solidFill>
                  <a:srgbClr val="0000FF"/>
                </a:solidFill>
              </a:rPr>
              <a:t>Action</a:t>
            </a:r>
            <a:r>
              <a:rPr lang="zh-CN" altLang="en-US" sz="1400">
                <a:solidFill>
                  <a:srgbClr val="0000FF"/>
                </a:solidFill>
              </a:rPr>
              <a:t>也需要继承</a:t>
            </a:r>
            <a:r>
              <a:rPr lang="en-US" altLang="zh-CN" sz="1400">
                <a:solidFill>
                  <a:srgbClr val="0000FF"/>
                </a:solidFill>
              </a:rPr>
              <a:t>ActionSupport</a:t>
            </a:r>
            <a:r>
              <a:rPr lang="en-US" altLang="zh-CN" sz="1400"/>
              <a:t>，</a:t>
            </a:r>
            <a:r>
              <a:rPr lang="zh-CN" altLang="en-US" sz="1400"/>
              <a:t>并且提供校验文件，校验文件和</a:t>
            </a:r>
            <a:r>
              <a:rPr lang="en-US" altLang="zh-CN" sz="1400"/>
              <a:t>action</a:t>
            </a:r>
            <a:r>
              <a:rPr lang="zh-CN" altLang="en-US" sz="1400"/>
              <a:t>类放在同一个包下，文件的取名格式为：</a:t>
            </a:r>
            <a:r>
              <a:rPr lang="en-US" altLang="zh-CN" sz="1400">
                <a:solidFill>
                  <a:srgbClr val="FF0000"/>
                </a:solidFill>
              </a:rPr>
              <a:t>ActionClassName-validation.xml</a:t>
            </a:r>
            <a:r>
              <a:rPr lang="zh-CN" altLang="en-US" sz="1400"/>
              <a:t>，其中</a:t>
            </a:r>
            <a:r>
              <a:rPr lang="en-US" altLang="zh-CN" sz="1400">
                <a:solidFill>
                  <a:srgbClr val="FF0000"/>
                </a:solidFill>
              </a:rPr>
              <a:t>ActionClassName</a:t>
            </a:r>
            <a:r>
              <a:rPr lang="zh-CN" altLang="en-US" sz="1400"/>
              <a:t>为</a:t>
            </a:r>
            <a:r>
              <a:rPr lang="en-US" altLang="zh-CN" sz="1400"/>
              <a:t>action</a:t>
            </a:r>
            <a:r>
              <a:rPr lang="zh-CN" altLang="en-US" sz="1400"/>
              <a:t>的简单类名，</a:t>
            </a:r>
            <a:r>
              <a:rPr lang="en-US" altLang="zh-CN" sz="1400">
                <a:solidFill>
                  <a:srgbClr val="FF0000"/>
                </a:solidFill>
              </a:rPr>
              <a:t>-validation</a:t>
            </a:r>
            <a:r>
              <a:rPr lang="zh-CN" altLang="en-US" sz="1400"/>
              <a:t>为固定写法。如果</a:t>
            </a:r>
            <a:r>
              <a:rPr lang="en-US" altLang="zh-CN" sz="1400"/>
              <a:t>Action</a:t>
            </a:r>
            <a:r>
              <a:rPr lang="zh-CN" altLang="en-US" sz="1400"/>
              <a:t>类为</a:t>
            </a:r>
            <a:r>
              <a:rPr lang="en-US" altLang="zh-CN" sz="1400"/>
              <a:t>cn.itcast.UserAction</a:t>
            </a:r>
            <a:r>
              <a:rPr lang="zh-CN" altLang="en-US" sz="1400"/>
              <a:t>，那么该文件的取名应为：</a:t>
            </a:r>
            <a:r>
              <a:rPr lang="en-US" altLang="zh-CN" sz="1400"/>
              <a:t>UserAction-validation.xml。</a:t>
            </a:r>
            <a:r>
              <a:rPr lang="zh-CN" altLang="en-US" sz="1400"/>
              <a:t>下面是校验文件的模版：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&lt;?xml version="1.0" encoding="UTF-8"?&gt;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&lt;!DOCTYPE validators PUBLIC "-//OpenSymphony Group//XWork Validator 1.0.3//EN" "http://www.opensymphony.com/xwork/xwork-validator-1.0.3.dtd"&gt;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&lt;validators&gt;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&lt;field name="</a:t>
            </a:r>
            <a:r>
              <a:rPr lang="en-US" altLang="zh-CN" sz="1200">
                <a:solidFill>
                  <a:srgbClr val="C00000"/>
                </a:solidFill>
              </a:rPr>
              <a:t>username</a:t>
            </a:r>
            <a:r>
              <a:rPr lang="en-US" altLang="zh-CN" sz="1200"/>
              <a:t>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&lt;field-validator type="</a:t>
            </a:r>
            <a:r>
              <a:rPr lang="en-US" altLang="zh-CN" sz="1200">
                <a:solidFill>
                  <a:srgbClr val="0000FF"/>
                </a:solidFill>
              </a:rPr>
              <a:t>requiredstring</a:t>
            </a:r>
            <a:r>
              <a:rPr lang="en-US" altLang="zh-CN" sz="1200"/>
              <a:t>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&lt;param name="trim"&gt;true&lt;/param&gt;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&lt;message&gt;</a:t>
            </a:r>
            <a:r>
              <a:rPr lang="zh-CN" altLang="en-US" sz="1200"/>
              <a:t>用户名不能为空</a:t>
            </a:r>
            <a:r>
              <a:rPr lang="en-US" altLang="zh-CN" sz="1200"/>
              <a:t>!&lt;/message&gt;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&lt;/field-validator&gt;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&lt;/field&gt;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&lt;/validators&gt;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200"/>
              <a:t>&lt;field&gt;</a:t>
            </a:r>
            <a:r>
              <a:rPr lang="zh-CN" altLang="en-US" sz="1200"/>
              <a:t>指定</a:t>
            </a:r>
            <a:r>
              <a:rPr lang="en-US" altLang="zh-CN" sz="1200"/>
              <a:t>action</a:t>
            </a:r>
            <a:r>
              <a:rPr lang="zh-CN" altLang="en-US" sz="1200"/>
              <a:t>中要校验的属性</a:t>
            </a:r>
            <a:r>
              <a:rPr lang="en-US" altLang="zh-CN" sz="1200"/>
              <a:t>，&lt;field-validator&gt;</a:t>
            </a:r>
            <a:r>
              <a:rPr lang="zh-CN" altLang="en-US" sz="1200"/>
              <a:t>指定校验器，上面指定的校验器</a:t>
            </a:r>
            <a:r>
              <a:rPr lang="en-US" altLang="zh-CN" sz="1200">
                <a:solidFill>
                  <a:srgbClr val="0000FF"/>
                </a:solidFill>
              </a:rPr>
              <a:t>requiredstring</a:t>
            </a:r>
            <a:r>
              <a:rPr lang="zh-CN" altLang="en-US" sz="1200"/>
              <a:t>是由系统提供的，系统提供了能满足大部分验证需求的校验器，这些校验器的定义可以在</a:t>
            </a:r>
            <a:r>
              <a:rPr lang="en-US" altLang="zh-CN" sz="1200"/>
              <a:t>xwork-2.x.jar</a:t>
            </a:r>
            <a:r>
              <a:rPr lang="zh-CN" altLang="en-US" sz="1200"/>
              <a:t>中的</a:t>
            </a:r>
            <a:r>
              <a:rPr lang="en-US" altLang="zh-CN" sz="1200"/>
              <a:t>com.opensymphony.xwork2.validator.validators</a:t>
            </a:r>
            <a:r>
              <a:rPr lang="zh-CN" altLang="en-US" sz="1200"/>
              <a:t>下的</a:t>
            </a:r>
            <a:r>
              <a:rPr lang="en-US" altLang="zh-CN" sz="1200"/>
              <a:t>default.xml</a:t>
            </a:r>
            <a:r>
              <a:rPr lang="zh-CN" altLang="en-US" sz="1200"/>
              <a:t>中找到。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&lt;message&gt;</a:t>
            </a:r>
            <a:r>
              <a:rPr lang="zh-CN" altLang="en-US" sz="1200"/>
              <a:t>为校验失败后的提示信息</a:t>
            </a:r>
            <a:r>
              <a:rPr lang="en-US" altLang="zh-CN" sz="1200"/>
              <a:t>,</a:t>
            </a:r>
            <a:r>
              <a:rPr lang="zh-CN" altLang="en-US" sz="1200"/>
              <a:t>如果需要国际化，可以为</a:t>
            </a:r>
            <a:r>
              <a:rPr lang="en-US" altLang="zh-CN" sz="1200"/>
              <a:t>message</a:t>
            </a:r>
            <a:r>
              <a:rPr lang="zh-CN" altLang="en-US" sz="1200"/>
              <a:t>指定</a:t>
            </a:r>
            <a:r>
              <a:rPr lang="en-US" altLang="zh-CN" sz="1200"/>
              <a:t>key</a:t>
            </a:r>
            <a:r>
              <a:rPr lang="zh-CN" altLang="en-US" sz="1200"/>
              <a:t>属性</a:t>
            </a:r>
            <a:r>
              <a:rPr lang="en-US" altLang="zh-CN" sz="1200"/>
              <a:t>，key</a:t>
            </a:r>
            <a:r>
              <a:rPr lang="zh-CN" altLang="en-US" sz="1200"/>
              <a:t>的值为资源文件中的</a:t>
            </a:r>
            <a:r>
              <a:rPr lang="en-US" altLang="zh-CN" sz="1200"/>
              <a:t>key。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在这个校验文件中，对</a:t>
            </a:r>
            <a:r>
              <a:rPr lang="en-US" altLang="zh-CN" sz="1200"/>
              <a:t>action</a:t>
            </a:r>
            <a:r>
              <a:rPr lang="zh-CN" altLang="en-US" sz="1200"/>
              <a:t>中字符串类型的</a:t>
            </a:r>
            <a:r>
              <a:rPr lang="en-US" altLang="zh-CN" sz="1200">
                <a:solidFill>
                  <a:srgbClr val="C00000"/>
                </a:solidFill>
              </a:rPr>
              <a:t>username</a:t>
            </a:r>
            <a:r>
              <a:rPr lang="zh-CN" altLang="en-US" sz="1200"/>
              <a:t>属性进行验证，首先要求调用</a:t>
            </a:r>
            <a:r>
              <a:rPr lang="en-US" altLang="zh-CN" sz="1200"/>
              <a:t>trim()</a:t>
            </a:r>
            <a:r>
              <a:rPr lang="zh-CN" altLang="en-US" sz="1200"/>
              <a:t>方法去掉空格，然后判断用户名是否为空。</a:t>
            </a:r>
            <a:endParaRPr lang="en-US" altLang="zh-CN"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编写校验文件时，不能出现帮助信息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28813"/>
            <a:ext cx="7993062" cy="3816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1800"/>
              <a:t>在编写</a:t>
            </a:r>
            <a:r>
              <a:rPr lang="en-US" altLang="zh-CN" sz="1800"/>
              <a:t>ActionClassName-validation.xml</a:t>
            </a:r>
            <a:r>
              <a:rPr lang="zh-CN" altLang="en-US" sz="1800"/>
              <a:t>校验文件时</a:t>
            </a:r>
            <a:r>
              <a:rPr lang="en-US" altLang="zh-CN" sz="1800"/>
              <a:t>,</a:t>
            </a:r>
            <a:r>
              <a:rPr lang="zh-CN" altLang="en-US" sz="1800"/>
              <a:t>如果出现不了帮助信息</a:t>
            </a:r>
            <a:r>
              <a:rPr lang="en-US" altLang="zh-CN" sz="1800"/>
              <a:t>,</a:t>
            </a:r>
            <a:r>
              <a:rPr lang="zh-CN" altLang="en-US" sz="1800"/>
              <a:t>可以按下面方式解决：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800"/>
              <a:t>windwos-&gt;preferences-&gt;myeclipse-&gt;files and editors-&gt;xml-&gt;xmlcatalog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1800"/>
              <a:t>点</a:t>
            </a:r>
            <a:r>
              <a:rPr lang="en-US" altLang="zh-CN" sz="1800"/>
              <a:t>“add”,</a:t>
            </a:r>
            <a:r>
              <a:rPr lang="zh-CN" altLang="en-US" sz="1800"/>
              <a:t>在出现的窗口中的</a:t>
            </a:r>
            <a:r>
              <a:rPr lang="en-US" altLang="zh-CN" sz="1800"/>
              <a:t>location</a:t>
            </a:r>
            <a:r>
              <a:rPr lang="zh-CN" altLang="en-US" sz="1800"/>
              <a:t>中选</a:t>
            </a:r>
            <a:r>
              <a:rPr lang="en-US" altLang="zh-CN" sz="1800"/>
              <a:t>“File system”,</a:t>
            </a:r>
            <a:r>
              <a:rPr lang="zh-CN" altLang="en-US" sz="1800"/>
              <a:t>然后在</a:t>
            </a:r>
            <a:r>
              <a:rPr lang="en-US" altLang="zh-CN" sz="1800"/>
              <a:t>xwork-2.1.2</a:t>
            </a:r>
            <a:r>
              <a:rPr lang="zh-CN" altLang="en-US" sz="1800"/>
              <a:t>解压目录的</a:t>
            </a:r>
            <a:r>
              <a:rPr lang="en-US" altLang="zh-CN" sz="1800"/>
              <a:t>src\java</a:t>
            </a:r>
            <a:r>
              <a:rPr lang="zh-CN" altLang="en-US" sz="1800"/>
              <a:t>目录中选择</a:t>
            </a:r>
            <a:r>
              <a:rPr lang="en-US" altLang="zh-CN" sz="1800"/>
              <a:t>xwork-validator-1.0.3.dtd,</a:t>
            </a:r>
            <a:r>
              <a:rPr lang="zh-CN" altLang="en-US" sz="1800"/>
              <a:t>回到设置窗口的时候不要急着关闭窗口</a:t>
            </a:r>
            <a:r>
              <a:rPr lang="en-US" altLang="zh-CN" sz="1800"/>
              <a:t>,</a:t>
            </a:r>
            <a:r>
              <a:rPr lang="zh-CN" altLang="en-US" sz="1800"/>
              <a:t>应把窗口中的</a:t>
            </a:r>
            <a:r>
              <a:rPr lang="en-US" altLang="zh-CN" sz="1800"/>
              <a:t>Key Type</a:t>
            </a:r>
            <a:r>
              <a:rPr lang="zh-CN" altLang="en-US" sz="1800"/>
              <a:t>改为</a:t>
            </a:r>
            <a:r>
              <a:rPr lang="en-US" altLang="zh-CN" sz="1800"/>
              <a:t>URI 。Key</a:t>
            </a:r>
            <a:r>
              <a:rPr lang="zh-CN" altLang="en-US" sz="1800"/>
              <a:t>改为</a:t>
            </a:r>
            <a:r>
              <a:rPr lang="en-US" altLang="zh-CN" sz="1800"/>
              <a:t>http://www.opensymphony.com/xwork/xwork-validator-1.0.3.dtd</a:t>
            </a:r>
            <a:endParaRPr lang="zh-CN" altLang="en-US" sz="1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800"/>
              <a:t>搭建</a:t>
            </a:r>
            <a:r>
              <a:rPr lang="en-US" altLang="zh-CN" sz="2800"/>
              <a:t>Struts2</a:t>
            </a:r>
            <a:r>
              <a:rPr lang="zh-CN" altLang="en-US" sz="2800"/>
              <a:t>开发环境</a:t>
            </a:r>
            <a:r>
              <a:rPr lang="en-US" altLang="zh-CN" sz="2800"/>
              <a:t>-- Struts2</a:t>
            </a:r>
            <a:r>
              <a:rPr lang="zh-CN" altLang="en-US" sz="2800"/>
              <a:t>应用的配置文件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7786687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Struts2</a:t>
            </a:r>
            <a:r>
              <a:rPr lang="zh-CN" altLang="en-US"/>
              <a:t>默认的配置文件为</a:t>
            </a:r>
            <a:r>
              <a:rPr lang="en-US" altLang="zh-CN"/>
              <a:t>struts.xml </a:t>
            </a:r>
            <a:r>
              <a:rPr lang="zh-CN" altLang="en-US"/>
              <a:t>，该文件需要存放在</a:t>
            </a:r>
            <a:r>
              <a:rPr lang="en-US" altLang="zh-CN"/>
              <a:t>WEB-INF/classes</a:t>
            </a:r>
            <a:r>
              <a:rPr lang="zh-CN" altLang="en-US"/>
              <a:t>下，该文件的配置模版如下：</a:t>
            </a: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&lt;?xml version="1.0" encoding="UTF-8"?&gt;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&lt;!DOCTYPE struts PUBLIC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"-//Apache Software Foundation//DTD Struts Configuration 2.0//EN"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"http://struts.apache.org/dtds/struts-2.0.dtd"&gt;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注意：此文件在开发的时候是放到</a:t>
            </a:r>
            <a:r>
              <a:rPr lang="zh-CN" altLang="en-US" sz="1400" b="1"/>
              <a:t>src</a:t>
            </a:r>
            <a:r>
              <a:rPr lang="zh-CN" altLang="en-US" sz="1400"/>
              <a:t>目录下，程序编译后会自动拷贝到</a:t>
            </a:r>
            <a:r>
              <a:rPr lang="en-US" altLang="zh-CN"/>
              <a:t>WEB-INF/classes</a:t>
            </a:r>
            <a:r>
              <a:rPr lang="zh-CN" altLang="en-US" sz="1400"/>
              <a:t>目录下。此文件我们可以不用自己手写直接到Struts框架的例子程序中拷贝过来稍稍修改一下即可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2900"/>
              <a:t>struts2</a:t>
            </a:r>
            <a:r>
              <a:rPr lang="zh-CN" altLang="en-US" sz="2900"/>
              <a:t>提供的校验器列表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8358187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系统提供的校验器如下：</a:t>
            </a:r>
            <a:endParaRPr lang="en-US" altLang="zh-CN" sz="14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required</a:t>
            </a:r>
            <a:r>
              <a:rPr lang="en-US" altLang="zh-CN" sz="1400"/>
              <a:t> (</a:t>
            </a:r>
            <a:r>
              <a:rPr lang="zh-CN" altLang="en-US" sz="1400"/>
              <a:t>必填校验器</a:t>
            </a:r>
            <a:r>
              <a:rPr lang="en-US" altLang="zh-CN" sz="1400"/>
              <a:t>,</a:t>
            </a:r>
            <a:r>
              <a:rPr lang="zh-CN" altLang="en-US" sz="1400"/>
              <a:t>要求</a:t>
            </a:r>
            <a:r>
              <a:rPr lang="en-US" altLang="zh-CN" sz="1400"/>
              <a:t>field</a:t>
            </a:r>
            <a:r>
              <a:rPr lang="zh-CN" altLang="en-US" sz="1400"/>
              <a:t>的值不能为</a:t>
            </a:r>
            <a:r>
              <a:rPr lang="en-US" altLang="zh-CN" sz="1400"/>
              <a:t>null)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requiredstring</a:t>
            </a:r>
            <a:r>
              <a:rPr lang="en-US" altLang="zh-CN" sz="1400"/>
              <a:t> (</a:t>
            </a:r>
            <a:r>
              <a:rPr lang="zh-CN" altLang="en-US" sz="1400"/>
              <a:t>必填字符串校验器</a:t>
            </a:r>
            <a:r>
              <a:rPr lang="en-US" altLang="zh-CN" sz="1400"/>
              <a:t>,</a:t>
            </a:r>
            <a:r>
              <a:rPr lang="zh-CN" altLang="en-US" sz="1400"/>
              <a:t>要求</a:t>
            </a:r>
            <a:r>
              <a:rPr lang="en-US" altLang="zh-CN" sz="1400"/>
              <a:t>field</a:t>
            </a:r>
            <a:r>
              <a:rPr lang="zh-CN" altLang="en-US" sz="1400"/>
              <a:t>的值不能为</a:t>
            </a:r>
            <a:r>
              <a:rPr lang="en-US" altLang="zh-CN" sz="1400"/>
              <a:t>null,</a:t>
            </a:r>
            <a:r>
              <a:rPr lang="zh-CN" altLang="en-US" sz="1400"/>
              <a:t>并且长度大于</a:t>
            </a:r>
            <a:r>
              <a:rPr lang="en-US" altLang="zh-CN" sz="1400"/>
              <a:t>0,</a:t>
            </a:r>
            <a:r>
              <a:rPr lang="zh-CN" altLang="en-US" sz="1400"/>
              <a:t>默认情况下会对字符串去前后空格</a:t>
            </a:r>
            <a:r>
              <a:rPr lang="en-US" altLang="zh-CN" sz="1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stringlength</a:t>
            </a:r>
            <a:r>
              <a:rPr lang="en-US" altLang="zh-CN" sz="1400"/>
              <a:t>(</a:t>
            </a:r>
            <a:r>
              <a:rPr lang="zh-CN" altLang="en-US" sz="1400"/>
              <a:t>字符串长度校验器</a:t>
            </a:r>
            <a:r>
              <a:rPr lang="en-US" altLang="zh-CN" sz="1400"/>
              <a:t>,</a:t>
            </a:r>
            <a:r>
              <a:rPr lang="zh-CN" altLang="en-US" sz="1400"/>
              <a:t>要求</a:t>
            </a:r>
            <a:r>
              <a:rPr lang="en-US" altLang="zh-CN" sz="1400"/>
              <a:t>field</a:t>
            </a:r>
            <a:r>
              <a:rPr lang="zh-CN" altLang="en-US" sz="1400"/>
              <a:t>的值必须在指定的范围内</a:t>
            </a:r>
            <a:r>
              <a:rPr lang="en-US" altLang="zh-CN" sz="1400"/>
              <a:t>,</a:t>
            </a:r>
            <a:r>
              <a:rPr lang="zh-CN" altLang="en-US" sz="1400"/>
              <a:t>否则校验失败</a:t>
            </a:r>
            <a:r>
              <a:rPr lang="en-US" altLang="zh-CN" sz="1400"/>
              <a:t>,minLength</a:t>
            </a:r>
            <a:r>
              <a:rPr lang="zh-CN" altLang="en-US" sz="1400"/>
              <a:t>参数指定最小长度</a:t>
            </a:r>
            <a:r>
              <a:rPr lang="en-US" altLang="zh-CN" sz="1400"/>
              <a:t>,maxLength</a:t>
            </a:r>
            <a:r>
              <a:rPr lang="zh-CN" altLang="en-US" sz="1400"/>
              <a:t>参数指定最大长度</a:t>
            </a:r>
            <a:r>
              <a:rPr lang="en-US" altLang="zh-CN" sz="1400"/>
              <a:t>,trim</a:t>
            </a:r>
            <a:r>
              <a:rPr lang="zh-CN" altLang="en-US" sz="1400"/>
              <a:t>参数指定校验</a:t>
            </a:r>
            <a:r>
              <a:rPr lang="en-US" altLang="zh-CN" sz="1400"/>
              <a:t>field</a:t>
            </a:r>
            <a:r>
              <a:rPr lang="zh-CN" altLang="en-US" sz="1400"/>
              <a:t>之前是否去除字符串前后的空格</a:t>
            </a:r>
            <a:r>
              <a:rPr lang="en-US" altLang="zh-CN" sz="1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regex</a:t>
            </a:r>
            <a:r>
              <a:rPr lang="en-US" altLang="zh-CN" sz="1400"/>
              <a:t>(</a:t>
            </a:r>
            <a:r>
              <a:rPr lang="zh-CN" altLang="en-US" sz="1400"/>
              <a:t>正则表达式校验器</a:t>
            </a:r>
            <a:r>
              <a:rPr lang="en-US" altLang="zh-CN" sz="1400"/>
              <a:t>,</a:t>
            </a:r>
            <a:r>
              <a:rPr lang="zh-CN" altLang="en-US" sz="1400"/>
              <a:t>检查被校验的</a:t>
            </a:r>
            <a:r>
              <a:rPr lang="en-US" altLang="zh-CN" sz="1400"/>
              <a:t>field</a:t>
            </a:r>
            <a:r>
              <a:rPr lang="zh-CN" altLang="en-US" sz="1400"/>
              <a:t>是否匹配一个正则表达式</a:t>
            </a:r>
            <a:r>
              <a:rPr lang="en-US" altLang="zh-CN" sz="1400"/>
              <a:t>.expression</a:t>
            </a:r>
            <a:r>
              <a:rPr lang="zh-CN" altLang="en-US" sz="1400"/>
              <a:t>参数指定正则表达式</a:t>
            </a:r>
            <a:r>
              <a:rPr lang="en-US" altLang="zh-CN" sz="1400"/>
              <a:t>,caseSensitive</a:t>
            </a:r>
            <a:r>
              <a:rPr lang="zh-CN" altLang="en-US" sz="1400"/>
              <a:t>参数指定进行正则表达式匹配时</a:t>
            </a:r>
            <a:r>
              <a:rPr lang="en-US" altLang="zh-CN" sz="1400"/>
              <a:t>,</a:t>
            </a:r>
            <a:r>
              <a:rPr lang="zh-CN" altLang="en-US" sz="1400"/>
              <a:t>是否区分大小写</a:t>
            </a:r>
            <a:r>
              <a:rPr lang="en-US" altLang="zh-CN" sz="1400"/>
              <a:t>,</a:t>
            </a:r>
            <a:r>
              <a:rPr lang="zh-CN" altLang="en-US" sz="1400"/>
              <a:t>默认值为</a:t>
            </a:r>
            <a:r>
              <a:rPr lang="en-US" altLang="zh-CN" sz="1400"/>
              <a:t>true)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int</a:t>
            </a:r>
            <a:r>
              <a:rPr lang="en-US" altLang="zh-CN" sz="1400"/>
              <a:t>(</a:t>
            </a:r>
            <a:r>
              <a:rPr lang="zh-CN" altLang="en-US" sz="1400"/>
              <a:t>整数校验器</a:t>
            </a:r>
            <a:r>
              <a:rPr lang="en-US" altLang="zh-CN" sz="1400"/>
              <a:t>,</a:t>
            </a:r>
            <a:r>
              <a:rPr lang="zh-CN" altLang="en-US" sz="1400"/>
              <a:t>要求</a:t>
            </a:r>
            <a:r>
              <a:rPr lang="en-US" altLang="zh-CN" sz="1400"/>
              <a:t>field</a:t>
            </a:r>
            <a:r>
              <a:rPr lang="zh-CN" altLang="en-US" sz="1400"/>
              <a:t>的整数值必须在指定范围内</a:t>
            </a:r>
            <a:r>
              <a:rPr lang="en-US" altLang="zh-CN" sz="1400"/>
              <a:t>,min</a:t>
            </a:r>
            <a:r>
              <a:rPr lang="zh-CN" altLang="en-US" sz="1400"/>
              <a:t>指定最小值</a:t>
            </a:r>
            <a:r>
              <a:rPr lang="en-US" altLang="zh-CN" sz="1400"/>
              <a:t>,max</a:t>
            </a:r>
            <a:r>
              <a:rPr lang="zh-CN" altLang="en-US" sz="1400"/>
              <a:t>指定最大值</a:t>
            </a:r>
            <a:r>
              <a:rPr lang="en-US" altLang="zh-CN" sz="1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double</a:t>
            </a:r>
            <a:r>
              <a:rPr lang="en-US" altLang="zh-CN" sz="1400"/>
              <a:t>(</a:t>
            </a:r>
            <a:r>
              <a:rPr lang="zh-CN" altLang="en-US" sz="1400"/>
              <a:t>双精度浮点数校验器</a:t>
            </a:r>
            <a:r>
              <a:rPr lang="en-US" altLang="zh-CN" sz="1400"/>
              <a:t>,</a:t>
            </a:r>
            <a:r>
              <a:rPr lang="zh-CN" altLang="en-US" sz="1400"/>
              <a:t>要求</a:t>
            </a:r>
            <a:r>
              <a:rPr lang="en-US" altLang="zh-CN" sz="1400"/>
              <a:t>field</a:t>
            </a:r>
            <a:r>
              <a:rPr lang="zh-CN" altLang="en-US" sz="1400"/>
              <a:t>的双精度浮点数必须在指定范围内</a:t>
            </a:r>
            <a:r>
              <a:rPr lang="en-US" altLang="zh-CN" sz="1400"/>
              <a:t>,min</a:t>
            </a:r>
            <a:r>
              <a:rPr lang="zh-CN" altLang="en-US" sz="1400"/>
              <a:t>指定最小值</a:t>
            </a:r>
            <a:r>
              <a:rPr lang="en-US" altLang="zh-CN" sz="1400"/>
              <a:t>,max</a:t>
            </a:r>
            <a:r>
              <a:rPr lang="zh-CN" altLang="en-US" sz="1400"/>
              <a:t>指定最大值</a:t>
            </a:r>
            <a:r>
              <a:rPr lang="en-US" altLang="zh-CN" sz="1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fieldexpression</a:t>
            </a:r>
            <a:r>
              <a:rPr lang="en-US" altLang="zh-CN" sz="1400"/>
              <a:t>(</a:t>
            </a:r>
            <a:r>
              <a:rPr lang="zh-CN" altLang="en-US" sz="1400"/>
              <a:t>字段</a:t>
            </a:r>
            <a:r>
              <a:rPr lang="en-US" altLang="zh-CN" sz="1400"/>
              <a:t>OGNL</a:t>
            </a:r>
            <a:r>
              <a:rPr lang="zh-CN" altLang="en-US" sz="1400"/>
              <a:t>表达式校验器</a:t>
            </a:r>
            <a:r>
              <a:rPr lang="en-US" altLang="zh-CN" sz="1400"/>
              <a:t>,</a:t>
            </a:r>
            <a:r>
              <a:rPr lang="zh-CN" altLang="en-US" sz="1400"/>
              <a:t>要求</a:t>
            </a:r>
            <a:r>
              <a:rPr lang="en-US" altLang="zh-CN" sz="1400"/>
              <a:t>field</a:t>
            </a:r>
            <a:r>
              <a:rPr lang="zh-CN" altLang="en-US" sz="1400"/>
              <a:t>满足一个</a:t>
            </a:r>
            <a:r>
              <a:rPr lang="en-US" altLang="zh-CN" sz="1400"/>
              <a:t>ognl</a:t>
            </a:r>
            <a:r>
              <a:rPr lang="zh-CN" altLang="en-US" sz="1400"/>
              <a:t>表达式</a:t>
            </a:r>
            <a:r>
              <a:rPr lang="en-US" altLang="zh-CN" sz="1400"/>
              <a:t>,expression</a:t>
            </a:r>
            <a:r>
              <a:rPr lang="zh-CN" altLang="en-US" sz="1400"/>
              <a:t>参数指定</a:t>
            </a:r>
            <a:r>
              <a:rPr lang="en-US" altLang="zh-CN" sz="1400"/>
              <a:t>ognl</a:t>
            </a:r>
            <a:r>
              <a:rPr lang="zh-CN" altLang="en-US" sz="1400"/>
              <a:t>表达式</a:t>
            </a:r>
            <a:r>
              <a:rPr lang="en-US" altLang="zh-CN" sz="1400"/>
              <a:t>,</a:t>
            </a:r>
            <a:r>
              <a:rPr lang="zh-CN" altLang="en-US" sz="1400"/>
              <a:t>该逻辑表达式基于</a:t>
            </a:r>
            <a:r>
              <a:rPr lang="en-US" altLang="zh-CN" sz="1400"/>
              <a:t>ValueStack</a:t>
            </a:r>
            <a:r>
              <a:rPr lang="zh-CN" altLang="en-US" sz="1400"/>
              <a:t>进行求值</a:t>
            </a:r>
            <a:r>
              <a:rPr lang="en-US" altLang="zh-CN" sz="1400"/>
              <a:t>,</a:t>
            </a:r>
            <a:r>
              <a:rPr lang="zh-CN" altLang="en-US" sz="1400"/>
              <a:t>返回</a:t>
            </a:r>
            <a:r>
              <a:rPr lang="en-US" altLang="zh-CN" sz="1400"/>
              <a:t>true</a:t>
            </a:r>
            <a:r>
              <a:rPr lang="zh-CN" altLang="en-US" sz="1400"/>
              <a:t>时校验通过</a:t>
            </a:r>
            <a:r>
              <a:rPr lang="en-US" altLang="zh-CN" sz="1400"/>
              <a:t>,</a:t>
            </a:r>
            <a:r>
              <a:rPr lang="zh-CN" altLang="en-US" sz="1400"/>
              <a:t>否则不通过</a:t>
            </a:r>
            <a:r>
              <a:rPr lang="en-US" altLang="zh-CN" sz="1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email</a:t>
            </a:r>
            <a:r>
              <a:rPr lang="en-US" altLang="zh-CN" sz="1400"/>
              <a:t>(</a:t>
            </a:r>
            <a:r>
              <a:rPr lang="zh-CN" altLang="en-US" sz="1400"/>
              <a:t>邮件地址校验器</a:t>
            </a:r>
            <a:r>
              <a:rPr lang="en-US" altLang="zh-CN" sz="1400"/>
              <a:t>,</a:t>
            </a:r>
            <a:r>
              <a:rPr lang="zh-CN" altLang="en-US" sz="1400"/>
              <a:t>要求如果</a:t>
            </a:r>
            <a:r>
              <a:rPr lang="en-US" altLang="zh-CN" sz="1400"/>
              <a:t>field</a:t>
            </a:r>
            <a:r>
              <a:rPr lang="zh-CN" altLang="en-US" sz="1400"/>
              <a:t>的值非空</a:t>
            </a:r>
            <a:r>
              <a:rPr lang="en-US" altLang="zh-CN" sz="1400"/>
              <a:t>,</a:t>
            </a:r>
            <a:r>
              <a:rPr lang="zh-CN" altLang="en-US" sz="1400"/>
              <a:t>则必须是合法的邮件地址</a:t>
            </a:r>
            <a:r>
              <a:rPr lang="en-US" altLang="zh-CN" sz="1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url</a:t>
            </a:r>
            <a:r>
              <a:rPr lang="en-US" altLang="zh-CN" sz="1400"/>
              <a:t>(</a:t>
            </a:r>
            <a:r>
              <a:rPr lang="zh-CN" altLang="en-US" sz="1400"/>
              <a:t>网址校验器</a:t>
            </a:r>
            <a:r>
              <a:rPr lang="en-US" altLang="zh-CN" sz="1400"/>
              <a:t>,</a:t>
            </a:r>
            <a:r>
              <a:rPr lang="zh-CN" altLang="en-US" sz="1400"/>
              <a:t>要求如果</a:t>
            </a:r>
            <a:r>
              <a:rPr lang="en-US" altLang="zh-CN" sz="1400"/>
              <a:t>field</a:t>
            </a:r>
            <a:r>
              <a:rPr lang="zh-CN" altLang="en-US" sz="1400"/>
              <a:t>的值非空</a:t>
            </a:r>
            <a:r>
              <a:rPr lang="en-US" altLang="zh-CN" sz="1400"/>
              <a:t>,</a:t>
            </a:r>
            <a:r>
              <a:rPr lang="zh-CN" altLang="en-US" sz="1400"/>
              <a:t>则必须是合法的</a:t>
            </a:r>
            <a:r>
              <a:rPr lang="en-US" altLang="zh-CN" sz="1400"/>
              <a:t>url</a:t>
            </a:r>
            <a:r>
              <a:rPr lang="zh-CN" altLang="en-US" sz="1400"/>
              <a:t>地址</a:t>
            </a:r>
            <a:r>
              <a:rPr lang="en-US" altLang="zh-CN" sz="1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date</a:t>
            </a:r>
            <a:r>
              <a:rPr lang="en-US" altLang="zh-CN" sz="1400"/>
              <a:t>(</a:t>
            </a:r>
            <a:r>
              <a:rPr lang="zh-CN" altLang="en-US" sz="1400"/>
              <a:t>日期校验器</a:t>
            </a:r>
            <a:r>
              <a:rPr lang="en-US" altLang="zh-CN" sz="1400"/>
              <a:t>,</a:t>
            </a:r>
            <a:r>
              <a:rPr lang="zh-CN" altLang="en-US" sz="1400"/>
              <a:t>要求</a:t>
            </a:r>
            <a:r>
              <a:rPr lang="en-US" altLang="zh-CN" sz="1400"/>
              <a:t>field</a:t>
            </a:r>
            <a:r>
              <a:rPr lang="zh-CN" altLang="en-US" sz="1400"/>
              <a:t>的日期值必须在指定范围内</a:t>
            </a:r>
            <a:r>
              <a:rPr lang="en-US" altLang="zh-CN" sz="1400"/>
              <a:t>,min</a:t>
            </a:r>
            <a:r>
              <a:rPr lang="zh-CN" altLang="en-US" sz="1400"/>
              <a:t>指定最小值</a:t>
            </a:r>
            <a:r>
              <a:rPr lang="en-US" altLang="zh-CN" sz="1400"/>
              <a:t>,max</a:t>
            </a:r>
            <a:r>
              <a:rPr lang="zh-CN" altLang="en-US" sz="1400"/>
              <a:t>指定最大值</a:t>
            </a:r>
            <a:r>
              <a:rPr lang="en-US" altLang="zh-CN" sz="1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conversion</a:t>
            </a:r>
            <a:r>
              <a:rPr lang="en-US" altLang="zh-CN" sz="1400"/>
              <a:t>(</a:t>
            </a:r>
            <a:r>
              <a:rPr lang="zh-CN" altLang="en-US" sz="1400"/>
              <a:t>转换校验器</a:t>
            </a:r>
            <a:r>
              <a:rPr lang="en-US" altLang="zh-CN" sz="1400"/>
              <a:t>,</a:t>
            </a:r>
            <a:r>
              <a:rPr lang="zh-CN" altLang="en-US" sz="1400"/>
              <a:t>指定在类型转换失败时</a:t>
            </a:r>
            <a:r>
              <a:rPr lang="en-US" altLang="zh-CN" sz="1400"/>
              <a:t>,</a:t>
            </a:r>
            <a:r>
              <a:rPr lang="zh-CN" altLang="en-US" sz="1400"/>
              <a:t>提示的错误信息</a:t>
            </a:r>
            <a:r>
              <a:rPr lang="en-US" altLang="zh-CN" sz="1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visitor</a:t>
            </a:r>
            <a:r>
              <a:rPr lang="en-US" altLang="zh-CN" sz="1400"/>
              <a:t>(</a:t>
            </a:r>
            <a:r>
              <a:rPr lang="zh-CN" altLang="en-US" sz="1400"/>
              <a:t>用于校验</a:t>
            </a:r>
            <a:r>
              <a:rPr lang="en-US" altLang="zh-CN" sz="1400"/>
              <a:t>action</a:t>
            </a:r>
            <a:r>
              <a:rPr lang="zh-CN" altLang="en-US" sz="1400"/>
              <a:t>中的复合属性</a:t>
            </a:r>
            <a:r>
              <a:rPr lang="en-US" altLang="zh-CN" sz="1400"/>
              <a:t>,</a:t>
            </a:r>
            <a:r>
              <a:rPr lang="zh-CN" altLang="en-US" sz="1400"/>
              <a:t>它指定一个校验文件用于校验复合属性中的属性</a:t>
            </a:r>
            <a:r>
              <a:rPr lang="en-US" altLang="zh-CN" sz="1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expression</a:t>
            </a:r>
            <a:r>
              <a:rPr lang="en-US" altLang="zh-CN" sz="1400"/>
              <a:t>(OGNL</a:t>
            </a:r>
            <a:r>
              <a:rPr lang="zh-CN" altLang="en-US" sz="1400"/>
              <a:t>表达式校验器</a:t>
            </a:r>
            <a:r>
              <a:rPr lang="en-US" altLang="zh-CN" sz="1400"/>
              <a:t>,expression</a:t>
            </a:r>
            <a:r>
              <a:rPr lang="zh-CN" altLang="en-US" sz="1400"/>
              <a:t>参数指定</a:t>
            </a:r>
            <a:r>
              <a:rPr lang="en-US" altLang="zh-CN" sz="1400"/>
              <a:t>ognl</a:t>
            </a:r>
            <a:r>
              <a:rPr lang="zh-CN" altLang="en-US" sz="1400"/>
              <a:t>表达式</a:t>
            </a:r>
            <a:r>
              <a:rPr lang="en-US" altLang="zh-CN" sz="1400"/>
              <a:t>,</a:t>
            </a:r>
            <a:r>
              <a:rPr lang="zh-CN" altLang="en-US" sz="1400"/>
              <a:t>该逻辑表达式基于</a:t>
            </a:r>
            <a:r>
              <a:rPr lang="en-US" altLang="zh-CN" sz="1400"/>
              <a:t>ValueStack</a:t>
            </a:r>
            <a:r>
              <a:rPr lang="zh-CN" altLang="en-US" sz="1400"/>
              <a:t>进行求值</a:t>
            </a:r>
            <a:r>
              <a:rPr lang="en-US" altLang="zh-CN" sz="1400"/>
              <a:t>,</a:t>
            </a:r>
            <a:r>
              <a:rPr lang="zh-CN" altLang="en-US" sz="1400"/>
              <a:t>返回</a:t>
            </a:r>
            <a:r>
              <a:rPr lang="en-US" altLang="zh-CN" sz="1400"/>
              <a:t>true</a:t>
            </a:r>
            <a:r>
              <a:rPr lang="zh-CN" altLang="en-US" sz="1400"/>
              <a:t>时校验通过</a:t>
            </a:r>
            <a:r>
              <a:rPr lang="en-US" altLang="zh-CN" sz="1400"/>
              <a:t>,</a:t>
            </a:r>
            <a:r>
              <a:rPr lang="zh-CN" altLang="en-US" sz="1400"/>
              <a:t>否则不通过</a:t>
            </a:r>
            <a:r>
              <a:rPr lang="en-US" altLang="zh-CN" sz="1400"/>
              <a:t>,</a:t>
            </a:r>
            <a:r>
              <a:rPr lang="zh-CN" altLang="en-US" sz="1400"/>
              <a:t>该校验器不可用在字段校验器风格的配置中</a:t>
            </a:r>
            <a:r>
              <a:rPr lang="en-US" altLang="zh-CN" sz="1400"/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3200"/>
              <a:t>校验器的使用例子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46083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8358187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required  </a:t>
            </a:r>
            <a:r>
              <a:rPr lang="zh-CN" altLang="en-US" sz="1400">
                <a:solidFill>
                  <a:srgbClr val="FF0000"/>
                </a:solidFill>
              </a:rPr>
              <a:t>必填校验器</a:t>
            </a:r>
            <a:endParaRPr lang="en-US" altLang="zh-CN" sz="14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&lt;field-validator type="required"&gt;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&lt;message&gt;</a:t>
            </a:r>
            <a:r>
              <a:rPr lang="zh-CN" altLang="en-US" sz="1400"/>
              <a:t>性别不能为空</a:t>
            </a:r>
            <a:r>
              <a:rPr lang="en-US" altLang="zh-CN" sz="1400"/>
              <a:t>!&lt;/message&gt;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&lt;/field-validator&gt;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requiredstring  </a:t>
            </a:r>
            <a:r>
              <a:rPr lang="zh-CN" altLang="en-US" sz="1400">
                <a:solidFill>
                  <a:srgbClr val="FF0000"/>
                </a:solidFill>
              </a:rPr>
              <a:t>必填字符串校验器</a:t>
            </a:r>
            <a:endParaRPr lang="en-US" altLang="zh-CN" sz="14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&lt;field-validator type="requiredstring"&gt;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&lt;param name="trim"&gt;true&lt;/param&gt;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&lt;message&gt;</a:t>
            </a:r>
            <a:r>
              <a:rPr lang="zh-CN" altLang="en-US" sz="1400"/>
              <a:t>用户名不能为空</a:t>
            </a:r>
            <a:r>
              <a:rPr lang="en-US" altLang="zh-CN" sz="1400"/>
              <a:t>!&lt;/message&gt;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&lt;/field-validator&gt;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stringlength：</a:t>
            </a:r>
            <a:r>
              <a:rPr lang="zh-CN" altLang="en-US" sz="1400">
                <a:solidFill>
                  <a:srgbClr val="FF0000"/>
                </a:solidFill>
              </a:rPr>
              <a:t>字符串长度校验器</a:t>
            </a:r>
            <a:endParaRPr lang="en-US" altLang="zh-CN" sz="14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&lt;field-validator type="stringlength"&gt;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&lt;param name="maxLength"&gt;10&lt;/param&gt;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&lt;param name="minLength"&gt;2&lt;/param&gt;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&lt;param name="trim"&gt;true&lt;/param&gt;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&lt;message&gt;&lt;![CDATA[</a:t>
            </a:r>
            <a:r>
              <a:rPr lang="zh-CN" altLang="en-US" sz="1400"/>
              <a:t>产品名称应在</a:t>
            </a:r>
            <a:r>
              <a:rPr lang="en-US" altLang="zh-CN" sz="1400"/>
              <a:t>2-10</a:t>
            </a:r>
            <a:r>
              <a:rPr lang="zh-CN" altLang="en-US" sz="1400"/>
              <a:t>个字符之间</a:t>
            </a:r>
            <a:r>
              <a:rPr lang="en-US" altLang="zh-CN" sz="1400"/>
              <a:t>]]&gt;&lt;/message&gt;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&lt;/field-validator&gt;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3200"/>
              <a:t>校验器的使用例子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47107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835818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email：</a:t>
            </a:r>
            <a:r>
              <a:rPr lang="zh-CN" altLang="en-US" sz="1400">
                <a:solidFill>
                  <a:srgbClr val="FF0000"/>
                </a:solidFill>
              </a:rPr>
              <a:t>邮件地址校验器</a:t>
            </a:r>
            <a:endParaRPr lang="en-US" altLang="zh-CN" sz="14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&lt;field-validator type="email"&gt;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&lt;message&gt;</a:t>
            </a:r>
            <a:r>
              <a:rPr lang="zh-CN" altLang="en-US" sz="1400"/>
              <a:t>电子邮件地址无效</a:t>
            </a:r>
            <a:r>
              <a:rPr lang="en-US" altLang="zh-CN" sz="1400"/>
              <a:t>&lt;/message&gt;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&lt;/field-validator&gt;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regex：</a:t>
            </a:r>
            <a:r>
              <a:rPr lang="zh-CN" altLang="en-US" sz="1400">
                <a:solidFill>
                  <a:srgbClr val="FF0000"/>
                </a:solidFill>
              </a:rPr>
              <a:t>正则表达式校验器</a:t>
            </a:r>
            <a:endParaRPr lang="en-US" altLang="zh-CN" sz="14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&lt;field-validator type="regex"&gt;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&lt;param name="expression"&gt;&lt;![CDATA[^1[358]\d{9}$]]&gt;&lt;/param&gt;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&lt;message&gt;</a:t>
            </a:r>
            <a:r>
              <a:rPr lang="zh-CN" altLang="en-US" sz="1400"/>
              <a:t>手机号格式不正确</a:t>
            </a:r>
            <a:r>
              <a:rPr lang="en-US" altLang="zh-CN" sz="1400"/>
              <a:t>!&lt;/message&gt;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&lt;/field-validator&gt;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3200"/>
              <a:t>校验器的使用例子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8358187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int</a:t>
            </a:r>
            <a:r>
              <a:rPr lang="zh-CN" altLang="en-US" sz="1400">
                <a:solidFill>
                  <a:srgbClr val="FF0000"/>
                </a:solidFill>
              </a:rPr>
              <a:t>：整数校验器</a:t>
            </a:r>
            <a:endParaRPr lang="en-US" altLang="zh-CN" sz="14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&lt;field-validator type="int"&gt;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&lt;param name="min"&gt;1&lt;/param&gt;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&lt;param name="max"&gt;150&lt;/param&gt;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&lt;message&gt;</a:t>
            </a:r>
            <a:r>
              <a:rPr lang="zh-CN" altLang="en-US" sz="1400"/>
              <a:t>年龄必须在</a:t>
            </a:r>
            <a:r>
              <a:rPr lang="en-US" altLang="zh-CN" sz="1400"/>
              <a:t>1-150</a:t>
            </a:r>
            <a:r>
              <a:rPr lang="zh-CN" altLang="en-US" sz="1400"/>
              <a:t>之间</a:t>
            </a:r>
            <a:r>
              <a:rPr lang="en-US" altLang="zh-CN" sz="1400"/>
              <a:t>&lt;/message&gt;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&lt;/field-validator&gt;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FF0000"/>
                </a:solidFill>
              </a:rPr>
              <a:t>字段</a:t>
            </a:r>
            <a:r>
              <a:rPr lang="en-US" altLang="zh-CN" sz="1400">
                <a:solidFill>
                  <a:srgbClr val="FF0000"/>
                </a:solidFill>
              </a:rPr>
              <a:t>OGNL</a:t>
            </a:r>
            <a:r>
              <a:rPr lang="zh-CN" altLang="en-US" sz="1400">
                <a:solidFill>
                  <a:srgbClr val="FF0000"/>
                </a:solidFill>
              </a:rPr>
              <a:t>表达式校验器</a:t>
            </a:r>
            <a:endParaRPr lang="en-US" altLang="zh-CN" sz="14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&lt;field name="imagefile"&gt;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&lt;field-validator type="fieldexpression"&gt;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&lt;param name="expression"&gt;&lt;![CDATA[imagefile.length() &lt;= 0]]&gt;&lt;/param&gt;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&lt;message&gt;</a:t>
            </a:r>
            <a:r>
              <a:rPr lang="zh-CN" altLang="en-US" sz="1400"/>
              <a:t>文件不能为空</a:t>
            </a:r>
            <a:r>
              <a:rPr lang="en-US" altLang="zh-CN" sz="1400"/>
              <a:t>&lt;/message&gt;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&lt;/field-validator&gt;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&lt;/field&gt;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400"/>
              <a:t>基于</a:t>
            </a:r>
            <a:r>
              <a:rPr lang="en-US" altLang="zh-CN" sz="2400"/>
              <a:t>XML</a:t>
            </a:r>
            <a:r>
              <a:rPr lang="zh-CN" altLang="en-US" sz="2400"/>
              <a:t>配置方式对指定</a:t>
            </a:r>
            <a:r>
              <a:rPr lang="en-US" altLang="zh-CN" sz="2400"/>
              <a:t>action</a:t>
            </a:r>
            <a:r>
              <a:rPr lang="zh-CN" altLang="en-US" sz="2400"/>
              <a:t>方法实现输入校验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8358187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当校验文件的取名为</a:t>
            </a:r>
            <a:r>
              <a:rPr lang="en-US" altLang="zh-CN" sz="1800">
                <a:solidFill>
                  <a:srgbClr val="FF0000"/>
                </a:solidFill>
              </a:rPr>
              <a:t>ActionClassName-validation.xml</a:t>
            </a:r>
            <a:r>
              <a:rPr lang="zh-CN" altLang="en-US" sz="1800"/>
              <a:t>时，会对</a:t>
            </a:r>
            <a:r>
              <a:rPr lang="en-US" altLang="zh-CN" sz="1800"/>
              <a:t> action</a:t>
            </a:r>
            <a:r>
              <a:rPr lang="zh-CN" altLang="en-US" sz="1800"/>
              <a:t>中的所有处理方法实施输入验证。如果你只需要对</a:t>
            </a:r>
            <a:r>
              <a:rPr lang="en-US" altLang="zh-CN" sz="1800"/>
              <a:t>action</a:t>
            </a:r>
            <a:r>
              <a:rPr lang="zh-CN" altLang="en-US" sz="1800"/>
              <a:t>中的某个</a:t>
            </a:r>
            <a:r>
              <a:rPr lang="en-US" altLang="zh-CN" sz="1800"/>
              <a:t>action</a:t>
            </a:r>
            <a:r>
              <a:rPr lang="zh-CN" altLang="en-US" sz="1800"/>
              <a:t>方法实施校验</a:t>
            </a:r>
            <a:r>
              <a:rPr lang="en-US" altLang="zh-CN" sz="1800"/>
              <a:t>，</a:t>
            </a:r>
            <a:r>
              <a:rPr lang="zh-CN" altLang="en-US" sz="1800"/>
              <a:t>那么，校验文件的取名应为</a:t>
            </a:r>
            <a:r>
              <a:rPr lang="en-US" altLang="zh-CN" sz="1800"/>
              <a:t>:</a:t>
            </a:r>
            <a:r>
              <a:rPr lang="en-US" altLang="zh-CN" sz="1800">
                <a:solidFill>
                  <a:srgbClr val="0000FF"/>
                </a:solidFill>
              </a:rPr>
              <a:t>ActionClassName-ActionName-validation.xml</a:t>
            </a:r>
            <a:r>
              <a:rPr lang="en-US" altLang="zh-CN" sz="1800"/>
              <a:t>，</a:t>
            </a:r>
            <a:r>
              <a:rPr lang="zh-CN" altLang="en-US" sz="1800"/>
              <a:t>其中</a:t>
            </a:r>
            <a:r>
              <a:rPr lang="en-US" altLang="zh-CN" sz="1800"/>
              <a:t>ActionName</a:t>
            </a:r>
            <a:r>
              <a:rPr lang="zh-CN" altLang="en-US" sz="1800"/>
              <a:t>为</a:t>
            </a:r>
            <a:r>
              <a:rPr lang="en-US" altLang="zh-CN" sz="1800"/>
              <a:t>struts.xml</a:t>
            </a:r>
            <a:r>
              <a:rPr lang="zh-CN" altLang="en-US" sz="1800"/>
              <a:t>中</a:t>
            </a:r>
            <a:r>
              <a:rPr lang="en-US" altLang="zh-CN" sz="1800"/>
              <a:t>action</a:t>
            </a:r>
            <a:r>
              <a:rPr lang="zh-CN" altLang="en-US" sz="1800"/>
              <a:t>的名称。例如：在实际应用中，常有以下配置：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&lt;action name="</a:t>
            </a:r>
            <a:r>
              <a:rPr lang="en-US" altLang="zh-CN" sz="1400">
                <a:solidFill>
                  <a:srgbClr val="C00000"/>
                </a:solidFill>
              </a:rPr>
              <a:t>user_*</a:t>
            </a:r>
            <a:r>
              <a:rPr lang="en-US" altLang="zh-CN" sz="1400"/>
              <a:t>" class="cn.itcast.action.UserAction" method="{1}“ 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&lt;result name="success"&gt;/WEB-INF/page/message.jsp&lt;/result&gt;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&lt;result name="input"&gt;/WEB-INF/page/addUser.jsp&lt;/result&gt;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&lt;/action&gt;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UserAction</a:t>
            </a:r>
            <a:r>
              <a:rPr lang="zh-CN" altLang="en-US" sz="1400"/>
              <a:t>中有以下两个处理方法：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public String </a:t>
            </a:r>
            <a:r>
              <a:rPr lang="en-US" altLang="zh-CN" sz="1400">
                <a:solidFill>
                  <a:srgbClr val="C00000"/>
                </a:solidFill>
              </a:rPr>
              <a:t>add</a:t>
            </a:r>
            <a:r>
              <a:rPr lang="en-US" altLang="zh-CN" sz="1400"/>
              <a:t>() throws Exception{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public String </a:t>
            </a:r>
            <a:r>
              <a:rPr lang="en-US" altLang="zh-CN" sz="1400">
                <a:solidFill>
                  <a:srgbClr val="C00000"/>
                </a:solidFill>
              </a:rPr>
              <a:t>update</a:t>
            </a:r>
            <a:r>
              <a:rPr lang="en-US" altLang="zh-CN" sz="1400"/>
              <a:t>() throws Exception{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要对</a:t>
            </a:r>
            <a:r>
              <a:rPr lang="en-US" altLang="zh-CN" sz="1400"/>
              <a:t>add()</a:t>
            </a:r>
            <a:r>
              <a:rPr lang="zh-CN" altLang="en-US" sz="1400"/>
              <a:t>方法实施验证，校验文件的取名为：</a:t>
            </a:r>
            <a:r>
              <a:rPr lang="en-US" altLang="zh-CN" sz="1400"/>
              <a:t> UserAction-</a:t>
            </a:r>
            <a:r>
              <a:rPr lang="en-US" altLang="zh-CN" sz="1400">
                <a:solidFill>
                  <a:srgbClr val="0000FF"/>
                </a:solidFill>
              </a:rPr>
              <a:t>user_add</a:t>
            </a:r>
            <a:r>
              <a:rPr lang="en-US" altLang="zh-CN" sz="1400"/>
              <a:t>-validation.xml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要对</a:t>
            </a:r>
            <a:r>
              <a:rPr lang="en-US" altLang="zh-CN" sz="1400"/>
              <a:t>update()</a:t>
            </a:r>
            <a:r>
              <a:rPr lang="zh-CN" altLang="en-US" sz="1400"/>
              <a:t>方法实施验证，校验文件的取名为：</a:t>
            </a:r>
            <a:r>
              <a:rPr lang="en-US" altLang="zh-CN" sz="1400"/>
              <a:t> UserAction-</a:t>
            </a:r>
            <a:r>
              <a:rPr lang="en-US" altLang="zh-CN" sz="1400">
                <a:solidFill>
                  <a:srgbClr val="0000FF"/>
                </a:solidFill>
              </a:rPr>
              <a:t>user_update</a:t>
            </a:r>
            <a:r>
              <a:rPr lang="en-US" altLang="zh-CN" sz="1400"/>
              <a:t>-validation.xml</a:t>
            </a:r>
            <a:endParaRPr lang="en-US" altLang="zh-CN" sz="1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400"/>
              <a:t>基于</a:t>
            </a:r>
            <a:r>
              <a:rPr lang="en-US" altLang="zh-CN" sz="2400"/>
              <a:t>XML</a:t>
            </a:r>
            <a:r>
              <a:rPr lang="zh-CN" altLang="en-US" sz="2400"/>
              <a:t>校验的一些特点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50179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8358187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当为某个</a:t>
            </a:r>
            <a:r>
              <a:rPr lang="en-US" altLang="zh-CN" sz="1400"/>
              <a:t>action</a:t>
            </a:r>
            <a:r>
              <a:rPr lang="zh-CN" altLang="en-US" sz="1400"/>
              <a:t>提供了</a:t>
            </a:r>
            <a:r>
              <a:rPr lang="en-US" altLang="zh-CN" sz="1400">
                <a:solidFill>
                  <a:srgbClr val="FF0000"/>
                </a:solidFill>
              </a:rPr>
              <a:t>ActionClassName-validation.xml</a:t>
            </a:r>
            <a:r>
              <a:rPr lang="zh-CN" altLang="en-US" sz="1400"/>
              <a:t>和</a:t>
            </a:r>
            <a:r>
              <a:rPr lang="en-US" altLang="zh-CN" sz="1400">
                <a:solidFill>
                  <a:srgbClr val="FF0000"/>
                </a:solidFill>
              </a:rPr>
              <a:t>ActionClassName-ActionName-validation.xml</a:t>
            </a:r>
            <a:r>
              <a:rPr lang="zh-CN" altLang="en-US" sz="1400"/>
              <a:t>两种规则的校验文件时，系统按下面顺序寻找校验文件：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1。AconClassName-validation.xml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2。ActionClassName-ActionName-validation.xml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系统寻找到第一个校验文件时还会继续搜索后面的校验文件，当搜索到所有校验文件时，会把校验文件里的所有校验规则汇总，然后全部应用于</a:t>
            </a:r>
            <a:r>
              <a:rPr lang="en-US" altLang="zh-CN" sz="1400"/>
              <a:t>action</a:t>
            </a:r>
            <a:r>
              <a:rPr lang="zh-CN" altLang="en-US" sz="1400"/>
              <a:t>方法的校验。如果两个校验文件中指定的校验规则冲突，则只使用后面文件中的校验规则。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当</a:t>
            </a:r>
            <a:r>
              <a:rPr lang="en-US" altLang="zh-CN" sz="1400"/>
              <a:t>action</a:t>
            </a:r>
            <a:r>
              <a:rPr lang="zh-CN" altLang="en-US" sz="1400"/>
              <a:t>继承了另一个</a:t>
            </a:r>
            <a:r>
              <a:rPr lang="en-US" altLang="zh-CN" sz="1400"/>
              <a:t>action</a:t>
            </a:r>
            <a:r>
              <a:rPr lang="zh-CN" altLang="en-US" sz="1400"/>
              <a:t>，父类</a:t>
            </a:r>
            <a:r>
              <a:rPr lang="en-US" altLang="zh-CN" sz="1400"/>
              <a:t>action</a:t>
            </a:r>
            <a:r>
              <a:rPr lang="zh-CN" altLang="en-US" sz="1400"/>
              <a:t>的校验文件会先被搜索到。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假设</a:t>
            </a:r>
            <a:r>
              <a:rPr lang="en-US" altLang="zh-CN" sz="1400"/>
              <a:t>UserAction</a:t>
            </a:r>
            <a:r>
              <a:rPr lang="zh-CN" altLang="en-US" sz="1400"/>
              <a:t>继承</a:t>
            </a:r>
            <a:r>
              <a:rPr lang="en-US" altLang="zh-CN" sz="1400"/>
              <a:t>BaseAction</a:t>
            </a:r>
            <a:r>
              <a:rPr lang="zh-CN" altLang="en-US" sz="1400"/>
              <a:t>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&lt;action name="</a:t>
            </a:r>
            <a:r>
              <a:rPr lang="en-US" altLang="zh-CN" sz="1400">
                <a:solidFill>
                  <a:srgbClr val="C00000"/>
                </a:solidFill>
              </a:rPr>
              <a:t>user</a:t>
            </a:r>
            <a:r>
              <a:rPr lang="en-US" altLang="zh-CN" sz="1400"/>
              <a:t>" class="cn.itcast.action.UserAction" method="{1}"&gt;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&lt;/action&gt;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访问上面</a:t>
            </a:r>
            <a:r>
              <a:rPr lang="en-US" altLang="zh-CN" sz="1400"/>
              <a:t>action</a:t>
            </a:r>
            <a:r>
              <a:rPr lang="zh-CN" altLang="en-US" sz="1400"/>
              <a:t>，系统先搜索父类的校验文件：</a:t>
            </a:r>
            <a:r>
              <a:rPr lang="en-US" altLang="zh-CN" sz="1400">
                <a:solidFill>
                  <a:srgbClr val="0070C0"/>
                </a:solidFill>
              </a:rPr>
              <a:t>BaseAction-validation.xml</a:t>
            </a:r>
            <a:r>
              <a:rPr lang="zh-CN" altLang="en-US" sz="1400">
                <a:solidFill>
                  <a:srgbClr val="0070C0"/>
                </a:solidFill>
              </a:rPr>
              <a:t>，</a:t>
            </a:r>
            <a:r>
              <a:rPr lang="en-US" altLang="zh-CN" sz="1400">
                <a:solidFill>
                  <a:srgbClr val="0070C0"/>
                </a:solidFill>
              </a:rPr>
              <a:t> BaseAction-user-validation.xml</a:t>
            </a:r>
            <a:r>
              <a:rPr lang="zh-CN" altLang="en-US" sz="1400"/>
              <a:t>，接着搜索子类的校验文件：</a:t>
            </a:r>
            <a:r>
              <a:rPr lang="zh-CN" altLang="en-US" sz="1400">
                <a:solidFill>
                  <a:srgbClr val="0070C0"/>
                </a:solidFill>
              </a:rPr>
              <a:t> </a:t>
            </a:r>
            <a:r>
              <a:rPr lang="en-US" altLang="zh-CN" sz="1400">
                <a:solidFill>
                  <a:srgbClr val="0070C0"/>
                </a:solidFill>
              </a:rPr>
              <a:t>UserAction-validation.xml</a:t>
            </a:r>
            <a:r>
              <a:rPr lang="zh-CN" altLang="en-US" sz="1400">
                <a:solidFill>
                  <a:srgbClr val="0070C0"/>
                </a:solidFill>
              </a:rPr>
              <a:t>，</a:t>
            </a:r>
            <a:r>
              <a:rPr lang="en-US" altLang="zh-CN" sz="1400">
                <a:solidFill>
                  <a:srgbClr val="0070C0"/>
                </a:solidFill>
              </a:rPr>
              <a:t> UserAction-user-validation.xml</a:t>
            </a:r>
            <a:r>
              <a:rPr lang="zh-CN" altLang="en-US" sz="1400"/>
              <a:t>。应用于上面</a:t>
            </a:r>
            <a:r>
              <a:rPr lang="en-US" altLang="zh-CN" sz="1400"/>
              <a:t>action</a:t>
            </a:r>
            <a:r>
              <a:rPr lang="zh-CN" altLang="en-US" sz="1400"/>
              <a:t>的校验规则为这四个文件的总和。</a:t>
            </a:r>
            <a:endParaRPr lang="en-US" altLang="zh-CN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国际化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42938" y="2000250"/>
            <a:ext cx="82867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FF"/>
                </a:solidFill>
              </a:rPr>
              <a:t>准备资源文件，资源文件的命名格式如下：</a:t>
            </a:r>
            <a:endParaRPr lang="en-US" altLang="zh-CN" sz="14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259B41"/>
                </a:solidFill>
              </a:rPr>
              <a:t>baseName_language_country.properties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259B41"/>
                </a:solidFill>
              </a:rPr>
              <a:t>baseName_language.properties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259B41"/>
                </a:solidFill>
              </a:rPr>
              <a:t>baseName.properties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其中</a:t>
            </a:r>
            <a:r>
              <a:rPr lang="en-US" altLang="zh-CN" sz="1400"/>
              <a:t>baseName</a:t>
            </a:r>
            <a:r>
              <a:rPr lang="zh-CN" altLang="en-US" sz="1400"/>
              <a:t>是资源文件的基本名，我们可以自定义，但</a:t>
            </a:r>
            <a:r>
              <a:rPr lang="en-US" altLang="zh-CN" sz="1400"/>
              <a:t>language</a:t>
            </a:r>
            <a:r>
              <a:rPr lang="zh-CN" altLang="en-US" sz="1400"/>
              <a:t>和</a:t>
            </a:r>
            <a:r>
              <a:rPr lang="en-US" altLang="zh-CN" sz="1400"/>
              <a:t>country</a:t>
            </a:r>
            <a:r>
              <a:rPr lang="zh-CN" altLang="en-US" sz="1400"/>
              <a:t>必须是</a:t>
            </a:r>
            <a:r>
              <a:rPr lang="en-US" altLang="zh-CN" sz="1400"/>
              <a:t>java</a:t>
            </a:r>
            <a:r>
              <a:rPr lang="zh-CN" altLang="en-US" sz="1400"/>
              <a:t>支持的语言和国家。如：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中国大陆：</a:t>
            </a:r>
            <a:r>
              <a:rPr lang="en-US" altLang="zh-CN" sz="1400"/>
              <a:t> baseName_zh_CN.properties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美国：</a:t>
            </a:r>
            <a:r>
              <a:rPr lang="en-US" altLang="zh-CN" sz="1400"/>
              <a:t> baseName_en_US.properties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FF"/>
                </a:solidFill>
              </a:rPr>
              <a:t>现在为应用添加两个资源文件</a:t>
            </a:r>
            <a:r>
              <a:rPr lang="zh-CN" altLang="en-US" sz="1400"/>
              <a:t>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第一个存放中文：</a:t>
            </a:r>
            <a:r>
              <a:rPr lang="en-US" altLang="zh-CN" sz="1400">
                <a:solidFill>
                  <a:srgbClr val="FF0000"/>
                </a:solidFill>
              </a:rPr>
              <a:t>itcast</a:t>
            </a:r>
            <a:r>
              <a:rPr lang="en-US" altLang="zh-CN" sz="1400"/>
              <a:t>_zh_CN.properties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内容为：</a:t>
            </a:r>
            <a:r>
              <a:rPr lang="en-US" altLang="zh-CN" sz="1400"/>
              <a:t>welcome=</a:t>
            </a:r>
            <a:r>
              <a:rPr lang="zh-CN" altLang="en-US" sz="1400"/>
              <a:t>欢迎来到传智播客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第二个存放英语（美国）：</a:t>
            </a:r>
            <a:r>
              <a:rPr lang="en-US" altLang="zh-CN" sz="1400"/>
              <a:t> </a:t>
            </a:r>
            <a:r>
              <a:rPr lang="en-US" altLang="zh-CN" sz="1400">
                <a:solidFill>
                  <a:srgbClr val="FF0000"/>
                </a:solidFill>
              </a:rPr>
              <a:t>itcast</a:t>
            </a:r>
            <a:r>
              <a:rPr lang="en-US" altLang="zh-CN" sz="1400"/>
              <a:t>_en_US.properties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内容为：</a:t>
            </a:r>
            <a:r>
              <a:rPr lang="en-US" altLang="zh-CN" sz="1400"/>
              <a:t> welcome=welcome to itcast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对于中文的属性文件，我们编写好后，应该使用</a:t>
            </a:r>
            <a:r>
              <a:rPr lang="en-US" altLang="zh-CN" sz="1400"/>
              <a:t>jdk</a:t>
            </a:r>
            <a:r>
              <a:rPr lang="zh-CN" altLang="en-US" sz="1400"/>
              <a:t>提供的</a:t>
            </a:r>
            <a:r>
              <a:rPr lang="en-US" altLang="zh-CN" sz="1400"/>
              <a:t>native2ascii</a:t>
            </a:r>
            <a:r>
              <a:rPr lang="zh-CN" altLang="en-US" sz="1400"/>
              <a:t>命令把文件转换为</a:t>
            </a:r>
            <a:r>
              <a:rPr lang="en-US" altLang="zh-CN" sz="1400"/>
              <a:t>unicode</a:t>
            </a:r>
            <a:r>
              <a:rPr lang="zh-CN" altLang="en-US" sz="1400"/>
              <a:t>编码的文件。命令的使用方式如下：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native2ascii  </a:t>
            </a:r>
            <a:r>
              <a:rPr lang="zh-CN" altLang="en-US" sz="1400">
                <a:solidFill>
                  <a:srgbClr val="FF0000"/>
                </a:solidFill>
              </a:rPr>
              <a:t>源文件</a:t>
            </a:r>
            <a:r>
              <a:rPr lang="en-US" altLang="zh-CN" sz="1400">
                <a:solidFill>
                  <a:srgbClr val="FF0000"/>
                </a:solidFill>
              </a:rPr>
              <a:t>.properties  </a:t>
            </a:r>
            <a:r>
              <a:rPr lang="zh-CN" altLang="en-US" sz="1400">
                <a:solidFill>
                  <a:srgbClr val="FF0000"/>
                </a:solidFill>
              </a:rPr>
              <a:t>目标文件</a:t>
            </a:r>
            <a:r>
              <a:rPr lang="en-US" altLang="zh-CN" sz="1400">
                <a:solidFill>
                  <a:srgbClr val="FF0000"/>
                </a:solidFill>
              </a:rPr>
              <a:t>.properties</a:t>
            </a:r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配置全局资源与输出国际化信息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42938" y="2000250"/>
            <a:ext cx="828675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当准备好资源文件之后，我们可以在</a:t>
            </a:r>
            <a:r>
              <a:rPr lang="en-US" altLang="zh-CN" sz="1800"/>
              <a:t>struts.xml</a:t>
            </a:r>
            <a:r>
              <a:rPr lang="zh-CN" altLang="en-US" sz="1800"/>
              <a:t>中通过</a:t>
            </a:r>
            <a:r>
              <a:rPr lang="en-US" altLang="zh-CN" sz="1800"/>
              <a:t>struts.custom.i18n.resources</a:t>
            </a:r>
            <a:r>
              <a:rPr lang="zh-CN" altLang="en-US" sz="1800"/>
              <a:t>常量把资源文件定义为全局资源文件，如下：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&lt;constant name="</a:t>
            </a:r>
            <a:r>
              <a:rPr lang="en-US" altLang="zh-CN" sz="1400">
                <a:solidFill>
                  <a:srgbClr val="0000FF"/>
                </a:solidFill>
              </a:rPr>
              <a:t>struts.custom.i18n.resources</a:t>
            </a:r>
            <a:r>
              <a:rPr lang="en-US" altLang="zh-CN" sz="1400"/>
              <a:t>" value="</a:t>
            </a:r>
            <a:r>
              <a:rPr lang="en-US" altLang="zh-CN" sz="1400">
                <a:solidFill>
                  <a:srgbClr val="FF0000"/>
                </a:solidFill>
              </a:rPr>
              <a:t>itcast</a:t>
            </a:r>
            <a:r>
              <a:rPr lang="en-US" altLang="zh-CN" sz="1400"/>
              <a:t>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itcast</a:t>
            </a:r>
            <a:r>
              <a:rPr lang="zh-CN" altLang="en-US" sz="1800"/>
              <a:t>为资源文件的基本名。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 b="1"/>
              <a:t>后面我们就可以在页面或在</a:t>
            </a:r>
            <a:r>
              <a:rPr lang="en-US" altLang="zh-CN" sz="1800" b="1"/>
              <a:t>action</a:t>
            </a:r>
            <a:r>
              <a:rPr lang="zh-CN" altLang="en-US" sz="1800" b="1"/>
              <a:t>中访问国际化信息：</a:t>
            </a:r>
            <a:endParaRPr lang="en-US" altLang="zh-CN" sz="18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400"/>
              <a:t>在</a:t>
            </a:r>
            <a:r>
              <a:rPr lang="en-US" altLang="zh-CN" sz="1400"/>
              <a:t>JSP</a:t>
            </a:r>
            <a:r>
              <a:rPr lang="zh-CN" altLang="en-US" sz="1400"/>
              <a:t>页面中使用</a:t>
            </a:r>
            <a:r>
              <a:rPr lang="en-US" altLang="zh-CN" sz="1400"/>
              <a:t>&lt;s:text name=“”/&gt;</a:t>
            </a:r>
            <a:r>
              <a:rPr lang="zh-CN" altLang="en-US" sz="1400"/>
              <a:t>标签输出国际化信息：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&lt;s:text name=“user”/&gt;，name</a:t>
            </a:r>
            <a:r>
              <a:rPr lang="zh-CN" altLang="en-US" sz="1400"/>
              <a:t>为资源文件中的</a:t>
            </a:r>
            <a:r>
              <a:rPr lang="en-US" altLang="zh-CN" sz="1400"/>
              <a:t>key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400"/>
              <a:t>在</a:t>
            </a:r>
            <a:r>
              <a:rPr lang="en-US" altLang="zh-CN" sz="1400"/>
              <a:t>Action</a:t>
            </a:r>
            <a:r>
              <a:rPr lang="zh-CN" altLang="en-US" sz="1400"/>
              <a:t>类中，可以继承</a:t>
            </a:r>
            <a:r>
              <a:rPr lang="en-US" altLang="zh-CN" sz="1400"/>
              <a:t>ActionSupport，</a:t>
            </a:r>
            <a:r>
              <a:rPr lang="zh-CN" altLang="en-US" sz="1400"/>
              <a:t>使用</a:t>
            </a:r>
            <a:r>
              <a:rPr lang="en-US" altLang="zh-CN" sz="1400"/>
              <a:t>getText()</a:t>
            </a:r>
            <a:r>
              <a:rPr lang="zh-CN" altLang="en-US" sz="1400"/>
              <a:t>方法得到国际化信息，该方法的第一个参数用于指定资源文件中的</a:t>
            </a:r>
            <a:r>
              <a:rPr lang="en-US" altLang="zh-CN" sz="1400"/>
              <a:t>key</a:t>
            </a:r>
            <a:r>
              <a:rPr lang="zh-CN" altLang="en-US" sz="1400"/>
              <a:t>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400"/>
              <a:t>在表单标签中，通过</a:t>
            </a:r>
            <a:r>
              <a:rPr lang="en-US" altLang="zh-CN" sz="1400"/>
              <a:t>key</a:t>
            </a:r>
            <a:r>
              <a:rPr lang="zh-CN" altLang="en-US" sz="1400"/>
              <a:t>属性指定资源文件中的</a:t>
            </a:r>
            <a:r>
              <a:rPr lang="en-US" altLang="zh-CN" sz="1400"/>
              <a:t>key</a:t>
            </a:r>
            <a:r>
              <a:rPr lang="zh-CN" altLang="en-US" sz="1400"/>
              <a:t>，如：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&lt;s:textfield name="realname" key="user"/&gt;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国际化</a:t>
            </a:r>
            <a:r>
              <a:rPr lang="en-US" altLang="zh-CN" sz="2900"/>
              <a:t>—</a:t>
            </a:r>
            <a:r>
              <a:rPr lang="zh-CN" altLang="en-US" sz="2900"/>
              <a:t>输出带占位符的国际化信息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资源文件中的内容如下：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7F7F7F"/>
                </a:solidFill>
              </a:rPr>
              <a:t>welcome= {0}</a:t>
            </a:r>
            <a:r>
              <a:rPr lang="zh-CN" altLang="en-US" sz="1800">
                <a:solidFill>
                  <a:srgbClr val="7F7F7F"/>
                </a:solidFill>
              </a:rPr>
              <a:t>，</a:t>
            </a:r>
            <a:r>
              <a:rPr lang="zh-CN" altLang="en-US" sz="1800"/>
              <a:t>欢迎来到传智播客</a:t>
            </a:r>
            <a:r>
              <a:rPr lang="en-US" altLang="zh-CN" sz="1800">
                <a:solidFill>
                  <a:srgbClr val="7F7F7F"/>
                </a:solidFill>
              </a:rPr>
              <a:t>{1}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在</a:t>
            </a:r>
            <a:r>
              <a:rPr lang="en-US" altLang="zh-CN" sz="1800"/>
              <a:t>jsp</a:t>
            </a:r>
            <a:r>
              <a:rPr lang="zh-CN" altLang="en-US" sz="1800"/>
              <a:t>页面中输出带占位符的国际化信息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7F7F7F"/>
                </a:solidFill>
              </a:rPr>
              <a:t>&lt;s:text name="welcome"&gt;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7F7F7F"/>
                </a:solidFill>
              </a:rPr>
              <a:t>  	 &lt;s:param&gt;&lt;s:property value="realname"/&gt;&lt;/s:param&gt;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7F7F7F"/>
                </a:solidFill>
              </a:rPr>
              <a:t>	&lt;s:param&gt;</a:t>
            </a:r>
            <a:r>
              <a:rPr lang="zh-CN" altLang="en-US" sz="1400">
                <a:solidFill>
                  <a:srgbClr val="7F7F7F"/>
                </a:solidFill>
              </a:rPr>
              <a:t>学习</a:t>
            </a:r>
            <a:r>
              <a:rPr lang="en-US" altLang="zh-CN" sz="1400">
                <a:solidFill>
                  <a:srgbClr val="7F7F7F"/>
                </a:solidFill>
              </a:rPr>
              <a:t>&lt;/s:param&gt;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7F7F7F"/>
                </a:solidFill>
              </a:rPr>
              <a:t>&lt;/s:text&gt;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在</a:t>
            </a:r>
            <a:r>
              <a:rPr lang="en-US" altLang="zh-CN" sz="1800"/>
              <a:t>Action</a:t>
            </a:r>
            <a:r>
              <a:rPr lang="zh-CN" altLang="en-US" sz="1800"/>
              <a:t>类中获取带占位符的国际化信息，可以使用</a:t>
            </a:r>
            <a:r>
              <a:rPr lang="en-US" altLang="zh-CN" sz="1800"/>
              <a:t>getText(String key, String[] args)</a:t>
            </a:r>
            <a:r>
              <a:rPr lang="zh-CN" altLang="en-US" sz="1800"/>
              <a:t>或</a:t>
            </a:r>
            <a:r>
              <a:rPr lang="en-US" altLang="zh-CN" sz="1800"/>
              <a:t>getText(String aTextName, List args)</a:t>
            </a:r>
            <a:r>
              <a:rPr lang="zh-CN" altLang="en-US" sz="1800"/>
              <a:t>方法。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国际化</a:t>
            </a:r>
            <a:r>
              <a:rPr lang="en-US" altLang="zh-CN" sz="2900"/>
              <a:t>—</a:t>
            </a:r>
            <a:r>
              <a:rPr lang="zh-CN" altLang="en-US" sz="2900"/>
              <a:t>包范围资源文件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54275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在一个大型应用中，整个应用有大量的内容需要实现国际化，如果我们把国际化的内容都放置在全局资源属性文件中，显然会导致资源文件变的过于庞大、臃肿，不便于维护，这个时候我们可以针对不同模块，使用包范围来组织国际化文件。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/>
              <a:t>方法如下：</a:t>
            </a:r>
            <a:endParaRPr lang="en-US" altLang="zh-CN" sz="24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在</a:t>
            </a:r>
            <a:r>
              <a:rPr lang="en-US" altLang="zh-CN" sz="1800"/>
              <a:t>java</a:t>
            </a:r>
            <a:r>
              <a:rPr lang="zh-CN" altLang="en-US" sz="1800"/>
              <a:t>的包下放置</a:t>
            </a:r>
            <a:r>
              <a:rPr lang="en-US" altLang="zh-CN" sz="1800">
                <a:solidFill>
                  <a:srgbClr val="FF0000"/>
                </a:solidFill>
              </a:rPr>
              <a:t>package_</a:t>
            </a:r>
            <a:r>
              <a:rPr lang="en-US" altLang="zh-CN" sz="1800"/>
              <a:t>language_country.properties</a:t>
            </a:r>
            <a:r>
              <a:rPr lang="zh-CN" altLang="en-US" sz="1800"/>
              <a:t>资源文件，</a:t>
            </a:r>
            <a:r>
              <a:rPr lang="en-US" altLang="zh-CN" sz="1800"/>
              <a:t>package</a:t>
            </a:r>
            <a:r>
              <a:rPr lang="zh-CN" altLang="en-US" sz="1800"/>
              <a:t>为固定写法</a:t>
            </a:r>
            <a:r>
              <a:rPr lang="en-US" altLang="zh-CN" sz="1800"/>
              <a:t>，</a:t>
            </a:r>
            <a:r>
              <a:rPr lang="zh-CN" altLang="en-US" sz="1800"/>
              <a:t>处于该包</a:t>
            </a:r>
            <a:r>
              <a:rPr lang="zh-CN" altLang="en-US" sz="1800">
                <a:solidFill>
                  <a:srgbClr val="FF0000"/>
                </a:solidFill>
              </a:rPr>
              <a:t>及子包</a:t>
            </a:r>
            <a:r>
              <a:rPr lang="zh-CN" altLang="en-US" sz="1800"/>
              <a:t>下的</a:t>
            </a:r>
            <a:r>
              <a:rPr lang="en-US" altLang="zh-CN" sz="1800"/>
              <a:t>action</a:t>
            </a:r>
            <a:r>
              <a:rPr lang="zh-CN" altLang="en-US" sz="1800"/>
              <a:t>都可以访问该资源</a:t>
            </a:r>
            <a:r>
              <a:rPr lang="en-US" altLang="zh-CN" sz="1800"/>
              <a:t>。</a:t>
            </a:r>
            <a:r>
              <a:rPr lang="zh-CN" altLang="en-US" sz="1800"/>
              <a:t>当查找指定</a:t>
            </a:r>
            <a:r>
              <a:rPr lang="en-US" altLang="zh-CN" sz="1800"/>
              <a:t>key</a:t>
            </a:r>
            <a:r>
              <a:rPr lang="zh-CN" altLang="en-US" sz="1800"/>
              <a:t>的消息时</a:t>
            </a:r>
            <a:r>
              <a:rPr lang="en-US" altLang="zh-CN" sz="1800"/>
              <a:t>，</a:t>
            </a:r>
            <a:r>
              <a:rPr lang="zh-CN" altLang="en-US" sz="1800"/>
              <a:t>系统会先从</a:t>
            </a:r>
            <a:r>
              <a:rPr lang="en-US" altLang="zh-CN" sz="1800"/>
              <a:t>package</a:t>
            </a:r>
            <a:r>
              <a:rPr lang="zh-CN" altLang="en-US" sz="1800"/>
              <a:t>资源文件查找</a:t>
            </a:r>
            <a:r>
              <a:rPr lang="en-US" altLang="zh-CN" sz="1800"/>
              <a:t>，</a:t>
            </a:r>
            <a:r>
              <a:rPr lang="zh-CN" altLang="en-US" sz="1800"/>
              <a:t>当找不到对应的</a:t>
            </a:r>
            <a:r>
              <a:rPr lang="en-US" altLang="zh-CN" sz="1800"/>
              <a:t>key</a:t>
            </a:r>
            <a:r>
              <a:rPr lang="zh-CN" altLang="en-US" sz="1800"/>
              <a:t>时</a:t>
            </a:r>
            <a:r>
              <a:rPr lang="en-US" altLang="zh-CN" sz="1800"/>
              <a:t>，</a:t>
            </a:r>
            <a:r>
              <a:rPr lang="zh-CN" altLang="en-US" sz="1800"/>
              <a:t>才会从常量</a:t>
            </a:r>
            <a:r>
              <a:rPr lang="en-US" altLang="zh-CN" sz="1800"/>
              <a:t>struts.custom.i18n.resources</a:t>
            </a:r>
            <a:r>
              <a:rPr lang="zh-CN" altLang="en-US" sz="1800"/>
              <a:t>指定的资源文件中寻找。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400"/>
              <a:t>搭建</a:t>
            </a:r>
            <a:r>
              <a:rPr lang="en-US" altLang="zh-CN" sz="2400"/>
              <a:t>Struts2</a:t>
            </a:r>
            <a:r>
              <a:rPr lang="zh-CN" altLang="en-US" sz="2400"/>
              <a:t>开发环境</a:t>
            </a:r>
            <a:r>
              <a:rPr lang="en-US" altLang="zh-CN" sz="2400"/>
              <a:t>--Struts2</a:t>
            </a:r>
            <a:r>
              <a:rPr lang="zh-CN" altLang="en-US" sz="2400"/>
              <a:t>在</a:t>
            </a:r>
            <a:r>
              <a:rPr lang="en-US" altLang="zh-CN" sz="2400"/>
              <a:t>web</a:t>
            </a:r>
            <a:r>
              <a:rPr lang="zh-CN" altLang="en-US" sz="2400"/>
              <a:t>中的启动配置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7786687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在</a:t>
            </a:r>
            <a:r>
              <a:rPr lang="en-US" altLang="zh-CN"/>
              <a:t>struts1.x</a:t>
            </a:r>
            <a:r>
              <a:rPr lang="zh-CN" altLang="en-US"/>
              <a:t>中，</a:t>
            </a:r>
            <a:r>
              <a:rPr lang="en-US" altLang="zh-CN"/>
              <a:t> struts</a:t>
            </a:r>
            <a:r>
              <a:rPr lang="zh-CN" altLang="en-US"/>
              <a:t>框架是通过</a:t>
            </a:r>
            <a:r>
              <a:rPr lang="en-US" altLang="zh-CN"/>
              <a:t>Servlet</a:t>
            </a:r>
            <a:r>
              <a:rPr lang="zh-CN" altLang="en-US"/>
              <a:t>启动的。在</a:t>
            </a:r>
            <a:r>
              <a:rPr lang="en-US" altLang="zh-CN"/>
              <a:t>struts2</a:t>
            </a:r>
            <a:r>
              <a:rPr lang="zh-CN" altLang="en-US"/>
              <a:t>中</a:t>
            </a:r>
            <a:r>
              <a:rPr lang="en-US" altLang="zh-CN"/>
              <a:t>，struts</a:t>
            </a:r>
            <a:r>
              <a:rPr lang="zh-CN" altLang="en-US"/>
              <a:t>框架是通过</a:t>
            </a:r>
            <a:r>
              <a:rPr lang="en-US" altLang="zh-CN"/>
              <a:t>Filter</a:t>
            </a:r>
            <a:r>
              <a:rPr lang="zh-CN" altLang="en-US"/>
              <a:t>启动的。他在</a:t>
            </a:r>
            <a:r>
              <a:rPr lang="en-US" altLang="zh-CN"/>
              <a:t>web.xml</a:t>
            </a:r>
            <a:r>
              <a:rPr lang="zh-CN" altLang="en-US"/>
              <a:t>中的配置如下：</a:t>
            </a: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&lt;filter&gt;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&lt;filter-name&gt;struts2&lt;/filter-name&gt;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200" b="1"/>
              <a:t>    </a:t>
            </a:r>
            <a:r>
              <a:rPr lang="en-US" altLang="zh-CN" sz="1200"/>
              <a:t>&lt;filter-class&gt;</a:t>
            </a:r>
            <a:r>
              <a:rPr lang="en-US" altLang="zh-CN" sz="1200">
                <a:solidFill>
                  <a:srgbClr val="FF0000"/>
                </a:solidFill>
              </a:rPr>
              <a:t>org.apache.struts2.dispatcher.ng.filter.StrutsPrepareAndExecuteFilter</a:t>
            </a:r>
            <a:r>
              <a:rPr lang="en-US" altLang="zh-CN" sz="1200"/>
              <a:t>&lt;/filter-class&gt;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200">
                <a:solidFill>
                  <a:srgbClr val="259B41"/>
                </a:solidFill>
              </a:rPr>
              <a:t> &lt;!-- </a:t>
            </a:r>
            <a:r>
              <a:rPr lang="zh-CN" altLang="en-US" sz="1200">
                <a:solidFill>
                  <a:srgbClr val="259B41"/>
                </a:solidFill>
              </a:rPr>
              <a:t>自从</a:t>
            </a:r>
            <a:r>
              <a:rPr lang="en-US" altLang="zh-CN" sz="1200">
                <a:solidFill>
                  <a:srgbClr val="259B41"/>
                </a:solidFill>
              </a:rPr>
              <a:t>Struts 2.1.3</a:t>
            </a:r>
            <a:r>
              <a:rPr lang="zh-CN" altLang="en-US" sz="1200">
                <a:solidFill>
                  <a:srgbClr val="259B41"/>
                </a:solidFill>
              </a:rPr>
              <a:t>以后，下面的</a:t>
            </a:r>
            <a:r>
              <a:rPr lang="en-US" altLang="zh-CN" sz="1200">
                <a:solidFill>
                  <a:srgbClr val="259B41"/>
                </a:solidFill>
              </a:rPr>
              <a:t>FilterDispatcher</a:t>
            </a:r>
            <a:r>
              <a:rPr lang="zh-CN" altLang="en-US" sz="1200">
                <a:solidFill>
                  <a:srgbClr val="259B41"/>
                </a:solidFill>
              </a:rPr>
              <a:t>已经标注为过时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200">
                <a:solidFill>
                  <a:srgbClr val="259B41"/>
                </a:solidFill>
              </a:rPr>
              <a:t>    </a:t>
            </a:r>
            <a:r>
              <a:rPr lang="en-US" altLang="zh-CN" sz="1200">
                <a:solidFill>
                  <a:srgbClr val="259B41"/>
                </a:solidFill>
              </a:rPr>
              <a:t>&lt;filter-class&gt;org.apache.struts2.dispatcher.FilterDispatcher&lt;/filter-class&gt; --&gt;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200"/>
              <a:t>&lt;/filter&gt;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&lt;filter-mapping&gt;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&lt;filter-name&gt;struts2&lt;/filter-name&gt;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&lt;url-pattern&gt;</a:t>
            </a:r>
            <a:r>
              <a:rPr lang="en-US" altLang="zh-CN" sz="1200">
                <a:solidFill>
                  <a:srgbClr val="C00000"/>
                </a:solidFill>
              </a:rPr>
              <a:t>/*</a:t>
            </a:r>
            <a:r>
              <a:rPr lang="en-US" altLang="zh-CN" sz="1200"/>
              <a:t>&lt;/url-pattern&gt;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&lt;/filter-mapping&gt;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在</a:t>
            </a:r>
            <a:r>
              <a:rPr lang="en-US" altLang="zh-CN"/>
              <a:t>StrutsPrepareAndExecuteFilter</a:t>
            </a:r>
            <a:r>
              <a:rPr lang="zh-CN" altLang="en-US"/>
              <a:t>的</a:t>
            </a:r>
            <a:r>
              <a:rPr lang="en-US" altLang="zh-CN"/>
              <a:t>init()</a:t>
            </a:r>
            <a:r>
              <a:rPr lang="zh-CN" altLang="en-US"/>
              <a:t>方法中将会读取类路径下默认的配置文件</a:t>
            </a:r>
            <a:r>
              <a:rPr lang="en-US" altLang="zh-CN"/>
              <a:t>struts.xml</a:t>
            </a:r>
            <a:r>
              <a:rPr lang="zh-CN" altLang="en-US"/>
              <a:t>完成初始化操作。</a:t>
            </a: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600" b="1"/>
              <a:t>注意</a:t>
            </a:r>
            <a:r>
              <a:rPr lang="zh-CN" altLang="en-US" sz="1600"/>
              <a:t>：</a:t>
            </a:r>
            <a:r>
              <a:rPr lang="en-US" altLang="zh-CN" sz="1600"/>
              <a:t>struts2</a:t>
            </a:r>
            <a:r>
              <a:rPr lang="zh-CN" altLang="en-US" sz="1600"/>
              <a:t>读取到</a:t>
            </a:r>
            <a:r>
              <a:rPr lang="en-US" altLang="zh-CN" sz="1600"/>
              <a:t>struts.xml</a:t>
            </a:r>
            <a:r>
              <a:rPr lang="zh-CN" altLang="en-US" sz="1600"/>
              <a:t>的内容后，以</a:t>
            </a:r>
            <a:r>
              <a:rPr lang="en-US" altLang="zh-CN" sz="1600"/>
              <a:t>javabean</a:t>
            </a:r>
            <a:r>
              <a:rPr lang="zh-CN" altLang="en-US" sz="1600"/>
              <a:t>形式存放在内存中，以后</a:t>
            </a:r>
            <a:r>
              <a:rPr lang="en-US" altLang="zh-CN" sz="1600"/>
              <a:t>struts2</a:t>
            </a:r>
            <a:r>
              <a:rPr lang="zh-CN" altLang="en-US" sz="1600"/>
              <a:t>对用户的每次请求处理将使用内存中的数据，而不是每次都读取</a:t>
            </a:r>
            <a:r>
              <a:rPr lang="en-US" altLang="zh-CN" sz="1600"/>
              <a:t>struts.xml</a:t>
            </a:r>
            <a:r>
              <a:rPr lang="zh-CN" altLang="en-US" sz="1600"/>
              <a:t>文件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国际化</a:t>
            </a:r>
            <a:r>
              <a:rPr lang="en-US" altLang="zh-CN" sz="2900"/>
              <a:t>—Action</a:t>
            </a:r>
            <a:r>
              <a:rPr lang="zh-CN" altLang="en-US" sz="2900"/>
              <a:t>范围资源文件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55299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我们也可以为某个</a:t>
            </a:r>
            <a:r>
              <a:rPr lang="en-US" altLang="zh-CN" sz="1800"/>
              <a:t>action</a:t>
            </a:r>
            <a:r>
              <a:rPr lang="zh-CN" altLang="en-US" sz="1800"/>
              <a:t>单独指定资源文件，方法如下：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在</a:t>
            </a:r>
            <a:r>
              <a:rPr lang="en-US" altLang="zh-CN" sz="1800"/>
              <a:t>Action</a:t>
            </a:r>
            <a:r>
              <a:rPr lang="zh-CN" altLang="en-US" sz="1800"/>
              <a:t>类所在的路径，放置</a:t>
            </a:r>
            <a:r>
              <a:rPr lang="en-US" altLang="zh-CN" sz="1800"/>
              <a:t>ActionClassName_language_country.properties</a:t>
            </a:r>
            <a:r>
              <a:rPr lang="zh-CN" altLang="en-US" sz="1800"/>
              <a:t>资源文件，</a:t>
            </a:r>
            <a:r>
              <a:rPr lang="en-US" altLang="zh-CN" sz="1800"/>
              <a:t>ActionClassName</a:t>
            </a:r>
            <a:r>
              <a:rPr lang="zh-CN" altLang="en-US" sz="1800"/>
              <a:t>为</a:t>
            </a:r>
            <a:r>
              <a:rPr lang="en-US" altLang="zh-CN" sz="1800"/>
              <a:t>action</a:t>
            </a:r>
            <a:r>
              <a:rPr lang="zh-CN" altLang="en-US" sz="1800"/>
              <a:t>类的简单名称</a:t>
            </a:r>
            <a:r>
              <a:rPr lang="en-US" altLang="zh-CN" sz="1800"/>
              <a:t>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当查找指定</a:t>
            </a:r>
            <a:r>
              <a:rPr lang="en-US" altLang="zh-CN" sz="1800"/>
              <a:t>key</a:t>
            </a:r>
            <a:r>
              <a:rPr lang="zh-CN" altLang="en-US" sz="1800"/>
              <a:t>的消息时</a:t>
            </a:r>
            <a:r>
              <a:rPr lang="en-US" altLang="zh-CN" sz="1800"/>
              <a:t>，</a:t>
            </a:r>
            <a:r>
              <a:rPr lang="zh-CN" altLang="en-US" sz="1800"/>
              <a:t>系统会先从</a:t>
            </a:r>
            <a:r>
              <a:rPr lang="en-US" altLang="zh-CN" sz="1800"/>
              <a:t>ActionClassName_language_country.properties</a:t>
            </a:r>
            <a:r>
              <a:rPr lang="zh-CN" altLang="en-US" sz="1800"/>
              <a:t>资源文件查找，如果没有找到对应的</a:t>
            </a:r>
            <a:r>
              <a:rPr lang="en-US" altLang="zh-CN" sz="1800"/>
              <a:t>key</a:t>
            </a:r>
            <a:r>
              <a:rPr lang="zh-CN" altLang="en-US" sz="1800"/>
              <a:t>，然后沿着</a:t>
            </a:r>
            <a:r>
              <a:rPr lang="zh-CN" altLang="en-US" sz="1800">
                <a:solidFill>
                  <a:srgbClr val="FF0000"/>
                </a:solidFill>
              </a:rPr>
              <a:t>当前包往上</a:t>
            </a:r>
            <a:r>
              <a:rPr lang="zh-CN" altLang="en-US" sz="1800"/>
              <a:t>查找基本名为</a:t>
            </a:r>
            <a:r>
              <a:rPr lang="en-US" altLang="zh-CN" sz="1800"/>
              <a:t>package </a:t>
            </a:r>
            <a:r>
              <a:rPr lang="zh-CN" altLang="en-US" sz="1800"/>
              <a:t>的资源文件，一直找到最顶层包。如果还没有找到对应的</a:t>
            </a:r>
            <a:r>
              <a:rPr lang="en-US" altLang="zh-CN" sz="1800"/>
              <a:t>key，</a:t>
            </a:r>
            <a:r>
              <a:rPr lang="zh-CN" altLang="en-US" sz="1800"/>
              <a:t>最后会从常量</a:t>
            </a:r>
            <a:r>
              <a:rPr lang="en-US" altLang="zh-CN" sz="1800"/>
              <a:t>struts.custom.i18n.resources</a:t>
            </a:r>
            <a:r>
              <a:rPr lang="zh-CN" altLang="en-US" sz="1800"/>
              <a:t>指定的资源文件中寻找。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国际化</a:t>
            </a:r>
            <a:r>
              <a:rPr lang="en-US" altLang="zh-CN" sz="2900"/>
              <a:t>—JSP</a:t>
            </a:r>
            <a:r>
              <a:rPr lang="zh-CN" altLang="en-US" sz="2900"/>
              <a:t>中直接访问某个资源文件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56323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struts2</a:t>
            </a:r>
            <a:r>
              <a:rPr lang="zh-CN" altLang="en-US" sz="1800"/>
              <a:t>为我们提供了</a:t>
            </a:r>
            <a:r>
              <a:rPr lang="en-US" altLang="zh-CN" sz="1800"/>
              <a:t>&lt;s:i18n&gt;</a:t>
            </a:r>
            <a:r>
              <a:rPr lang="zh-CN" altLang="en-US" sz="1800"/>
              <a:t>标签，使用</a:t>
            </a:r>
            <a:r>
              <a:rPr lang="en-US" altLang="zh-CN" sz="1800"/>
              <a:t>&lt;s:i18n&gt;</a:t>
            </a:r>
            <a:r>
              <a:rPr lang="zh-CN" altLang="en-US" sz="1800"/>
              <a:t>标签我们可以在类路径下直接从某个资源文件中获取国际化数据，而无需任何配置：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&lt;s:i18n name="</a:t>
            </a:r>
            <a:r>
              <a:rPr lang="en-US" altLang="zh-CN" sz="1800">
                <a:solidFill>
                  <a:srgbClr val="FF0000"/>
                </a:solidFill>
              </a:rPr>
              <a:t>itcast</a:t>
            </a:r>
            <a:r>
              <a:rPr lang="en-US" altLang="zh-CN" sz="1800"/>
              <a:t>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    &lt;s:text name=“welcome”/&gt;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&lt;/s:i18n&gt;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Itcast</a:t>
            </a:r>
            <a:r>
              <a:rPr lang="zh-CN" altLang="en-US" sz="1800"/>
              <a:t>为类路径下资源文件的基本名。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如果要访问的资源文件在类路径的某个包下，可以这样访问：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&lt;s:i18n name=“cn/itcast/action/</a:t>
            </a:r>
            <a:r>
              <a:rPr lang="en-US" altLang="zh-CN" sz="1800">
                <a:solidFill>
                  <a:srgbClr val="FF0000"/>
                </a:solidFill>
              </a:rPr>
              <a:t>package</a:t>
            </a:r>
            <a:r>
              <a:rPr lang="en-US" altLang="zh-CN" sz="1800"/>
              <a:t>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  	&lt;s:text name="welcome"&gt;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  		&lt;s:param&gt;</a:t>
            </a:r>
            <a:r>
              <a:rPr lang="zh-CN" altLang="en-US" sz="1800"/>
              <a:t>小张</a:t>
            </a:r>
            <a:r>
              <a:rPr lang="en-US" altLang="zh-CN" sz="1800"/>
              <a:t>&lt;/s:param&gt;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  	&lt;/s:text&gt;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&lt;/s:i18n&gt;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上面访问</a:t>
            </a:r>
            <a:r>
              <a:rPr lang="en-US" altLang="zh-CN" sz="1800"/>
              <a:t>cn.itcast.action</a:t>
            </a:r>
            <a:r>
              <a:rPr lang="zh-CN" altLang="en-US" sz="1800"/>
              <a:t>包下基本名为</a:t>
            </a:r>
            <a:r>
              <a:rPr lang="en-US" altLang="zh-CN" sz="1800">
                <a:solidFill>
                  <a:srgbClr val="FF0000"/>
                </a:solidFill>
              </a:rPr>
              <a:t>package</a:t>
            </a:r>
            <a:r>
              <a:rPr lang="zh-CN" altLang="en-US" sz="1800"/>
              <a:t>的资源文件。</a:t>
            </a:r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2900"/>
              <a:t>OGNL</a:t>
            </a:r>
            <a:r>
              <a:rPr lang="zh-CN" altLang="en-US" sz="2900"/>
              <a:t>表达式</a:t>
            </a:r>
            <a:r>
              <a:rPr lang="zh-CN" altLang="en-US" sz="3200"/>
              <a:t>语言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57347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OGNL</a:t>
            </a:r>
            <a:r>
              <a:rPr lang="zh-CN" altLang="en-US" sz="1800"/>
              <a:t>是</a:t>
            </a:r>
            <a:r>
              <a:rPr lang="en-US" altLang="zh-CN" sz="1800"/>
              <a:t>Object Graphic Navigation Language</a:t>
            </a:r>
            <a:r>
              <a:rPr lang="zh-CN" altLang="en-US" sz="1800"/>
              <a:t>（对象图导航语言）的缩写，它是一个开源项目。</a:t>
            </a:r>
            <a:r>
              <a:rPr lang="en-US" altLang="zh-CN" sz="1800"/>
              <a:t> Struts 2</a:t>
            </a:r>
            <a:r>
              <a:rPr lang="zh-CN" altLang="en-US" sz="1800"/>
              <a:t>框架使用</a:t>
            </a:r>
            <a:r>
              <a:rPr lang="en-US" altLang="zh-CN" sz="1800"/>
              <a:t>OGNL</a:t>
            </a:r>
            <a:r>
              <a:rPr lang="zh-CN" altLang="en-US" sz="1800"/>
              <a:t>作为默认的表达式语言。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相对</a:t>
            </a:r>
            <a:r>
              <a:rPr lang="en-US" altLang="zh-CN" sz="1800"/>
              <a:t>EL</a:t>
            </a:r>
            <a:r>
              <a:rPr lang="zh-CN" altLang="en-US" sz="1800"/>
              <a:t>表达式，它提供了平时我们需要的一些功能，如：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800"/>
              <a:t>支持对象方法调用，如</a:t>
            </a:r>
            <a:r>
              <a:rPr lang="en-US" altLang="zh-CN" sz="1800"/>
              <a:t>xxx.sayHello()</a:t>
            </a:r>
            <a:r>
              <a:rPr lang="zh-CN" altLang="en-US" sz="1800"/>
              <a:t>；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800"/>
              <a:t>支持类静态方法调用和值访问，表达式的格式为</a:t>
            </a:r>
            <a:r>
              <a:rPr lang="en-US" altLang="zh-CN" sz="1800"/>
              <a:t>@[</a:t>
            </a:r>
            <a:r>
              <a:rPr lang="zh-CN" altLang="en-US" sz="1800"/>
              <a:t>类全名（包括包路径）</a:t>
            </a:r>
            <a:r>
              <a:rPr lang="en-US" altLang="zh-CN" sz="1800"/>
              <a:t>]@[</a:t>
            </a:r>
            <a:r>
              <a:rPr lang="zh-CN" altLang="en-US" sz="1800"/>
              <a:t>方法名 </a:t>
            </a:r>
            <a:r>
              <a:rPr lang="en-US" altLang="zh-CN" sz="1800"/>
              <a:t>|  </a:t>
            </a:r>
            <a:r>
              <a:rPr lang="zh-CN" altLang="en-US" sz="1800"/>
              <a:t>值名</a:t>
            </a:r>
            <a:r>
              <a:rPr lang="en-US" altLang="zh-CN" sz="1800"/>
              <a:t>]</a:t>
            </a:r>
            <a:r>
              <a:rPr lang="zh-CN" altLang="en-US" sz="1800"/>
              <a:t>，例如：</a:t>
            </a:r>
            <a:r>
              <a:rPr lang="en-US" altLang="zh-CN" sz="1800"/>
              <a:t>@java.lang.String@format('foo %s', 'bar')</a:t>
            </a:r>
            <a:r>
              <a:rPr lang="zh-CN" altLang="en-US" sz="1800"/>
              <a:t>或</a:t>
            </a:r>
            <a:r>
              <a:rPr lang="en-US" altLang="zh-CN" sz="1800"/>
              <a:t>@cn.itcast.Constant@APP_NAME</a:t>
            </a:r>
            <a:r>
              <a:rPr lang="zh-CN" altLang="en-US" sz="1800"/>
              <a:t>；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800"/>
              <a:t>操作集合对象。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800"/>
              <a:t>Ognl </a:t>
            </a:r>
            <a:r>
              <a:rPr lang="zh-CN" altLang="en-US" sz="1800"/>
              <a:t>有一个上下文（</a:t>
            </a:r>
            <a:r>
              <a:rPr lang="en-US" altLang="zh-CN" sz="1800"/>
              <a:t>Context</a:t>
            </a:r>
            <a:r>
              <a:rPr lang="zh-CN" altLang="en-US" sz="1800"/>
              <a:t>）概念，说白了上下文就是一个</a:t>
            </a:r>
            <a:r>
              <a:rPr lang="en-US" altLang="zh-CN" sz="1800"/>
              <a:t>MAP</a:t>
            </a:r>
            <a:r>
              <a:rPr lang="zh-CN" altLang="en-US" sz="1800"/>
              <a:t>结构，它实现了</a:t>
            </a:r>
            <a:r>
              <a:rPr lang="en-US" altLang="zh-CN" sz="1800"/>
              <a:t>java.utils.Map</a:t>
            </a:r>
            <a:r>
              <a:rPr lang="zh-CN" altLang="en-US" sz="1800"/>
              <a:t>接口，在</a:t>
            </a:r>
            <a:r>
              <a:rPr lang="en-US" altLang="zh-CN" sz="1800"/>
              <a:t>Struts2</a:t>
            </a:r>
            <a:r>
              <a:rPr lang="zh-CN" altLang="en-US" sz="1800"/>
              <a:t>中上下文（</a:t>
            </a:r>
            <a:r>
              <a:rPr lang="en-US" altLang="zh-CN" sz="1800"/>
              <a:t>Context</a:t>
            </a:r>
            <a:r>
              <a:rPr lang="zh-CN" altLang="en-US" sz="1800"/>
              <a:t>）的实现为</a:t>
            </a:r>
            <a:r>
              <a:rPr lang="en-US" altLang="zh-CN" sz="1800"/>
              <a:t>ActionContext</a:t>
            </a:r>
            <a:r>
              <a:rPr lang="zh-CN" altLang="en-US" sz="1800"/>
              <a:t>，下面是上下文（</a:t>
            </a:r>
            <a:r>
              <a:rPr lang="en-US" altLang="zh-CN" sz="1800"/>
              <a:t>Context</a:t>
            </a:r>
            <a:r>
              <a:rPr lang="zh-CN" altLang="en-US" sz="1800"/>
              <a:t>）的结构示意图</a:t>
            </a:r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2900"/>
              <a:t>OGNL</a:t>
            </a:r>
            <a:r>
              <a:rPr lang="zh-CN" altLang="en-US" sz="2900"/>
              <a:t>表达式</a:t>
            </a:r>
            <a:r>
              <a:rPr lang="zh-CN" altLang="en-US" sz="3200"/>
              <a:t>语言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58371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Struts 2</a:t>
            </a:r>
            <a:r>
              <a:rPr lang="zh-CN" altLang="en-US" sz="1800"/>
              <a:t>中的</a:t>
            </a:r>
            <a:r>
              <a:rPr lang="en-US" altLang="zh-CN" sz="1800"/>
              <a:t>OGNL Context</a:t>
            </a:r>
            <a:r>
              <a:rPr lang="zh-CN" altLang="en-US" sz="1800"/>
              <a:t>实现者为</a:t>
            </a:r>
            <a:r>
              <a:rPr lang="en-US" altLang="zh-CN" sz="1800"/>
              <a:t>ActionContext</a:t>
            </a:r>
            <a:r>
              <a:rPr lang="zh-CN" altLang="en-US" sz="1800"/>
              <a:t>，它结构示意图如下</a:t>
            </a:r>
            <a:r>
              <a:rPr lang="en-US" altLang="zh-CN" sz="1800"/>
              <a:t>:</a:t>
            </a:r>
          </a:p>
        </p:txBody>
      </p:sp>
      <p:sp>
        <p:nvSpPr>
          <p:cNvPr id="58372" name="矩形 5"/>
          <p:cNvSpPr>
            <a:spLocks noChangeArrowheads="1"/>
          </p:cNvSpPr>
          <p:nvPr/>
        </p:nvSpPr>
        <p:spPr bwMode="auto">
          <a:xfrm>
            <a:off x="3786188" y="2428875"/>
            <a:ext cx="3500437" cy="35718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ValueStack(</a:t>
            </a:r>
            <a:r>
              <a:rPr lang="zh-CN" altLang="en-US"/>
              <a:t>值栈</a:t>
            </a:r>
            <a:r>
              <a:rPr lang="en-US" altLang="zh-CN"/>
              <a:t>,</a:t>
            </a:r>
            <a:r>
              <a:rPr lang="zh-CN" altLang="en-US"/>
              <a:t>它是根对象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8373" name="矩形 6"/>
          <p:cNvSpPr>
            <a:spLocks noChangeArrowheads="1"/>
          </p:cNvSpPr>
          <p:nvPr/>
        </p:nvSpPr>
        <p:spPr bwMode="auto">
          <a:xfrm>
            <a:off x="642938" y="3714750"/>
            <a:ext cx="2000250" cy="4286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OGNL Context</a:t>
            </a:r>
            <a:endParaRPr lang="zh-CN" altLang="en-US"/>
          </a:p>
        </p:txBody>
      </p:sp>
      <p:sp>
        <p:nvSpPr>
          <p:cNvPr id="58374" name="矩形 7"/>
          <p:cNvSpPr>
            <a:spLocks noChangeArrowheads="1"/>
          </p:cNvSpPr>
          <p:nvPr/>
        </p:nvSpPr>
        <p:spPr bwMode="auto">
          <a:xfrm>
            <a:off x="3786188" y="3000375"/>
            <a:ext cx="2643187" cy="35718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parameters</a:t>
            </a:r>
            <a:endParaRPr lang="zh-CN" altLang="en-US"/>
          </a:p>
        </p:txBody>
      </p:sp>
      <p:sp>
        <p:nvSpPr>
          <p:cNvPr id="58375" name="矩形 8"/>
          <p:cNvSpPr>
            <a:spLocks noChangeArrowheads="1"/>
          </p:cNvSpPr>
          <p:nvPr/>
        </p:nvSpPr>
        <p:spPr bwMode="auto">
          <a:xfrm>
            <a:off x="3786188" y="3571875"/>
            <a:ext cx="2643187" cy="35718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request</a:t>
            </a:r>
            <a:endParaRPr lang="zh-CN" altLang="en-US"/>
          </a:p>
        </p:txBody>
      </p:sp>
      <p:sp>
        <p:nvSpPr>
          <p:cNvPr id="58376" name="矩形 9"/>
          <p:cNvSpPr>
            <a:spLocks noChangeArrowheads="1"/>
          </p:cNvSpPr>
          <p:nvPr/>
        </p:nvSpPr>
        <p:spPr bwMode="auto">
          <a:xfrm>
            <a:off x="3786188" y="4143375"/>
            <a:ext cx="2643187" cy="35718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session</a:t>
            </a:r>
            <a:endParaRPr lang="zh-CN" altLang="en-US"/>
          </a:p>
        </p:txBody>
      </p:sp>
      <p:sp>
        <p:nvSpPr>
          <p:cNvPr id="58377" name="矩形 10"/>
          <p:cNvSpPr>
            <a:spLocks noChangeArrowheads="1"/>
          </p:cNvSpPr>
          <p:nvPr/>
        </p:nvSpPr>
        <p:spPr bwMode="auto">
          <a:xfrm>
            <a:off x="3786188" y="4714875"/>
            <a:ext cx="2643187" cy="35718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application</a:t>
            </a:r>
            <a:endParaRPr lang="zh-CN" altLang="en-US"/>
          </a:p>
        </p:txBody>
      </p:sp>
      <p:sp>
        <p:nvSpPr>
          <p:cNvPr id="58378" name="矩形 11"/>
          <p:cNvSpPr>
            <a:spLocks noChangeArrowheads="1"/>
          </p:cNvSpPr>
          <p:nvPr/>
        </p:nvSpPr>
        <p:spPr bwMode="auto">
          <a:xfrm>
            <a:off x="3786188" y="5286375"/>
            <a:ext cx="2643187" cy="35718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attr</a:t>
            </a:r>
            <a:endParaRPr lang="zh-CN" altLang="en-US"/>
          </a:p>
        </p:txBody>
      </p:sp>
      <p:cxnSp>
        <p:nvCxnSpPr>
          <p:cNvPr id="58379" name="直接连接符 18"/>
          <p:cNvCxnSpPr>
            <a:cxnSpLocks noChangeShapeType="1"/>
          </p:cNvCxnSpPr>
          <p:nvPr/>
        </p:nvCxnSpPr>
        <p:spPr bwMode="auto">
          <a:xfrm rot="5400000">
            <a:off x="1891506" y="4036219"/>
            <a:ext cx="2930525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直接连接符 28"/>
          <p:cNvCxnSpPr>
            <a:cxnSpLocks noChangeShapeType="1"/>
          </p:cNvCxnSpPr>
          <p:nvPr/>
        </p:nvCxnSpPr>
        <p:spPr bwMode="auto">
          <a:xfrm>
            <a:off x="3357563" y="2571750"/>
            <a:ext cx="500062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直接连接符 30"/>
          <p:cNvCxnSpPr>
            <a:cxnSpLocks noChangeShapeType="1"/>
          </p:cNvCxnSpPr>
          <p:nvPr/>
        </p:nvCxnSpPr>
        <p:spPr bwMode="auto">
          <a:xfrm>
            <a:off x="3357563" y="3143250"/>
            <a:ext cx="428625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2" name="直接连接符 31"/>
          <p:cNvCxnSpPr>
            <a:cxnSpLocks noChangeShapeType="1"/>
          </p:cNvCxnSpPr>
          <p:nvPr/>
        </p:nvCxnSpPr>
        <p:spPr bwMode="auto">
          <a:xfrm>
            <a:off x="3357563" y="3784600"/>
            <a:ext cx="428625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3" name="直接连接符 32"/>
          <p:cNvCxnSpPr>
            <a:cxnSpLocks noChangeShapeType="1"/>
          </p:cNvCxnSpPr>
          <p:nvPr/>
        </p:nvCxnSpPr>
        <p:spPr bwMode="auto">
          <a:xfrm>
            <a:off x="3357563" y="4356100"/>
            <a:ext cx="428625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4" name="直接连接符 33"/>
          <p:cNvCxnSpPr>
            <a:cxnSpLocks noChangeShapeType="1"/>
          </p:cNvCxnSpPr>
          <p:nvPr/>
        </p:nvCxnSpPr>
        <p:spPr bwMode="auto">
          <a:xfrm>
            <a:off x="3357563" y="4857750"/>
            <a:ext cx="428625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5" name="直接连接符 34"/>
          <p:cNvCxnSpPr>
            <a:cxnSpLocks noChangeShapeType="1"/>
          </p:cNvCxnSpPr>
          <p:nvPr/>
        </p:nvCxnSpPr>
        <p:spPr bwMode="auto">
          <a:xfrm>
            <a:off x="3357563" y="5499100"/>
            <a:ext cx="428625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6" name="直接连接符 40"/>
          <p:cNvCxnSpPr>
            <a:cxnSpLocks noChangeShapeType="1"/>
          </p:cNvCxnSpPr>
          <p:nvPr/>
        </p:nvCxnSpPr>
        <p:spPr bwMode="auto">
          <a:xfrm>
            <a:off x="2643188" y="3929063"/>
            <a:ext cx="714375" cy="1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7" name="矩形 19"/>
          <p:cNvSpPr>
            <a:spLocks noChangeArrowheads="1"/>
          </p:cNvSpPr>
          <p:nvPr/>
        </p:nvSpPr>
        <p:spPr bwMode="auto">
          <a:xfrm>
            <a:off x="642938" y="5715000"/>
            <a:ext cx="80010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/>
              <a:t>当</a:t>
            </a:r>
            <a:r>
              <a:rPr lang="en-US" altLang="zh-CN" sz="1400"/>
              <a:t>Struts2</a:t>
            </a:r>
            <a:r>
              <a:rPr lang="zh-CN" altLang="en-US" sz="1400"/>
              <a:t>接受一个请求时，会迅速创建</a:t>
            </a:r>
            <a:r>
              <a:rPr lang="en-US" altLang="zh-CN" sz="1400"/>
              <a:t>ActionContext，ValueStack，action </a:t>
            </a:r>
            <a:r>
              <a:rPr lang="zh-CN" altLang="en-US" sz="1400"/>
              <a:t>。然后把</a:t>
            </a:r>
            <a:r>
              <a:rPr lang="en-US" altLang="zh-CN" sz="1400"/>
              <a:t>action</a:t>
            </a:r>
            <a:r>
              <a:rPr lang="zh-CN" altLang="en-US" sz="1400"/>
              <a:t>存放进</a:t>
            </a:r>
            <a:r>
              <a:rPr lang="en-US" altLang="zh-CN" sz="1400"/>
              <a:t>ValueStack</a:t>
            </a:r>
            <a:r>
              <a:rPr lang="zh-CN" altLang="en-US" sz="1400"/>
              <a:t>，所以</a:t>
            </a:r>
            <a:r>
              <a:rPr lang="en-US" altLang="zh-CN" sz="1400"/>
              <a:t>action</a:t>
            </a:r>
            <a:r>
              <a:rPr lang="zh-CN" altLang="en-US" sz="1400"/>
              <a:t>的实例变量可以被</a:t>
            </a:r>
            <a:r>
              <a:rPr lang="en-US" altLang="zh-CN" sz="1400"/>
              <a:t>OGNL</a:t>
            </a:r>
            <a:r>
              <a:rPr lang="zh-CN" altLang="en-US" sz="1400"/>
              <a:t>访问</a:t>
            </a:r>
            <a:r>
              <a:rPr lang="zh-CN" altLang="en-US"/>
              <a:t>。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2900"/>
              <a:t>OGNL</a:t>
            </a:r>
            <a:r>
              <a:rPr lang="zh-CN" altLang="en-US" sz="2900"/>
              <a:t>表达式</a:t>
            </a:r>
            <a:r>
              <a:rPr lang="zh-CN" altLang="en-US" sz="3200"/>
              <a:t>语言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43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访问上下文（</a:t>
            </a:r>
            <a:r>
              <a:rPr lang="en-US" altLang="zh-CN" sz="1400"/>
              <a:t>Context）</a:t>
            </a:r>
            <a:r>
              <a:rPr lang="zh-CN" altLang="en-US" sz="1400"/>
              <a:t>中的对象需要使用</a:t>
            </a:r>
            <a:r>
              <a:rPr lang="en-US" altLang="zh-CN" sz="1400"/>
              <a:t>#</a:t>
            </a:r>
            <a:r>
              <a:rPr lang="zh-CN" altLang="en-US" sz="1400"/>
              <a:t>符号标注命名空间，如</a:t>
            </a:r>
            <a:r>
              <a:rPr lang="en-US" altLang="zh-CN" sz="1400"/>
              <a:t>#application</a:t>
            </a:r>
            <a:r>
              <a:rPr lang="zh-CN" altLang="en-US" sz="1400"/>
              <a:t>、</a:t>
            </a:r>
            <a:r>
              <a:rPr lang="en-US" altLang="zh-CN" sz="1400"/>
              <a:t>#session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另外</a:t>
            </a:r>
            <a:r>
              <a:rPr lang="en-US" altLang="zh-CN" sz="1400"/>
              <a:t>OGNL</a:t>
            </a:r>
            <a:r>
              <a:rPr lang="zh-CN" altLang="en-US" sz="1400"/>
              <a:t>会设定一个根对象（</a:t>
            </a:r>
            <a:r>
              <a:rPr lang="en-US" altLang="zh-CN" sz="1400"/>
              <a:t>root</a:t>
            </a:r>
            <a:r>
              <a:rPr lang="zh-CN" altLang="en-US" sz="1400"/>
              <a:t>对象），在</a:t>
            </a:r>
            <a:r>
              <a:rPr lang="en-US" altLang="zh-CN" sz="1400"/>
              <a:t>Struts2</a:t>
            </a:r>
            <a:r>
              <a:rPr lang="zh-CN" altLang="en-US" sz="1400"/>
              <a:t>中根对象就是</a:t>
            </a:r>
            <a:r>
              <a:rPr lang="en-US" altLang="zh-CN" sz="1400"/>
              <a:t>ValueStack</a:t>
            </a:r>
            <a:r>
              <a:rPr lang="zh-CN" altLang="en-US" sz="1400"/>
              <a:t>（值栈）</a:t>
            </a:r>
            <a:r>
              <a:rPr lang="en-US" altLang="zh-CN" sz="1400"/>
              <a:t> </a:t>
            </a:r>
            <a:r>
              <a:rPr lang="zh-CN" altLang="en-US" sz="1400"/>
              <a:t>。如果要访问根对象（即</a:t>
            </a:r>
            <a:r>
              <a:rPr lang="en-US" altLang="zh-CN" sz="1400"/>
              <a:t>ValueStack</a:t>
            </a:r>
            <a:r>
              <a:rPr lang="zh-CN" altLang="en-US" sz="1400"/>
              <a:t>）中对象的属性，则可以省略</a:t>
            </a:r>
            <a:r>
              <a:rPr lang="en-US" altLang="zh-CN" sz="1400"/>
              <a:t>#</a:t>
            </a:r>
            <a:r>
              <a:rPr lang="zh-CN" altLang="en-US" sz="1400"/>
              <a:t>命名空间，直接访问该对象的属性即可。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在</a:t>
            </a:r>
            <a:r>
              <a:rPr lang="en-US" altLang="zh-CN" sz="1400"/>
              <a:t>struts2</a:t>
            </a:r>
            <a:r>
              <a:rPr lang="zh-CN" altLang="en-US" sz="1400"/>
              <a:t>中，根对象</a:t>
            </a:r>
            <a:r>
              <a:rPr lang="en-US" altLang="zh-CN" sz="1400"/>
              <a:t>ValueStack</a:t>
            </a:r>
            <a:r>
              <a:rPr lang="zh-CN" altLang="en-US" sz="1400"/>
              <a:t>的实现类为</a:t>
            </a:r>
            <a:r>
              <a:rPr lang="en-US" altLang="zh-CN" sz="1400"/>
              <a:t>OgnlValueStack</a:t>
            </a:r>
            <a:r>
              <a:rPr lang="zh-CN" altLang="en-US" sz="1400"/>
              <a:t>，该对象不是我们想像的只存放单个值，而是存放一组对象。在</a:t>
            </a:r>
            <a:r>
              <a:rPr lang="en-US" altLang="zh-CN" sz="1400"/>
              <a:t>OgnlValueStack</a:t>
            </a:r>
            <a:r>
              <a:rPr lang="zh-CN" altLang="en-US" sz="1400"/>
              <a:t>类里有一个</a:t>
            </a:r>
            <a:r>
              <a:rPr lang="en-US" altLang="zh-CN" sz="1400"/>
              <a:t>List</a:t>
            </a:r>
            <a:r>
              <a:rPr lang="zh-CN" altLang="en-US" sz="1400"/>
              <a:t>类型的</a:t>
            </a:r>
            <a:r>
              <a:rPr lang="en-US" altLang="zh-CN" sz="1400"/>
              <a:t>root</a:t>
            </a:r>
            <a:r>
              <a:rPr lang="zh-CN" altLang="en-US" sz="1400"/>
              <a:t>变量，就是使用他存放一组对象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  |--request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  |--application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context ------|--</a:t>
            </a:r>
            <a:r>
              <a:rPr lang="en-US" altLang="zh-CN" sz="1400">
                <a:solidFill>
                  <a:srgbClr val="C00000"/>
                </a:solidFill>
              </a:rPr>
              <a:t>OgnlValueStack</a:t>
            </a:r>
            <a:r>
              <a:rPr lang="en-US" altLang="zh-CN" sz="1400"/>
              <a:t> </a:t>
            </a:r>
            <a:r>
              <a:rPr lang="en-US" altLang="zh-CN" sz="1400">
                <a:solidFill>
                  <a:srgbClr val="0000FF"/>
                </a:solidFill>
              </a:rPr>
              <a:t>root</a:t>
            </a:r>
            <a:r>
              <a:rPr lang="zh-CN" altLang="en-US" sz="1400">
                <a:solidFill>
                  <a:srgbClr val="0000FF"/>
                </a:solidFill>
              </a:rPr>
              <a:t>变量</a:t>
            </a:r>
            <a:r>
              <a:rPr lang="en-US" altLang="zh-CN" sz="1400">
                <a:solidFill>
                  <a:srgbClr val="0000FF"/>
                </a:solidFill>
              </a:rPr>
              <a:t>[action, OgnlUtil, ... ]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  |--session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  |--attr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  |--parameters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在</a:t>
            </a:r>
            <a:r>
              <a:rPr lang="en-US" altLang="zh-CN" sz="1400"/>
              <a:t>root</a:t>
            </a:r>
            <a:r>
              <a:rPr lang="zh-CN" altLang="en-US" sz="1400"/>
              <a:t>变量中处于第一位的对象叫栈顶对象。通常我们在</a:t>
            </a:r>
            <a:r>
              <a:rPr lang="en-US" altLang="zh-CN" sz="1400"/>
              <a:t>OGNL</a:t>
            </a:r>
            <a:r>
              <a:rPr lang="zh-CN" altLang="en-US" sz="1400"/>
              <a:t>表达式里直接写上属性的名称即可访问</a:t>
            </a:r>
            <a:r>
              <a:rPr lang="en-US" altLang="zh-CN" sz="1400"/>
              <a:t>root</a:t>
            </a:r>
            <a:r>
              <a:rPr lang="zh-CN" altLang="en-US" sz="1400"/>
              <a:t>变量里对象的属性，搜索顺序是从栈顶对象开始寻找，如果栈顶对象不存在该属性，就会从第二个对象寻找，如果没有找到就从第三个对象寻找，依次往下访问，直到找到为止。 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400">
                <a:solidFill>
                  <a:srgbClr val="259B41"/>
                </a:solidFill>
              </a:rPr>
              <a:t>大家注意： </a:t>
            </a:r>
            <a:r>
              <a:rPr lang="en-US" altLang="zh-CN" sz="1400">
                <a:solidFill>
                  <a:srgbClr val="259B41"/>
                </a:solidFill>
              </a:rPr>
              <a:t>Struts2</a:t>
            </a:r>
            <a:r>
              <a:rPr lang="zh-CN" altLang="en-US" sz="1400">
                <a:solidFill>
                  <a:srgbClr val="259B41"/>
                </a:solidFill>
              </a:rPr>
              <a:t>中，</a:t>
            </a:r>
            <a:r>
              <a:rPr lang="en-US" altLang="zh-CN" sz="1400">
                <a:solidFill>
                  <a:srgbClr val="259B41"/>
                </a:solidFill>
              </a:rPr>
              <a:t>OGNL</a:t>
            </a:r>
            <a:r>
              <a:rPr lang="zh-CN" altLang="en-US" sz="1400">
                <a:solidFill>
                  <a:srgbClr val="259B41"/>
                </a:solidFill>
              </a:rPr>
              <a:t>表达式需要配合</a:t>
            </a:r>
            <a:r>
              <a:rPr lang="en-US" altLang="zh-CN" sz="1400">
                <a:solidFill>
                  <a:srgbClr val="259B41"/>
                </a:solidFill>
              </a:rPr>
              <a:t>Struts</a:t>
            </a:r>
            <a:r>
              <a:rPr lang="zh-CN" altLang="en-US" sz="1400">
                <a:solidFill>
                  <a:srgbClr val="259B41"/>
                </a:solidFill>
              </a:rPr>
              <a:t>标签才可以使用。如：</a:t>
            </a:r>
            <a:r>
              <a:rPr lang="en-US" altLang="zh-CN" sz="1400">
                <a:solidFill>
                  <a:srgbClr val="259B41"/>
                </a:solidFill>
              </a:rPr>
              <a:t>&lt;s:property value="name"/&gt;</a:t>
            </a:r>
            <a:endParaRPr lang="zh-CN" altLang="en-US" sz="1400">
              <a:solidFill>
                <a:srgbClr val="259B4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>
              <a:solidFill>
                <a:srgbClr val="259B4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2900"/>
              <a:t>OGNL</a:t>
            </a:r>
            <a:r>
              <a:rPr lang="zh-CN" altLang="en-US" sz="2900"/>
              <a:t>表达式</a:t>
            </a:r>
            <a:r>
              <a:rPr lang="zh-CN" altLang="en-US" sz="3200"/>
              <a:t>语言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60419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60420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由于</a:t>
            </a:r>
            <a:r>
              <a:rPr lang="en-US" altLang="zh-CN" sz="1400"/>
              <a:t>ValueStack(</a:t>
            </a:r>
            <a:r>
              <a:rPr lang="zh-CN" altLang="en-US" sz="1400"/>
              <a:t>值栈</a:t>
            </a:r>
            <a:r>
              <a:rPr lang="en-US" altLang="zh-CN" sz="1400"/>
              <a:t>)</a:t>
            </a:r>
            <a:r>
              <a:rPr lang="zh-CN" altLang="en-US" sz="1400"/>
              <a:t>是</a:t>
            </a:r>
            <a:r>
              <a:rPr lang="en-US" altLang="zh-CN" sz="1400"/>
              <a:t>Struts 2</a:t>
            </a:r>
            <a:r>
              <a:rPr lang="zh-CN" altLang="en-US" sz="1400"/>
              <a:t>中</a:t>
            </a:r>
            <a:r>
              <a:rPr lang="en-US" altLang="zh-CN" sz="1400"/>
              <a:t>OGNL</a:t>
            </a:r>
            <a:r>
              <a:rPr lang="zh-CN" altLang="en-US" sz="1400"/>
              <a:t>的根对象，如果用户需要访问值栈中的对象，在</a:t>
            </a:r>
            <a:r>
              <a:rPr lang="en-US" altLang="zh-CN" sz="1400"/>
              <a:t>JSP</a:t>
            </a:r>
            <a:r>
              <a:rPr lang="zh-CN" altLang="en-US" sz="1400"/>
              <a:t>页面可以直接通过下面的</a:t>
            </a:r>
            <a:r>
              <a:rPr lang="en-US" altLang="zh-CN" sz="1400"/>
              <a:t>EL</a:t>
            </a:r>
            <a:r>
              <a:rPr lang="zh-CN" altLang="en-US" sz="1400"/>
              <a:t>表达式访问</a:t>
            </a:r>
            <a:r>
              <a:rPr lang="en-US" altLang="zh-CN" sz="1400"/>
              <a:t>ValueStack(</a:t>
            </a:r>
            <a:r>
              <a:rPr lang="zh-CN" altLang="en-US" sz="1400"/>
              <a:t>值栈</a:t>
            </a:r>
            <a:r>
              <a:rPr lang="en-US" altLang="zh-CN" sz="1400"/>
              <a:t>)</a:t>
            </a:r>
            <a:r>
              <a:rPr lang="zh-CN" altLang="en-US" sz="1400"/>
              <a:t>中对象的属性：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${foo} //</a:t>
            </a:r>
            <a:r>
              <a:rPr lang="zh-CN" altLang="en-US" sz="1400">
                <a:solidFill>
                  <a:srgbClr val="FF0000"/>
                </a:solidFill>
              </a:rPr>
              <a:t>获得</a:t>
            </a:r>
            <a:r>
              <a:rPr lang="zh-CN" altLang="en-US" sz="1400">
                <a:solidFill>
                  <a:srgbClr val="0000FF"/>
                </a:solidFill>
              </a:rPr>
              <a:t>值栈中</a:t>
            </a:r>
            <a:r>
              <a:rPr lang="zh-CN" altLang="en-US" sz="1400">
                <a:solidFill>
                  <a:srgbClr val="FF0000"/>
                </a:solidFill>
              </a:rPr>
              <a:t>某个对象的</a:t>
            </a:r>
            <a:r>
              <a:rPr lang="en-US" altLang="zh-CN" sz="1400">
                <a:solidFill>
                  <a:srgbClr val="FF0000"/>
                </a:solidFill>
              </a:rPr>
              <a:t>foo</a:t>
            </a:r>
            <a:r>
              <a:rPr lang="zh-CN" altLang="en-US" sz="1400">
                <a:solidFill>
                  <a:srgbClr val="FF0000"/>
                </a:solidFill>
              </a:rPr>
              <a:t>属性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如果访问其他</a:t>
            </a:r>
            <a:r>
              <a:rPr lang="en-US" altLang="zh-CN" sz="1400"/>
              <a:t>Context</a:t>
            </a:r>
            <a:r>
              <a:rPr lang="zh-CN" altLang="en-US" sz="1400"/>
              <a:t>中的对象，由于他们不是根对象，所以在访问时，需要添加</a:t>
            </a:r>
            <a:r>
              <a:rPr lang="en-US" altLang="zh-CN" sz="1400"/>
              <a:t>#</a:t>
            </a:r>
            <a:r>
              <a:rPr lang="zh-CN" altLang="en-US" sz="1400"/>
              <a:t>前缀。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400" b="1"/>
              <a:t>application</a:t>
            </a:r>
            <a:r>
              <a:rPr lang="zh-CN" altLang="en-US" sz="1400" b="1"/>
              <a:t>对象</a:t>
            </a:r>
            <a:r>
              <a:rPr lang="zh-CN" altLang="en-US" sz="1400"/>
              <a:t>：用于访问</a:t>
            </a:r>
            <a:r>
              <a:rPr lang="en-US" altLang="zh-CN" sz="1400"/>
              <a:t>ServletContext</a:t>
            </a:r>
            <a:r>
              <a:rPr lang="zh-CN" altLang="en-US" sz="1400"/>
              <a:t>，例如</a:t>
            </a:r>
            <a:r>
              <a:rPr lang="en-US" altLang="zh-CN" sz="1400"/>
              <a:t>#application.userName</a:t>
            </a:r>
            <a:r>
              <a:rPr lang="zh-CN" altLang="en-US" sz="1400"/>
              <a:t>或者</a:t>
            </a:r>
            <a:r>
              <a:rPr lang="en-US" altLang="zh-CN" sz="1400"/>
              <a:t>#application['userName']</a:t>
            </a:r>
            <a:r>
              <a:rPr lang="zh-CN" altLang="en-US" sz="1400"/>
              <a:t>，相当于调用</a:t>
            </a:r>
            <a:r>
              <a:rPr lang="en-US" altLang="zh-CN" sz="1400"/>
              <a:t>ServletContext</a:t>
            </a:r>
            <a:r>
              <a:rPr lang="zh-CN" altLang="en-US" sz="1400"/>
              <a:t>的</a:t>
            </a:r>
            <a:r>
              <a:rPr lang="en-US" altLang="zh-CN" sz="1400"/>
              <a:t>getAttribute("username")</a:t>
            </a:r>
            <a:r>
              <a:rPr lang="zh-CN" altLang="en-US" sz="1400"/>
              <a:t>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400" b="1"/>
              <a:t>session</a:t>
            </a:r>
            <a:r>
              <a:rPr lang="zh-CN" altLang="en-US" sz="1400" b="1"/>
              <a:t>对象</a:t>
            </a:r>
            <a:r>
              <a:rPr lang="zh-CN" altLang="en-US" sz="1400"/>
              <a:t>：用来访问</a:t>
            </a:r>
            <a:r>
              <a:rPr lang="en-US" altLang="zh-CN" sz="1400"/>
              <a:t>HttpSession</a:t>
            </a:r>
            <a:r>
              <a:rPr lang="zh-CN" altLang="en-US" sz="1400"/>
              <a:t>，例如</a:t>
            </a:r>
            <a:r>
              <a:rPr lang="en-US" altLang="zh-CN" sz="1400"/>
              <a:t>#session.userName</a:t>
            </a:r>
            <a:r>
              <a:rPr lang="zh-CN" altLang="en-US" sz="1400"/>
              <a:t>或者</a:t>
            </a:r>
            <a:r>
              <a:rPr lang="en-US" altLang="zh-CN" sz="1400"/>
              <a:t>#session['userName']</a:t>
            </a:r>
            <a:r>
              <a:rPr lang="zh-CN" altLang="en-US" sz="1400"/>
              <a:t>，相当于调用</a:t>
            </a:r>
            <a:r>
              <a:rPr lang="en-US" altLang="zh-CN" sz="1400"/>
              <a:t>session.getAttribute("userName")</a:t>
            </a:r>
            <a:r>
              <a:rPr lang="zh-CN" altLang="en-US" sz="1400"/>
              <a:t>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400" b="1"/>
              <a:t>request</a:t>
            </a:r>
            <a:r>
              <a:rPr lang="zh-CN" altLang="en-US" sz="1400" b="1"/>
              <a:t>对象</a:t>
            </a:r>
            <a:r>
              <a:rPr lang="zh-CN" altLang="en-US" sz="1400"/>
              <a:t>：用来访问</a:t>
            </a:r>
            <a:r>
              <a:rPr lang="en-US" altLang="zh-CN" sz="1400"/>
              <a:t>HttpServletRequest</a:t>
            </a:r>
            <a:r>
              <a:rPr lang="zh-CN" altLang="en-US" sz="1400"/>
              <a:t>属性（</a:t>
            </a:r>
            <a:r>
              <a:rPr lang="en-US" altLang="zh-CN" sz="1400"/>
              <a:t>attribute</a:t>
            </a:r>
            <a:r>
              <a:rPr lang="zh-CN" altLang="en-US" sz="1400"/>
              <a:t>）的</a:t>
            </a:r>
            <a:r>
              <a:rPr lang="en-US" altLang="zh-CN" sz="1400"/>
              <a:t>Map</a:t>
            </a:r>
            <a:r>
              <a:rPr lang="zh-CN" altLang="en-US" sz="1400"/>
              <a:t>，例如</a:t>
            </a:r>
            <a:r>
              <a:rPr lang="en-US" altLang="zh-CN" sz="1400"/>
              <a:t>#request.userName</a:t>
            </a:r>
            <a:r>
              <a:rPr lang="zh-CN" altLang="en-US" sz="1400"/>
              <a:t>或者</a:t>
            </a:r>
            <a:r>
              <a:rPr lang="en-US" altLang="zh-CN" sz="1400"/>
              <a:t>#request['userName']</a:t>
            </a:r>
            <a:r>
              <a:rPr lang="zh-CN" altLang="en-US" sz="1400"/>
              <a:t>，相当于调用</a:t>
            </a:r>
            <a:r>
              <a:rPr lang="en-US" altLang="zh-CN" sz="1400"/>
              <a:t>request.getAttribute("userName")</a:t>
            </a:r>
            <a:r>
              <a:rPr lang="zh-CN" altLang="en-US" sz="1400"/>
              <a:t>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400" b="1"/>
              <a:t>parameters</a:t>
            </a:r>
            <a:r>
              <a:rPr lang="zh-CN" altLang="en-US" sz="1400" b="1"/>
              <a:t>对象</a:t>
            </a:r>
            <a:r>
              <a:rPr lang="zh-CN" altLang="en-US" sz="1400"/>
              <a:t>：用于访问</a:t>
            </a:r>
            <a:r>
              <a:rPr lang="en-US" altLang="zh-CN" sz="1400"/>
              <a:t>HTTP</a:t>
            </a:r>
            <a:r>
              <a:rPr lang="zh-CN" altLang="en-US" sz="1400"/>
              <a:t>的请求参数，例如</a:t>
            </a:r>
            <a:r>
              <a:rPr lang="en-US" altLang="zh-CN" sz="1400"/>
              <a:t>#parameters.userName</a:t>
            </a:r>
            <a:r>
              <a:rPr lang="zh-CN" altLang="en-US" sz="1400"/>
              <a:t>或者</a:t>
            </a:r>
            <a:r>
              <a:rPr lang="en-US" altLang="zh-CN" sz="1400"/>
              <a:t>#parameters['userName']</a:t>
            </a:r>
            <a:r>
              <a:rPr lang="zh-CN" altLang="en-US" sz="1400"/>
              <a:t>，相当于调用</a:t>
            </a:r>
            <a:r>
              <a:rPr lang="en-US" altLang="zh-CN" sz="1400"/>
              <a:t>request.getParameter("username")</a:t>
            </a:r>
            <a:r>
              <a:rPr lang="zh-CN" altLang="en-US" sz="1400"/>
              <a:t>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400" b="1"/>
              <a:t>attr</a:t>
            </a:r>
            <a:r>
              <a:rPr lang="zh-CN" altLang="en-US" sz="1400" b="1"/>
              <a:t>对象</a:t>
            </a:r>
            <a:r>
              <a:rPr lang="zh-CN" altLang="en-US" sz="1400"/>
              <a:t>：用于按</a:t>
            </a:r>
            <a:r>
              <a:rPr lang="en-US" altLang="zh-CN" sz="1400"/>
              <a:t>page-&gt;request-&gt;session-&gt;application</a:t>
            </a:r>
            <a:r>
              <a:rPr lang="zh-CN" altLang="en-US" sz="1400"/>
              <a:t>顺序访问其属性。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000"/>
              <a:t>为何使用</a:t>
            </a:r>
            <a:r>
              <a:rPr lang="en-US" altLang="zh-CN" sz="2000"/>
              <a:t>EL</a:t>
            </a:r>
            <a:r>
              <a:rPr lang="zh-CN" altLang="en-US" sz="2000"/>
              <a:t>表达式能够访问</a:t>
            </a:r>
            <a:r>
              <a:rPr lang="en-US" altLang="zh-CN" sz="2000"/>
              <a:t>valueStack</a:t>
            </a:r>
            <a:r>
              <a:rPr lang="zh-CN" altLang="en-US" sz="2000"/>
              <a:t>中对象的属性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  <p:sp>
        <p:nvSpPr>
          <p:cNvPr id="61443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61444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C00000"/>
                </a:solidFill>
              </a:rPr>
              <a:t>原因是</a:t>
            </a:r>
            <a:r>
              <a:rPr lang="en-US" altLang="zh-CN" sz="1800">
                <a:solidFill>
                  <a:srgbClr val="C00000"/>
                </a:solidFill>
              </a:rPr>
              <a:t>Struts2</a:t>
            </a:r>
            <a:r>
              <a:rPr lang="zh-CN" altLang="en-US" sz="1800">
                <a:solidFill>
                  <a:srgbClr val="C00000"/>
                </a:solidFill>
              </a:rPr>
              <a:t>对</a:t>
            </a:r>
            <a:r>
              <a:rPr lang="en-US" altLang="zh-CN" sz="1800">
                <a:solidFill>
                  <a:srgbClr val="C00000"/>
                </a:solidFill>
              </a:rPr>
              <a:t>HttpServletRequest</a:t>
            </a:r>
            <a:r>
              <a:rPr lang="zh-CN" altLang="en-US" sz="1800">
                <a:solidFill>
                  <a:srgbClr val="C00000"/>
                </a:solidFill>
              </a:rPr>
              <a:t>作了进一步的封装</a:t>
            </a:r>
            <a:r>
              <a:rPr lang="en-US" altLang="zh-CN" sz="1800"/>
              <a:t>。</a:t>
            </a:r>
            <a:r>
              <a:rPr lang="zh-CN" altLang="en-US" sz="1800"/>
              <a:t>简略代码如下：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public class </a:t>
            </a:r>
            <a:r>
              <a:rPr lang="en-US" altLang="zh-CN" sz="1200">
                <a:solidFill>
                  <a:srgbClr val="FF0000"/>
                </a:solidFill>
              </a:rPr>
              <a:t>StrutsRequestWrapper</a:t>
            </a:r>
            <a:r>
              <a:rPr lang="en-US" altLang="zh-CN" sz="1200"/>
              <a:t> extends HttpServletRequestWrapper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public StrutsRequestWrapper(HttpServletRequest req)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super(req);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       public Object getAttribute(String s) </a:t>
            </a:r>
            <a:r>
              <a:rPr lang="en-US" altLang="zh-CN" sz="1200"/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ActionContext ctx = ActionContext.getContext();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Object attribute = super.getAttribute(s);//</a:t>
            </a:r>
            <a:r>
              <a:rPr lang="zh-CN" altLang="en-US" sz="1200"/>
              <a:t>先从</a:t>
            </a:r>
            <a:r>
              <a:rPr lang="en-US" altLang="zh-CN" sz="1200"/>
              <a:t>request</a:t>
            </a:r>
            <a:r>
              <a:rPr lang="zh-CN" altLang="en-US" sz="1200"/>
              <a:t>范围获取属性值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        </a:t>
            </a:r>
            <a:r>
              <a:rPr lang="en-US" altLang="zh-CN" sz="1200"/>
              <a:t>if (ctx != null)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if (attribute == null) {//</a:t>
            </a:r>
            <a:r>
              <a:rPr lang="zh-CN" altLang="en-US" sz="1200"/>
              <a:t>如果从</a:t>
            </a:r>
            <a:r>
              <a:rPr lang="en-US" altLang="zh-CN" sz="1200"/>
              <a:t>request</a:t>
            </a:r>
            <a:r>
              <a:rPr lang="zh-CN" altLang="en-US" sz="1200"/>
              <a:t>范围没有找到属性值</a:t>
            </a:r>
            <a:r>
              <a:rPr lang="en-US" altLang="zh-CN" sz="1200"/>
              <a:t>,</a:t>
            </a:r>
            <a:r>
              <a:rPr lang="zh-CN" altLang="en-US" sz="1200"/>
              <a:t>即从</a:t>
            </a:r>
            <a:r>
              <a:rPr lang="en-US" altLang="zh-CN" sz="1200"/>
              <a:t>ValueStack</a:t>
            </a:r>
            <a:r>
              <a:rPr lang="zh-CN" altLang="en-US" sz="1200"/>
              <a:t>中查找对象的属性值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               </a:t>
            </a:r>
            <a:r>
              <a:rPr lang="en-US" altLang="zh-CN" sz="1200"/>
              <a:t>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   ValueStack stack = ctx.getValueStack();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   attribute = stack.findValue(s);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   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return attribute;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}</a:t>
            </a:r>
            <a:endParaRPr lang="zh-CN" altLang="en-US" sz="12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采用</a:t>
            </a:r>
            <a:r>
              <a:rPr lang="en-US" altLang="zh-CN" sz="2900"/>
              <a:t>OGNL</a:t>
            </a:r>
            <a:r>
              <a:rPr lang="zh-CN" altLang="en-US" sz="2900"/>
              <a:t>表达式创建</a:t>
            </a:r>
            <a:r>
              <a:rPr lang="en-US" altLang="zh-CN" sz="2900"/>
              <a:t>List/Map</a:t>
            </a:r>
            <a:r>
              <a:rPr lang="zh-CN" altLang="en-US" sz="2900"/>
              <a:t>集合对象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62467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62468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如果需要一个集合元素的时候（例如</a:t>
            </a:r>
            <a:r>
              <a:rPr lang="en-US" altLang="zh-CN" sz="1400"/>
              <a:t>List</a:t>
            </a:r>
            <a:r>
              <a:rPr lang="zh-CN" altLang="en-US" sz="1400"/>
              <a:t>对象或者</a:t>
            </a:r>
            <a:r>
              <a:rPr lang="en-US" altLang="zh-CN" sz="1400"/>
              <a:t>Map</a:t>
            </a:r>
            <a:r>
              <a:rPr lang="zh-CN" altLang="en-US" sz="1400"/>
              <a:t>对象），可以使用</a:t>
            </a:r>
            <a:r>
              <a:rPr lang="en-US" altLang="zh-CN" sz="1400"/>
              <a:t>OGNL</a:t>
            </a:r>
            <a:r>
              <a:rPr lang="zh-CN" altLang="en-US" sz="1400"/>
              <a:t>中同集合相关的表达式。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使用如下代码直接生成一个</a:t>
            </a:r>
            <a:r>
              <a:rPr lang="en-US" altLang="zh-CN" sz="1400"/>
              <a:t>List</a:t>
            </a:r>
            <a:r>
              <a:rPr lang="zh-CN" altLang="en-US" sz="1400"/>
              <a:t>对象：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&lt;s:set name="list" value="{'zhangming','xiaoi','liming'}"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&lt;s:iterator value="#list" id="n"&gt;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&lt;s:property value="n"/&gt;&lt;br&gt;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&lt;/s:iterator&gt;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生成一个</a:t>
            </a:r>
            <a:r>
              <a:rPr lang="en-US" altLang="zh-CN" sz="1400"/>
              <a:t>Map</a:t>
            </a:r>
            <a:r>
              <a:rPr lang="zh-CN" altLang="en-US" sz="1400"/>
              <a:t>对象：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&lt;s:set name="foobar" value="#{'foo1':'bar1', 'foo2':'bar2'}"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&lt;s:iterator value="#foobar" 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&lt;s:property value="key"/&gt;=&lt;s:property value="value"/&gt;&lt;br&gt;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&lt;/s:iterator&gt;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FF"/>
                </a:solidFill>
              </a:rPr>
              <a:t>Set</a:t>
            </a:r>
            <a:r>
              <a:rPr lang="zh-CN" altLang="en-US" sz="1400">
                <a:solidFill>
                  <a:srgbClr val="0000FF"/>
                </a:solidFill>
              </a:rPr>
              <a:t>标签用于将某个值放入指定范围</a:t>
            </a:r>
            <a:r>
              <a:rPr lang="zh-CN" altLang="en-US" sz="1400"/>
              <a:t>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scope</a:t>
            </a:r>
            <a:r>
              <a:rPr lang="zh-CN" altLang="en-US" sz="1400"/>
              <a:t>：指定变量被放置的范围，该属性可以接受</a:t>
            </a:r>
            <a:r>
              <a:rPr lang="en-US" altLang="zh-CN" sz="1400"/>
              <a:t>application</a:t>
            </a:r>
            <a:r>
              <a:rPr lang="zh-CN" altLang="en-US" sz="1400"/>
              <a:t>、</a:t>
            </a:r>
            <a:r>
              <a:rPr lang="en-US" altLang="zh-CN" sz="1400"/>
              <a:t>session</a:t>
            </a:r>
            <a:r>
              <a:rPr lang="zh-CN" altLang="en-US" sz="1400"/>
              <a:t>、</a:t>
            </a:r>
            <a:r>
              <a:rPr lang="en-US" altLang="zh-CN" sz="1400"/>
              <a:t>request</a:t>
            </a:r>
            <a:r>
              <a:rPr lang="zh-CN" altLang="en-US" sz="1400"/>
              <a:t>、</a:t>
            </a:r>
            <a:r>
              <a:rPr lang="en-US" altLang="zh-CN" sz="1400"/>
              <a:t> page</a:t>
            </a:r>
            <a:r>
              <a:rPr lang="zh-CN" altLang="en-US" sz="1400"/>
              <a:t>或</a:t>
            </a:r>
            <a:r>
              <a:rPr lang="en-US" altLang="zh-CN" sz="1400"/>
              <a:t>action</a:t>
            </a:r>
            <a:r>
              <a:rPr lang="zh-CN" altLang="en-US" sz="1400"/>
              <a:t>。如果没有设置该属性，则默认放置在</a:t>
            </a:r>
            <a:r>
              <a:rPr lang="en-US" altLang="zh-CN" sz="1400"/>
              <a:t>OGNL Context</a:t>
            </a:r>
            <a:r>
              <a:rPr lang="zh-CN" altLang="en-US" sz="1400"/>
              <a:t>中。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value：</a:t>
            </a:r>
            <a:r>
              <a:rPr lang="zh-CN" altLang="en-US" sz="1400"/>
              <a:t>赋给变量的值</a:t>
            </a:r>
            <a:r>
              <a:rPr lang="en-US" altLang="zh-CN" sz="1400"/>
              <a:t>.</a:t>
            </a:r>
            <a:r>
              <a:rPr lang="zh-CN" altLang="en-US" sz="1400"/>
              <a:t>如果没有设置该属性</a:t>
            </a:r>
            <a:r>
              <a:rPr lang="en-US" altLang="zh-CN" sz="1400"/>
              <a:t>,</a:t>
            </a:r>
            <a:r>
              <a:rPr lang="zh-CN" altLang="en-US" sz="1400"/>
              <a:t>则将</a:t>
            </a:r>
            <a:r>
              <a:rPr lang="en-US" altLang="zh-CN" sz="1400"/>
              <a:t>ValueStack</a:t>
            </a:r>
            <a:r>
              <a:rPr lang="zh-CN" altLang="en-US" sz="1400"/>
              <a:t>栈顶的值赋给变量。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采用</a:t>
            </a:r>
            <a:r>
              <a:rPr lang="en-US" altLang="zh-CN" sz="2900"/>
              <a:t>OGNL</a:t>
            </a:r>
            <a:r>
              <a:rPr lang="zh-CN" altLang="en-US" sz="2900"/>
              <a:t>表达式判断对象是否存在于集合中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63491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63492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对于集合类型，</a:t>
            </a:r>
            <a:r>
              <a:rPr lang="en-US" altLang="zh-CN" sz="1400"/>
              <a:t>OGNL</a:t>
            </a:r>
            <a:r>
              <a:rPr lang="zh-CN" altLang="en-US" sz="1400"/>
              <a:t>表达式可以使用</a:t>
            </a:r>
            <a:r>
              <a:rPr lang="en-US" altLang="zh-CN" sz="1400"/>
              <a:t>in</a:t>
            </a:r>
            <a:r>
              <a:rPr lang="zh-CN" altLang="en-US" sz="1400"/>
              <a:t>和</a:t>
            </a:r>
            <a:r>
              <a:rPr lang="en-US" altLang="zh-CN" sz="1400"/>
              <a:t>not in</a:t>
            </a:r>
            <a:r>
              <a:rPr lang="zh-CN" altLang="en-US" sz="1400"/>
              <a:t>两个元素符号。其中，</a:t>
            </a:r>
            <a:r>
              <a:rPr lang="en-US" altLang="zh-CN" sz="1400"/>
              <a:t>in</a:t>
            </a:r>
            <a:r>
              <a:rPr lang="zh-CN" altLang="en-US" sz="1400"/>
              <a:t>表达式用来判断某个元素是否在指定的集合对象中；</a:t>
            </a:r>
            <a:r>
              <a:rPr lang="en-US" altLang="zh-CN" sz="1400"/>
              <a:t>not in</a:t>
            </a:r>
            <a:r>
              <a:rPr lang="zh-CN" altLang="en-US" sz="1400"/>
              <a:t>判断某个元素是否不在指定的集合对象中，如下所示。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in</a:t>
            </a:r>
            <a:r>
              <a:rPr lang="zh-CN" altLang="en-US" sz="1400" b="1"/>
              <a:t>表达式：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&lt;s:if test="'foo' in {'foo','bar'}"&gt;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</a:t>
            </a:r>
            <a:r>
              <a:rPr lang="zh-CN" altLang="en-US" sz="1400"/>
              <a:t>在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&lt;/s:if&gt;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&lt;s:else&gt;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</a:t>
            </a:r>
            <a:r>
              <a:rPr lang="zh-CN" altLang="en-US" sz="1400"/>
              <a:t>不在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&lt;/s:else&gt;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/>
              <a:t>not in</a:t>
            </a:r>
            <a:r>
              <a:rPr lang="zh-CN" altLang="en-US" sz="1400" b="1"/>
              <a:t>表达式：</a:t>
            </a:r>
            <a:endParaRPr lang="en-US" altLang="zh-CN" sz="14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&lt;s:if test="'foo' not in {'foo','bar'}"&gt;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</a:t>
            </a:r>
            <a:r>
              <a:rPr lang="zh-CN" altLang="en-US" sz="1400"/>
              <a:t>不在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&lt;/s:if&gt;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&lt;s:else&gt;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</a:t>
            </a:r>
            <a:r>
              <a:rPr lang="zh-CN" altLang="en-US" sz="1400"/>
              <a:t>在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&lt;/s:else&gt;</a:t>
            </a:r>
            <a:endParaRPr lang="zh-CN" altLang="en-US" sz="1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2900"/>
              <a:t>OGNL</a:t>
            </a:r>
            <a:r>
              <a:rPr lang="zh-CN" altLang="en-US" sz="2900"/>
              <a:t>表达式的投影功能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64515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64516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除了</a:t>
            </a:r>
            <a:r>
              <a:rPr lang="en-US" altLang="zh-CN" sz="1400"/>
              <a:t>in</a:t>
            </a:r>
            <a:r>
              <a:rPr lang="zh-CN" altLang="en-US" sz="1400"/>
              <a:t>和</a:t>
            </a:r>
            <a:r>
              <a:rPr lang="en-US" altLang="zh-CN" sz="1400"/>
              <a:t>not in</a:t>
            </a:r>
            <a:r>
              <a:rPr lang="zh-CN" altLang="en-US" sz="1400"/>
              <a:t>之外，</a:t>
            </a:r>
            <a:r>
              <a:rPr lang="en-US" altLang="zh-CN" sz="1400"/>
              <a:t>OGNL</a:t>
            </a:r>
            <a:r>
              <a:rPr lang="zh-CN" altLang="en-US" sz="1400"/>
              <a:t>还允许使用某个规则获得集合对象的子集，常用的有以下</a:t>
            </a:r>
            <a:r>
              <a:rPr lang="en-US" altLang="zh-CN" sz="1400"/>
              <a:t>3</a:t>
            </a:r>
            <a:r>
              <a:rPr lang="zh-CN" altLang="en-US" sz="1400"/>
              <a:t>个相关操作符。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?</a:t>
            </a:r>
            <a:r>
              <a:rPr lang="zh-CN" altLang="en-US" sz="1400"/>
              <a:t>：获得所有符合逻辑的元素。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^</a:t>
            </a:r>
            <a:r>
              <a:rPr lang="zh-CN" altLang="en-US" sz="1400"/>
              <a:t>：获得符合逻辑的第一个元素。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$</a:t>
            </a:r>
            <a:r>
              <a:rPr lang="zh-CN" altLang="en-US" sz="1400"/>
              <a:t>：获得符合逻辑的最后一个元素。</a:t>
            </a:r>
            <a:endParaRPr lang="zh-CN" altLang="en-US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例如代码：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&lt;s:iterator value="books.{?#this.price &gt; 35}"&gt;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&lt;s:property value="title" /&gt; - $&lt;s:property value="price" /&gt;&lt;br&gt;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&lt;/s:iterator&gt;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在上面代码中，直接在集合后紧跟</a:t>
            </a:r>
            <a:r>
              <a:rPr lang="en-US" altLang="zh-CN" sz="1400"/>
              <a:t>.{}</a:t>
            </a:r>
            <a:r>
              <a:rPr lang="zh-CN" altLang="en-US" sz="1400"/>
              <a:t>运算符表明用于取出该集合的子集，</a:t>
            </a:r>
            <a:r>
              <a:rPr lang="en-US" altLang="zh-CN" sz="1400"/>
              <a:t>{}</a:t>
            </a:r>
            <a:r>
              <a:rPr lang="zh-CN" altLang="en-US" sz="1400"/>
              <a:t>内的表达式用于获取符合条件的元素，</a:t>
            </a:r>
            <a:r>
              <a:rPr lang="en-US" altLang="zh-CN" sz="1400"/>
              <a:t>this</a:t>
            </a:r>
            <a:r>
              <a:rPr lang="zh-CN" altLang="en-US" sz="1400"/>
              <a:t>指的是为了从大集合</a:t>
            </a:r>
            <a:r>
              <a:rPr lang="en-US" altLang="zh-CN" sz="1400"/>
              <a:t>books</a:t>
            </a:r>
            <a:r>
              <a:rPr lang="zh-CN" altLang="en-US" sz="1400"/>
              <a:t>筛选数据到小集合</a:t>
            </a:r>
            <a:r>
              <a:rPr lang="en-US" altLang="zh-CN" sz="1400"/>
              <a:t>，</a:t>
            </a:r>
            <a:r>
              <a:rPr lang="zh-CN" altLang="en-US" sz="1400"/>
              <a:t>需要对大集合</a:t>
            </a:r>
            <a:r>
              <a:rPr lang="en-US" altLang="zh-CN" sz="1400"/>
              <a:t>books</a:t>
            </a:r>
            <a:r>
              <a:rPr lang="zh-CN" altLang="en-US" sz="1400"/>
              <a:t>进行迭代，</a:t>
            </a:r>
            <a:r>
              <a:rPr lang="en-US" altLang="zh-CN" sz="1400"/>
              <a:t>this</a:t>
            </a:r>
            <a:r>
              <a:rPr lang="zh-CN" altLang="en-US" sz="1400"/>
              <a:t>代表当前迭代的元素。本例的表达式用于获取集合中价格大于</a:t>
            </a:r>
            <a:r>
              <a:rPr lang="en-US" altLang="zh-CN" sz="1400"/>
              <a:t>35</a:t>
            </a:r>
            <a:r>
              <a:rPr lang="zh-CN" altLang="en-US" sz="1400"/>
              <a:t>的书集合。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public class BookAction extends ActionSupport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private List&lt;Book&gt; books;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@Override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	public String execute()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		books = new LinkedList&lt;Book&gt;();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		books.add(new Book("A735619678", "spring", 67));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books.add(new Book("B435555322", "ejb3.0",15));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}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第一个</a:t>
            </a:r>
            <a:r>
              <a:rPr lang="en-US" altLang="zh-CN" sz="3200"/>
              <a:t>Struts2</a:t>
            </a:r>
            <a:r>
              <a:rPr lang="zh-CN" altLang="en-US" sz="3200"/>
              <a:t>应用</a:t>
            </a:r>
            <a:r>
              <a:rPr lang="en-US" altLang="zh-CN" sz="3200"/>
              <a:t>--HelloWorld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7786687" cy="317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在默认的配置文件</a:t>
            </a:r>
            <a:r>
              <a:rPr lang="en-US" altLang="zh-CN"/>
              <a:t>struts.xml </a:t>
            </a:r>
            <a:r>
              <a:rPr lang="zh-CN" altLang="en-US"/>
              <a:t>中加入如下配置：</a:t>
            </a: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&lt;?xml version="1.0" encoding="UTF-8"?&gt;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&lt;!DOCTYPE struts PUBLIC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"-//Apache Software Foundation//DTD Struts Configuration 2.0//EN"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"http://struts.apache.org/dtds/struts-2.0.dtd"&gt;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&lt;package name="</a:t>
            </a:r>
            <a:r>
              <a:rPr lang="zh-CN" altLang="en-US" sz="1400"/>
              <a:t>zdosft</a:t>
            </a:r>
            <a:r>
              <a:rPr lang="en-US" altLang="zh-CN" sz="1400"/>
              <a:t>" namespace="/test" extends="struts-default"&gt;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&lt;action name="helloworld" class="cn.itcast.action.HelloWorldAction" method="execute" 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&lt;result name="success"&gt;/WEB-INF/page/hello.jsp&lt;/result&gt;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&lt;/action&gt;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&lt;/package&gt;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3200"/>
              <a:t> property</a:t>
            </a:r>
            <a:r>
              <a:rPr lang="zh-CN" altLang="en-US" sz="3200"/>
              <a:t>标签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65539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65540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property</a:t>
            </a:r>
            <a:r>
              <a:rPr lang="zh-CN" altLang="en-US" sz="1600"/>
              <a:t>标签用于输出指定值：</a:t>
            </a:r>
            <a:endParaRPr lang="en-US" altLang="zh-CN" sz="16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&lt;s:set name="name" value="'kk'"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&lt;s:property value="#name"/&gt;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default</a:t>
            </a:r>
            <a:r>
              <a:rPr lang="zh-CN" altLang="en-US" sz="1800"/>
              <a:t>：可选属性，如果需要输出的属性值为</a:t>
            </a:r>
            <a:r>
              <a:rPr lang="en-US" altLang="zh-CN" sz="1800"/>
              <a:t>null</a:t>
            </a:r>
            <a:r>
              <a:rPr lang="zh-CN" altLang="en-US" sz="1800"/>
              <a:t>，则显示该属性指定的值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escape</a:t>
            </a:r>
            <a:r>
              <a:rPr lang="zh-CN" altLang="en-US" sz="1800"/>
              <a:t>：可选属性，指定是否格式化</a:t>
            </a:r>
            <a:r>
              <a:rPr lang="en-US" altLang="zh-CN" sz="1800"/>
              <a:t>HTML</a:t>
            </a:r>
            <a:r>
              <a:rPr lang="zh-CN" altLang="en-US" sz="1800"/>
              <a:t>代码。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value</a:t>
            </a:r>
            <a:r>
              <a:rPr lang="zh-CN" altLang="en-US" sz="1800"/>
              <a:t>：可选属性，指定需要输出的属性值，如果没有指定该属性，</a:t>
            </a:r>
            <a:r>
              <a:rPr lang="zh-CN" altLang="en-US" sz="1800">
                <a:solidFill>
                  <a:srgbClr val="FF0000"/>
                </a:solidFill>
              </a:rPr>
              <a:t>则默认输出</a:t>
            </a:r>
            <a:r>
              <a:rPr lang="en-US" altLang="zh-CN" sz="1800">
                <a:solidFill>
                  <a:srgbClr val="FF0000"/>
                </a:solidFill>
              </a:rPr>
              <a:t>ValueStack</a:t>
            </a:r>
            <a:r>
              <a:rPr lang="zh-CN" altLang="en-US" sz="1800">
                <a:solidFill>
                  <a:srgbClr val="FF0000"/>
                </a:solidFill>
              </a:rPr>
              <a:t>栈顶的值</a:t>
            </a:r>
            <a:r>
              <a:rPr lang="zh-CN" altLang="en-US" sz="1800"/>
              <a:t>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id</a:t>
            </a:r>
            <a:r>
              <a:rPr lang="zh-CN" altLang="en-US" sz="1800"/>
              <a:t>：可选属性，指定该元素的标识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3200"/>
              <a:t> iterator</a:t>
            </a:r>
            <a:r>
              <a:rPr lang="zh-CN" altLang="en-US" sz="3200"/>
              <a:t>标签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66563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66564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iterator</a:t>
            </a:r>
            <a:r>
              <a:rPr lang="zh-CN" altLang="en-US" sz="1400"/>
              <a:t>标签用于对集合进行迭代，这里的集合包含</a:t>
            </a:r>
            <a:r>
              <a:rPr lang="en-US" altLang="zh-CN" sz="1400"/>
              <a:t>List</a:t>
            </a:r>
            <a:r>
              <a:rPr lang="zh-CN" altLang="en-US" sz="1400"/>
              <a:t>、</a:t>
            </a:r>
            <a:r>
              <a:rPr lang="en-US" altLang="zh-CN" sz="1400"/>
              <a:t>Set</a:t>
            </a:r>
            <a:r>
              <a:rPr lang="zh-CN" altLang="en-US" sz="1400"/>
              <a:t>和数组。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&lt;s:set name="list" value="{'zhangming','xiaoi','liming'}"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&lt;s:iterator value="#list" status="st"&gt;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&lt;font color=&lt;s:if test="#st.odd"&gt;red&lt;/s:if&gt;&lt;s:else&gt;blue&lt;/s:else&gt;&gt;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&lt;s:property /&gt;&lt;/font&gt;&lt;br&gt;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&lt;/s:iterator&gt;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value：</a:t>
            </a:r>
            <a:r>
              <a:rPr lang="zh-CN" altLang="en-US" sz="1400"/>
              <a:t>可选属性，指定被迭代的集合，如果没有设置该属性，则使用</a:t>
            </a:r>
            <a:r>
              <a:rPr lang="en-US" altLang="zh-CN" sz="1400"/>
              <a:t>ValueStack</a:t>
            </a:r>
            <a:r>
              <a:rPr lang="zh-CN" altLang="en-US" sz="1400"/>
              <a:t>栈顶的集合。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id</a:t>
            </a:r>
            <a:r>
              <a:rPr lang="zh-CN" altLang="en-US" sz="1400"/>
              <a:t>：可选属性，指定集合里元素的</a:t>
            </a:r>
            <a:r>
              <a:rPr lang="en-US" altLang="zh-CN" sz="1400"/>
              <a:t>id</a:t>
            </a:r>
            <a:r>
              <a:rPr lang="zh-CN" altLang="en-US" sz="1400"/>
              <a:t>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status</a:t>
            </a:r>
            <a:r>
              <a:rPr lang="zh-CN" altLang="en-US" sz="1400"/>
              <a:t>：可选属性，该属性指定迭代时的</a:t>
            </a:r>
            <a:r>
              <a:rPr lang="en-US" altLang="zh-CN" sz="1400"/>
              <a:t>IteratorStatus</a:t>
            </a:r>
            <a:r>
              <a:rPr lang="zh-CN" altLang="en-US" sz="1400"/>
              <a:t>实例。该实例包含如下几个方法：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int getCount()</a:t>
            </a:r>
            <a:r>
              <a:rPr lang="zh-CN" altLang="en-US" sz="1400"/>
              <a:t>，返回当前迭代了几个元素。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int getIndex()，</a:t>
            </a:r>
            <a:r>
              <a:rPr lang="zh-CN" altLang="en-US" sz="1400"/>
              <a:t>返回当前迭代元素的索引。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boolean isEven()</a:t>
            </a:r>
            <a:r>
              <a:rPr lang="zh-CN" altLang="en-US" sz="1400"/>
              <a:t>，返回当前被迭代元素的索引是否是偶数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boolean isOdd()</a:t>
            </a:r>
            <a:r>
              <a:rPr lang="zh-CN" altLang="en-US" sz="1400"/>
              <a:t>，返回当前被迭代元素的索引是否是奇数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boolean isFirst()</a:t>
            </a:r>
            <a:r>
              <a:rPr lang="zh-CN" altLang="en-US" sz="1400"/>
              <a:t>，返回当前被迭代元素是否是第一个元素。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boolean isLast()</a:t>
            </a:r>
            <a:r>
              <a:rPr lang="zh-CN" altLang="en-US" sz="1400"/>
              <a:t>，返回当前被迭代元素是否是最后一个元素。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3200"/>
              <a:t> if/elseif/else</a:t>
            </a:r>
            <a:r>
              <a:rPr lang="zh-CN" altLang="en-US" sz="3200"/>
              <a:t>标签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67587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67588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&lt;s:set name="age" value="21"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&lt;s:if test="#age==23"&gt;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	23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&lt;/s:if&gt;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&lt;s:elseif test="#age==21"&gt;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	21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&lt;/s:elseif&gt;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&lt;s:else&gt;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都不等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&lt;/s:else&gt; </a:t>
            </a:r>
            <a:endParaRPr lang="zh-CN" altLang="en-US"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3200"/>
              <a:t> url</a:t>
            </a:r>
            <a:r>
              <a:rPr lang="zh-CN" altLang="en-US" sz="3200"/>
              <a:t>标签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68611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68612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&lt;s:url action="helloworld_add" namespace="/test"&gt;&lt;s:param name="personid" value="23"/&gt;&lt;/s:url&gt;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生成类似如下路径：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/</a:t>
            </a:r>
            <a:r>
              <a:rPr lang="en-US" altLang="zh-CN" sz="1800">
                <a:solidFill>
                  <a:srgbClr val="FF0000"/>
                </a:solidFill>
              </a:rPr>
              <a:t>struts/</a:t>
            </a:r>
            <a:r>
              <a:rPr lang="en-US" altLang="zh-CN" sz="1800"/>
              <a:t>test/helloworld_add</a:t>
            </a:r>
            <a:r>
              <a:rPr lang="en-US" altLang="zh-CN" sz="1800">
                <a:solidFill>
                  <a:srgbClr val="FF0000"/>
                </a:solidFill>
              </a:rPr>
              <a:t>.action</a:t>
            </a:r>
            <a:r>
              <a:rPr lang="en-US" altLang="zh-CN" sz="1800"/>
              <a:t>?personid=23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红色部分为内容路径。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当标签的属性值作为字符串类型处理时， “</a:t>
            </a:r>
            <a:r>
              <a:rPr lang="en-US" altLang="zh-CN" sz="1800"/>
              <a:t>%”</a:t>
            </a:r>
            <a:r>
              <a:rPr lang="zh-CN" altLang="en-US" sz="1800"/>
              <a:t>符号的用途是计算</a:t>
            </a:r>
            <a:r>
              <a:rPr lang="en-US" altLang="zh-CN" sz="1800"/>
              <a:t>OGNL</a:t>
            </a:r>
            <a:r>
              <a:rPr lang="zh-CN" altLang="en-US" sz="1800"/>
              <a:t>表达式的值。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  </a:t>
            </a:r>
            <a:r>
              <a:rPr lang="en-US" altLang="zh-CN" sz="1800"/>
              <a:t>&lt;s:set name="myurl" value="'http://www.foshanshop.net'"/&gt;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   &lt;s:url value="#myurl" /&gt;&lt;br&gt;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   &lt;s:url value="%{#myurl}"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输出结果：</a:t>
            </a:r>
            <a:endParaRPr lang="en-US" altLang="zh-CN" sz="1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#myurl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http://www.foshanshop.net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3200"/>
              <a:t> </a:t>
            </a:r>
            <a:r>
              <a:rPr lang="zh-CN" altLang="en-US" sz="3200"/>
              <a:t>表单标签</a:t>
            </a:r>
            <a:r>
              <a:rPr lang="en-US" altLang="zh-CN" sz="3200"/>
              <a:t>_checkboxlist</a:t>
            </a:r>
            <a:r>
              <a:rPr lang="zh-CN" altLang="en-US" sz="3200"/>
              <a:t>复选框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69636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0000FF"/>
                </a:solidFill>
              </a:rPr>
              <a:t>如果集合为</a:t>
            </a:r>
            <a:r>
              <a:rPr lang="en-US" altLang="zh-CN" sz="1400" b="1">
                <a:solidFill>
                  <a:srgbClr val="0000FF"/>
                </a:solidFill>
              </a:rPr>
              <a:t>list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&lt;s:checkboxlist name="list" list="{'Java','.Net','RoR','PHP'}" value="{'Java','.Net'}"/&gt;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生成如下</a:t>
            </a:r>
            <a:r>
              <a:rPr lang="en-US" altLang="zh-CN" sz="1400"/>
              <a:t>html</a:t>
            </a:r>
            <a:r>
              <a:rPr lang="zh-CN" altLang="en-US" sz="1400"/>
              <a:t>代码：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&lt;input type="checkbox" name="list" value="Java" checked="checked"/&gt;&lt;label&gt;Java&lt;/label&gt;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&lt;input type="checkbox" name="list" value=".Net" checked="checked"/&gt;&lt;label&gt;.Net&lt;/label&gt;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&lt;input type="checkbox" name="list" value="RoR"/&gt;&lt;label&gt;RoR&lt;/label&gt;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&lt;input type="checkbox" name="list" value="PHP"/&gt;&lt;label&gt;PHP&lt;/label&gt;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0000FF"/>
                </a:solidFill>
              </a:rPr>
              <a:t>如果集合为</a:t>
            </a:r>
            <a:r>
              <a:rPr lang="en-US" altLang="zh-CN" sz="1400" b="1">
                <a:solidFill>
                  <a:srgbClr val="0000FF"/>
                </a:solidFill>
              </a:rPr>
              <a:t>MAP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&lt;s:checkboxlist name="map" list="#{1:'</a:t>
            </a:r>
            <a:r>
              <a:rPr lang="zh-CN" altLang="en-US" sz="1400" b="1">
                <a:solidFill>
                  <a:srgbClr val="FF0000"/>
                </a:solidFill>
              </a:rPr>
              <a:t>瑜珈用品</a:t>
            </a:r>
            <a:r>
              <a:rPr lang="en-US" altLang="zh-CN" sz="1400" b="1">
                <a:solidFill>
                  <a:srgbClr val="FF0000"/>
                </a:solidFill>
              </a:rPr>
              <a:t>',2:'</a:t>
            </a:r>
            <a:r>
              <a:rPr lang="zh-CN" altLang="en-US" sz="1400" b="1">
                <a:solidFill>
                  <a:srgbClr val="FF0000"/>
                </a:solidFill>
              </a:rPr>
              <a:t>户外用品</a:t>
            </a:r>
            <a:r>
              <a:rPr lang="en-US" altLang="zh-CN" sz="1400" b="1">
                <a:solidFill>
                  <a:srgbClr val="FF0000"/>
                </a:solidFill>
              </a:rPr>
              <a:t>',3:'</a:t>
            </a:r>
            <a:r>
              <a:rPr lang="zh-CN" altLang="en-US" sz="1400" b="1">
                <a:solidFill>
                  <a:srgbClr val="FF0000"/>
                </a:solidFill>
              </a:rPr>
              <a:t>球类</a:t>
            </a:r>
            <a:r>
              <a:rPr lang="en-US" altLang="zh-CN" sz="1400" b="1">
                <a:solidFill>
                  <a:srgbClr val="FF0000"/>
                </a:solidFill>
              </a:rPr>
              <a:t>',4:'</a:t>
            </a:r>
            <a:r>
              <a:rPr lang="zh-CN" altLang="en-US" sz="1400" b="1">
                <a:solidFill>
                  <a:srgbClr val="FF0000"/>
                </a:solidFill>
              </a:rPr>
              <a:t>自行车</a:t>
            </a:r>
            <a:r>
              <a:rPr lang="en-US" altLang="zh-CN" sz="1400" b="1">
                <a:solidFill>
                  <a:srgbClr val="FF0000"/>
                </a:solidFill>
              </a:rPr>
              <a:t>'}" listKey="key" listValue="value" value="{1,2,3}"/&gt;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400"/>
              <a:t>生成如下</a:t>
            </a:r>
            <a:r>
              <a:rPr lang="en-US" altLang="zh-CN" sz="1400"/>
              <a:t>html</a:t>
            </a:r>
            <a:r>
              <a:rPr lang="zh-CN" altLang="en-US" sz="1400"/>
              <a:t>代码：</a:t>
            </a:r>
            <a:endParaRPr lang="en-US" altLang="zh-CN" sz="1400" b="1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&lt;input type="checkbox" name="map" value="1" checked="checked"/&gt;&lt;label&gt;</a:t>
            </a:r>
            <a:r>
              <a:rPr lang="zh-CN" altLang="en-US" sz="1400"/>
              <a:t>瑜珈用品</a:t>
            </a:r>
            <a:r>
              <a:rPr lang="en-US" altLang="zh-CN" sz="1400"/>
              <a:t>&lt;/label&gt;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&lt;input type="checkbox" name="map" value="2" checked="checked"/&gt;&lt;label&gt;</a:t>
            </a:r>
            <a:r>
              <a:rPr lang="zh-CN" altLang="en-US" sz="1400"/>
              <a:t>户外用品</a:t>
            </a:r>
            <a:r>
              <a:rPr lang="en-US" altLang="zh-CN" sz="1400"/>
              <a:t>&lt;/label&gt;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&lt;input type="checkbox" name="map" value="3" checked="checked"/&gt;&lt;label&gt;</a:t>
            </a:r>
            <a:r>
              <a:rPr lang="zh-CN" altLang="en-US" sz="1400"/>
              <a:t>球类</a:t>
            </a:r>
            <a:r>
              <a:rPr lang="en-US" altLang="zh-CN" sz="1400"/>
              <a:t>&lt;/label&gt;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&lt;input type="checkbox" name="map" value="4"/&gt;&lt;label&gt;</a:t>
            </a:r>
            <a:r>
              <a:rPr lang="zh-CN" altLang="en-US" sz="1400"/>
              <a:t>自行车</a:t>
            </a:r>
            <a:r>
              <a:rPr lang="en-US" altLang="zh-CN" sz="1400"/>
              <a:t>&lt;/label&gt;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3200"/>
              <a:t> </a:t>
            </a:r>
            <a:r>
              <a:rPr lang="zh-CN" altLang="en-US" sz="3200"/>
              <a:t>表单标签</a:t>
            </a:r>
            <a:r>
              <a:rPr lang="en-US" altLang="zh-CN" sz="3200"/>
              <a:t>_checkboxlist</a:t>
            </a:r>
            <a:r>
              <a:rPr lang="zh-CN" altLang="en-US" sz="3200"/>
              <a:t>复选框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70660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0000FF"/>
                </a:solidFill>
              </a:rPr>
              <a:t>如果集合里存放的是</a:t>
            </a:r>
            <a:r>
              <a:rPr lang="en-US" altLang="zh-CN" sz="1400" b="1">
                <a:solidFill>
                  <a:srgbClr val="0000FF"/>
                </a:solidFill>
              </a:rPr>
              <a:t>javabean</a:t>
            </a:r>
          </a:p>
          <a:p>
            <a:pPr eaLnBrk="1" hangingPunct="1"/>
            <a:r>
              <a:rPr lang="zh-CN" altLang="en-US" sz="1400"/>
              <a:t> </a:t>
            </a:r>
            <a:r>
              <a:rPr lang="en-US" altLang="zh-CN" sz="1400"/>
              <a:t>&lt;%</a:t>
            </a:r>
          </a:p>
          <a:p>
            <a:pPr eaLnBrk="1" hangingPunct="1"/>
            <a:r>
              <a:rPr lang="en-US" altLang="zh-CN" sz="1400"/>
              <a:t>  Person person1 = new Person(1,"</a:t>
            </a:r>
            <a:r>
              <a:rPr lang="zh-CN" altLang="en-US" sz="1400"/>
              <a:t>第一个</a:t>
            </a:r>
            <a:r>
              <a:rPr lang="en-US" altLang="zh-CN" sz="1400"/>
              <a:t>");</a:t>
            </a:r>
          </a:p>
          <a:p>
            <a:pPr eaLnBrk="1" hangingPunct="1"/>
            <a:r>
              <a:rPr lang="en-US" altLang="zh-CN" sz="1400"/>
              <a:t>  Person person2 = new Person(2,"</a:t>
            </a:r>
            <a:r>
              <a:rPr lang="zh-CN" altLang="en-US" sz="1400"/>
              <a:t>第二个</a:t>
            </a:r>
            <a:r>
              <a:rPr lang="en-US" altLang="zh-CN" sz="1400"/>
              <a:t>");</a:t>
            </a:r>
          </a:p>
          <a:p>
            <a:pPr eaLnBrk="1" hangingPunct="1"/>
            <a:r>
              <a:rPr lang="en-US" altLang="zh-CN" sz="1400"/>
              <a:t>  List&lt;Person&gt; list = new ArrayList&lt;Person&gt;();</a:t>
            </a:r>
          </a:p>
          <a:p>
            <a:pPr eaLnBrk="1" hangingPunct="1"/>
            <a:r>
              <a:rPr lang="en-US" altLang="zh-CN" sz="1400"/>
              <a:t>  list.add(person1);</a:t>
            </a:r>
          </a:p>
          <a:p>
            <a:pPr eaLnBrk="1" hangingPunct="1"/>
            <a:r>
              <a:rPr lang="en-US" altLang="zh-CN" sz="1400"/>
              <a:t>  list.add(person2);</a:t>
            </a:r>
          </a:p>
          <a:p>
            <a:pPr eaLnBrk="1" hangingPunct="1"/>
            <a:r>
              <a:rPr lang="en-US" altLang="zh-CN" sz="1400"/>
              <a:t>  request.setAttribute("persons",list);</a:t>
            </a:r>
          </a:p>
          <a:p>
            <a:pPr eaLnBrk="1" hangingPunct="1"/>
            <a:r>
              <a:rPr lang="zh-CN" altLang="en-US" sz="1400"/>
              <a:t>  </a:t>
            </a:r>
            <a:r>
              <a:rPr lang="en-US" altLang="zh-CN" sz="1400"/>
              <a:t>%&gt;</a:t>
            </a:r>
          </a:p>
          <a:p>
            <a:pPr eaLnBrk="1" hangingPunct="1"/>
            <a:r>
              <a:rPr lang="en-US" altLang="zh-CN" sz="1400"/>
              <a:t>&lt;s:checkboxlist name="beans" list="#request.persons" listKey="</a:t>
            </a:r>
            <a:r>
              <a:rPr lang="en-US" altLang="zh-CN" sz="1400">
                <a:solidFill>
                  <a:srgbClr val="C00000"/>
                </a:solidFill>
              </a:rPr>
              <a:t>personid</a:t>
            </a:r>
            <a:r>
              <a:rPr lang="en-US" altLang="zh-CN" sz="1400"/>
              <a:t>" listValue="</a:t>
            </a:r>
            <a:r>
              <a:rPr lang="en-US" altLang="zh-CN" sz="1400">
                <a:solidFill>
                  <a:srgbClr val="C00000"/>
                </a:solidFill>
              </a:rPr>
              <a:t>name</a:t>
            </a:r>
            <a:r>
              <a:rPr lang="en-US" altLang="zh-CN" sz="1400"/>
              <a:t>"/&gt;</a:t>
            </a:r>
          </a:p>
          <a:p>
            <a:pPr eaLnBrk="1" hangingPunct="1"/>
            <a:r>
              <a:rPr lang="en-US" altLang="zh-CN" sz="1400" b="1"/>
              <a:t>Personid</a:t>
            </a:r>
            <a:r>
              <a:rPr lang="zh-CN" altLang="en-US" sz="1400" b="1"/>
              <a:t>和</a:t>
            </a:r>
            <a:r>
              <a:rPr lang="en-US" altLang="zh-CN" sz="1400" b="1"/>
              <a:t>name</a:t>
            </a:r>
            <a:r>
              <a:rPr lang="zh-CN" altLang="en-US" sz="1400" b="1"/>
              <a:t>为</a:t>
            </a:r>
            <a:r>
              <a:rPr lang="en-US" altLang="zh-CN" sz="1400" b="1"/>
              <a:t>Person</a:t>
            </a:r>
            <a:r>
              <a:rPr lang="zh-CN" altLang="en-US" sz="1400" b="1"/>
              <a:t>的属性</a:t>
            </a:r>
            <a:endParaRPr lang="en-US" altLang="zh-CN" sz="1400" b="1"/>
          </a:p>
          <a:p>
            <a:pPr eaLnBrk="1" hangingPunct="1"/>
            <a:endParaRPr lang="en-US" altLang="zh-CN" sz="1400"/>
          </a:p>
          <a:p>
            <a:pPr eaLnBrk="1" hangingPunct="1"/>
            <a:r>
              <a:rPr lang="zh-CN" altLang="en-US" sz="1400"/>
              <a:t>生成如下</a:t>
            </a:r>
            <a:r>
              <a:rPr lang="en-US" altLang="zh-CN" sz="1400"/>
              <a:t>html</a:t>
            </a:r>
            <a:r>
              <a:rPr lang="zh-CN" altLang="en-US" sz="1400"/>
              <a:t>代码：</a:t>
            </a:r>
            <a:endParaRPr lang="en-US" altLang="zh-CN" sz="1400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1400"/>
              <a:t>&lt;input type="checkbox" name=“beans" value="1"/&gt;&lt;label&gt;</a:t>
            </a:r>
            <a:r>
              <a:rPr lang="zh-CN" altLang="en-US" sz="1400"/>
              <a:t>第一个</a:t>
            </a:r>
            <a:r>
              <a:rPr lang="en-US" altLang="zh-CN" sz="1400"/>
              <a:t>&lt;/label&gt;</a:t>
            </a:r>
          </a:p>
          <a:p>
            <a:pPr eaLnBrk="1" hangingPunct="1"/>
            <a:r>
              <a:rPr lang="en-US" altLang="zh-CN" sz="1400"/>
              <a:t>&lt;input type="checkbox" name=“beans" value="2"/&gt;&lt;label&gt;</a:t>
            </a:r>
            <a:r>
              <a:rPr lang="zh-CN" altLang="en-US" sz="1400"/>
              <a:t>第二个</a:t>
            </a:r>
            <a:r>
              <a:rPr lang="en-US" altLang="zh-CN" sz="1400"/>
              <a:t>&lt;/label&gt;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3200"/>
              <a:t> </a:t>
            </a:r>
            <a:r>
              <a:rPr lang="zh-CN" altLang="en-US" sz="3200"/>
              <a:t>表单标签</a:t>
            </a:r>
            <a:r>
              <a:rPr lang="en-US" altLang="zh-CN" sz="3200"/>
              <a:t>_radio</a:t>
            </a:r>
            <a:r>
              <a:rPr lang="zh-CN" altLang="en-US" sz="3200"/>
              <a:t>单选框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71683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71684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该标签的使用和</a:t>
            </a:r>
            <a:r>
              <a:rPr lang="en-US" altLang="zh-CN" sz="1400"/>
              <a:t>checkboxlist</a:t>
            </a:r>
            <a:r>
              <a:rPr lang="zh-CN" altLang="en-US" sz="1400"/>
              <a:t>复选框相同。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400">
                <a:solidFill>
                  <a:srgbClr val="0000FF"/>
                </a:solidFill>
              </a:rPr>
              <a:t>如果集合里存放的是</a:t>
            </a:r>
            <a:r>
              <a:rPr lang="en-US" altLang="zh-CN" sz="1400">
                <a:solidFill>
                  <a:srgbClr val="0000FF"/>
                </a:solidFill>
              </a:rPr>
              <a:t>javabean</a:t>
            </a:r>
            <a:r>
              <a:rPr lang="en-US" altLang="zh-CN" sz="1400"/>
              <a:t>(personid</a:t>
            </a:r>
            <a:r>
              <a:rPr lang="zh-CN" altLang="en-US" sz="1400"/>
              <a:t>和</a:t>
            </a:r>
            <a:r>
              <a:rPr lang="en-US" altLang="zh-CN" sz="1400"/>
              <a:t>name</a:t>
            </a:r>
            <a:r>
              <a:rPr lang="zh-CN" altLang="en-US" sz="1400"/>
              <a:t>为</a:t>
            </a:r>
            <a:r>
              <a:rPr lang="en-US" altLang="zh-CN" sz="1400"/>
              <a:t>Person</a:t>
            </a:r>
            <a:r>
              <a:rPr lang="zh-CN" altLang="en-US" sz="1400"/>
              <a:t>的属性</a:t>
            </a:r>
            <a:r>
              <a:rPr lang="en-US" altLang="zh-CN" sz="1400"/>
              <a:t>)</a:t>
            </a:r>
          </a:p>
          <a:p>
            <a:pPr eaLnBrk="1" hangingPunct="1"/>
            <a:r>
              <a:rPr lang="en-US" altLang="zh-CN" sz="1400">
                <a:solidFill>
                  <a:srgbClr val="FF0000"/>
                </a:solidFill>
              </a:rPr>
              <a:t>&lt; s:radio name="beans" list="#request.persons" listKey="personid" listValue="name"/&gt;</a:t>
            </a:r>
          </a:p>
          <a:p>
            <a:pPr eaLnBrk="1" hangingPunct="1"/>
            <a:r>
              <a:rPr lang="zh-CN" altLang="en-US" sz="1400"/>
              <a:t>生成如下</a:t>
            </a:r>
            <a:r>
              <a:rPr lang="en-US" altLang="zh-CN" sz="1400"/>
              <a:t>html</a:t>
            </a:r>
            <a:r>
              <a:rPr lang="zh-CN" altLang="en-US" sz="1400"/>
              <a:t>代码：</a:t>
            </a:r>
            <a:endParaRPr lang="en-US" altLang="zh-CN" sz="1400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1400"/>
              <a:t>&lt;input type="radio" name="beans" id="beans1" value="1"/&gt;&lt;label&gt;</a:t>
            </a:r>
            <a:r>
              <a:rPr lang="zh-CN" altLang="en-US" sz="1400"/>
              <a:t>第一个</a:t>
            </a:r>
            <a:r>
              <a:rPr lang="en-US" altLang="zh-CN" sz="1400"/>
              <a:t>&lt;/label&gt;</a:t>
            </a:r>
          </a:p>
          <a:p>
            <a:pPr eaLnBrk="1" hangingPunct="1"/>
            <a:r>
              <a:rPr lang="en-US" altLang="zh-CN" sz="1400"/>
              <a:t>&lt;input type="radio" name="beans" id="beans2" value="2"/&gt;&lt;label&gt;</a:t>
            </a:r>
            <a:r>
              <a:rPr lang="zh-CN" altLang="en-US" sz="1400"/>
              <a:t>第二个</a:t>
            </a:r>
            <a:r>
              <a:rPr lang="en-US" altLang="zh-CN" sz="1400"/>
              <a:t>&lt;/label&gt;</a:t>
            </a:r>
            <a:endParaRPr lang="en-US" altLang="zh-CN" sz="1400" b="1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sz="1400">
                <a:solidFill>
                  <a:srgbClr val="0000FF"/>
                </a:solidFill>
              </a:rPr>
              <a:t>如果集合为</a:t>
            </a:r>
            <a:r>
              <a:rPr lang="en-US" altLang="zh-CN" sz="1400">
                <a:solidFill>
                  <a:srgbClr val="0000FF"/>
                </a:solidFill>
              </a:rPr>
              <a:t>MAP</a:t>
            </a:r>
            <a:endParaRPr lang="en-US" altLang="zh-CN" sz="1400"/>
          </a:p>
          <a:p>
            <a:pPr eaLnBrk="1" hangingPunct="1"/>
            <a:r>
              <a:rPr lang="en-US" altLang="zh-CN" sz="1400">
                <a:solidFill>
                  <a:srgbClr val="FF0000"/>
                </a:solidFill>
              </a:rPr>
              <a:t>&lt;s:radio name="map" list="#{1:'</a:t>
            </a:r>
            <a:r>
              <a:rPr lang="zh-CN" altLang="en-US" sz="1400">
                <a:solidFill>
                  <a:srgbClr val="FF0000"/>
                </a:solidFill>
              </a:rPr>
              <a:t>瑜珈用品</a:t>
            </a:r>
            <a:r>
              <a:rPr lang="en-US" altLang="zh-CN" sz="1400">
                <a:solidFill>
                  <a:srgbClr val="FF0000"/>
                </a:solidFill>
              </a:rPr>
              <a:t>',2:'</a:t>
            </a:r>
            <a:r>
              <a:rPr lang="zh-CN" altLang="en-US" sz="1400">
                <a:solidFill>
                  <a:srgbClr val="FF0000"/>
                </a:solidFill>
              </a:rPr>
              <a:t>户外用品</a:t>
            </a:r>
            <a:r>
              <a:rPr lang="en-US" altLang="zh-CN" sz="1400">
                <a:solidFill>
                  <a:srgbClr val="FF0000"/>
                </a:solidFill>
              </a:rPr>
              <a:t>',3:'</a:t>
            </a:r>
            <a:r>
              <a:rPr lang="zh-CN" altLang="en-US" sz="1400">
                <a:solidFill>
                  <a:srgbClr val="FF0000"/>
                </a:solidFill>
              </a:rPr>
              <a:t>球类</a:t>
            </a:r>
            <a:r>
              <a:rPr lang="en-US" altLang="zh-CN" sz="1400">
                <a:solidFill>
                  <a:srgbClr val="FF0000"/>
                </a:solidFill>
              </a:rPr>
              <a:t>',4:'</a:t>
            </a:r>
            <a:r>
              <a:rPr lang="zh-CN" altLang="en-US" sz="1400">
                <a:solidFill>
                  <a:srgbClr val="FF0000"/>
                </a:solidFill>
              </a:rPr>
              <a:t>自行车</a:t>
            </a:r>
            <a:r>
              <a:rPr lang="en-US" altLang="zh-CN" sz="1400">
                <a:solidFill>
                  <a:srgbClr val="FF0000"/>
                </a:solidFill>
              </a:rPr>
              <a:t>'}" listKey="key" listValue="value“ value="1"/&gt;</a:t>
            </a:r>
          </a:p>
          <a:p>
            <a:pPr eaLnBrk="1" hangingPunct="1"/>
            <a:r>
              <a:rPr lang="zh-CN" altLang="en-US" sz="1400"/>
              <a:t>生成如下</a:t>
            </a:r>
            <a:r>
              <a:rPr lang="en-US" altLang="zh-CN" sz="1400"/>
              <a:t>html</a:t>
            </a:r>
            <a:r>
              <a:rPr lang="zh-CN" altLang="en-US" sz="1400"/>
              <a:t>代码：</a:t>
            </a:r>
            <a:endParaRPr lang="en-US" altLang="zh-CN" sz="1400"/>
          </a:p>
          <a:p>
            <a:pPr eaLnBrk="1" hangingPunct="1"/>
            <a:r>
              <a:rPr lang="en-US" altLang="zh-CN" sz="1400"/>
              <a:t>&lt;input type="radio" name="map" id="map1" value="1"/&gt;&lt;label for="map1"&gt;</a:t>
            </a:r>
            <a:r>
              <a:rPr lang="zh-CN" altLang="en-US" sz="1400"/>
              <a:t>瑜珈用品</a:t>
            </a:r>
            <a:r>
              <a:rPr lang="en-US" altLang="zh-CN" sz="1400"/>
              <a:t>&lt;/label&gt;</a:t>
            </a:r>
          </a:p>
          <a:p>
            <a:pPr eaLnBrk="1" hangingPunct="1"/>
            <a:r>
              <a:rPr lang="en-US" altLang="zh-CN" sz="1400"/>
              <a:t>&lt;input type="radio" name="map" id="map2" value="2"/&gt;&lt;label for="map2"&gt;</a:t>
            </a:r>
            <a:r>
              <a:rPr lang="zh-CN" altLang="en-US" sz="1400"/>
              <a:t>户外用品</a:t>
            </a:r>
            <a:r>
              <a:rPr lang="en-US" altLang="zh-CN" sz="1400"/>
              <a:t>&lt;/label&gt;</a:t>
            </a:r>
          </a:p>
          <a:p>
            <a:pPr eaLnBrk="1" hangingPunct="1"/>
            <a:r>
              <a:rPr lang="en-US" altLang="zh-CN" sz="1400"/>
              <a:t>&lt;input type="radio" name="map" id="map3" value="3"/&gt;&lt;label for="map3"&gt;</a:t>
            </a:r>
            <a:r>
              <a:rPr lang="zh-CN" altLang="en-US" sz="1400"/>
              <a:t>球类</a:t>
            </a:r>
            <a:r>
              <a:rPr lang="en-US" altLang="zh-CN" sz="1400"/>
              <a:t>&lt;/label&gt;</a:t>
            </a:r>
          </a:p>
          <a:p>
            <a:pPr eaLnBrk="1" hangingPunct="1"/>
            <a:r>
              <a:rPr lang="en-US" altLang="zh-CN" sz="1400"/>
              <a:t>&lt;input type="radio" name="map" id="map4" value="4"/&gt;&lt;label for="map4"&gt;</a:t>
            </a:r>
            <a:r>
              <a:rPr lang="zh-CN" altLang="en-US" sz="1400"/>
              <a:t>自行车</a:t>
            </a:r>
            <a:r>
              <a:rPr lang="en-US" altLang="zh-CN" sz="1400"/>
              <a:t>&lt;/label&gt;</a:t>
            </a:r>
          </a:p>
          <a:p>
            <a:pPr eaLnBrk="1" hangingPunct="1"/>
            <a:r>
              <a:rPr lang="zh-CN" altLang="en-US" sz="1400">
                <a:solidFill>
                  <a:srgbClr val="0000FF"/>
                </a:solidFill>
              </a:rPr>
              <a:t>如果集合为</a:t>
            </a:r>
            <a:r>
              <a:rPr lang="en-US" altLang="zh-CN" sz="1400">
                <a:solidFill>
                  <a:srgbClr val="0000FF"/>
                </a:solidFill>
              </a:rPr>
              <a:t>list</a:t>
            </a:r>
            <a:endParaRPr lang="en-US" altLang="zh-CN" sz="1400"/>
          </a:p>
          <a:p>
            <a:pPr eaLnBrk="1" hangingPunct="1"/>
            <a:r>
              <a:rPr lang="en-US" altLang="zh-CN" sz="1400">
                <a:solidFill>
                  <a:srgbClr val="FF0000"/>
                </a:solidFill>
              </a:rPr>
              <a:t>&lt;s:radio name="list" list="{'Java','.Net'}" value="'Java'"/&gt;</a:t>
            </a:r>
          </a:p>
          <a:p>
            <a:pPr eaLnBrk="1" hangingPunct="1"/>
            <a:r>
              <a:rPr lang="zh-CN" altLang="en-US" sz="1400"/>
              <a:t>生成如下</a:t>
            </a:r>
            <a:r>
              <a:rPr lang="en-US" altLang="zh-CN" sz="1400"/>
              <a:t>html</a:t>
            </a:r>
            <a:r>
              <a:rPr lang="zh-CN" altLang="en-US" sz="1400"/>
              <a:t>代码：</a:t>
            </a:r>
            <a:endParaRPr lang="en-US" altLang="zh-CN" sz="1400"/>
          </a:p>
          <a:p>
            <a:pPr eaLnBrk="1" hangingPunct="1"/>
            <a:r>
              <a:rPr lang="en-US" altLang="zh-CN" sz="1400"/>
              <a:t>&lt;input type="radio" name="list" checked="checked" value="Java"/&gt;&lt;label&gt;Java&lt;/label&gt;</a:t>
            </a:r>
          </a:p>
          <a:p>
            <a:pPr eaLnBrk="1" hangingPunct="1"/>
            <a:r>
              <a:rPr lang="en-US" altLang="zh-CN" sz="1400"/>
              <a:t>&lt;input type="radio" name="list" value=".Net"/&gt;&lt;label&gt;.Net&lt;/label&gt;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3200"/>
              <a:t> </a:t>
            </a:r>
            <a:r>
              <a:rPr lang="zh-CN" altLang="en-US" sz="3200"/>
              <a:t>表单标签</a:t>
            </a:r>
            <a:r>
              <a:rPr lang="en-US" altLang="zh-CN" sz="3200"/>
              <a:t>_select</a:t>
            </a:r>
            <a:r>
              <a:rPr lang="zh-CN" altLang="en-US" sz="3200"/>
              <a:t>下拉选择框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72707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72708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&lt;s:select name="list" list="{'Java','.Net'}" value="'Java'"/&gt;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&lt;select name="list" id="list"&gt;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&lt;option value="Java" selected="selected"&gt;Java&lt;/option&gt;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&lt;option value=".Net"&gt;.Net&lt;/option&gt;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&lt;/select&gt;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&lt;s:select name="beans" list="#request.persons" listKey="personid" listValue="name"/&gt;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&lt;select name="beans" id="beans"&gt;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&lt;option value="1"&gt;</a:t>
            </a:r>
            <a:r>
              <a:rPr lang="zh-CN" altLang="en-US" sz="1400"/>
              <a:t>第一个</a:t>
            </a:r>
            <a:r>
              <a:rPr lang="en-US" altLang="zh-CN" sz="1400"/>
              <a:t>&lt;/option&gt;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&lt;option value="2"&gt;</a:t>
            </a:r>
            <a:r>
              <a:rPr lang="zh-CN" altLang="en-US" sz="1400"/>
              <a:t>第二个</a:t>
            </a:r>
            <a:r>
              <a:rPr lang="en-US" altLang="zh-CN" sz="1400"/>
              <a:t>&lt;/option&gt;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&lt;/select&gt;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&lt;s:select name="map" list="#{1:'</a:t>
            </a:r>
            <a:r>
              <a:rPr lang="zh-CN" altLang="en-US" sz="1400">
                <a:solidFill>
                  <a:srgbClr val="FF0000"/>
                </a:solidFill>
              </a:rPr>
              <a:t>瑜珈用品</a:t>
            </a:r>
            <a:r>
              <a:rPr lang="en-US" altLang="zh-CN" sz="1400">
                <a:solidFill>
                  <a:srgbClr val="FF0000"/>
                </a:solidFill>
              </a:rPr>
              <a:t>',2:'</a:t>
            </a:r>
            <a:r>
              <a:rPr lang="zh-CN" altLang="en-US" sz="1400">
                <a:solidFill>
                  <a:srgbClr val="FF0000"/>
                </a:solidFill>
              </a:rPr>
              <a:t>户外用品</a:t>
            </a:r>
            <a:r>
              <a:rPr lang="en-US" altLang="zh-CN" sz="1400">
                <a:solidFill>
                  <a:srgbClr val="FF0000"/>
                </a:solidFill>
              </a:rPr>
              <a:t>',3:'</a:t>
            </a:r>
            <a:r>
              <a:rPr lang="zh-CN" altLang="en-US" sz="1400">
                <a:solidFill>
                  <a:srgbClr val="FF0000"/>
                </a:solidFill>
              </a:rPr>
              <a:t>球类</a:t>
            </a:r>
            <a:r>
              <a:rPr lang="en-US" altLang="zh-CN" sz="1400">
                <a:solidFill>
                  <a:srgbClr val="FF0000"/>
                </a:solidFill>
              </a:rPr>
              <a:t>',4:'</a:t>
            </a:r>
            <a:r>
              <a:rPr lang="zh-CN" altLang="en-US" sz="1400">
                <a:solidFill>
                  <a:srgbClr val="FF0000"/>
                </a:solidFill>
              </a:rPr>
              <a:t>自行车</a:t>
            </a:r>
            <a:r>
              <a:rPr lang="en-US" altLang="zh-CN" sz="1400">
                <a:solidFill>
                  <a:srgbClr val="FF0000"/>
                </a:solidFill>
              </a:rPr>
              <a:t>'}" listKey="key" listValue="value" value="1"/&gt;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&lt;select name="map" id="map"&gt;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&lt;option value="1" selected="selected"&gt;</a:t>
            </a:r>
            <a:r>
              <a:rPr lang="zh-CN" altLang="en-US" sz="1400"/>
              <a:t>瑜珈用品</a:t>
            </a:r>
            <a:r>
              <a:rPr lang="en-US" altLang="zh-CN" sz="1400"/>
              <a:t>&lt;/option&gt;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&lt;option value="2"&gt;</a:t>
            </a:r>
            <a:r>
              <a:rPr lang="zh-CN" altLang="en-US" sz="1400"/>
              <a:t>户外用品</a:t>
            </a:r>
            <a:r>
              <a:rPr lang="en-US" altLang="zh-CN" sz="1400"/>
              <a:t>&lt;/option&gt;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&lt;option value="3"&gt;</a:t>
            </a:r>
            <a:r>
              <a:rPr lang="zh-CN" altLang="en-US" sz="1400"/>
              <a:t>球类</a:t>
            </a:r>
            <a:r>
              <a:rPr lang="en-US" altLang="zh-CN" sz="1400"/>
              <a:t>&lt;/option&gt;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&lt;option value="4"&gt;</a:t>
            </a:r>
            <a:r>
              <a:rPr lang="zh-CN" altLang="en-US" sz="1400"/>
              <a:t>自行车</a:t>
            </a:r>
            <a:r>
              <a:rPr lang="en-US" altLang="zh-CN" sz="1400"/>
              <a:t>&lt;/option&gt;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&lt;/select&gt;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3200"/>
              <a:t> &lt;s:token /&gt;</a:t>
            </a:r>
            <a:r>
              <a:rPr lang="zh-CN" altLang="en-US" sz="3200"/>
              <a:t>标签防止重复提交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73731" name="TextBox 4"/>
          <p:cNvSpPr txBox="1">
            <a:spLocks noChangeArrowheads="1"/>
          </p:cNvSpPr>
          <p:nvPr/>
        </p:nvSpPr>
        <p:spPr bwMode="auto">
          <a:xfrm>
            <a:off x="571500" y="1928813"/>
            <a:ext cx="82867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800"/>
          </a:p>
        </p:txBody>
      </p:sp>
      <p:sp>
        <p:nvSpPr>
          <p:cNvPr id="73732" name="TextBox 19"/>
          <p:cNvSpPr txBox="1">
            <a:spLocks noChangeArrowheads="1"/>
          </p:cNvSpPr>
          <p:nvPr/>
        </p:nvSpPr>
        <p:spPr bwMode="auto">
          <a:xfrm>
            <a:off x="642938" y="1928813"/>
            <a:ext cx="814387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&lt;s:token /&gt;</a:t>
            </a:r>
            <a:r>
              <a:rPr lang="zh-CN" altLang="en-US" sz="1400"/>
              <a:t>标签防止重复提交，用法如下：</a:t>
            </a:r>
            <a:endParaRPr lang="en-US" altLang="zh-CN" sz="1400"/>
          </a:p>
          <a:p>
            <a:pPr eaLnBrk="1" hangingPunct="1"/>
            <a:r>
              <a:rPr lang="zh-CN" altLang="en-US" sz="1400"/>
              <a:t>第一步：在表单中加入</a:t>
            </a:r>
            <a:r>
              <a:rPr lang="en-US" altLang="zh-CN" sz="1400"/>
              <a:t>&lt;s:token /&gt;</a:t>
            </a:r>
          </a:p>
          <a:p>
            <a:pPr eaLnBrk="1" hangingPunct="1"/>
            <a:r>
              <a:rPr lang="en-US" altLang="zh-CN" sz="1400"/>
              <a:t>&lt;s:form action="helloworld_other" method="post" namespace="/test"&gt;</a:t>
            </a:r>
          </a:p>
          <a:p>
            <a:pPr eaLnBrk="1" hangingPunct="1"/>
            <a:r>
              <a:rPr lang="en-US" altLang="zh-CN" sz="1400"/>
              <a:t>  &lt;s:textfield name="person.name"/&gt;</a:t>
            </a:r>
            <a:r>
              <a:rPr lang="en-US" altLang="zh-CN" sz="1400">
                <a:solidFill>
                  <a:srgbClr val="FF0000"/>
                </a:solidFill>
              </a:rPr>
              <a:t>&lt;s:token/&gt;</a:t>
            </a:r>
            <a:r>
              <a:rPr lang="en-US" altLang="zh-CN" sz="1400"/>
              <a:t>&lt;s:submit/&gt;</a:t>
            </a:r>
          </a:p>
          <a:p>
            <a:pPr eaLnBrk="1" hangingPunct="1"/>
            <a:r>
              <a:rPr lang="en-US" altLang="zh-CN" sz="1400"/>
              <a:t>  &lt;/s:form&gt;</a:t>
            </a:r>
          </a:p>
          <a:p>
            <a:pPr eaLnBrk="1" hangingPunct="1"/>
            <a:r>
              <a:rPr lang="zh-CN" altLang="en-US" sz="1400"/>
              <a:t>第二步：</a:t>
            </a:r>
            <a:endParaRPr lang="en-US" altLang="zh-CN" sz="1400"/>
          </a:p>
          <a:p>
            <a:pPr eaLnBrk="1" hangingPunct="1"/>
            <a:r>
              <a:rPr lang="en-US" altLang="zh-CN" sz="1400"/>
              <a:t>&lt;action name="helloworld_*" class="cn.itcast.action.HelloWorldAction" method="{1}"&gt;</a:t>
            </a:r>
          </a:p>
          <a:p>
            <a:pPr eaLnBrk="1" hangingPunct="1"/>
            <a:r>
              <a:rPr lang="en-US" altLang="zh-CN" sz="1400">
                <a:solidFill>
                  <a:srgbClr val="0000FF"/>
                </a:solidFill>
              </a:rPr>
              <a:t>       &lt;interceptor-ref name="defaultStack" /&gt;</a:t>
            </a:r>
          </a:p>
          <a:p>
            <a:pPr eaLnBrk="1" hangingPunct="1"/>
            <a:r>
              <a:rPr lang="en-US" altLang="zh-CN" sz="1400">
                <a:solidFill>
                  <a:srgbClr val="C00000"/>
                </a:solidFill>
              </a:rPr>
              <a:t>        &lt;interceptor-ref name="token" /&gt;</a:t>
            </a:r>
          </a:p>
          <a:p>
            <a:pPr eaLnBrk="1" hangingPunct="1"/>
            <a:r>
              <a:rPr lang="en-US" altLang="zh-CN" sz="1400">
                <a:solidFill>
                  <a:srgbClr val="0070C0"/>
                </a:solidFill>
              </a:rPr>
              <a:t>        &lt;result name="invalid.token"&gt;/WEB-INF/page/message.jsp&lt;/result&gt;  </a:t>
            </a:r>
          </a:p>
          <a:p>
            <a:pPr eaLnBrk="1" hangingPunct="1"/>
            <a:r>
              <a:rPr lang="en-US" altLang="zh-CN" sz="1400"/>
              <a:t>        &lt;result&gt;/WEB-INF/page/result.jsp&lt;/result&gt;		</a:t>
            </a:r>
          </a:p>
          <a:p>
            <a:pPr eaLnBrk="1" hangingPunct="1"/>
            <a:r>
              <a:rPr lang="en-US" altLang="zh-CN" sz="1400"/>
              <a:t>&lt;/action&gt;</a:t>
            </a:r>
          </a:p>
          <a:p>
            <a:pPr eaLnBrk="1" hangingPunct="1"/>
            <a:r>
              <a:rPr lang="zh-CN" altLang="en-US" sz="1400"/>
              <a:t>以上配置加入了“</a:t>
            </a:r>
            <a:r>
              <a:rPr lang="en-US" altLang="zh-CN" sz="1400"/>
              <a:t>token”</a:t>
            </a:r>
            <a:r>
              <a:rPr lang="zh-CN" altLang="en-US" sz="1400"/>
              <a:t>拦截器和“</a:t>
            </a:r>
            <a:r>
              <a:rPr lang="en-US" altLang="zh-CN" sz="1400"/>
              <a:t>invalid.token”</a:t>
            </a:r>
            <a:r>
              <a:rPr lang="zh-CN" altLang="en-US" sz="1400"/>
              <a:t>结果，因为“</a:t>
            </a:r>
            <a:r>
              <a:rPr lang="en-US" altLang="zh-CN" sz="1400"/>
              <a:t>token”</a:t>
            </a:r>
            <a:r>
              <a:rPr lang="zh-CN" altLang="en-US" sz="1400"/>
              <a:t>拦截器在会话的</a:t>
            </a:r>
            <a:r>
              <a:rPr lang="en-US" altLang="zh-CN" sz="1400"/>
              <a:t>token</a:t>
            </a:r>
            <a:r>
              <a:rPr lang="zh-CN" altLang="en-US" sz="1400"/>
              <a:t>与请求的</a:t>
            </a:r>
            <a:r>
              <a:rPr lang="en-US" altLang="zh-CN" sz="1400"/>
              <a:t>token</a:t>
            </a:r>
            <a:r>
              <a:rPr lang="zh-CN" altLang="en-US" sz="1400"/>
              <a:t>不一致时，将会直接返回“</a:t>
            </a:r>
            <a:r>
              <a:rPr lang="en-US" altLang="zh-CN" sz="1400"/>
              <a:t>invalid.token”</a:t>
            </a:r>
            <a:r>
              <a:rPr lang="zh-CN" altLang="en-US" sz="1400"/>
              <a:t>结果。</a:t>
            </a:r>
            <a:endParaRPr lang="en-US" altLang="zh-CN" sz="1400"/>
          </a:p>
          <a:p>
            <a:pPr eaLnBrk="1" hangingPunct="1"/>
            <a:endParaRPr lang="en-US" altLang="zh-CN" sz="1400"/>
          </a:p>
          <a:p>
            <a:pPr eaLnBrk="1" hangingPunct="1"/>
            <a:r>
              <a:rPr lang="zh-CN" altLang="en-US" sz="1400"/>
              <a:t>在</a:t>
            </a:r>
            <a:r>
              <a:rPr lang="en-US" altLang="zh-CN" sz="1400"/>
              <a:t>debug</a:t>
            </a:r>
            <a:r>
              <a:rPr lang="zh-CN" altLang="en-US" sz="1400"/>
              <a:t>状态</a:t>
            </a:r>
            <a:r>
              <a:rPr lang="en-US" altLang="zh-CN" sz="1400"/>
              <a:t>,</a:t>
            </a:r>
            <a:r>
              <a:rPr lang="zh-CN" altLang="en-US" sz="1400"/>
              <a:t>控制台出现下面信息</a:t>
            </a:r>
            <a:r>
              <a:rPr lang="en-US" altLang="zh-CN" sz="1400"/>
              <a:t>,</a:t>
            </a:r>
            <a:r>
              <a:rPr lang="zh-CN" altLang="en-US" sz="1400"/>
              <a:t>是因为</a:t>
            </a:r>
            <a:r>
              <a:rPr lang="en-US" altLang="zh-CN" sz="1400"/>
              <a:t>Action</a:t>
            </a:r>
            <a:r>
              <a:rPr lang="zh-CN" altLang="en-US" sz="1400"/>
              <a:t>中并没有</a:t>
            </a:r>
            <a:r>
              <a:rPr lang="en-US" altLang="zh-CN" sz="1400"/>
              <a:t>struts.token</a:t>
            </a:r>
            <a:r>
              <a:rPr lang="zh-CN" altLang="en-US" sz="1400"/>
              <a:t>和</a:t>
            </a:r>
            <a:r>
              <a:rPr lang="en-US" altLang="zh-CN" sz="1400"/>
              <a:t>struts.token.name</a:t>
            </a:r>
            <a:r>
              <a:rPr lang="zh-CN" altLang="en-US" sz="1400"/>
              <a:t>属性</a:t>
            </a:r>
            <a:r>
              <a:rPr lang="en-US" altLang="zh-CN" sz="1400"/>
              <a:t>,</a:t>
            </a:r>
            <a:r>
              <a:rPr lang="zh-CN" altLang="en-US" sz="1400"/>
              <a:t>我们不用关心这个错误：</a:t>
            </a:r>
          </a:p>
          <a:p>
            <a:pPr eaLnBrk="1" hangingPunct="1"/>
            <a:r>
              <a:rPr lang="zh-CN" altLang="en-US" sz="1200"/>
              <a:t>严重</a:t>
            </a:r>
            <a:r>
              <a:rPr lang="en-US" altLang="zh-CN" sz="1200"/>
              <a:t>: ParametersInterceptor - [setParameters]: Unexpected Exception caught setting 'struts.token' on 'class xxx: Error setting expression 'struts.token' with value '[Ljava.lang.String;@39f16f'</a:t>
            </a:r>
          </a:p>
          <a:p>
            <a:pPr eaLnBrk="1" hangingPunct="1"/>
            <a:r>
              <a:rPr lang="zh-CN" altLang="en-US" sz="1200"/>
              <a:t>严重</a:t>
            </a:r>
            <a:r>
              <a:rPr lang="en-US" altLang="zh-CN" sz="1200"/>
              <a:t>: ParametersInterceptor - [setParameters]: Unexpected Exception caught setting 'struts.token.name'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2800"/>
              <a:t> Struts2+Spring2.5+Hibernate3.3</a:t>
            </a:r>
            <a:r>
              <a:rPr lang="zh-CN" altLang="en-US" sz="2800"/>
              <a:t>整合开发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74755" name="TextBox 4"/>
          <p:cNvSpPr txBox="1">
            <a:spLocks noChangeArrowheads="1"/>
          </p:cNvSpPr>
          <p:nvPr/>
        </p:nvSpPr>
        <p:spPr bwMode="auto">
          <a:xfrm>
            <a:off x="642938" y="1930400"/>
            <a:ext cx="82153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下面给出整合开发时</a:t>
            </a:r>
            <a:r>
              <a:rPr lang="en-US" altLang="zh-CN" sz="1200"/>
              <a:t>Struts 2</a:t>
            </a:r>
            <a:r>
              <a:rPr lang="zh-CN" altLang="en-US" sz="1200"/>
              <a:t>、</a:t>
            </a:r>
            <a:r>
              <a:rPr lang="en-US" altLang="zh-CN" sz="1200"/>
              <a:t> Hibernate</a:t>
            </a:r>
            <a:r>
              <a:rPr lang="zh-CN" altLang="en-US" sz="1200"/>
              <a:t>、</a:t>
            </a:r>
            <a:r>
              <a:rPr lang="en-US" altLang="zh-CN" sz="1200"/>
              <a:t>Spring</a:t>
            </a:r>
            <a:r>
              <a:rPr lang="zh-CN" altLang="en-US" sz="1200"/>
              <a:t>需要的</a:t>
            </a:r>
            <a:r>
              <a:rPr lang="en-US" altLang="zh-CN" sz="1200"/>
              <a:t>JAR</a:t>
            </a:r>
            <a:r>
              <a:rPr lang="zh-CN" altLang="en-US" sz="1200"/>
              <a:t>。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struts2-core-2.x.x.jar :</a:t>
            </a:r>
            <a:r>
              <a:rPr lang="en-US" altLang="zh-CN" sz="1200"/>
              <a:t>Struts 2</a:t>
            </a:r>
            <a:r>
              <a:rPr lang="zh-CN" altLang="en-US" sz="1200"/>
              <a:t>框架的核心类库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Xwork-core-2.x.x.jar :</a:t>
            </a:r>
            <a:r>
              <a:rPr lang="en-US" altLang="zh-CN" sz="1200"/>
              <a:t>XWork</a:t>
            </a:r>
            <a:r>
              <a:rPr lang="zh-CN" altLang="en-US" sz="1200"/>
              <a:t>类库，</a:t>
            </a:r>
            <a:r>
              <a:rPr lang="en-US" altLang="zh-CN" sz="1200"/>
              <a:t>Struts 2</a:t>
            </a:r>
            <a:r>
              <a:rPr lang="zh-CN" altLang="en-US" sz="1200"/>
              <a:t>在其上构建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ognl-2.6.x.jar :</a:t>
            </a:r>
            <a:r>
              <a:rPr lang="zh-CN" altLang="en-US" sz="1200"/>
              <a:t>对象图导航语言（</a:t>
            </a:r>
            <a:r>
              <a:rPr lang="en-US" altLang="zh-CN" sz="1200"/>
              <a:t>Object Graph Navigation Language</a:t>
            </a:r>
            <a:r>
              <a:rPr lang="zh-CN" altLang="en-US" sz="1200"/>
              <a:t>），</a:t>
            </a:r>
            <a:r>
              <a:rPr lang="en-US" altLang="zh-CN" sz="1200"/>
              <a:t>struts2</a:t>
            </a:r>
            <a:r>
              <a:rPr lang="zh-CN" altLang="en-US" sz="1200"/>
              <a:t>框架通过其读写对象的属性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freemarker-2.3.x.jar :</a:t>
            </a:r>
            <a:r>
              <a:rPr lang="en-US" altLang="zh-CN" sz="1200"/>
              <a:t>Struts 2</a:t>
            </a:r>
            <a:r>
              <a:rPr lang="zh-CN" altLang="en-US" sz="1200"/>
              <a:t>的</a:t>
            </a:r>
            <a:r>
              <a:rPr lang="en-US" altLang="zh-CN" sz="1200"/>
              <a:t>UI</a:t>
            </a:r>
            <a:r>
              <a:rPr lang="zh-CN" altLang="en-US" sz="1200"/>
              <a:t>标签的模板使用</a:t>
            </a:r>
            <a:r>
              <a:rPr lang="en-US" altLang="zh-CN" sz="1200"/>
              <a:t>FreeMarker</a:t>
            </a:r>
            <a:r>
              <a:rPr lang="zh-CN" altLang="en-US" sz="1200"/>
              <a:t>编写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commons-fileupload-1.2.x.jar </a:t>
            </a:r>
            <a:r>
              <a:rPr lang="zh-CN" altLang="en-US" sz="1200"/>
              <a:t>文件上传组件，</a:t>
            </a:r>
            <a:r>
              <a:rPr lang="en-US" altLang="zh-CN" sz="1200"/>
              <a:t>2.1.6</a:t>
            </a:r>
            <a:r>
              <a:rPr lang="zh-CN" altLang="en-US" sz="1200"/>
              <a:t>版本后需要加入此文件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CN" sz="1200">
                <a:solidFill>
                  <a:srgbClr val="0000FF"/>
                </a:solidFill>
              </a:rPr>
              <a:t>struts2-spring-plugin-2.x.x.jar</a:t>
            </a:r>
            <a:r>
              <a:rPr lang="zh-CN" altLang="en-US" sz="1200">
                <a:solidFill>
                  <a:srgbClr val="0000FF"/>
                </a:solidFill>
              </a:rPr>
              <a:t> ：</a:t>
            </a:r>
            <a:r>
              <a:rPr lang="zh-CN" altLang="en-US" sz="1200"/>
              <a:t>用于</a:t>
            </a:r>
            <a:r>
              <a:rPr lang="en-US" altLang="zh-CN" sz="1200"/>
              <a:t>struts2</a:t>
            </a:r>
            <a:r>
              <a:rPr lang="zh-CN" altLang="en-US" sz="1200"/>
              <a:t>集成</a:t>
            </a:r>
            <a:r>
              <a:rPr lang="en-US" altLang="zh-CN" sz="1200"/>
              <a:t>Spring</a:t>
            </a:r>
            <a:r>
              <a:rPr lang="zh-CN" altLang="en-US" sz="1200"/>
              <a:t>的插件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 b="1"/>
              <a:t>hibernate</a:t>
            </a:r>
            <a:r>
              <a:rPr lang="zh-CN" altLang="en-US" sz="1200" b="1"/>
              <a:t>核心安装包下的</a:t>
            </a:r>
            <a:r>
              <a:rPr lang="en-US" altLang="zh-CN" sz="1200"/>
              <a:t>(</a:t>
            </a:r>
            <a:r>
              <a:rPr lang="zh-CN" altLang="en-US" sz="1200"/>
              <a:t>下载路径：</a:t>
            </a:r>
            <a:r>
              <a:rPr lang="en-US" altLang="zh-CN" sz="1200"/>
              <a:t>http://www.hibernate.org/，</a:t>
            </a:r>
            <a:r>
              <a:rPr lang="zh-CN" altLang="en-US" sz="1200"/>
              <a:t>点击“</a:t>
            </a:r>
            <a:r>
              <a:rPr lang="en-US" altLang="zh-CN" sz="1200"/>
              <a:t>Hibernate Core”</a:t>
            </a:r>
            <a:r>
              <a:rPr lang="zh-CN" altLang="en-US" sz="1200"/>
              <a:t>右边的“</a:t>
            </a:r>
            <a:r>
              <a:rPr lang="en-US" altLang="zh-CN" sz="1200"/>
              <a:t>Downloads”):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hibernate3.jar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lib\bytecode\cglib\hibernate-cglib-repack-2.1_3.jar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lib\required\*.jar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 b="1"/>
              <a:t>hibernate </a:t>
            </a:r>
            <a:r>
              <a:rPr lang="zh-CN" altLang="en-US" sz="1200" b="1"/>
              <a:t>注解安装包下的</a:t>
            </a:r>
            <a:r>
              <a:rPr lang="en-US" altLang="zh-CN" sz="1200"/>
              <a:t>(</a:t>
            </a:r>
            <a:r>
              <a:rPr lang="zh-CN" altLang="en-US" sz="1200"/>
              <a:t>下载路径：</a:t>
            </a:r>
            <a:r>
              <a:rPr lang="en-US" altLang="zh-CN" sz="1200"/>
              <a:t>www.hibernate.org，</a:t>
            </a:r>
            <a:r>
              <a:rPr lang="zh-CN" altLang="en-US" sz="1200"/>
              <a:t>点击“</a:t>
            </a:r>
            <a:r>
              <a:rPr lang="en-US" altLang="zh-CN" sz="1200"/>
              <a:t>Hibernate Annotations”</a:t>
            </a:r>
            <a:r>
              <a:rPr lang="zh-CN" altLang="en-US" sz="1200"/>
              <a:t>右边的“</a:t>
            </a:r>
            <a:r>
              <a:rPr lang="en-US" altLang="zh-CN" sz="1200"/>
              <a:t>Downloads”):</a:t>
            </a:r>
            <a:endParaRPr lang="en-US" altLang="zh-CN" sz="12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hibernate-annotations.jar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lib\ejb3-persistence.jar</a:t>
            </a:r>
            <a:r>
              <a:rPr lang="zh-CN" altLang="en-US" sz="1200">
                <a:solidFill>
                  <a:srgbClr val="0000FF"/>
                </a:solidFill>
              </a:rPr>
              <a:t>、</a:t>
            </a:r>
            <a:r>
              <a:rPr lang="en-US" altLang="zh-CN" sz="1200">
                <a:solidFill>
                  <a:srgbClr val="0000FF"/>
                </a:solidFill>
              </a:rPr>
              <a:t>hibernate-commons-annotations.jar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 b="1"/>
              <a:t>Hibernate</a:t>
            </a:r>
            <a:r>
              <a:rPr lang="zh-CN" altLang="en-US" sz="1200" b="1"/>
              <a:t>针对</a:t>
            </a:r>
            <a:r>
              <a:rPr lang="en-US" altLang="zh-CN" sz="1200" b="1"/>
              <a:t>JPA</a:t>
            </a:r>
            <a:r>
              <a:rPr lang="zh-CN" altLang="en-US" sz="1200" b="1"/>
              <a:t>的实现包</a:t>
            </a:r>
            <a:r>
              <a:rPr lang="en-US" altLang="zh-CN" sz="1200"/>
              <a:t>(</a:t>
            </a:r>
            <a:r>
              <a:rPr lang="zh-CN" altLang="en-US" sz="1200"/>
              <a:t>下载路径：</a:t>
            </a:r>
            <a:r>
              <a:rPr lang="en-US" altLang="zh-CN" sz="1200"/>
              <a:t>www.hibernate.org，</a:t>
            </a:r>
            <a:r>
              <a:rPr lang="zh-CN" altLang="en-US" sz="1200"/>
              <a:t>点击“</a:t>
            </a:r>
            <a:r>
              <a:rPr lang="en-US" altLang="zh-CN" sz="1200"/>
              <a:t>Hibernate Entitymanager”</a:t>
            </a:r>
            <a:r>
              <a:rPr lang="zh-CN" altLang="en-US" sz="1200"/>
              <a:t>右边的“</a:t>
            </a:r>
            <a:r>
              <a:rPr lang="en-US" altLang="zh-CN" sz="1200"/>
              <a:t>Downloads”):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hibernate-entitymanager.jar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lib\test\log4j.jar</a:t>
            </a:r>
            <a:r>
              <a:rPr lang="zh-CN" altLang="en-US" sz="1200">
                <a:solidFill>
                  <a:srgbClr val="0000FF"/>
                </a:solidFill>
              </a:rPr>
              <a:t>、</a:t>
            </a:r>
            <a:r>
              <a:rPr lang="en-US" altLang="zh-CN" sz="1200">
                <a:solidFill>
                  <a:srgbClr val="0000FF"/>
                </a:solidFill>
              </a:rPr>
              <a:t>slf4j-log4j12.jar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 b="1"/>
              <a:t>Spring</a:t>
            </a:r>
            <a:r>
              <a:rPr lang="zh-CN" altLang="en-US" sz="1200" b="1"/>
              <a:t>安装包下的</a:t>
            </a:r>
            <a:endParaRPr lang="en-US" altLang="zh-CN" sz="12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dist\spring.jar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lib\c3p0\c3p0-0.9.1.2.jar   lib\aspectj\aspectjweaver.jar</a:t>
            </a:r>
            <a:r>
              <a:rPr lang="zh-CN" altLang="en-US" sz="1200">
                <a:solidFill>
                  <a:srgbClr val="0000FF"/>
                </a:solidFill>
              </a:rPr>
              <a:t>、</a:t>
            </a:r>
            <a:r>
              <a:rPr lang="en-US" altLang="zh-CN" sz="1200">
                <a:solidFill>
                  <a:srgbClr val="0000FF"/>
                </a:solidFill>
              </a:rPr>
              <a:t>aspectjrt.jar    lib\cglib\cglib-nodep-2.1_3.jar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lib\j2ee\common-annotations.jar     lib\log4j\log4j-1.2.15.jar      lib\jakarta-commons\commons-logging.jar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FF0000"/>
                </a:solidFill>
              </a:rPr>
              <a:t>MYSQL</a:t>
            </a:r>
            <a:r>
              <a:rPr lang="zh-CN" altLang="en-US" sz="1200">
                <a:solidFill>
                  <a:srgbClr val="FF0000"/>
                </a:solidFill>
              </a:rPr>
              <a:t>数据库驱动</a:t>
            </a:r>
            <a:r>
              <a:rPr lang="en-US" altLang="zh-CN" sz="1200">
                <a:solidFill>
                  <a:srgbClr val="FF0000"/>
                </a:solidFill>
              </a:rPr>
              <a:t>jar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3200"/>
              <a:t>Struts.xml</a:t>
            </a:r>
            <a:r>
              <a:rPr lang="zh-CN" altLang="en-US" sz="3200"/>
              <a:t>配置中的包介绍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428625" y="1857375"/>
            <a:ext cx="8429625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&lt;package name="itcast" namespace="</a:t>
            </a:r>
            <a:r>
              <a:rPr lang="en-US" altLang="zh-CN" sz="1400">
                <a:solidFill>
                  <a:srgbClr val="0000FF"/>
                </a:solidFill>
              </a:rPr>
              <a:t>/test</a:t>
            </a:r>
            <a:r>
              <a:rPr lang="en-US" altLang="zh-CN" sz="1400"/>
              <a:t>" extends="struts-default"&gt;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&lt;action name="</a:t>
            </a:r>
            <a:r>
              <a:rPr lang="en-US" altLang="zh-CN" sz="1400">
                <a:solidFill>
                  <a:srgbClr val="0000FF"/>
                </a:solidFill>
              </a:rPr>
              <a:t>helloworld</a:t>
            </a:r>
            <a:r>
              <a:rPr lang="en-US" altLang="zh-CN" sz="1400"/>
              <a:t>" class="cn.itcast.action.HelloWorldAction" method="execute" 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&lt;result name="success"&gt;/WEB-INF/page/hello.jsp&lt;/result&gt;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&lt;/action&gt;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&lt;/package&gt;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在</a:t>
            </a:r>
            <a:r>
              <a:rPr lang="en-US" altLang="zh-CN" sz="1400"/>
              <a:t>struts2</a:t>
            </a:r>
            <a:r>
              <a:rPr lang="zh-CN" altLang="en-US" sz="1400"/>
              <a:t>框架中使用包来管理</a:t>
            </a:r>
            <a:r>
              <a:rPr lang="en-US" altLang="zh-CN" sz="1400"/>
              <a:t>Action，</a:t>
            </a:r>
            <a:r>
              <a:rPr lang="zh-CN" altLang="en-US" sz="1400"/>
              <a:t>包的作用和</a:t>
            </a:r>
            <a:r>
              <a:rPr lang="en-US" altLang="zh-CN" sz="1400"/>
              <a:t>java</a:t>
            </a:r>
            <a:r>
              <a:rPr lang="zh-CN" altLang="en-US" sz="1400"/>
              <a:t>中的类包是非常类似的，它主要用于管理一组业务功能相关的</a:t>
            </a:r>
            <a:r>
              <a:rPr lang="en-US" altLang="zh-CN" sz="1400"/>
              <a:t>action</a:t>
            </a:r>
            <a:r>
              <a:rPr lang="zh-CN" altLang="en-US" sz="1400"/>
              <a:t>。在实际应用中，我们应该把一组业务功能相关的</a:t>
            </a:r>
            <a:r>
              <a:rPr lang="en-US" altLang="zh-CN" sz="1400"/>
              <a:t>Action</a:t>
            </a:r>
            <a:r>
              <a:rPr lang="zh-CN" altLang="en-US" sz="1400"/>
              <a:t>放在同一个包下。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配置包时必须指定</a:t>
            </a:r>
            <a:r>
              <a:rPr lang="en-US" altLang="zh-CN" sz="1400"/>
              <a:t>name</a:t>
            </a:r>
            <a:r>
              <a:rPr lang="zh-CN" altLang="en-US" sz="1400"/>
              <a:t>属性，该</a:t>
            </a:r>
            <a:r>
              <a:rPr lang="en-US" altLang="zh-CN" sz="1400"/>
              <a:t>name</a:t>
            </a:r>
            <a:r>
              <a:rPr lang="zh-CN" altLang="en-US" sz="1400"/>
              <a:t>属性值可以任意取名，但必须唯一，他不对应</a:t>
            </a:r>
            <a:r>
              <a:rPr lang="en-US" altLang="zh-CN" sz="1400"/>
              <a:t>java</a:t>
            </a:r>
            <a:r>
              <a:rPr lang="zh-CN" altLang="en-US" sz="1400"/>
              <a:t>的类包，如果其他包要继承该包，必须通过该属性进行引用。包的</a:t>
            </a:r>
            <a:r>
              <a:rPr lang="en-US" altLang="zh-CN" sz="1400"/>
              <a:t>namespace</a:t>
            </a:r>
            <a:r>
              <a:rPr lang="zh-CN" altLang="en-US" sz="1400"/>
              <a:t>属性用于定义该包的命名空间，命名空间作为访问该包下</a:t>
            </a:r>
            <a:r>
              <a:rPr lang="en-US" altLang="zh-CN" sz="1400"/>
              <a:t>Action</a:t>
            </a:r>
            <a:r>
              <a:rPr lang="zh-CN" altLang="en-US" sz="1400"/>
              <a:t>的路径的一部分，如访问上面例子的</a:t>
            </a:r>
            <a:r>
              <a:rPr lang="en-US" altLang="zh-CN" sz="1400"/>
              <a:t>Action</a:t>
            </a:r>
            <a:r>
              <a:rPr lang="zh-CN" altLang="en-US" sz="1400"/>
              <a:t>，访问路径为：</a:t>
            </a:r>
            <a:r>
              <a:rPr lang="en-US" altLang="zh-CN" sz="1400">
                <a:solidFill>
                  <a:srgbClr val="FF0000"/>
                </a:solidFill>
              </a:rPr>
              <a:t>/test</a:t>
            </a:r>
            <a:r>
              <a:rPr lang="en-US" altLang="zh-CN" sz="1400"/>
              <a:t>/</a:t>
            </a:r>
            <a:r>
              <a:rPr lang="en-US" altLang="zh-CN" sz="1400">
                <a:solidFill>
                  <a:srgbClr val="0000FF"/>
                </a:solidFill>
              </a:rPr>
              <a:t>helloworld</a:t>
            </a:r>
            <a:r>
              <a:rPr lang="en-US" altLang="zh-CN" sz="1400"/>
              <a:t>.action</a:t>
            </a:r>
            <a:r>
              <a:rPr lang="zh-CN" altLang="en-US" sz="1400"/>
              <a:t>。</a:t>
            </a:r>
            <a:r>
              <a:rPr lang="en-US" altLang="zh-CN" sz="1400"/>
              <a:t> namespace</a:t>
            </a:r>
            <a:r>
              <a:rPr lang="zh-CN" altLang="en-US" sz="1400"/>
              <a:t>属性可以不配置，对本例而言，如果不指定该属性，默认的命名空间为</a:t>
            </a:r>
            <a:r>
              <a:rPr lang="en-US" altLang="zh-CN" sz="1400"/>
              <a:t>“”（</a:t>
            </a:r>
            <a:r>
              <a:rPr lang="zh-CN" altLang="en-US" sz="1400"/>
              <a:t>空字符串</a:t>
            </a:r>
            <a:r>
              <a:rPr lang="en-US" altLang="zh-CN" sz="1400"/>
              <a:t>）</a:t>
            </a:r>
            <a:r>
              <a:rPr lang="zh-CN" altLang="en-US" sz="1400"/>
              <a:t>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通常每个包都应该继承</a:t>
            </a:r>
            <a:r>
              <a:rPr lang="en-US" altLang="zh-CN" sz="1400"/>
              <a:t>struts-default</a:t>
            </a:r>
            <a:r>
              <a:rPr lang="zh-CN" altLang="en-US" sz="1400"/>
              <a:t>包，</a:t>
            </a:r>
            <a:r>
              <a:rPr lang="en-US" altLang="zh-CN" sz="1400"/>
              <a:t> </a:t>
            </a:r>
            <a:r>
              <a:rPr lang="zh-CN" altLang="en-US" sz="1400"/>
              <a:t>因为</a:t>
            </a:r>
            <a:r>
              <a:rPr lang="en-US" altLang="zh-CN" sz="1400"/>
              <a:t>Struts2</a:t>
            </a:r>
            <a:r>
              <a:rPr lang="zh-CN" altLang="en-US" sz="1400"/>
              <a:t>很多核心的功能都是拦截器来实现。如：从请求中把请求参数封装到</a:t>
            </a:r>
            <a:r>
              <a:rPr lang="en-US" altLang="zh-CN" sz="1400"/>
              <a:t>action</a:t>
            </a:r>
            <a:r>
              <a:rPr lang="zh-CN" altLang="en-US" sz="1400"/>
              <a:t>、文件上传和数据验证等等都是通过拦截器实现的。 </a:t>
            </a:r>
            <a:r>
              <a:rPr lang="en-US" altLang="zh-CN" sz="1400">
                <a:solidFill>
                  <a:srgbClr val="0000FF"/>
                </a:solidFill>
              </a:rPr>
              <a:t>struts-default</a:t>
            </a:r>
            <a:r>
              <a:rPr lang="zh-CN" altLang="en-US" sz="1400">
                <a:solidFill>
                  <a:srgbClr val="FF0000"/>
                </a:solidFill>
              </a:rPr>
              <a:t>定义了这些拦截器和</a:t>
            </a:r>
            <a:r>
              <a:rPr lang="en-US" altLang="zh-CN" sz="1400">
                <a:solidFill>
                  <a:srgbClr val="FF0000"/>
                </a:solidFill>
              </a:rPr>
              <a:t>Result</a:t>
            </a:r>
            <a:r>
              <a:rPr lang="zh-CN" altLang="en-US" sz="1400">
                <a:solidFill>
                  <a:srgbClr val="FF0000"/>
                </a:solidFill>
              </a:rPr>
              <a:t>类型</a:t>
            </a:r>
            <a:r>
              <a:rPr lang="zh-CN" altLang="en-US" sz="1400"/>
              <a:t>。可以这么说：当包继承了</a:t>
            </a:r>
            <a:r>
              <a:rPr lang="en-US" altLang="zh-CN" sz="1400"/>
              <a:t>struts-default</a:t>
            </a:r>
            <a:r>
              <a:rPr lang="zh-CN" altLang="en-US" sz="1400"/>
              <a:t>才能使用</a:t>
            </a:r>
            <a:r>
              <a:rPr lang="en-US" altLang="zh-CN" sz="1400"/>
              <a:t>struts2</a:t>
            </a:r>
            <a:r>
              <a:rPr lang="zh-CN" altLang="en-US" sz="1400"/>
              <a:t>提供的核心功能。</a:t>
            </a:r>
            <a:r>
              <a:rPr lang="en-US" altLang="zh-CN" sz="1400"/>
              <a:t> struts-default</a:t>
            </a:r>
            <a:r>
              <a:rPr lang="zh-CN" altLang="en-US" sz="1400"/>
              <a:t>包是在</a:t>
            </a:r>
            <a:r>
              <a:rPr lang="en-US" altLang="zh-CN" sz="1400"/>
              <a:t>struts2-core-2.x.x.jar</a:t>
            </a:r>
            <a:r>
              <a:rPr lang="zh-CN" altLang="en-US" sz="1400"/>
              <a:t>文件中的</a:t>
            </a:r>
            <a:r>
              <a:rPr lang="en-US" altLang="zh-CN" sz="1400"/>
              <a:t>struts-default.xml</a:t>
            </a:r>
            <a:r>
              <a:rPr lang="zh-CN" altLang="en-US" sz="1400"/>
              <a:t>中定义。</a:t>
            </a:r>
            <a:r>
              <a:rPr lang="en-US" altLang="zh-CN" sz="1400"/>
              <a:t> struts-default.xml</a:t>
            </a:r>
            <a:r>
              <a:rPr lang="zh-CN" altLang="en-US" sz="1400"/>
              <a:t>也是</a:t>
            </a:r>
            <a:r>
              <a:rPr lang="en-US" altLang="zh-CN" sz="1400"/>
              <a:t>Struts2</a:t>
            </a:r>
            <a:r>
              <a:rPr lang="zh-CN" altLang="en-US" sz="1400"/>
              <a:t>默认配置文件。</a:t>
            </a:r>
            <a:r>
              <a:rPr lang="en-US" altLang="zh-CN" sz="1400"/>
              <a:t> Struts2</a:t>
            </a:r>
            <a:r>
              <a:rPr lang="zh-CN" altLang="en-US" sz="1400"/>
              <a:t>每次都会自动加载</a:t>
            </a:r>
            <a:r>
              <a:rPr lang="en-US" altLang="zh-CN" sz="1400"/>
              <a:t> struts-default.xml</a:t>
            </a:r>
            <a:r>
              <a:rPr lang="zh-CN" altLang="en-US" sz="1400"/>
              <a:t>文件。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包还可以通过</a:t>
            </a:r>
            <a:r>
              <a:rPr lang="en-US" altLang="zh-CN" sz="1400"/>
              <a:t>abstract=“true”</a:t>
            </a:r>
            <a:r>
              <a:rPr lang="zh-CN" altLang="en-US" sz="1400"/>
              <a:t>定义为抽象包，抽象包中不能包含</a:t>
            </a:r>
            <a:r>
              <a:rPr lang="en-US" altLang="zh-CN" sz="1400"/>
              <a:t>action</a:t>
            </a:r>
            <a:r>
              <a:rPr lang="zh-CN" altLang="en-US" sz="1400"/>
              <a:t>。</a:t>
            </a:r>
            <a:endParaRPr lang="en-US" altLang="zh-CN" sz="1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400"/>
              <a:t>Struts2+Spring2.5+Hibernate3.3</a:t>
            </a:r>
            <a:r>
              <a:rPr lang="zh-CN" altLang="en-US" sz="2400"/>
              <a:t>整合开发</a:t>
            </a:r>
          </a:p>
        </p:txBody>
      </p:sp>
      <p:sp>
        <p:nvSpPr>
          <p:cNvPr id="75779" name="TextBox 3"/>
          <p:cNvSpPr txBox="1">
            <a:spLocks noChangeArrowheads="1"/>
          </p:cNvSpPr>
          <p:nvPr/>
        </p:nvSpPr>
        <p:spPr bwMode="auto">
          <a:xfrm>
            <a:off x="500063" y="1857375"/>
            <a:ext cx="8358187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Spring</a:t>
            </a:r>
            <a:r>
              <a:rPr lang="zh-CN" altLang="en-US"/>
              <a:t>的配置模版：</a:t>
            </a: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&lt;?xml version="1.0" encoding="UTF-8"?&gt;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&lt;beans xmlns="http://www.springframework.org/schema/beans"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xmlns:xsi="http://www.w3.org/2001/XMLSchema-instance"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xmlns:context="http://www.springframework.org/schema/context"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xmlns:aop="http://www.springframework.org/schema/aop"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xmlns:tx="http://www.springframework.org/schema/tx"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xsi:schemaLocation="http://www.springframework.org/schema/beans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   http://www.springframework.org/schema/beans/spring-beans-2.5.xsd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   http://www.springframework.org/schema/context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   http://www.springframework.org/schema/context/spring-context-2.5.xsd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   http://www.springframework.org/schema/aop http://www.springframework.org/schema/aop/spring-aop-2.5.xsd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   http://www.springframework.org/schema/tx http://www.springframework.org/schema/tx/spring-tx-2.5.xsd"&gt;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&lt;/beans&gt;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400"/>
              <a:t>Struts2+Spring2.5+Hibernate3.3</a:t>
            </a:r>
            <a:r>
              <a:rPr lang="zh-CN" altLang="en-US" sz="2400"/>
              <a:t>整合开发</a:t>
            </a:r>
          </a:p>
        </p:txBody>
      </p:sp>
      <p:sp>
        <p:nvSpPr>
          <p:cNvPr id="76803" name="TextBox 3"/>
          <p:cNvSpPr txBox="1">
            <a:spLocks noChangeArrowheads="1"/>
          </p:cNvSpPr>
          <p:nvPr/>
        </p:nvSpPr>
        <p:spPr bwMode="auto">
          <a:xfrm>
            <a:off x="500063" y="1857375"/>
            <a:ext cx="8358187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第一步在</a:t>
            </a:r>
            <a:r>
              <a:rPr lang="en-US" altLang="zh-CN"/>
              <a:t>Spring</a:t>
            </a:r>
            <a:r>
              <a:rPr lang="zh-CN" altLang="en-US"/>
              <a:t>中配置数据源：</a:t>
            </a: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&lt;bean id="dataSource" class="com.mchange.v2.c3p0.ComboPooledDataSource" destroy-method="close"&gt;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&lt;property name="driverClass" value="org.gjt.mm.mysql.Driver"/&gt;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&lt;property name="jdbcUrl" value="jdbc:mysql://localhost:3306/itcast?useUnicode=true&amp;amp;characterEncoding=UTF-8"/&gt;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&lt;property name="user" value="root"/&gt;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&lt;property name="password" value="123456"/&gt;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&lt;!--</a:t>
            </a:r>
            <a:r>
              <a:rPr lang="zh-CN" altLang="en-US" sz="1200"/>
              <a:t>初始化时获取的连接数，取值应在</a:t>
            </a:r>
            <a:r>
              <a:rPr lang="en-US" altLang="zh-CN" sz="1200"/>
              <a:t>minPoolSize</a:t>
            </a:r>
            <a:r>
              <a:rPr lang="zh-CN" altLang="en-US" sz="1200"/>
              <a:t>与</a:t>
            </a:r>
            <a:r>
              <a:rPr lang="en-US" altLang="zh-CN" sz="1200"/>
              <a:t>maxPoolSize</a:t>
            </a:r>
            <a:r>
              <a:rPr lang="zh-CN" altLang="en-US" sz="1200"/>
              <a:t>之间。</a:t>
            </a:r>
            <a:r>
              <a:rPr lang="en-US" altLang="zh-CN" sz="1200"/>
              <a:t>Default: 3 --&gt;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&lt;property name="initialPoolSize" value="1"/&gt;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&lt;!--</a:t>
            </a:r>
            <a:r>
              <a:rPr lang="zh-CN" altLang="en-US" sz="1200"/>
              <a:t>连接池中保留的最小连接数。</a:t>
            </a:r>
            <a:r>
              <a:rPr lang="en-US" altLang="zh-CN" sz="120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&lt;property name="minPoolSize" value="1"/&gt;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&lt;!--</a:t>
            </a:r>
            <a:r>
              <a:rPr lang="zh-CN" altLang="en-US" sz="1200"/>
              <a:t>连接池中保留的最大连接数。</a:t>
            </a:r>
            <a:r>
              <a:rPr lang="en-US" altLang="zh-CN" sz="1200"/>
              <a:t>Default: 15 --&gt;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&lt;property name="maxPoolSize" value="300"/&gt;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&lt;!--</a:t>
            </a:r>
            <a:r>
              <a:rPr lang="zh-CN" altLang="en-US" sz="1200"/>
              <a:t>最大空闲时间</a:t>
            </a:r>
            <a:r>
              <a:rPr lang="en-US" altLang="zh-CN" sz="1200"/>
              <a:t>,60</a:t>
            </a:r>
            <a:r>
              <a:rPr lang="zh-CN" altLang="en-US" sz="1200"/>
              <a:t>秒内未使用则连接被丢弃。若为</a:t>
            </a:r>
            <a:r>
              <a:rPr lang="en-US" altLang="zh-CN" sz="1200"/>
              <a:t>0</a:t>
            </a:r>
            <a:r>
              <a:rPr lang="zh-CN" altLang="en-US" sz="1200"/>
              <a:t>则永不丢弃。</a:t>
            </a:r>
            <a:r>
              <a:rPr lang="en-US" altLang="zh-CN" sz="1200"/>
              <a:t>Default: 0 --&gt;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&lt;property name="maxIdleTime" value="60"/&gt;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&lt;!--</a:t>
            </a:r>
            <a:r>
              <a:rPr lang="zh-CN" altLang="en-US" sz="1200"/>
              <a:t>当连接池中的连接耗尽的时候</a:t>
            </a:r>
            <a:r>
              <a:rPr lang="en-US" altLang="zh-CN" sz="1200"/>
              <a:t>c3p0</a:t>
            </a:r>
            <a:r>
              <a:rPr lang="zh-CN" altLang="en-US" sz="1200"/>
              <a:t>一次同时获取的连接数。</a:t>
            </a:r>
            <a:r>
              <a:rPr lang="en-US" altLang="zh-CN" sz="1200"/>
              <a:t>Default: 3 --&gt;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&lt;property name="acquireIncrement" value="5"/&gt;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&lt;!--</a:t>
            </a:r>
            <a:r>
              <a:rPr lang="zh-CN" altLang="en-US" sz="1200"/>
              <a:t>每</a:t>
            </a:r>
            <a:r>
              <a:rPr lang="en-US" altLang="zh-CN" sz="1200"/>
              <a:t>60</a:t>
            </a:r>
            <a:r>
              <a:rPr lang="zh-CN" altLang="en-US" sz="1200"/>
              <a:t>秒检查所有连接池中的空闲连接。</a:t>
            </a:r>
            <a:r>
              <a:rPr lang="en-US" altLang="zh-CN" sz="1200"/>
              <a:t>Default: 0 --&gt;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&lt;property name="idleConnectionTestPeriod" value="60"/&gt;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&lt;/bean&gt;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400"/>
              <a:t>Struts2+Spring2.5+Hibernate3.3</a:t>
            </a:r>
            <a:r>
              <a:rPr lang="zh-CN" altLang="en-US" sz="2400"/>
              <a:t>整合开发</a:t>
            </a:r>
          </a:p>
        </p:txBody>
      </p:sp>
      <p:sp>
        <p:nvSpPr>
          <p:cNvPr id="77827" name="TextBox 3"/>
          <p:cNvSpPr txBox="1">
            <a:spLocks noChangeArrowheads="1"/>
          </p:cNvSpPr>
          <p:nvPr/>
        </p:nvSpPr>
        <p:spPr bwMode="auto">
          <a:xfrm>
            <a:off x="500063" y="1857375"/>
            <a:ext cx="8358187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第二步集成进</a:t>
            </a:r>
            <a:r>
              <a:rPr lang="en-US" altLang="zh-CN"/>
              <a:t>hibernate </a:t>
            </a:r>
            <a:r>
              <a:rPr lang="zh-CN" altLang="en-US"/>
              <a:t>：</a:t>
            </a: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&lt;bean id="sessionFactory" class="org.springframework.orm.hibernate3.LocalSessionFactoryBean"&gt;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&lt;property name="dataSource" ref="dataSource"/&gt;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 &lt;property name="mappingResources"&gt;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    &lt;list&gt;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      &lt;value&gt;cn/itcast/bean/buyer.hbm.xml&lt;/value&gt;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    &lt;/list&gt;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&lt;/property&gt;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 &lt;property name="hibernateProperties"&gt;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 &lt;value&gt;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      hibernate.dialect=org.hibernate.dialect.MySQL5Dialect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      hibernate.hbm2ddl.auto=update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      hibernate.show_sql=false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      hibernate.format_sql=false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  &lt;/value&gt;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 &lt;/property&gt;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&lt;/bean&gt;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400"/>
              <a:t>Struts2+Spring2.5+Hibernate3.3</a:t>
            </a:r>
            <a:r>
              <a:rPr lang="zh-CN" altLang="en-US" sz="2400"/>
              <a:t>整合开发</a:t>
            </a:r>
          </a:p>
        </p:txBody>
      </p:sp>
      <p:sp>
        <p:nvSpPr>
          <p:cNvPr id="78851" name="TextBox 3"/>
          <p:cNvSpPr txBox="1">
            <a:spLocks noChangeArrowheads="1"/>
          </p:cNvSpPr>
          <p:nvPr/>
        </p:nvSpPr>
        <p:spPr bwMode="auto">
          <a:xfrm>
            <a:off x="500063" y="1857375"/>
            <a:ext cx="8358187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第三步使用</a:t>
            </a:r>
            <a:r>
              <a:rPr lang="en-US" altLang="zh-CN"/>
              <a:t>Spring</a:t>
            </a:r>
            <a:r>
              <a:rPr lang="zh-CN" altLang="en-US"/>
              <a:t>容器管理事务服务：</a:t>
            </a: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&lt;bean id="txManager" class="org.springframework.orm.hibernate3.HibernateTransactionManager"&gt;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&lt;property name="sessionFactory" ref="sessionFactory"/&gt;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&lt;/bean&gt;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&lt;!--</a:t>
            </a:r>
            <a:r>
              <a:rPr lang="zh-CN" altLang="en-US" sz="1400"/>
              <a:t>使用基于注解方式配置事务 </a:t>
            </a:r>
            <a:r>
              <a:rPr lang="en-US" altLang="zh-CN" sz="140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&lt;tx:annotation-driven transaction-manager="txManager"/&gt;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400"/>
              <a:t>Struts2+Spring2.5+Hibernate3.3</a:t>
            </a:r>
            <a:r>
              <a:rPr lang="zh-CN" altLang="en-US" sz="2400"/>
              <a:t>整合开发</a:t>
            </a:r>
          </a:p>
        </p:txBody>
      </p:sp>
      <p:sp>
        <p:nvSpPr>
          <p:cNvPr id="79875" name="TextBox 3"/>
          <p:cNvSpPr txBox="1">
            <a:spLocks noChangeArrowheads="1"/>
          </p:cNvSpPr>
          <p:nvPr/>
        </p:nvSpPr>
        <p:spPr bwMode="auto">
          <a:xfrm>
            <a:off x="500063" y="1857375"/>
            <a:ext cx="8358187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/>
              <a:t>配置</a:t>
            </a:r>
            <a:r>
              <a:rPr lang="en-US" altLang="zh-CN"/>
              <a:t>hibernate</a:t>
            </a:r>
            <a:r>
              <a:rPr lang="zh-CN" altLang="en-US"/>
              <a:t>实体映射文件</a:t>
            </a:r>
            <a:r>
              <a:rPr lang="en-US" altLang="zh-CN"/>
              <a:t>buyer.hbm.xml</a:t>
            </a:r>
            <a:r>
              <a:rPr lang="zh-CN" altLang="en-US"/>
              <a:t>：</a:t>
            </a: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&lt;?xml version="1.0" encoding="UTF-8"?&gt;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&lt;!DOCTYPE hibernate-mapping PUBLIC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"-//Hibernate/Hibernate Mapping DTD 3.0//EN"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"http://hibernate.sourceforge.net/hibernate-mapping-3.0.dtd"&gt;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&lt;hibernate-mapping package="cn.itcast.bean"&gt;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&lt;class name=“Buyer" table=“buyer"&gt;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&lt;id name="username" length="20"/&gt;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&lt;property name="password" length="20" not-null="true"/&gt;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&lt;property name="gender" not-null="true" length="5"&gt;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	&lt;type name="org.hibernate.type.EnumType"&gt;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		&lt;param name="enumClass"&gt;cn.itcast.bean.Gender&lt;/param&gt;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&lt;!-- 12</a:t>
            </a:r>
            <a:r>
              <a:rPr lang="zh-CN" altLang="en-US" sz="1200">
                <a:solidFill>
                  <a:srgbClr val="0000FF"/>
                </a:solidFill>
              </a:rPr>
              <a:t>为</a:t>
            </a:r>
            <a:r>
              <a:rPr lang="en-US" altLang="zh-CN" sz="1200">
                <a:solidFill>
                  <a:srgbClr val="0000FF"/>
                </a:solidFill>
              </a:rPr>
              <a:t>java.sql.Types.VARCHAR</a:t>
            </a:r>
            <a:r>
              <a:rPr lang="zh-CN" altLang="en-US" sz="1200">
                <a:solidFill>
                  <a:srgbClr val="0000FF"/>
                </a:solidFill>
              </a:rPr>
              <a:t>常量值</a:t>
            </a:r>
            <a:r>
              <a:rPr lang="en-US" altLang="zh-CN" sz="1200">
                <a:solidFill>
                  <a:srgbClr val="0000FF"/>
                </a:solidFill>
              </a:rPr>
              <a:t>，</a:t>
            </a:r>
            <a:r>
              <a:rPr lang="zh-CN" altLang="en-US" sz="1200">
                <a:solidFill>
                  <a:srgbClr val="0000FF"/>
                </a:solidFill>
              </a:rPr>
              <a:t>即保存枚举的字面值到数据库</a:t>
            </a:r>
            <a:r>
              <a:rPr lang="en-US" altLang="zh-CN" sz="1200">
                <a:solidFill>
                  <a:srgbClr val="0000FF"/>
                </a:solidFill>
              </a:rPr>
              <a:t>。</a:t>
            </a:r>
            <a:r>
              <a:rPr lang="zh-CN" altLang="en-US" sz="1200">
                <a:solidFill>
                  <a:srgbClr val="0000FF"/>
                </a:solidFill>
              </a:rPr>
              <a:t>如果不指定</a:t>
            </a:r>
            <a:r>
              <a:rPr lang="en-US" altLang="zh-CN" sz="1200">
                <a:solidFill>
                  <a:srgbClr val="0000FF"/>
                </a:solidFill>
              </a:rPr>
              <a:t>type</a:t>
            </a:r>
            <a:r>
              <a:rPr lang="zh-CN" altLang="en-US" sz="1200">
                <a:solidFill>
                  <a:srgbClr val="0000FF"/>
                </a:solidFill>
              </a:rPr>
              <a:t>参数</a:t>
            </a:r>
            <a:r>
              <a:rPr lang="en-US" altLang="zh-CN" sz="1200">
                <a:solidFill>
                  <a:srgbClr val="0000FF"/>
                </a:solidFill>
              </a:rPr>
              <a:t>，</a:t>
            </a:r>
            <a:r>
              <a:rPr lang="zh-CN" altLang="en-US" sz="1200">
                <a:solidFill>
                  <a:srgbClr val="0000FF"/>
                </a:solidFill>
              </a:rPr>
              <a:t>保存枚举的索引值</a:t>
            </a:r>
            <a:r>
              <a:rPr lang="en-US" altLang="zh-CN" sz="1200">
                <a:solidFill>
                  <a:srgbClr val="0000FF"/>
                </a:solidFill>
              </a:rPr>
              <a:t>(</a:t>
            </a:r>
            <a:r>
              <a:rPr lang="zh-CN" altLang="en-US" sz="1200">
                <a:solidFill>
                  <a:srgbClr val="0000FF"/>
                </a:solidFill>
              </a:rPr>
              <a:t>从</a:t>
            </a:r>
            <a:r>
              <a:rPr lang="en-US" altLang="zh-CN" sz="1200">
                <a:solidFill>
                  <a:srgbClr val="0000FF"/>
                </a:solidFill>
              </a:rPr>
              <a:t>0</a:t>
            </a:r>
            <a:r>
              <a:rPr lang="zh-CN" altLang="en-US" sz="1200">
                <a:solidFill>
                  <a:srgbClr val="0000FF"/>
                </a:solidFill>
              </a:rPr>
              <a:t>开始</a:t>
            </a:r>
            <a:r>
              <a:rPr lang="en-US" altLang="zh-CN" sz="1200">
                <a:solidFill>
                  <a:srgbClr val="0000FF"/>
                </a:solidFill>
              </a:rPr>
              <a:t>)</a:t>
            </a:r>
            <a:r>
              <a:rPr lang="zh-CN" altLang="en-US" sz="1200">
                <a:solidFill>
                  <a:srgbClr val="0000FF"/>
                </a:solidFill>
              </a:rPr>
              <a:t>到数据库</a:t>
            </a:r>
            <a:r>
              <a:rPr lang="en-US" altLang="zh-CN" sz="1200">
                <a:solidFill>
                  <a:srgbClr val="0000FF"/>
                </a:solidFill>
              </a:rPr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		&lt;param name="type"&gt;12&lt;/param&gt;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	&lt;/type&gt;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&lt;/property&gt;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&lt;/class&gt;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&lt;/hibernate-mapping&gt;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2000"/>
              <a:t>Struts2+Spring2.5+Hibernate3.3</a:t>
            </a:r>
            <a:r>
              <a:rPr lang="zh-CN" altLang="en-US" sz="2000"/>
              <a:t>整合开发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0899" name="TextBox 4"/>
          <p:cNvSpPr txBox="1">
            <a:spLocks noChangeArrowheads="1"/>
          </p:cNvSpPr>
          <p:nvPr/>
        </p:nvSpPr>
        <p:spPr bwMode="auto">
          <a:xfrm>
            <a:off x="357188" y="1857375"/>
            <a:ext cx="828675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 b="1"/>
              <a:t>在</a:t>
            </a:r>
            <a:r>
              <a:rPr lang="en-US" altLang="zh-CN" sz="1800" b="1"/>
              <a:t>web</a:t>
            </a:r>
            <a:r>
              <a:rPr lang="zh-CN" altLang="en-US" sz="1800" b="1"/>
              <a:t>容器中使用</a:t>
            </a:r>
            <a:r>
              <a:rPr lang="en-US" altLang="zh-CN" sz="1800" b="1"/>
              <a:t>Listener</a:t>
            </a:r>
            <a:r>
              <a:rPr lang="zh-CN" altLang="en-US" sz="1800" b="1"/>
              <a:t>实例化</a:t>
            </a:r>
            <a:r>
              <a:rPr lang="en-US" altLang="zh-CN" sz="1800" b="1"/>
              <a:t>spring</a:t>
            </a:r>
            <a:r>
              <a:rPr lang="zh-CN" altLang="en-US" sz="1800" b="1"/>
              <a:t>容器和配置</a:t>
            </a:r>
            <a:r>
              <a:rPr lang="en-US" altLang="zh-CN" sz="1800" b="1"/>
              <a:t>struts2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&lt;!-- </a:t>
            </a:r>
            <a:r>
              <a:rPr lang="zh-CN" altLang="en-US" sz="1200"/>
              <a:t>指定</a:t>
            </a:r>
            <a:r>
              <a:rPr lang="en-US" altLang="zh-CN" sz="1200"/>
              <a:t>spring</a:t>
            </a:r>
            <a:r>
              <a:rPr lang="zh-CN" altLang="en-US" sz="1200"/>
              <a:t>的配置文件，默认从</a:t>
            </a:r>
            <a:r>
              <a:rPr lang="en-US" altLang="zh-CN" sz="1200"/>
              <a:t>web</a:t>
            </a:r>
            <a:r>
              <a:rPr lang="zh-CN" altLang="en-US" sz="1200"/>
              <a:t>根目录寻找配置文件，我们可以通过</a:t>
            </a:r>
            <a:r>
              <a:rPr lang="en-US" altLang="zh-CN" sz="1200"/>
              <a:t>spring</a:t>
            </a:r>
            <a:r>
              <a:rPr lang="zh-CN" altLang="en-US" sz="1200"/>
              <a:t>提供的</a:t>
            </a:r>
            <a:r>
              <a:rPr lang="en-US" altLang="zh-CN" sz="1200"/>
              <a:t>classpath:</a:t>
            </a:r>
            <a:r>
              <a:rPr lang="zh-CN" altLang="en-US" sz="1200"/>
              <a:t>前缀指定从类路径下寻找 </a:t>
            </a:r>
            <a:r>
              <a:rPr lang="en-US" altLang="zh-CN" sz="120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&lt;context-param&gt;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&lt;param-name&gt;contextConfigLocation&lt;/param-name&gt;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&lt;param-value&gt;classpath:beans.xml&lt;/param-value&gt;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&lt;/context-param&gt;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&lt;!-- </a:t>
            </a:r>
            <a:r>
              <a:rPr lang="zh-CN" altLang="en-US" sz="1200"/>
              <a:t>对</a:t>
            </a:r>
            <a:r>
              <a:rPr lang="en-US" altLang="zh-CN" sz="1200"/>
              <a:t>Spring</a:t>
            </a:r>
            <a:r>
              <a:rPr lang="zh-CN" altLang="en-US" sz="1200"/>
              <a:t>容器进行实例化 </a:t>
            </a:r>
            <a:r>
              <a:rPr lang="en-US" altLang="zh-CN" sz="120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&lt;listener&gt;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&lt;listener-class&gt;org.springframework.web.context.ContextLoaderListener&lt;/listener-class&gt;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&lt;/listener&gt;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 b="1"/>
              <a:t>配置</a:t>
            </a:r>
            <a:r>
              <a:rPr lang="en-US" altLang="zh-CN" sz="1200" b="1"/>
              <a:t>struts2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&lt;filter&gt;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&lt;filter-name&gt;struts2&lt;/filter-name&gt;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&lt;filter-class&gt;</a:t>
            </a:r>
            <a:r>
              <a:rPr lang="en-US" altLang="zh-CN" sz="1200">
                <a:solidFill>
                  <a:srgbClr val="FF0000"/>
                </a:solidFill>
              </a:rPr>
              <a:t>org.apache.struts2.dispatcher.ng.filter.StrutsPrepareAndExecuteFilter</a:t>
            </a:r>
            <a:r>
              <a:rPr lang="en-US" altLang="zh-CN" sz="1200"/>
              <a:t>&lt;/filter-class&gt;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&lt;/filter&gt;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&lt;filter-mapping&gt;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&lt;filter-name&gt;struts2&lt;/filter-name&gt;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&lt;url-pattern&gt;/*&lt;/url-pattern&gt;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&lt;/filter-mapping&gt;</a:t>
            </a:r>
            <a:endParaRPr lang="zh-CN" altLang="en-US" sz="12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2000"/>
              <a:t>Spring2.5+Hibernate3.3+Struts2</a:t>
            </a:r>
            <a:r>
              <a:rPr lang="zh-CN" altLang="en-US" sz="2000"/>
              <a:t>整合开发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1923" name="TextBox 4"/>
          <p:cNvSpPr txBox="1">
            <a:spLocks noChangeArrowheads="1"/>
          </p:cNvSpPr>
          <p:nvPr/>
        </p:nvSpPr>
        <p:spPr bwMode="auto">
          <a:xfrm>
            <a:off x="357188" y="1857375"/>
            <a:ext cx="828675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/>
              <a:t>struts2</a:t>
            </a:r>
            <a:r>
              <a:rPr lang="zh-CN" altLang="en-US" sz="1600"/>
              <a:t>的配置文件模版</a:t>
            </a:r>
            <a:r>
              <a:rPr lang="en-US" altLang="zh-CN" sz="1600"/>
              <a:t>struts.xml</a:t>
            </a:r>
            <a:r>
              <a:rPr lang="zh-CN" altLang="en-US" sz="1600"/>
              <a:t>如下。常量</a:t>
            </a:r>
            <a:r>
              <a:rPr lang="en-US" altLang="zh-CN" sz="1600"/>
              <a:t>struts.objectFactory=spring</a:t>
            </a:r>
            <a:r>
              <a:rPr lang="zh-CN" altLang="en-US" sz="1600"/>
              <a:t>明确指出将由</a:t>
            </a:r>
            <a:r>
              <a:rPr lang="en-US" altLang="zh-CN" sz="1600"/>
              <a:t>Spring</a:t>
            </a:r>
            <a:r>
              <a:rPr lang="zh-CN" altLang="en-US" sz="1600"/>
              <a:t>负责创建</a:t>
            </a:r>
            <a:r>
              <a:rPr lang="en-US" altLang="zh-CN" sz="1600"/>
              <a:t>Action</a:t>
            </a:r>
            <a:r>
              <a:rPr lang="zh-CN" altLang="en-US" sz="1600"/>
              <a:t>实例。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&lt;?xml version="1.0" encoding="UTF-8" ?&gt;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&lt;!DOCTYPE struts PUBLIC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"-//Apache Software Foundation//DTD Struts Configuration 2.0//EN"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"http://struts.apache.org/dtds/struts-2.0.dtd"&gt;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&lt;!-- </a:t>
            </a:r>
            <a:r>
              <a:rPr lang="zh-CN" altLang="en-US" sz="1200"/>
              <a:t>默认的视图主题 </a:t>
            </a:r>
            <a:r>
              <a:rPr lang="en-US" altLang="zh-CN" sz="1200"/>
              <a:t>--&gt;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&lt;constant name="struts.ui.theme" value="simple"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FF0000"/>
                </a:solidFill>
              </a:rPr>
              <a:t>    &lt;constant name="struts.objectFactory" value="spring" 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	&lt;package name="person" namespace="/person" extends="struts-default"&gt;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		&lt;global-results&gt;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			&lt;result name="message"&gt;/WEB-INF/page/message.jsp&lt;/result&gt;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		&lt;/global-results&gt;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&lt;action name="action_*" class="</a:t>
            </a:r>
            <a:r>
              <a:rPr lang="en-US" altLang="zh-CN" sz="1200">
                <a:solidFill>
                  <a:srgbClr val="FF0000"/>
                </a:solidFill>
              </a:rPr>
              <a:t>personList</a:t>
            </a:r>
            <a:r>
              <a:rPr lang="en-US" altLang="zh-CN" sz="1200"/>
              <a:t>" method="{1}"&gt;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	&lt;result name="list"&gt;/WEB-INF/page/persons.jsp&lt;/result&gt;			&lt;/action&gt;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	 &lt;/package&gt;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&lt;/struts&gt;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8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FF"/>
                </a:solidFill>
              </a:rPr>
              <a:t>为了能从</a:t>
            </a:r>
            <a:r>
              <a:rPr lang="en-US" altLang="zh-CN" sz="1400">
                <a:solidFill>
                  <a:srgbClr val="0000FF"/>
                </a:solidFill>
              </a:rPr>
              <a:t>spring</a:t>
            </a:r>
            <a:r>
              <a:rPr lang="zh-CN" altLang="en-US" sz="1400">
                <a:solidFill>
                  <a:srgbClr val="0000FF"/>
                </a:solidFill>
              </a:rPr>
              <a:t>容器中寻找到</a:t>
            </a:r>
            <a:r>
              <a:rPr lang="en-US" altLang="zh-CN" sz="1400">
                <a:solidFill>
                  <a:srgbClr val="0000FF"/>
                </a:solidFill>
              </a:rPr>
              <a:t>Action bean，</a:t>
            </a:r>
            <a:r>
              <a:rPr lang="zh-CN" altLang="en-US" sz="1400">
                <a:solidFill>
                  <a:srgbClr val="0000FF"/>
                </a:solidFill>
              </a:rPr>
              <a:t>要求</a:t>
            </a:r>
            <a:r>
              <a:rPr lang="en-US" altLang="zh-CN" sz="1400">
                <a:solidFill>
                  <a:srgbClr val="0000FF"/>
                </a:solidFill>
              </a:rPr>
              <a:t>action</a:t>
            </a:r>
            <a:r>
              <a:rPr lang="zh-CN" altLang="en-US" sz="1400">
                <a:solidFill>
                  <a:srgbClr val="0000FF"/>
                </a:solidFill>
              </a:rPr>
              <a:t>配置的</a:t>
            </a:r>
            <a:r>
              <a:rPr lang="en-US" altLang="zh-CN" sz="1400">
                <a:solidFill>
                  <a:srgbClr val="0000FF"/>
                </a:solidFill>
              </a:rPr>
              <a:t>class</a:t>
            </a:r>
            <a:r>
              <a:rPr lang="zh-CN" altLang="en-US" sz="1400">
                <a:solidFill>
                  <a:srgbClr val="0000FF"/>
                </a:solidFill>
              </a:rPr>
              <a:t>属性值和</a:t>
            </a:r>
            <a:r>
              <a:rPr lang="en-US" altLang="zh-CN" sz="1400">
                <a:solidFill>
                  <a:srgbClr val="0000FF"/>
                </a:solidFill>
              </a:rPr>
              <a:t>spring</a:t>
            </a:r>
            <a:r>
              <a:rPr lang="zh-CN" altLang="en-US" sz="1400">
                <a:solidFill>
                  <a:srgbClr val="0000FF"/>
                </a:solidFill>
              </a:rPr>
              <a:t>中</a:t>
            </a:r>
            <a:r>
              <a:rPr lang="en-US" altLang="zh-CN" sz="1400">
                <a:solidFill>
                  <a:srgbClr val="0000FF"/>
                </a:solidFill>
              </a:rPr>
              <a:t>bean</a:t>
            </a:r>
            <a:r>
              <a:rPr lang="zh-CN" altLang="en-US" sz="1400">
                <a:solidFill>
                  <a:srgbClr val="0000FF"/>
                </a:solidFill>
              </a:rPr>
              <a:t>的名称相同</a:t>
            </a:r>
            <a:r>
              <a:rPr lang="en-US" altLang="zh-CN" sz="1400">
                <a:solidFill>
                  <a:srgbClr val="0000FF"/>
                </a:solidFill>
              </a:rPr>
              <a:t>。</a:t>
            </a:r>
            <a:endParaRPr lang="zh-CN" altLang="en-US"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2000"/>
              <a:t>Spring2.5+Hibernate3.3+Struts2</a:t>
            </a:r>
            <a:r>
              <a:rPr lang="zh-CN" altLang="en-US" sz="2000"/>
              <a:t>整合开发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2947" name="TextBox 4"/>
          <p:cNvSpPr txBox="1">
            <a:spLocks noChangeArrowheads="1"/>
          </p:cNvSpPr>
          <p:nvPr/>
        </p:nvSpPr>
        <p:spPr bwMode="auto">
          <a:xfrm>
            <a:off x="357188" y="1857375"/>
            <a:ext cx="82867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使用</a:t>
            </a:r>
            <a:r>
              <a:rPr lang="en-US" altLang="zh-CN" sz="1400"/>
              <a:t>spring</a:t>
            </a:r>
            <a:r>
              <a:rPr lang="zh-CN" altLang="en-US" sz="1400"/>
              <a:t>解决</a:t>
            </a:r>
            <a:r>
              <a:rPr lang="en-US" altLang="zh-CN" sz="1400"/>
              <a:t>struts2</a:t>
            </a:r>
            <a:r>
              <a:rPr lang="zh-CN" altLang="en-US" sz="1400"/>
              <a:t>乱码问题。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&lt;filter&gt;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&lt;filter-name&gt;encoding&lt;/filter-name&gt;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&lt;filter-class&gt;</a:t>
            </a:r>
            <a:r>
              <a:rPr lang="en-US" altLang="zh-CN" sz="1400">
                <a:solidFill>
                  <a:srgbClr val="FF0000"/>
                </a:solidFill>
              </a:rPr>
              <a:t>org.springframework.web.filter.CharacterEncodingFilter</a:t>
            </a:r>
            <a:r>
              <a:rPr lang="en-US" altLang="zh-CN" sz="1400"/>
              <a:t>&lt;/filter-class&gt;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&lt;init-param&gt;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&lt;param-name&gt;encoding&lt;/param-name&gt;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&lt;param-value&gt;UTF-8&lt;/param-value&gt;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&lt;/init-param&gt;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&lt;/filter&gt;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&lt;filter-mapping&gt;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&lt;filter-name&gt;encoding&lt;/filter-name&gt;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&lt;url-pattern&gt;/*&lt;/url-pattern&gt;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&lt;/filter-mapping&gt;</a:t>
            </a:r>
            <a:endParaRPr lang="zh-CN" altLang="en-US" sz="1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2000"/>
              <a:t>Spring2.5+Hibernate3.3+Struts2</a:t>
            </a:r>
            <a:r>
              <a:rPr lang="zh-CN" altLang="en-US" sz="2000"/>
              <a:t>整合开发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3971" name="TextBox 4"/>
          <p:cNvSpPr txBox="1">
            <a:spLocks noChangeArrowheads="1"/>
          </p:cNvSpPr>
          <p:nvPr/>
        </p:nvSpPr>
        <p:spPr bwMode="auto">
          <a:xfrm>
            <a:off x="357188" y="1857375"/>
            <a:ext cx="828675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使用</a:t>
            </a:r>
            <a:r>
              <a:rPr lang="en-US" altLang="zh-CN" sz="1400"/>
              <a:t>spring</a:t>
            </a:r>
            <a:r>
              <a:rPr lang="zh-CN" altLang="en-US" sz="1400"/>
              <a:t>解决</a:t>
            </a:r>
            <a:r>
              <a:rPr lang="en-US" altLang="zh-CN" sz="1400"/>
              <a:t>hibernate</a:t>
            </a:r>
            <a:r>
              <a:rPr lang="zh-CN" altLang="en-US" sz="1400"/>
              <a:t>因</a:t>
            </a:r>
            <a:r>
              <a:rPr lang="en-US" altLang="zh-CN" sz="1400"/>
              <a:t>session</a:t>
            </a:r>
            <a:r>
              <a:rPr lang="zh-CN" altLang="en-US" sz="1400"/>
              <a:t>关闭导致的延迟加载例外问题。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&lt;filter&gt;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&lt;filter-name&gt;OpenSessionInViewFilter&lt;/filter-name&gt;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&lt;filter-class&gt;</a:t>
            </a:r>
            <a:r>
              <a:rPr lang="en-US" altLang="zh-CN" sz="1400">
                <a:solidFill>
                  <a:srgbClr val="FF0000"/>
                </a:solidFill>
              </a:rPr>
              <a:t>org.springframework.orm.hibernate3.support.OpenSessionInViewFilter</a:t>
            </a:r>
            <a:r>
              <a:rPr lang="en-US" altLang="zh-CN" sz="1400"/>
              <a:t>&lt;/filter-class&gt;</a:t>
            </a:r>
          </a:p>
          <a:p>
            <a:pPr eaLnBrk="1" hangingPunct="1"/>
            <a:r>
              <a:rPr lang="en-US" altLang="zh-CN" sz="1400"/>
              <a:t>       &lt;init-param&gt;</a:t>
            </a:r>
          </a:p>
          <a:p>
            <a:pPr eaLnBrk="1" hangingPunct="1"/>
            <a:r>
              <a:rPr lang="zh-CN" altLang="en-US" sz="1400">
                <a:solidFill>
                  <a:srgbClr val="70B8B8"/>
                </a:solidFill>
              </a:rPr>
              <a:t>   </a:t>
            </a:r>
            <a:r>
              <a:rPr lang="en-US" altLang="zh-CN" sz="1400">
                <a:solidFill>
                  <a:srgbClr val="70B8B8"/>
                </a:solidFill>
              </a:rPr>
              <a:t>&lt;!-- </a:t>
            </a:r>
            <a:r>
              <a:rPr lang="zh-CN" altLang="en-US" sz="1400">
                <a:solidFill>
                  <a:srgbClr val="70B8B8"/>
                </a:solidFill>
              </a:rPr>
              <a:t>指定</a:t>
            </a:r>
            <a:r>
              <a:rPr lang="en-US" altLang="zh-CN" sz="1400">
                <a:solidFill>
                  <a:srgbClr val="70B8B8"/>
                </a:solidFill>
              </a:rPr>
              <a:t>org.springframework.orm.hibernate3.LocalSessionFactoryBean</a:t>
            </a:r>
            <a:r>
              <a:rPr lang="zh-CN" altLang="en-US" sz="1400">
                <a:solidFill>
                  <a:srgbClr val="70B8B8"/>
                </a:solidFill>
              </a:rPr>
              <a:t>在</a:t>
            </a:r>
            <a:r>
              <a:rPr lang="en-US" altLang="zh-CN" sz="1400">
                <a:solidFill>
                  <a:srgbClr val="70B8B8"/>
                </a:solidFill>
              </a:rPr>
              <a:t>spring</a:t>
            </a:r>
            <a:r>
              <a:rPr lang="zh-CN" altLang="en-US" sz="1400">
                <a:solidFill>
                  <a:srgbClr val="70B8B8"/>
                </a:solidFill>
              </a:rPr>
              <a:t>配置文件中的名称</a:t>
            </a:r>
            <a:r>
              <a:rPr lang="en-US" altLang="zh-CN" sz="1400">
                <a:solidFill>
                  <a:srgbClr val="70B8B8"/>
                </a:solidFill>
              </a:rPr>
              <a:t>,</a:t>
            </a:r>
            <a:r>
              <a:rPr lang="zh-CN" altLang="en-US" sz="1400">
                <a:solidFill>
                  <a:srgbClr val="70B8B8"/>
                </a:solidFill>
              </a:rPr>
              <a:t>默认值为</a:t>
            </a:r>
            <a:r>
              <a:rPr lang="en-US" altLang="zh-CN" sz="1400">
                <a:solidFill>
                  <a:srgbClr val="70B8B8"/>
                </a:solidFill>
              </a:rPr>
              <a:t>sessionFactory.</a:t>
            </a:r>
            <a:r>
              <a:rPr lang="zh-CN" altLang="en-US" sz="1400">
                <a:solidFill>
                  <a:srgbClr val="70B8B8"/>
                </a:solidFill>
              </a:rPr>
              <a:t>如果</a:t>
            </a:r>
            <a:r>
              <a:rPr lang="en-US" altLang="zh-CN" sz="1400">
                <a:solidFill>
                  <a:srgbClr val="70B8B8"/>
                </a:solidFill>
              </a:rPr>
              <a:t>LocalSessionFactoryBean</a:t>
            </a:r>
            <a:r>
              <a:rPr lang="zh-CN" altLang="en-US" sz="1400">
                <a:solidFill>
                  <a:srgbClr val="70B8B8"/>
                </a:solidFill>
              </a:rPr>
              <a:t>在</a:t>
            </a:r>
            <a:r>
              <a:rPr lang="en-US" altLang="zh-CN" sz="1400">
                <a:solidFill>
                  <a:srgbClr val="70B8B8"/>
                </a:solidFill>
              </a:rPr>
              <a:t>spring</a:t>
            </a:r>
            <a:r>
              <a:rPr lang="zh-CN" altLang="en-US" sz="1400">
                <a:solidFill>
                  <a:srgbClr val="70B8B8"/>
                </a:solidFill>
              </a:rPr>
              <a:t>中的名称不是</a:t>
            </a:r>
            <a:r>
              <a:rPr lang="en-US" altLang="zh-CN" sz="1400">
                <a:solidFill>
                  <a:srgbClr val="70B8B8"/>
                </a:solidFill>
              </a:rPr>
              <a:t>sessionFactory,</a:t>
            </a:r>
            <a:r>
              <a:rPr lang="zh-CN" altLang="en-US" sz="1400">
                <a:solidFill>
                  <a:srgbClr val="70B8B8"/>
                </a:solidFill>
              </a:rPr>
              <a:t>该参数一定要指定</a:t>
            </a:r>
            <a:r>
              <a:rPr lang="en-US" altLang="zh-CN" sz="1400">
                <a:solidFill>
                  <a:srgbClr val="70B8B8"/>
                </a:solidFill>
              </a:rPr>
              <a:t>,</a:t>
            </a:r>
            <a:r>
              <a:rPr lang="zh-CN" altLang="en-US" sz="1400">
                <a:solidFill>
                  <a:srgbClr val="70B8B8"/>
                </a:solidFill>
              </a:rPr>
              <a:t>否则会出现找不到</a:t>
            </a:r>
            <a:r>
              <a:rPr lang="en-US" altLang="zh-CN" sz="1400">
                <a:solidFill>
                  <a:srgbClr val="70B8B8"/>
                </a:solidFill>
              </a:rPr>
              <a:t>sessionFactory</a:t>
            </a:r>
            <a:r>
              <a:rPr lang="zh-CN" altLang="en-US" sz="1400">
                <a:solidFill>
                  <a:srgbClr val="70B8B8"/>
                </a:solidFill>
              </a:rPr>
              <a:t>的例外 </a:t>
            </a:r>
            <a:r>
              <a:rPr lang="en-US" altLang="zh-CN" sz="1400">
                <a:solidFill>
                  <a:srgbClr val="70B8B8"/>
                </a:solidFill>
              </a:rPr>
              <a:t>--&gt;</a:t>
            </a:r>
          </a:p>
          <a:p>
            <a:pPr eaLnBrk="1" hangingPunct="1"/>
            <a:r>
              <a:rPr lang="en-US" altLang="zh-CN" sz="1400"/>
              <a:t>            &lt;param-name&gt;sessionFactoryBeanName&lt;/param-name&gt;</a:t>
            </a:r>
          </a:p>
          <a:p>
            <a:pPr eaLnBrk="1" hangingPunct="1"/>
            <a:r>
              <a:rPr lang="en-US" altLang="zh-CN" sz="1400"/>
              <a:t>            &lt;param-value&gt;sessionFactory&lt;/param-value&gt;</a:t>
            </a:r>
          </a:p>
          <a:p>
            <a:pPr eaLnBrk="1" hangingPunct="1"/>
            <a:r>
              <a:rPr lang="en-US" altLang="zh-CN" sz="1400"/>
              <a:t>      &lt;/init-param&gt;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&lt;/filter&gt;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&lt;filter-mapping&gt;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&lt;filter-name&gt;OpenSessionInViewFilter&lt;/filter-name&gt;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    &lt;url-pattern&gt;/*&lt;/url-pattern&gt;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&lt;/filter-mapping&gt;</a:t>
            </a:r>
            <a:endParaRPr lang="zh-CN" altLang="en-US" sz="1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en-US" altLang="zh-CN" sz="2000"/>
              <a:t>Spring2.5+Hibernate3.3+Struts2</a:t>
            </a:r>
            <a:r>
              <a:rPr lang="zh-CN" altLang="en-US" sz="2000"/>
              <a:t>整合开发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4995" name="TextBox 4"/>
          <p:cNvSpPr txBox="1">
            <a:spLocks noChangeArrowheads="1"/>
          </p:cNvSpPr>
          <p:nvPr/>
        </p:nvSpPr>
        <p:spPr bwMode="auto">
          <a:xfrm>
            <a:off x="357188" y="1857375"/>
            <a:ext cx="8286750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struts2</a:t>
            </a:r>
            <a:r>
              <a:rPr lang="zh-CN" altLang="en-US" sz="1200"/>
              <a:t>的标签</a:t>
            </a: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&lt;%@ page language="java" contentType="text/html; charset=UTF-8"    pageEncoding="UTF-8"%&gt;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&lt;%@taglib uri="/struts-tags" prefix="s" %&gt;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&lt;s:form action="action_edit" method="post" namespace="/person"&gt;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&lt;s:hidden name="person.id"/&gt;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</a:t>
            </a:r>
            <a:r>
              <a:rPr lang="zh-CN" altLang="en-US" sz="1200"/>
              <a:t>姓名</a:t>
            </a:r>
            <a:r>
              <a:rPr lang="en-US" altLang="zh-CN" sz="1200"/>
              <a:t>:&lt;s:textfield name="person.name"/&gt;&lt;br&gt;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&lt;input type="submit" value="</a:t>
            </a:r>
            <a:r>
              <a:rPr lang="zh-CN" altLang="en-US" sz="1200"/>
              <a:t>发送</a:t>
            </a:r>
            <a:r>
              <a:rPr lang="en-US" altLang="zh-CN" sz="1200"/>
              <a:t>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&lt;/s:form&gt;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&lt;s:iterator value="persons" 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&lt;s:property value="id"/&gt;, &lt;s:property value="name"/&gt;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 &lt;a href='&lt;s:url action="action_editUI" namespace="/person"&gt;&lt;s:param name="person.id" value="id"/&gt;&lt;/s:url&gt;'&gt;</a:t>
            </a:r>
            <a:r>
              <a:rPr lang="zh-CN" altLang="en-US" sz="1200"/>
              <a:t>修改</a:t>
            </a:r>
            <a:r>
              <a:rPr lang="en-US" altLang="zh-CN" sz="1200"/>
              <a:t>&lt;/a&gt;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&lt;/s:iterator&gt;</a:t>
            </a:r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第一个</a:t>
            </a:r>
            <a:r>
              <a:rPr lang="en-US" altLang="zh-CN" sz="3200"/>
              <a:t>Struts2</a:t>
            </a:r>
            <a:r>
              <a:rPr lang="zh-CN" altLang="en-US" sz="3200"/>
              <a:t>应用</a:t>
            </a:r>
            <a:r>
              <a:rPr lang="en-US" altLang="zh-CN" sz="3200"/>
              <a:t>--HellWorld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7786687" cy="407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例子中使用到的</a:t>
            </a:r>
            <a:r>
              <a:rPr lang="en-US" altLang="zh-CN" sz="1400"/>
              <a:t>cn.itcast.action.HelloWorldAction</a:t>
            </a:r>
            <a:r>
              <a:rPr lang="zh-CN" altLang="en-US" sz="1400"/>
              <a:t>类如下：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package cn.itcast.action;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public class HelloWorldAction{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private String message;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public String getMessage()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return message;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public void setMessage(String message)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this.message = message;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public String execute()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this.message = "</a:t>
            </a:r>
            <a:r>
              <a:rPr lang="zh-CN" altLang="en-US" sz="1400"/>
              <a:t>我的第一个</a:t>
            </a:r>
            <a:r>
              <a:rPr lang="en-US" altLang="zh-CN" sz="1400"/>
              <a:t>struts2</a:t>
            </a:r>
            <a:r>
              <a:rPr lang="zh-CN" altLang="en-US" sz="1400"/>
              <a:t>应用</a:t>
            </a:r>
            <a:r>
              <a:rPr lang="en-US" altLang="zh-CN" sz="1400"/>
              <a:t>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return "success";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pPr eaLnBrk="1" hangingPunct="1"/>
            <a:r>
              <a:rPr lang="en-US" altLang="zh-CN" sz="2900" b="1"/>
              <a:t/>
            </a:r>
            <a:br>
              <a:rPr lang="en-US" altLang="zh-CN" sz="2900" b="1"/>
            </a:br>
            <a:r>
              <a:rPr lang="en-US" altLang="zh-CN" sz="2900"/>
              <a:t/>
            </a:r>
            <a:br>
              <a:rPr lang="en-US" altLang="zh-CN" sz="2900"/>
            </a:br>
            <a:r>
              <a:rPr lang="zh-CN" altLang="en-US" sz="2900"/>
              <a:t>第一个</a:t>
            </a:r>
            <a:r>
              <a:rPr lang="en-US" altLang="zh-CN" sz="3200"/>
              <a:t>Struts2</a:t>
            </a:r>
            <a:r>
              <a:rPr lang="zh-CN" altLang="en-US" sz="3200"/>
              <a:t>应用</a:t>
            </a:r>
            <a:r>
              <a:rPr lang="en-US" altLang="zh-CN" sz="3200"/>
              <a:t>--HelloWorld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7786687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例子中使用到的</a:t>
            </a:r>
            <a:r>
              <a:rPr lang="en-US" altLang="zh-CN" sz="1400"/>
              <a:t>/WEB-INF/page/hello.jsp</a:t>
            </a:r>
            <a:r>
              <a:rPr lang="zh-CN" altLang="en-US" sz="1400"/>
              <a:t>如下：</a:t>
            </a: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&lt;%@ page language="java" pageEncoding="UTF-8"%&gt;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&lt;!DOCTYPE HTML PUBLIC "-//W3C//DTD HTML 4.01 Transitional//EN"&gt;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&lt;html&gt;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&lt;head&gt;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 &lt;title&gt;</a:t>
            </a:r>
            <a:r>
              <a:rPr lang="zh-CN" altLang="en-US" sz="1400"/>
              <a:t>第一个</a:t>
            </a:r>
            <a:r>
              <a:rPr lang="en-US" altLang="zh-CN" sz="1400"/>
              <a:t>struts2</a:t>
            </a:r>
            <a:r>
              <a:rPr lang="zh-CN" altLang="en-US" sz="1400"/>
              <a:t>应用</a:t>
            </a:r>
            <a:r>
              <a:rPr lang="en-US" altLang="zh-CN" sz="1400"/>
              <a:t>&lt;/title&gt;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&lt;/head&gt;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&lt;body&gt;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 </a:t>
            </a:r>
            <a:r>
              <a:rPr lang="en-US" altLang="zh-CN" sz="1400">
                <a:solidFill>
                  <a:srgbClr val="0000FF"/>
                </a:solidFill>
              </a:rPr>
              <a:t>${message } </a:t>
            </a:r>
            <a:r>
              <a:rPr lang="en-US" altLang="zh-CN" sz="1400"/>
              <a:t>&lt;br&gt;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  &lt;/body&gt;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&lt;/html&gt;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400"/>
              <a:t>可以使用</a:t>
            </a:r>
            <a:r>
              <a:rPr lang="en-US" altLang="zh-CN" sz="1400"/>
              <a:t>EL</a:t>
            </a:r>
            <a:r>
              <a:rPr lang="zh-CN" altLang="en-US" sz="1400"/>
              <a:t>表达式访问</a:t>
            </a:r>
            <a:r>
              <a:rPr lang="en-US" altLang="zh-CN" sz="1400"/>
              <a:t>Action</a:t>
            </a:r>
            <a:r>
              <a:rPr lang="zh-CN" altLang="en-US" sz="1400"/>
              <a:t>中的属性。</a:t>
            </a:r>
            <a:endParaRPr lang="en-US" altLang="zh-C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Studio">
  <a:themeElements>
    <a:clrScheme name="2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Pages>0</Pages>
  <Words>8397</Words>
  <Characters>0</Characters>
  <Application>Microsoft Office PowerPoint</Application>
  <DocSecurity>0</DocSecurity>
  <PresentationFormat>全屏显示(4:3)</PresentationFormat>
  <Lines>0</Lines>
  <Paragraphs>1158</Paragraphs>
  <Slides>79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79</vt:i4>
      </vt:variant>
    </vt:vector>
  </HeadingPairs>
  <TitlesOfParts>
    <vt:vector size="90" baseType="lpstr">
      <vt:lpstr>Arial</vt:lpstr>
      <vt:lpstr>宋体</vt:lpstr>
      <vt:lpstr>Wingdings</vt:lpstr>
      <vt:lpstr>Arial Black</vt:lpstr>
      <vt:lpstr>Times New Roman</vt:lpstr>
      <vt:lpstr>隶书</vt:lpstr>
      <vt:lpstr>黑体</vt:lpstr>
      <vt:lpstr>华文行楷</vt:lpstr>
      <vt:lpstr>华文中宋</vt:lpstr>
      <vt:lpstr>1_Studio</vt:lpstr>
      <vt:lpstr>2_Studio</vt:lpstr>
      <vt:lpstr>  Struts2</vt:lpstr>
      <vt:lpstr>  搭建Struts2开发环境</vt:lpstr>
      <vt:lpstr>  搭建Struts2开发环境--开发Struts2应用依赖的jar文件</vt:lpstr>
      <vt:lpstr>  搭建Struts2开发环境-- Struts2应用的配置文件</vt:lpstr>
      <vt:lpstr>  搭建Struts2开发环境--Struts2在web中的启动配置</vt:lpstr>
      <vt:lpstr>  第一个Struts2应用--HelloWorld</vt:lpstr>
      <vt:lpstr>  Struts.xml配置中的包介绍</vt:lpstr>
      <vt:lpstr>  第一个Struts2应用--HellWorld</vt:lpstr>
      <vt:lpstr>  第一个Struts2应用--HelloWorld</vt:lpstr>
      <vt:lpstr>  访问HelloWorld应用</vt:lpstr>
      <vt:lpstr>  Action名称的搜索顺序</vt:lpstr>
      <vt:lpstr>  Action配置中的各项默认值</vt:lpstr>
      <vt:lpstr>  Action中result的各种转发类型</vt:lpstr>
      <vt:lpstr>  多个Action共享一个视图--全局result配置</vt:lpstr>
      <vt:lpstr>  为Action的属性注入值</vt:lpstr>
      <vt:lpstr>  指定需要Struts 2处理的请求后缀</vt:lpstr>
      <vt:lpstr>  细说常量定义</vt:lpstr>
      <vt:lpstr>  常用的常量介绍</vt:lpstr>
      <vt:lpstr>  Struts2的处理流程</vt:lpstr>
      <vt:lpstr>  为应用指定多个struts配置文件</vt:lpstr>
      <vt:lpstr>  动态方法调用</vt:lpstr>
      <vt:lpstr>  使用通配符定义action</vt:lpstr>
      <vt:lpstr>  接收请求参数</vt:lpstr>
      <vt:lpstr>  关于struts2.1.6接收中文请求参数乱码问题</vt:lpstr>
      <vt:lpstr>  自定义类型转换器</vt:lpstr>
      <vt:lpstr>  自定义类型转换器</vt:lpstr>
      <vt:lpstr>  自定义全局类型转换器</vt:lpstr>
      <vt:lpstr>  访问或添加request/session/application属性</vt:lpstr>
      <vt:lpstr>  获取HttpServletRequest / HttpSession / ServletContext / HttpServletResponse对象</vt:lpstr>
      <vt:lpstr>  文件上传</vt:lpstr>
      <vt:lpstr>  多文件上传</vt:lpstr>
      <vt:lpstr>  自定义拦截器</vt:lpstr>
      <vt:lpstr>  自定义拦截器</vt:lpstr>
      <vt:lpstr>  输入校验</vt:lpstr>
      <vt:lpstr>  手工编写代码实现对action中所有方法输入校验</vt:lpstr>
      <vt:lpstr>  手工编写代码实现对action指定方法输入校验</vt:lpstr>
      <vt:lpstr>  输入校验的流程</vt:lpstr>
      <vt:lpstr>  基于XML配置方式实现对action的所有方法进行输入校验</vt:lpstr>
      <vt:lpstr>  编写校验文件时，不能出现帮助信息</vt:lpstr>
      <vt:lpstr>  struts2提供的校验器列表</vt:lpstr>
      <vt:lpstr>  校验器的使用例子</vt:lpstr>
      <vt:lpstr>  校验器的使用例子</vt:lpstr>
      <vt:lpstr>  校验器的使用例子</vt:lpstr>
      <vt:lpstr>  基于XML配置方式对指定action方法实现输入校验</vt:lpstr>
      <vt:lpstr>  基于XML校验的一些特点</vt:lpstr>
      <vt:lpstr>  国际化</vt:lpstr>
      <vt:lpstr>  配置全局资源与输出国际化信息</vt:lpstr>
      <vt:lpstr>  国际化—输出带占位符的国际化信息</vt:lpstr>
      <vt:lpstr>  国际化—包范围资源文件</vt:lpstr>
      <vt:lpstr>  国际化—Action范围资源文件</vt:lpstr>
      <vt:lpstr>  国际化—JSP中直接访问某个资源文件</vt:lpstr>
      <vt:lpstr>  OGNL表达式语言</vt:lpstr>
      <vt:lpstr>  OGNL表达式语言</vt:lpstr>
      <vt:lpstr>  OGNL表达式语言</vt:lpstr>
      <vt:lpstr>  OGNL表达式语言</vt:lpstr>
      <vt:lpstr>  为何使用EL表达式能够访问valueStack中对象的属性</vt:lpstr>
      <vt:lpstr>  采用OGNL表达式创建List/Map集合对象</vt:lpstr>
      <vt:lpstr>  采用OGNL表达式判断对象是否存在于集合中</vt:lpstr>
      <vt:lpstr>  OGNL表达式的投影功能</vt:lpstr>
      <vt:lpstr>   property标签</vt:lpstr>
      <vt:lpstr>   iterator标签</vt:lpstr>
      <vt:lpstr>   if/elseif/else标签</vt:lpstr>
      <vt:lpstr>   url标签</vt:lpstr>
      <vt:lpstr>   表单标签_checkboxlist复选框</vt:lpstr>
      <vt:lpstr>   表单标签_checkboxlist复选框</vt:lpstr>
      <vt:lpstr>   表单标签_radio单选框</vt:lpstr>
      <vt:lpstr>   表单标签_select下拉选择框</vt:lpstr>
      <vt:lpstr>   &lt;s:token /&gt;标签防止重复提交</vt:lpstr>
      <vt:lpstr>   Struts2+Spring2.5+Hibernate3.3整合开发</vt:lpstr>
      <vt:lpstr>Struts2+Spring2.5+Hibernate3.3整合开发</vt:lpstr>
      <vt:lpstr>Struts2+Spring2.5+Hibernate3.3整合开发</vt:lpstr>
      <vt:lpstr>Struts2+Spring2.5+Hibernate3.3整合开发</vt:lpstr>
      <vt:lpstr>Struts2+Spring2.5+Hibernate3.3整合开发</vt:lpstr>
      <vt:lpstr>Struts2+Spring2.5+Hibernate3.3整合开发</vt:lpstr>
      <vt:lpstr>  Struts2+Spring2.5+Hibernate3.3整合开发</vt:lpstr>
      <vt:lpstr>  Spring2.5+Hibernate3.3+Struts2整合开发</vt:lpstr>
      <vt:lpstr>  Spring2.5+Hibernate3.3+Struts2整合开发</vt:lpstr>
      <vt:lpstr>  Spring2.5+Hibernate3.3+Struts2整合开发</vt:lpstr>
      <vt:lpstr>  Spring2.5+Hibernate3.3+Struts2整合开发</vt:lpstr>
    </vt:vector>
  </TitlesOfParts>
  <Manager/>
  <Company>IT315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Java培训大纲</dc:title>
  <dc:subject/>
  <dc:creator>Zxx</dc:creator>
  <cp:keywords/>
  <dc:description/>
  <cp:lastModifiedBy>bin Huang</cp:lastModifiedBy>
  <cp:revision>1904</cp:revision>
  <cp:lastPrinted>1601-01-01T00:00:00Z</cp:lastPrinted>
  <dcterms:created xsi:type="dcterms:W3CDTF">2003-04-14T14:59:42Z</dcterms:created>
  <dcterms:modified xsi:type="dcterms:W3CDTF">2015-11-10T15:53:30Z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2052-6.6.0.2461</vt:lpwstr>
  </property>
</Properties>
</file>