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98" r:id="rId5"/>
    <p:sldId id="294" r:id="rId7"/>
    <p:sldId id="303" r:id="rId8"/>
    <p:sldId id="301" r:id="rId9"/>
  </p:sldIdLst>
  <p:sldSz cx="2167382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42" d="100"/>
          <a:sy n="42" d="100"/>
        </p:scale>
        <p:origin x="98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5.xml"/><Relationship Id="rId4" Type="http://schemas.openxmlformats.org/officeDocument/2006/relationships/image" Target="../media/image9.jpeg"/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3.29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843556" y="3305090"/>
            <a:ext cx="11986260" cy="5581820"/>
            <a:chOff x="4903310" y="4125281"/>
            <a:chExt cx="12294729" cy="5581820"/>
          </a:xfrm>
        </p:grpSpPr>
        <p:grpSp>
          <p:nvGrpSpPr>
            <p:cNvPr id="3" name="组合 2"/>
            <p:cNvGrpSpPr/>
            <p:nvPr/>
          </p:nvGrpSpPr>
          <p:grpSpPr>
            <a:xfrm>
              <a:off x="4903310" y="4125281"/>
              <a:ext cx="12294729" cy="3941436"/>
              <a:chOff x="3472415" y="4258281"/>
              <a:chExt cx="16698875" cy="2991160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3484007" y="4258281"/>
                <a:ext cx="16118626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软著编写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编写软件最终的用户手册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" name="矩形 1"/>
              <p:cNvSpPr/>
              <p:nvPr/>
            </p:nvSpPr>
            <p:spPr>
              <a:xfrm>
                <a:off x="3472415" y="5444724"/>
                <a:ext cx="16698875" cy="6765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环境配置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通用并行计算架构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CUDA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的安装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472416" y="6631254"/>
                <a:ext cx="16000258" cy="6181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材料采购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拟购买部分补充材料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4903310" y="8815561"/>
              <a:ext cx="11780365" cy="89154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理论学习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学习数字图像处理的相关知识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软著编写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编写软件最终的用户手册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313910" y="3680460"/>
            <a:ext cx="3761105" cy="4831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撰写软件著作发表所需的用户手册，目前完成</a:t>
            </a:r>
            <a:r>
              <a:rPr lang="en-US" altLang="zh-CN" sz="4400" b="1" dirty="0">
                <a:latin typeface="Novecento wide Bold" panose="00000805000000000000" charset="0"/>
              </a:rPr>
              <a:t>7</a:t>
            </a:r>
            <a:r>
              <a:rPr lang="zh-CN" altLang="en-US" sz="4400" b="1" dirty="0">
                <a:latin typeface="Novecento wide Bold" panose="00000805000000000000" charset="0"/>
              </a:rPr>
              <a:t>页，一般需要</a:t>
            </a:r>
            <a:r>
              <a:rPr lang="en-US" altLang="zh-CN" sz="4400" b="1" dirty="0">
                <a:solidFill>
                  <a:srgbClr val="FF0000"/>
                </a:solidFill>
                <a:latin typeface="Novecento wide Bold" panose="00000805000000000000" charset="0"/>
              </a:rPr>
              <a:t>15</a:t>
            </a:r>
            <a:r>
              <a:rPr lang="zh-CN" altLang="en-US" sz="4400" b="1" dirty="0">
                <a:solidFill>
                  <a:srgbClr val="FF0000"/>
                </a:solidFill>
                <a:latin typeface="Novecento wide Bold" panose="00000805000000000000" charset="0"/>
              </a:rPr>
              <a:t>页</a:t>
            </a:r>
            <a:r>
              <a:rPr lang="zh-CN" altLang="en-US" sz="4400" b="1" dirty="0">
                <a:latin typeface="Novecento wide Bold" panose="00000805000000000000" charset="0"/>
              </a:rPr>
              <a:t>左右，还在持续</a:t>
            </a:r>
            <a:r>
              <a:rPr lang="zh-CN" altLang="en-US" sz="4400" b="1" dirty="0">
                <a:latin typeface="Novecento wide Bold" panose="00000805000000000000" charset="0"/>
              </a:rPr>
              <a:t>推进中</a:t>
            </a:r>
            <a:r>
              <a:rPr lang="en-US" altLang="zh-CN" sz="4400" b="1" dirty="0">
                <a:latin typeface="Novecento wide Bold" panose="00000805000000000000" charset="0"/>
              </a:rPr>
              <a:t>...</a:t>
            </a:r>
            <a:endParaRPr lang="en-US" altLang="zh-CN" sz="4400" b="1" dirty="0">
              <a:latin typeface="Novecento wide Bold" panose="00000805000000000000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0230" y="1244600"/>
            <a:ext cx="16210280" cy="1047559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2334901" y="594315"/>
            <a:ext cx="8806028" cy="624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FF0000"/>
                </a:solidFill>
                <a:latin typeface="Novecento wide Bold" panose="00000805000000000000" charset="0"/>
              </a:rPr>
              <a:t>		</a:t>
            </a:r>
            <a:r>
              <a:rPr lang="zh-CN" altLang="en-US" sz="4000" b="1" dirty="0">
                <a:latin typeface="Novecento wide Bold" panose="00000805000000000000" charset="0"/>
              </a:rPr>
              <a:t>完成通用并行计算架构（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-apple-system"/>
              </a:rPr>
              <a:t>Compute Unified Device Architecture</a:t>
            </a:r>
            <a:r>
              <a:rPr lang="zh-CN" altLang="en-US" sz="4000" b="1" i="0" dirty="0">
                <a:solidFill>
                  <a:srgbClr val="111111"/>
                </a:solidFill>
                <a:effectLst/>
                <a:latin typeface="-apple-system"/>
              </a:rPr>
              <a:t>，</a:t>
            </a:r>
            <a:r>
              <a:rPr lang="en-US" altLang="zh-CN" sz="4000" b="1" i="0" dirty="0">
                <a:solidFill>
                  <a:srgbClr val="111111"/>
                </a:solidFill>
                <a:effectLst/>
                <a:latin typeface="-apple-system"/>
              </a:rPr>
              <a:t>CUDA</a:t>
            </a:r>
            <a:r>
              <a:rPr lang="zh-CN" altLang="en-US" sz="4000" b="1" dirty="0">
                <a:latin typeface="Novecento wide Bold" panose="00000805000000000000" charset="0"/>
              </a:rPr>
              <a:t>）的安装，并进入深度学习开发环境进行验证。函数</a:t>
            </a:r>
            <a:r>
              <a:rPr lang="en-US" altLang="zh-CN" sz="4000" b="1" dirty="0" err="1">
                <a:latin typeface="Novecento wide Bold" panose="00000805000000000000" charset="0"/>
              </a:rPr>
              <a:t>torch.cuda.is_available</a:t>
            </a:r>
            <a:r>
              <a:rPr lang="en-US" altLang="zh-CN" sz="4000" b="1" dirty="0">
                <a:latin typeface="Novecento wide Bold" panose="00000805000000000000" charset="0"/>
              </a:rPr>
              <a:t>()</a:t>
            </a:r>
            <a:r>
              <a:rPr lang="zh-CN" altLang="en-US" sz="4000" b="1" dirty="0">
                <a:latin typeface="Novecento wide Bold" panose="00000805000000000000" charset="0"/>
              </a:rPr>
              <a:t>返回值</a:t>
            </a:r>
            <a:r>
              <a:rPr lang="en-US" altLang="zh-CN" sz="4000" b="1" dirty="0">
                <a:latin typeface="Novecento wide Bold" panose="00000805000000000000" charset="0"/>
              </a:rPr>
              <a:t>True</a:t>
            </a:r>
            <a:r>
              <a:rPr lang="zh-CN" altLang="en-US" sz="4000" b="1" dirty="0">
                <a:latin typeface="Novecento wide Bold" panose="00000805000000000000" charset="0"/>
              </a:rPr>
              <a:t>表明</a:t>
            </a:r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</a:rPr>
              <a:t>当前已支持</a:t>
            </a:r>
            <a:r>
              <a:rPr lang="en-US" altLang="zh-CN" sz="4000" b="1" dirty="0">
                <a:solidFill>
                  <a:srgbClr val="FF0000"/>
                </a:solidFill>
                <a:latin typeface="Novecento wide Bold" panose="00000805000000000000" charset="0"/>
              </a:rPr>
              <a:t>GPU</a:t>
            </a:r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</a:rPr>
              <a:t>加速计算</a:t>
            </a:r>
            <a:r>
              <a:rPr lang="zh-CN" altLang="en-US" sz="4000" b="1" dirty="0">
                <a:latin typeface="Novecento wide Bold" panose="00000805000000000000" charset="0"/>
              </a:rPr>
              <a:t>；函数</a:t>
            </a:r>
            <a:r>
              <a:rPr lang="en-US" altLang="zh-CN" sz="4000" b="1" dirty="0" err="1">
                <a:latin typeface="Novecento wide Bold" panose="00000805000000000000" charset="0"/>
              </a:rPr>
              <a:t>torch.cuda.device_count</a:t>
            </a:r>
            <a:r>
              <a:rPr lang="en-US" altLang="zh-CN" sz="4000" b="1" dirty="0">
                <a:latin typeface="Novecento wide Bold" panose="00000805000000000000" charset="0"/>
              </a:rPr>
              <a:t>()</a:t>
            </a:r>
            <a:r>
              <a:rPr lang="zh-CN" altLang="en-US" sz="4000" b="1" dirty="0">
                <a:latin typeface="Novecento wide Bold" panose="00000805000000000000" charset="0"/>
              </a:rPr>
              <a:t>返回值</a:t>
            </a:r>
            <a:r>
              <a:rPr lang="en-US" altLang="zh-CN" sz="4000" b="1" dirty="0">
                <a:latin typeface="Novecento wide Bold" panose="00000805000000000000" charset="0"/>
              </a:rPr>
              <a:t>1</a:t>
            </a:r>
            <a:r>
              <a:rPr lang="zh-CN" altLang="en-US" sz="4000" b="1" dirty="0">
                <a:latin typeface="Novecento wide Bold" panose="00000805000000000000" charset="0"/>
              </a:rPr>
              <a:t>表明</a:t>
            </a:r>
            <a:r>
              <a:rPr lang="zh-CN" altLang="en-US" sz="4000" b="1" dirty="0">
                <a:solidFill>
                  <a:srgbClr val="FF0000"/>
                </a:solidFill>
                <a:latin typeface="Novecento wide Bold" panose="00000805000000000000" charset="0"/>
              </a:rPr>
              <a:t>已找到用于加速计算的设备</a:t>
            </a:r>
            <a:r>
              <a:rPr lang="zh-CN" altLang="en-US" sz="4000" b="1" dirty="0">
                <a:latin typeface="Novecento wide Bold" panose="00000805000000000000" charset="0"/>
              </a:rPr>
              <a:t>（指图形处理器 </a:t>
            </a:r>
            <a:r>
              <a:rPr lang="en-US" altLang="zh-CN" sz="4000" b="1" dirty="0">
                <a:latin typeface="Novecento wide Bold" panose="00000805000000000000" charset="0"/>
              </a:rPr>
              <a:t>GeForce RTX 4090</a:t>
            </a:r>
            <a:r>
              <a:rPr lang="zh-CN" altLang="en-US" sz="4000" b="1" dirty="0">
                <a:latin typeface="Novecento wide Bold" panose="00000805000000000000" charset="0"/>
              </a:rPr>
              <a:t>）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环境配置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通用并行计算架构的安装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3481" y="1258484"/>
            <a:ext cx="11642860" cy="5694627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121" y="7432265"/>
            <a:ext cx="10555079" cy="40242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3732" y="7432264"/>
            <a:ext cx="9208364" cy="40242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163" y="257824"/>
            <a:ext cx="1347346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拟购买部分补充材料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187670" y="4775200"/>
            <a:ext cx="3270885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	</a:t>
            </a:r>
            <a:r>
              <a:rPr lang="zh-CN" altLang="en-US" sz="4400" b="1" dirty="0">
                <a:latin typeface="Novecento wide Bold" panose="00000805000000000000" charset="0"/>
              </a:rPr>
              <a:t>拟购买部分补充材料，具体明细及用途见表格。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380" y="1310640"/>
            <a:ext cx="17492345" cy="104051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理论学习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学习数字图像处理的相关知识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21430" y="4758055"/>
            <a:ext cx="4130040" cy="3476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400" b="1" dirty="0">
                <a:latin typeface="Novecento wide Bold" panose="00000805000000000000" charset="0"/>
              </a:rPr>
              <a:t>	 </a:t>
            </a:r>
            <a:r>
              <a:rPr lang="zh-CN" altLang="en-US" sz="4400" b="1" dirty="0">
                <a:latin typeface="Novecento wide Bold" panose="00000805000000000000" charset="0"/>
              </a:rPr>
              <a:t>学习了数字图像处理的相关理论知识。为后期科研工作打下基础。</a:t>
            </a:r>
            <a:endParaRPr lang="zh-CN" altLang="en-US" sz="4400" b="1" dirty="0">
              <a:latin typeface="Novecento wide Bold" panose="00000805000000000000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36600" y="1266825"/>
            <a:ext cx="14763750" cy="10648950"/>
            <a:chOff x="1277" y="1993"/>
            <a:chExt cx="21014" cy="15836"/>
          </a:xfrm>
        </p:grpSpPr>
        <p:pic>
          <p:nvPicPr>
            <p:cNvPr id="2" name="图片 1" descr="@KP~3C20J[70VPDEG3J@VBU_tmb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77" y="1993"/>
              <a:ext cx="10258" cy="7694"/>
            </a:xfrm>
            <a:prstGeom prst="rect">
              <a:avLst/>
            </a:prstGeom>
          </p:spPr>
        </p:pic>
        <p:pic>
          <p:nvPicPr>
            <p:cNvPr id="3" name="图片 2" descr="~S6CSIG(J`T)4_1E{2]LM6F_tmb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037" y="1993"/>
              <a:ext cx="10255" cy="7693"/>
            </a:xfrm>
            <a:prstGeom prst="rect">
              <a:avLst/>
            </a:prstGeom>
          </p:spPr>
        </p:pic>
        <p:pic>
          <p:nvPicPr>
            <p:cNvPr id="4" name="图片 3" descr="MG0$D9[{I%F$UCJ{V%C3`8I_tmb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" y="10137"/>
              <a:ext cx="10237" cy="7679"/>
            </a:xfrm>
            <a:prstGeom prst="rect">
              <a:avLst/>
            </a:prstGeom>
          </p:spPr>
        </p:pic>
        <p:pic>
          <p:nvPicPr>
            <p:cNvPr id="5" name="图片 4" descr="FW2QXQ8$9WS~P%40[{Z`$6C_tmb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37" y="10137"/>
              <a:ext cx="10255" cy="7692"/>
            </a:xfrm>
            <a:prstGeom prst="rect">
              <a:avLst/>
            </a:prstGeom>
          </p:spPr>
        </p:pic>
      </p:grpSp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458</Words>
  <Application>WPS 演示</Application>
  <PresentationFormat>自定义</PresentationFormat>
  <Paragraphs>26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Novecento wide Bold</vt:lpstr>
      <vt:lpstr>Segoe Print</vt:lpstr>
      <vt:lpstr>-apple-system</vt:lpstr>
      <vt:lpstr>Arial Unicode MS</vt:lpstr>
      <vt:lpstr>等线 Light</vt:lpstr>
      <vt:lpstr>等线</vt:lpstr>
      <vt:lpstr>Calibri</vt:lpstr>
      <vt:lpstr>1_Office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330</cp:revision>
  <dcterms:created xsi:type="dcterms:W3CDTF">2023-04-03T11:52:00Z</dcterms:created>
  <dcterms:modified xsi:type="dcterms:W3CDTF">2024-03-26T10:44:06Z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2052-11.1.0.10463</vt:lpwstr>
  </property>
</Properties>
</file>