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94" r:id="rId3"/>
    <p:sldId id="295" r:id="rId4"/>
    <p:sldId id="293" r:id="rId5"/>
    <p:sldId id="291" r:id="rId6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47" autoAdjust="0"/>
  </p:normalViewPr>
  <p:slideViewPr>
    <p:cSldViewPr snapToGrid="0">
      <p:cViewPr varScale="1">
        <p:scale>
          <a:sx n="43" d="100"/>
          <a:sy n="43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9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2023/11/29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12.1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E71060E-33F4-B2C1-4970-CA67207F0456}"/>
              </a:ext>
            </a:extLst>
          </p:cNvPr>
          <p:cNvGrpSpPr/>
          <p:nvPr/>
        </p:nvGrpSpPr>
        <p:grpSpPr>
          <a:xfrm>
            <a:off x="4522973" y="3957956"/>
            <a:ext cx="13836746" cy="4276087"/>
            <a:chOff x="3472417" y="3714015"/>
            <a:chExt cx="15559860" cy="42760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60142A6-9854-4B80-9140-BB6DB30A74E7}"/>
                </a:ext>
              </a:extLst>
            </p:cNvPr>
            <p:cNvSpPr/>
            <p:nvPr/>
          </p:nvSpPr>
          <p:spPr>
            <a:xfrm>
              <a:off x="3472417" y="3714015"/>
              <a:ext cx="15035642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课题进展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二代控制板的调试工作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302530F-5223-BD69-4576-5279AD284433}"/>
                </a:ext>
              </a:extLst>
            </p:cNvPr>
            <p:cNvSpPr/>
            <p:nvPr/>
          </p:nvSpPr>
          <p:spPr>
            <a:xfrm>
              <a:off x="3472418" y="5444767"/>
              <a:ext cx="15559859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学术会议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参与小组会议，聆听其他同学的报告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59C9746-DDB0-B995-312F-11FAC45FFD83}"/>
                </a:ext>
              </a:extLst>
            </p:cNvPr>
            <p:cNvSpPr/>
            <p:nvPr/>
          </p:nvSpPr>
          <p:spPr>
            <a:xfrm>
              <a:off x="3472417" y="7175520"/>
              <a:ext cx="15035640" cy="8145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7978" indent="-507978" defTabSz="1625529">
                <a:lnSpc>
                  <a:spcPct val="130000"/>
                </a:lnSpc>
                <a:spcAft>
                  <a:spcPts val="1067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文体活动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——3D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服务小组参与学院晚会表演排练</a:t>
              </a:r>
              <a:endPara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390008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二代控制板的调试工作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5859732" y="4606271"/>
            <a:ext cx="5207327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latin typeface="Novecento wide Bold" panose="00000805000000000000" charset="0"/>
              </a:rPr>
              <a:t>测试发现电路板在</a:t>
            </a:r>
            <a:r>
              <a:rPr lang="en-US" altLang="zh-CN" sz="4100" b="1" dirty="0">
                <a:solidFill>
                  <a:srgbClr val="FF0000"/>
                </a:solidFill>
                <a:latin typeface="Novecento wide Bold" panose="00000805000000000000" charset="0"/>
              </a:rPr>
              <a:t>USB</a:t>
            </a:r>
            <a:r>
              <a:rPr lang="zh-CN" altLang="en-US" sz="4100" b="1" dirty="0">
                <a:solidFill>
                  <a:srgbClr val="FF0000"/>
                </a:solidFill>
                <a:latin typeface="Novecento wide Bold" panose="00000805000000000000" charset="0"/>
              </a:rPr>
              <a:t>供电</a:t>
            </a:r>
            <a:r>
              <a:rPr lang="zh-CN" altLang="en-US" sz="4100" b="1" dirty="0">
                <a:latin typeface="Novecento wide Bold" panose="00000805000000000000" charset="0"/>
              </a:rPr>
              <a:t>一切正常，但是在采用</a:t>
            </a:r>
            <a:r>
              <a:rPr lang="zh-CN" altLang="en-US" sz="4100" b="1" dirty="0">
                <a:solidFill>
                  <a:srgbClr val="FF0000"/>
                </a:solidFill>
                <a:latin typeface="Novecento wide Bold" panose="00000805000000000000" charset="0"/>
              </a:rPr>
              <a:t>电池供电</a:t>
            </a:r>
            <a:r>
              <a:rPr lang="zh-CN" altLang="en-US" sz="4100" b="1" dirty="0">
                <a:latin typeface="Novecento wide Bold" panose="00000805000000000000" charset="0"/>
              </a:rPr>
              <a:t>时</a:t>
            </a:r>
            <a:r>
              <a:rPr lang="en-US" altLang="zh-CN" sz="4100" b="1" dirty="0">
                <a:latin typeface="Novecento wide Bold" panose="00000805000000000000" charset="0"/>
              </a:rPr>
              <a:t>OLED</a:t>
            </a:r>
            <a:r>
              <a:rPr lang="zh-CN" altLang="en-US" sz="4100" b="1" dirty="0">
                <a:latin typeface="Novecento wide Bold" panose="00000805000000000000" charset="0"/>
              </a:rPr>
              <a:t>无法点亮，串口屏、</a:t>
            </a:r>
            <a:r>
              <a:rPr lang="en-US" altLang="zh-CN" sz="4100" b="1" dirty="0">
                <a:latin typeface="Novecento wide Bold" panose="00000805000000000000" charset="0"/>
              </a:rPr>
              <a:t>SD</a:t>
            </a:r>
            <a:r>
              <a:rPr lang="zh-CN" altLang="en-US" sz="4100" b="1" dirty="0">
                <a:latin typeface="Novecento wide Bold" panose="00000805000000000000" charset="0"/>
              </a:rPr>
              <a:t>模块无法正常初始化。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E0EAE0-64B6-146C-593B-165C5AB9D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327" y="1288536"/>
            <a:ext cx="14017943" cy="105134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86919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390008"/>
            <a:ext cx="12401010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课题进展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二代控制板的调试工作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4666260" y="2024437"/>
            <a:ext cx="6741457" cy="8925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latin typeface="Novecento wide Bold" panose="00000805000000000000" charset="0"/>
              </a:rPr>
              <a:t>使用电压表对特定的位点进行检测，初步判断是</a:t>
            </a:r>
            <a:r>
              <a:rPr lang="zh-CN" altLang="en-US" sz="4100" b="1" dirty="0">
                <a:solidFill>
                  <a:srgbClr val="FF0000"/>
                </a:solidFill>
                <a:latin typeface="Novecento wide Bold" panose="00000805000000000000" charset="0"/>
              </a:rPr>
              <a:t>模块电源供应存在问题</a:t>
            </a:r>
            <a:r>
              <a:rPr lang="zh-CN" altLang="en-US" sz="4100" b="1" dirty="0">
                <a:latin typeface="Novecento wide Bold" panose="00000805000000000000" charset="0"/>
              </a:rPr>
              <a:t>，可能的原因是：</a:t>
            </a:r>
            <a:endParaRPr lang="en-US" altLang="zh-CN" sz="4100" b="1" dirty="0">
              <a:latin typeface="Novecento wide Bold" panose="00000805000000000000" charset="0"/>
            </a:endParaRPr>
          </a:p>
          <a:p>
            <a:endParaRPr lang="en-US" altLang="zh-CN" sz="4100" b="1" dirty="0">
              <a:latin typeface="Novecento wide Bold" panose="00000805000000000000" charset="0"/>
            </a:endParaRPr>
          </a:p>
          <a:p>
            <a:r>
              <a:rPr lang="en-US" altLang="zh-CN" sz="4100" b="1" dirty="0">
                <a:latin typeface="Novecento wide Bold" panose="00000805000000000000" charset="0"/>
              </a:rPr>
              <a:t>1</a:t>
            </a:r>
            <a:r>
              <a:rPr lang="zh-CN" altLang="en-US" sz="4100" b="1" dirty="0">
                <a:latin typeface="Novecento wide Bold" panose="00000805000000000000" charset="0"/>
              </a:rPr>
              <a:t>、电路板部分链接处电阻过大导致分压。</a:t>
            </a:r>
            <a:endParaRPr lang="en-US" altLang="zh-CN" sz="4100" b="1" dirty="0">
              <a:latin typeface="Novecento wide Bold" panose="00000805000000000000" charset="0"/>
            </a:endParaRPr>
          </a:p>
          <a:p>
            <a:r>
              <a:rPr lang="en-US" altLang="zh-CN" sz="4100" b="1" dirty="0">
                <a:latin typeface="Novecento wide Bold" panose="00000805000000000000" charset="0"/>
              </a:rPr>
              <a:t>2</a:t>
            </a:r>
            <a:r>
              <a:rPr lang="zh-CN" altLang="en-US" sz="4100" b="1" dirty="0">
                <a:latin typeface="Novecento wide Bold" panose="00000805000000000000" charset="0"/>
              </a:rPr>
              <a:t>、部分元器件焊接错误导致压降异常。</a:t>
            </a:r>
            <a:endParaRPr lang="en-US" altLang="zh-CN" sz="4100" b="1" dirty="0">
              <a:latin typeface="Novecento wide Bold" panose="00000805000000000000" charset="0"/>
            </a:endParaRPr>
          </a:p>
          <a:p>
            <a:r>
              <a:rPr lang="en-US" altLang="zh-CN" sz="4100" b="1" dirty="0">
                <a:latin typeface="Novecento wide Bold" panose="00000805000000000000" charset="0"/>
              </a:rPr>
              <a:t>3</a:t>
            </a:r>
            <a:r>
              <a:rPr lang="zh-CN" altLang="en-US" sz="4100" b="1" dirty="0">
                <a:latin typeface="Novecento wide Bold" panose="00000805000000000000" charset="0"/>
              </a:rPr>
              <a:t>、元器件选型存在问题。</a:t>
            </a:r>
            <a:endParaRPr lang="en-US" altLang="zh-CN" sz="4100" b="1" dirty="0">
              <a:latin typeface="Novecento wide Bold" panose="00000805000000000000" charset="0"/>
            </a:endParaRPr>
          </a:p>
          <a:p>
            <a:endParaRPr lang="en-US" altLang="zh-CN" sz="4100" b="1" dirty="0">
              <a:latin typeface="Novecento wide Bold" panose="00000805000000000000" charset="0"/>
            </a:endParaRPr>
          </a:p>
          <a:p>
            <a:r>
              <a:rPr lang="en-US" altLang="zh-CN" sz="4100" b="1" dirty="0">
                <a:latin typeface="Novecento wide Bold" panose="00000805000000000000" charset="0"/>
              </a:rPr>
              <a:t>		</a:t>
            </a:r>
            <a:r>
              <a:rPr lang="zh-CN" altLang="en-US" sz="4100" b="1" dirty="0">
                <a:latin typeface="Novecento wide Bold" panose="00000805000000000000" charset="0"/>
              </a:rPr>
              <a:t>计划使用更精密的仪器进行测试从而得到进一步的结论。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A3A04F8-2ED8-BD56-4991-33F1B1EA7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513348"/>
              </p:ext>
            </p:extLst>
          </p:nvPr>
        </p:nvGraphicFramePr>
        <p:xfrm>
          <a:off x="951845" y="1792941"/>
          <a:ext cx="13337892" cy="9336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473">
                  <a:extLst>
                    <a:ext uri="{9D8B030D-6E8A-4147-A177-3AD203B41FA5}">
                      <a16:colId xmlns:a16="http://schemas.microsoft.com/office/drawing/2014/main" val="25624767"/>
                    </a:ext>
                  </a:extLst>
                </a:gridCol>
                <a:gridCol w="3334473">
                  <a:extLst>
                    <a:ext uri="{9D8B030D-6E8A-4147-A177-3AD203B41FA5}">
                      <a16:colId xmlns:a16="http://schemas.microsoft.com/office/drawing/2014/main" val="575976840"/>
                    </a:ext>
                  </a:extLst>
                </a:gridCol>
                <a:gridCol w="3334473">
                  <a:extLst>
                    <a:ext uri="{9D8B030D-6E8A-4147-A177-3AD203B41FA5}">
                      <a16:colId xmlns:a16="http://schemas.microsoft.com/office/drawing/2014/main" val="1020043609"/>
                    </a:ext>
                  </a:extLst>
                </a:gridCol>
                <a:gridCol w="3334473">
                  <a:extLst>
                    <a:ext uri="{9D8B030D-6E8A-4147-A177-3AD203B41FA5}">
                      <a16:colId xmlns:a16="http://schemas.microsoft.com/office/drawing/2014/main" val="193781630"/>
                    </a:ext>
                  </a:extLst>
                </a:gridCol>
              </a:tblGrid>
              <a:tr h="1550692">
                <a:tc>
                  <a:txBody>
                    <a:bodyPr/>
                    <a:lstStyle/>
                    <a:p>
                      <a:pPr algn="ctr"/>
                      <a:endParaRPr lang="zh-CN" altLang="en-US" sz="4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625529" rtl="0" eaLnBrk="1" latinLnBrk="0" hangingPunct="1"/>
                      <a:r>
                        <a:rPr lang="en-US" altLang="zh-CN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  <a:r>
                        <a:rPr lang="zh-CN" altLang="en-US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接口供电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000" dirty="0"/>
                        <a:t>USB</a:t>
                      </a:r>
                      <a:r>
                        <a:rPr lang="zh-CN" altLang="en-US" sz="4000" dirty="0"/>
                        <a:t>接口供电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625529" rtl="0" eaLnBrk="1" latinLnBrk="0" hangingPunct="1"/>
                      <a:r>
                        <a:rPr lang="zh-CN" altLang="en-US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推荐值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639809"/>
                  </a:ext>
                </a:extLst>
              </a:tr>
              <a:tr h="155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dirty="0"/>
                        <a:t>ESP32_VIN</a:t>
                      </a:r>
                      <a:endParaRPr lang="zh-CN" altLang="en-US" sz="4400" b="1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4400" b="1" i="1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6255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5~7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246431"/>
                  </a:ext>
                </a:extLst>
              </a:tr>
              <a:tr h="15830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dirty="0"/>
                        <a:t>ESP32_3V3</a:t>
                      </a:r>
                      <a:endParaRPr lang="zh-CN" altLang="en-US" sz="4400" b="1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965391"/>
                  </a:ext>
                </a:extLst>
              </a:tr>
              <a:tr h="155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dirty="0"/>
                        <a:t>LDR_VCC</a:t>
                      </a:r>
                      <a:endParaRPr lang="zh-CN" altLang="en-US" sz="4400" b="1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4400" b="1" i="1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0487121"/>
                  </a:ext>
                </a:extLst>
              </a:tr>
              <a:tr h="155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dirty="0"/>
                        <a:t>SD_VCC</a:t>
                      </a:r>
                      <a:endParaRPr lang="zh-CN" altLang="en-US" sz="4400" b="1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4400" b="1" i="1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776851"/>
                  </a:ext>
                </a:extLst>
              </a:tr>
              <a:tr h="15506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dirty="0"/>
                        <a:t>OLED_VCC</a:t>
                      </a:r>
                      <a:endParaRPr lang="zh-CN" altLang="en-US" sz="4400" b="1" i="1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2.2</a:t>
                      </a:r>
                      <a:endParaRPr lang="zh-CN" altLang="en-US" sz="4400" b="1" i="1" u="none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4400" b="1" i="1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3.3</a:t>
                      </a:r>
                      <a:endParaRPr lang="zh-CN" altLang="en-US" sz="4400" b="1" i="1" u="non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78833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67533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390008"/>
            <a:ext cx="14177326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学术会议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参与小组会议，聆听其他同学的报告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B91EA1-4D05-49AE-E250-9B180944843B}"/>
              </a:ext>
            </a:extLst>
          </p:cNvPr>
          <p:cNvSpPr txBox="1"/>
          <p:nvPr/>
        </p:nvSpPr>
        <p:spPr>
          <a:xfrm>
            <a:off x="15902393" y="4300007"/>
            <a:ext cx="53977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b="1" dirty="0">
                <a:latin typeface="Novecento wide Bold" panose="00000805000000000000" charset="0"/>
              </a:rPr>
              <a:t>		   </a:t>
            </a:r>
            <a:r>
              <a:rPr lang="zh-CN" altLang="en-US" sz="4800" b="1" dirty="0">
                <a:latin typeface="Novecento wide Bold" panose="00000805000000000000" charset="0"/>
              </a:rPr>
              <a:t>参与小组会议，聆听其他同学的报告，主要的一些关于电化学检测原理和可穿戴式传感器的文献介绍。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97EA9D1-85FC-28B4-35AA-BA17D0165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98" y="1274643"/>
            <a:ext cx="13943048" cy="10457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87332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677454" y="767308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1766772" y="761361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283555"/>
            <a:ext cx="14192947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文体活动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——3D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服务小组参与学院晚会表演排练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08C113F-CBCC-A135-A07D-3E961B6F9E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88689" y="505790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altLang="zh-CN" sz="5400" b="1" dirty="0">
              <a:latin typeface="Novecento wide Bold" panose="00000805000000000000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666DC2-BE9F-2C1C-5B13-CCA6FC124306}"/>
              </a:ext>
            </a:extLst>
          </p:cNvPr>
          <p:cNvSpPr txBox="1"/>
          <p:nvPr/>
        </p:nvSpPr>
        <p:spPr>
          <a:xfrm>
            <a:off x="16188689" y="5225208"/>
            <a:ext cx="44963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100" b="1" dirty="0">
                <a:latin typeface="Novecento wide Bold" panose="00000805000000000000" charset="0"/>
              </a:rPr>
              <a:t>		</a:t>
            </a:r>
            <a:r>
              <a:rPr lang="en-US" altLang="zh-CN" sz="4800" b="1" dirty="0">
                <a:latin typeface="Novecento wide Bold" panose="00000805000000000000" charset="0"/>
              </a:rPr>
              <a:t>3D</a:t>
            </a:r>
            <a:r>
              <a:rPr lang="zh-CN" altLang="en-US" sz="4800" b="1" dirty="0">
                <a:latin typeface="Novecento wide Bold" panose="00000805000000000000" charset="0"/>
              </a:rPr>
              <a:t>服务小组参与学院晚会表演排练，通过学院的三审环节。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A353421-9F6F-7FD6-F7C4-951F50AE4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646" y="1098137"/>
            <a:ext cx="14151112" cy="106133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84498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4055</TotalTime>
  <Words>277</Words>
  <Application>Microsoft Office PowerPoint</Application>
  <PresentationFormat>自定义</PresentationFormat>
  <Paragraphs>42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230</cp:revision>
  <dcterms:created xsi:type="dcterms:W3CDTF">2023-04-03T11:52:38Z</dcterms:created>
  <dcterms:modified xsi:type="dcterms:W3CDTF">2023-11-29T10:30:07Z</dcterms:modified>
</cp:coreProperties>
</file>