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98" r:id="rId3"/>
    <p:sldId id="299" r:id="rId4"/>
    <p:sldId id="294" r:id="rId5"/>
    <p:sldId id="297" r:id="rId6"/>
    <p:sldId id="296" r:id="rId7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 snapToGrid="0">
      <p:cViewPr varScale="1">
        <p:scale>
          <a:sx n="43" d="100"/>
          <a:sy n="43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0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4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9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48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612970" y="515121"/>
            <a:ext cx="14891740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12.22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E71060E-33F4-B2C1-4970-CA67207F0456}"/>
              </a:ext>
            </a:extLst>
          </p:cNvPr>
          <p:cNvGrpSpPr/>
          <p:nvPr/>
        </p:nvGrpSpPr>
        <p:grpSpPr>
          <a:xfrm>
            <a:off x="4595042" y="3957956"/>
            <a:ext cx="12484054" cy="4276087"/>
            <a:chOff x="3472417" y="3714015"/>
            <a:chExt cx="15559860" cy="427608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60142A6-9854-4B80-9140-BB6DB30A74E7}"/>
                </a:ext>
              </a:extLst>
            </p:cNvPr>
            <p:cNvSpPr/>
            <p:nvPr/>
          </p:nvSpPr>
          <p:spPr>
            <a:xfrm>
              <a:off x="3472417" y="3714015"/>
              <a:ext cx="15035642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课题进展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查阅相关资料，重新设计降压电路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302530F-5223-BD69-4576-5279AD284433}"/>
                </a:ext>
              </a:extLst>
            </p:cNvPr>
            <p:cNvSpPr/>
            <p:nvPr/>
          </p:nvSpPr>
          <p:spPr>
            <a:xfrm>
              <a:off x="3472418" y="5444767"/>
              <a:ext cx="15559859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材料采购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基于电路设计进行部分元件的采购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59C9746-DDB0-B995-312F-11FAC45FFD83}"/>
                </a:ext>
              </a:extLst>
            </p:cNvPr>
            <p:cNvSpPr/>
            <p:nvPr/>
          </p:nvSpPr>
          <p:spPr>
            <a:xfrm>
              <a:off x="3472417" y="7175520"/>
              <a:ext cx="15035640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团队会议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参与团队大组会，了解相关课题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268441"/>
            <a:ext cx="12401010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查阅相关资料，重新设计降压电路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8104255" y="3520992"/>
            <a:ext cx="3018062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100" b="1" dirty="0">
                <a:latin typeface="Novecento wide Bold" panose="00000805000000000000" charset="0"/>
              </a:rPr>
              <a:t>	</a:t>
            </a:r>
            <a:r>
              <a:rPr lang="zh-CN" altLang="en-US" sz="4100" b="1" dirty="0">
                <a:latin typeface="Novecento wide Bold" panose="00000805000000000000" charset="0"/>
              </a:rPr>
              <a:t>查阅相关资料和其他经验证的开源方案，设计了一款基于开关电源的</a:t>
            </a:r>
            <a:r>
              <a:rPr lang="en-US" altLang="zh-CN" sz="4100" b="1" dirty="0">
                <a:latin typeface="Novecento wide Bold" panose="00000805000000000000" charset="0"/>
              </a:rPr>
              <a:t>DC-DC</a:t>
            </a:r>
            <a:r>
              <a:rPr lang="zh-CN" altLang="en-US" sz="4100" b="1" dirty="0">
                <a:latin typeface="Novecento wide Bold" panose="00000805000000000000" charset="0"/>
              </a:rPr>
              <a:t>降压方案，电路原理图如左图所示。</a:t>
            </a:r>
            <a:endParaRPr lang="zh-CN" altLang="en-US" sz="4100" b="1" dirty="0">
              <a:solidFill>
                <a:srgbClr val="FF0000"/>
              </a:solidFill>
              <a:latin typeface="Novecento wide Bold" panose="00000805000000000000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ED4EC0-1DFD-54B6-06B3-40D74BD27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9" y="1190597"/>
            <a:ext cx="8691999" cy="55312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91C477-4854-3992-F384-5955B91CD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79" y="6829443"/>
            <a:ext cx="8165318" cy="48334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E65936-9015-32AE-C2E7-39FD6711E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8038" y="6923097"/>
            <a:ext cx="8260715" cy="47397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11CFCB-617F-248E-8BA0-245669B9C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8038" y="2037681"/>
            <a:ext cx="8260715" cy="43989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824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268441"/>
            <a:ext cx="12401010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查阅相关资料，重新设计降压电路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7933611" y="4374402"/>
            <a:ext cx="3431577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100" b="1" dirty="0">
                <a:latin typeface="Novecento wide Bold" panose="00000805000000000000" charset="0"/>
              </a:rPr>
              <a:t>	</a:t>
            </a:r>
            <a:r>
              <a:rPr lang="zh-CN" altLang="en-US" sz="4100" b="1" dirty="0">
                <a:latin typeface="Novecento wide Bold" panose="00000805000000000000" charset="0"/>
              </a:rPr>
              <a:t>绘制了降压芯片、肖特基二极管、屏蔽电感等主要元件的符号及封装。</a:t>
            </a:r>
            <a:endParaRPr lang="zh-CN" altLang="en-US" sz="4100" b="1" dirty="0">
              <a:solidFill>
                <a:srgbClr val="FF0000"/>
              </a:solidFill>
              <a:latin typeface="Novecento wide Bold" panose="00000805000000000000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F0D587-1927-34BA-4DB3-48114F686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492" y="1356933"/>
            <a:ext cx="6830922" cy="47390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6DF740-DE77-B58E-E704-30E212DC7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8759" y="1356933"/>
            <a:ext cx="3639610" cy="47549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B7604B-37D8-2540-67BC-DA2240CD4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7162" y="1356933"/>
            <a:ext cx="4884548" cy="4754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317CECE-828A-56C6-9AEF-A33737AC0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1493" y="6794977"/>
            <a:ext cx="6830921" cy="473906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A0EFEEC-F2BB-F7FD-5AB9-68D2AC8222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38759" y="6761674"/>
            <a:ext cx="3639610" cy="474274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1C39B5C-EB41-DC2A-7CD8-D20C512D1C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7162" y="6794977"/>
            <a:ext cx="4884548" cy="47390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444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501518"/>
            <a:ext cx="12401010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查阅相关资料，重新设计降压电路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8057161" y="3421865"/>
            <a:ext cx="3413648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100" b="1" dirty="0">
                <a:latin typeface="Novecento wide Bold" panose="00000805000000000000" charset="0"/>
              </a:rPr>
              <a:t>	</a:t>
            </a:r>
            <a:r>
              <a:rPr lang="zh-CN" altLang="en-US" sz="4100" b="1" dirty="0">
                <a:latin typeface="Novecento wide Bold" panose="00000805000000000000" charset="0"/>
              </a:rPr>
              <a:t>查阅</a:t>
            </a:r>
            <a:r>
              <a:rPr lang="en-US" altLang="zh-CN" sz="4100" b="1" dirty="0">
                <a:latin typeface="Novecento wide Bold" panose="00000805000000000000" charset="0"/>
              </a:rPr>
              <a:t>XL1509</a:t>
            </a:r>
            <a:r>
              <a:rPr lang="zh-CN" altLang="en-US" sz="4100" b="1" dirty="0">
                <a:latin typeface="Novecento wide Bold" panose="00000805000000000000" charset="0"/>
              </a:rPr>
              <a:t>降压芯片的主要设计参数，输入电压为</a:t>
            </a:r>
            <a:r>
              <a:rPr lang="en-US" altLang="zh-CN" sz="4100" b="1" dirty="0">
                <a:latin typeface="Novecento wide Bold" panose="00000805000000000000" charset="0"/>
              </a:rPr>
              <a:t>4.5v-40v</a:t>
            </a:r>
            <a:r>
              <a:rPr lang="zh-CN" altLang="en-US" sz="4100" b="1" dirty="0">
                <a:latin typeface="Novecento wide Bold" panose="00000805000000000000" charset="0"/>
              </a:rPr>
              <a:t>，最大输出电流为</a:t>
            </a:r>
            <a:r>
              <a:rPr lang="en-US" altLang="zh-CN" sz="4100" b="1" dirty="0">
                <a:latin typeface="Novecento wide Bold" panose="00000805000000000000" charset="0"/>
              </a:rPr>
              <a:t>2A</a:t>
            </a:r>
            <a:r>
              <a:rPr lang="zh-CN" altLang="en-US" sz="4100" b="1" dirty="0">
                <a:latin typeface="Novecento wide Bold" panose="00000805000000000000" charset="0"/>
              </a:rPr>
              <a:t>，能够满足单片机电路的正常运转，校核通过。</a:t>
            </a:r>
            <a:endParaRPr lang="zh-CN" altLang="en-US" sz="4100" b="1" dirty="0">
              <a:solidFill>
                <a:srgbClr val="FF0000"/>
              </a:solidFill>
              <a:latin typeface="Novecento wide Bold" panose="0000080500000000000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EA896A-715E-8972-5456-8BD1B608C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36" y="1555002"/>
            <a:ext cx="12475925" cy="101354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1739EA-E258-2826-79FE-07BACBE36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10" y="1703292"/>
            <a:ext cx="4809875" cy="9689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691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501518"/>
            <a:ext cx="12401010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基于电路设计进行部分元件的采购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7087709" y="4787949"/>
            <a:ext cx="392304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100" b="1" dirty="0">
                <a:latin typeface="Novecento wide Bold" panose="00000805000000000000" charset="0"/>
              </a:rPr>
              <a:t>	</a:t>
            </a:r>
            <a:r>
              <a:rPr lang="zh-CN" altLang="en-US" sz="4100" b="1" dirty="0">
                <a:latin typeface="Novecento wide Bold" panose="00000805000000000000" charset="0"/>
              </a:rPr>
              <a:t>采购了一些贴片元件及焊接辅助工具，整体预算在</a:t>
            </a:r>
            <a:r>
              <a:rPr lang="en-US" altLang="zh-CN" sz="4100" b="1" dirty="0">
                <a:latin typeface="Novecento wide Bold" panose="00000805000000000000" charset="0"/>
              </a:rPr>
              <a:t>500</a:t>
            </a:r>
            <a:r>
              <a:rPr lang="zh-CN" altLang="en-US" sz="4100" b="1" dirty="0">
                <a:latin typeface="Novecento wide Bold" panose="00000805000000000000" charset="0"/>
              </a:rPr>
              <a:t>元左右。</a:t>
            </a:r>
            <a:endParaRPr lang="zh-CN" altLang="en-US" sz="4100" b="1" dirty="0">
              <a:solidFill>
                <a:srgbClr val="FF0000"/>
              </a:solidFill>
              <a:latin typeface="Novecento wide Bold" panose="00000805000000000000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F084A1-58DE-E15D-CA19-693FB027E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8" y="1443269"/>
            <a:ext cx="9273950" cy="6812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CD9D86-0521-7186-4D05-B7B107DF7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208" y="3116665"/>
            <a:ext cx="8841017" cy="64777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709E7D9-4447-23EE-E9BA-54A831AC54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0603" y="5206617"/>
            <a:ext cx="10114358" cy="64838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80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390008"/>
            <a:ext cx="12401010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参与团队大组会，了解相关课题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6142471" y="4331609"/>
            <a:ext cx="5196549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100" b="1" dirty="0">
                <a:latin typeface="Novecento wide Bold" panose="00000805000000000000" charset="0"/>
              </a:rPr>
              <a:t>		</a:t>
            </a:r>
            <a:r>
              <a:rPr lang="zh-CN" altLang="en-US" sz="4100" b="1" dirty="0">
                <a:latin typeface="Novecento wide Bold" panose="00000805000000000000" charset="0"/>
              </a:rPr>
              <a:t>参与生物传感器小组团队组会，会上师兄师姐进行了文献分享。其中胡师姐的报告涉及到</a:t>
            </a:r>
            <a:r>
              <a:rPr lang="zh-CN" altLang="en-US" sz="4100" b="1" dirty="0">
                <a:solidFill>
                  <a:srgbClr val="FF0000"/>
                </a:solidFill>
                <a:latin typeface="Novecento wide Bold" panose="00000805000000000000" charset="0"/>
              </a:rPr>
              <a:t>荧光生物传感</a:t>
            </a:r>
            <a:r>
              <a:rPr lang="zh-CN" altLang="en-US" sz="4100" b="1" dirty="0">
                <a:latin typeface="Novecento wide Bold" panose="00000805000000000000" charset="0"/>
              </a:rPr>
              <a:t>，与研究课题较为相关。</a:t>
            </a:r>
            <a:endParaRPr lang="en-US" altLang="zh-CN" sz="4100" b="1" dirty="0">
              <a:latin typeface="Novecento wide Bold" panose="00000805000000000000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59A6E5-D0AE-5811-915E-3D858AA56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3" y="1204590"/>
            <a:ext cx="14350620" cy="107629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60425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5456</TotalTime>
  <Words>251</Words>
  <Application>Microsoft Office PowerPoint</Application>
  <PresentationFormat>自定义</PresentationFormat>
  <Paragraphs>18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249</cp:revision>
  <dcterms:created xsi:type="dcterms:W3CDTF">2023-04-03T11:52:38Z</dcterms:created>
  <dcterms:modified xsi:type="dcterms:W3CDTF">2023-12-21T07:10:00Z</dcterms:modified>
</cp:coreProperties>
</file>