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58" r:id="rId3"/>
    <p:sldId id="286" r:id="rId4"/>
    <p:sldId id="287" r:id="rId5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47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017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91CCC-35BB-4D08-80E5-CE77BFE4F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6CD23D-C419-4F24-8D1D-95294B595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E9762-999B-48AF-A8C5-AA9353EC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A88D4C-3C8A-4D51-81BC-189A2AED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4160B-8F18-4678-865E-5CE72A2C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30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5530E-B379-4610-B396-8BECC9411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9A8C4F-D04D-4E0C-98A9-5D0383A8E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8BA6C2-05FC-45A8-988C-36B46CE3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3C72F8-DC2D-4309-B203-9CCEB8B4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D70E29-D5C1-4F13-AE0A-7FB58E87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24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D3D85B-DD33-4B9A-AD42-1D816F9BC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671A69-1CD7-4932-B0CD-82E0E1FFC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46B38-D395-46CC-9E7D-516B198A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DFA9F-5587-44A0-B706-37E5D213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92C0FB-3784-454E-A0B5-BBF0FF71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76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A0041-8504-4966-A52A-3F5079CC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3CC453-0110-4277-96EC-1D8513C5A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CA2A4-0942-4199-87B0-7FE08C1D9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ECED37-5B46-44F6-A87D-B8A6BFC7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61FF77-41DE-4D34-9631-3B3F9499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37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A317B-35E8-4F53-B7F8-DAC827226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587778-F51B-4A11-833F-AC2AD75E0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94B2C-848E-4E82-9821-C1AA59853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229A3-7856-4A8B-A3C1-2F68D5EE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90D9DD-E601-4EB6-9A90-54266D6E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39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5B3C5-4ED1-4717-93BE-BD580457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1C96CC-6AC6-4C9A-B6DE-7798454AA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540F75-A719-407D-80F2-BB413D3FA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FDD3E7-C932-4B37-BE94-B4615A28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C7306B-D27C-402D-B7CE-9AC113B5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D990BF-4B7E-43C1-9CA9-DFEEEB5B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11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DFCB2-D324-4233-98E5-2B042647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F7B7B8-8682-4E6C-A282-2E8FAE013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9EBC30-BEB0-4472-9C60-A8BC1330A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7EF07B-D89B-4809-A217-44BE12C85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723FC4-76A3-4721-B94F-F2D9D7D04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821E01-46CB-42DD-BB2C-61F5F9C2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2EE843-8071-4960-8411-0D39B2CD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4DCABC-5247-42D9-9650-BFF72A45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68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27952-E34E-4596-A770-F8F6541E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00CCD5-AF0C-4AD1-94DF-00A7D3E3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8BAB6D-E10C-484E-A74A-D75E6536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4E8661-D074-4392-A0D6-2E33CDFCE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0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27981E-A544-4E99-BB8C-271CA401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430044-8211-4829-8954-20740FB5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BBA5E9-365B-4D10-8279-1C633885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13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B7C44-4273-46E8-BEF7-71816CAF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FAC6DC-F95C-4D82-AD5B-799F04957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0CF9F3-CAE1-4D67-A3B8-35F0B34A5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2AC7C3-0C78-4D1B-B3C8-42286198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829E55-501F-4DAF-8F13-8531C6BE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5EFE03-8CF9-4846-9EF3-D79FE925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13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A9785-3233-4C5B-BC04-9D3940999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668FEB-26C4-4A46-9679-3562CD174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868528-D51C-41F7-906F-A28D9968E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654191-9B88-423E-98CA-911DD80C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1A3E16-7563-4443-9612-2442D16F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1D758F-57E9-4434-A87F-A8C17EFB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94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5D4A26-B0F1-46A0-8093-78446550E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A48A1F-AA82-481C-9A31-410A2FFA3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5D9577-BFEA-410D-BD8F-77863304F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D7C5BC-3738-48F1-88AF-1B0F438A4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4A75AB-F284-4B78-960A-81F40D360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39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4"/>
          <p:cNvSpPr/>
          <p:nvPr>
            <p:custDataLst>
              <p:tags r:id="rId2"/>
            </p:custDataLst>
          </p:nvPr>
        </p:nvSpPr>
        <p:spPr>
          <a:xfrm>
            <a:off x="2293829" y="5103860"/>
            <a:ext cx="8166015" cy="3900808"/>
          </a:xfrm>
          <a:prstGeom prst="rect">
            <a:avLst/>
          </a:prstGeom>
        </p:spPr>
        <p:txBody>
          <a:bodyPr vert="horz" lIns="162556" tIns="81278" rIns="162556" bIns="81278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sz="4978" dirty="0"/>
              <a:t>         </a:t>
            </a:r>
            <a:r>
              <a:rPr lang="zh-CN" altLang="en-US" sz="4978" b="1" dirty="0">
                <a:latin typeface="Novecento wide Bold" panose="00000805000000000000" charset="0"/>
              </a:rPr>
              <a:t>完成了</a:t>
            </a:r>
            <a:r>
              <a:rPr lang="en-US" altLang="zh-CN" sz="4978" b="1" dirty="0" err="1">
                <a:latin typeface="Novecento wide Bold" panose="00000805000000000000" charset="0"/>
              </a:rPr>
              <a:t>MicroPython</a:t>
            </a:r>
            <a:r>
              <a:rPr lang="zh-CN" altLang="en-US" sz="4978" b="1" dirty="0">
                <a:latin typeface="Novecento wide Bold" panose="00000805000000000000" charset="0"/>
              </a:rPr>
              <a:t>中的</a:t>
            </a:r>
            <a:r>
              <a:rPr lang="en-US" altLang="zh-CN" sz="4978" b="1" dirty="0">
                <a:solidFill>
                  <a:srgbClr val="FF0000"/>
                </a:solidFill>
                <a:latin typeface="Novecento wide Bold" panose="00000805000000000000" charset="0"/>
              </a:rPr>
              <a:t>SPI</a:t>
            </a:r>
            <a:r>
              <a:rPr lang="zh-CN" altLang="en-US" sz="4978" b="1" dirty="0">
                <a:solidFill>
                  <a:srgbClr val="FF0000"/>
                </a:solidFill>
                <a:latin typeface="Novecento wide Bold" panose="00000805000000000000" charset="0"/>
              </a:rPr>
              <a:t>总线通信协议</a:t>
            </a:r>
            <a:r>
              <a:rPr lang="zh-CN" altLang="en-US" sz="4978" b="1" dirty="0">
                <a:latin typeface="Novecento wide Bold" panose="00000805000000000000" charset="0"/>
              </a:rPr>
              <a:t>代码的编写，实现了使用微控制器对</a:t>
            </a:r>
            <a:r>
              <a:rPr lang="en-US" altLang="zh-CN" sz="4978" b="1" dirty="0">
                <a:solidFill>
                  <a:srgbClr val="FF0000"/>
                </a:solidFill>
                <a:latin typeface="Novecento wide Bold" panose="00000805000000000000" charset="0"/>
              </a:rPr>
              <a:t>SD</a:t>
            </a:r>
            <a:r>
              <a:rPr lang="zh-CN" altLang="en-US" sz="4978" b="1" dirty="0">
                <a:solidFill>
                  <a:srgbClr val="FF0000"/>
                </a:solidFill>
                <a:latin typeface="Novecento wide Bold" panose="00000805000000000000" charset="0"/>
              </a:rPr>
              <a:t>卡读写模块</a:t>
            </a:r>
            <a:r>
              <a:rPr lang="zh-CN" altLang="en-US" sz="4978" b="1" dirty="0">
                <a:latin typeface="Novecento wide Bold" panose="00000805000000000000" charset="0"/>
              </a:rPr>
              <a:t>的访问，实现了数据的读取与储存。</a:t>
            </a:r>
            <a:endParaRPr lang="zh-CN" altLang="en-US" sz="3378" b="1" dirty="0">
              <a:latin typeface="Novecento wide Bold" panose="00000805000000000000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E3F6325-F44C-0016-BEA1-B0F2400205B1}"/>
              </a:ext>
            </a:extLst>
          </p:cNvPr>
          <p:cNvGrpSpPr/>
          <p:nvPr/>
        </p:nvGrpSpPr>
        <p:grpSpPr>
          <a:xfrm>
            <a:off x="13021733" y="271467"/>
            <a:ext cx="7336442" cy="5621154"/>
            <a:chOff x="5399746" y="927982"/>
            <a:chExt cx="6138670" cy="554541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94CCFCD2-FC89-CE5C-FAE8-DCDFE30E5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5968063" y="359665"/>
              <a:ext cx="5002036" cy="6138670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543CC24-1509-508B-4ACE-16E3D2A35EDE}"/>
                </a:ext>
              </a:extLst>
            </p:cNvPr>
            <p:cNvSpPr txBox="1"/>
            <p:nvPr/>
          </p:nvSpPr>
          <p:spPr>
            <a:xfrm>
              <a:off x="7004640" y="6004413"/>
              <a:ext cx="3992146" cy="46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89" dirty="0"/>
                <a:t>图</a:t>
              </a:r>
              <a:r>
                <a:rPr lang="en-US" altLang="zh-CN" sz="2489" dirty="0"/>
                <a:t>1 SD</a:t>
              </a:r>
              <a:r>
                <a:rPr lang="zh-CN" altLang="en-US" sz="2489" dirty="0"/>
                <a:t>卡读写模块实拍图</a:t>
              </a: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560142A6-9854-4B80-9140-BB6DB30A74E7}"/>
              </a:ext>
            </a:extLst>
          </p:cNvPr>
          <p:cNvSpPr/>
          <p:nvPr/>
        </p:nvSpPr>
        <p:spPr>
          <a:xfrm>
            <a:off x="891199" y="1626207"/>
            <a:ext cx="3814616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研究内容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789F9D9-651B-4809-88D1-2281CF068776}"/>
              </a:ext>
            </a:extLst>
          </p:cNvPr>
          <p:cNvSpPr/>
          <p:nvPr/>
        </p:nvSpPr>
        <p:spPr>
          <a:xfrm>
            <a:off x="1361689" y="2372751"/>
            <a:ext cx="1010176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基于微流体平台的离心系统的设计与开发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000C9A4-0138-42A4-9616-54543FB1F158}"/>
              </a:ext>
            </a:extLst>
          </p:cNvPr>
          <p:cNvSpPr/>
          <p:nvPr/>
        </p:nvSpPr>
        <p:spPr>
          <a:xfrm>
            <a:off x="612970" y="515121"/>
            <a:ext cx="15687788" cy="748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52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6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便携式生牛乳体细胞发光检测仪</a:t>
            </a:r>
            <a:r>
              <a:rPr lang="en-US" altLang="zh-CN" sz="4266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266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研究进展</a:t>
            </a:r>
            <a:endParaRPr lang="en-US" altLang="zh-CN" sz="4266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A400E7A-C20A-AAC9-25D8-D6B070289C01}"/>
              </a:ext>
            </a:extLst>
          </p:cNvPr>
          <p:cNvGrpSpPr/>
          <p:nvPr/>
        </p:nvGrpSpPr>
        <p:grpSpPr>
          <a:xfrm>
            <a:off x="13021735" y="6103197"/>
            <a:ext cx="7336441" cy="5811375"/>
            <a:chOff x="5399747" y="927978"/>
            <a:chExt cx="6138669" cy="5733069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88B18753-38B0-0CB9-FC38-EFA6BF2BC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6200000">
              <a:off x="5880952" y="446773"/>
              <a:ext cx="5176259" cy="6138669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61BF96D-F833-1E23-9663-3F2998AB3D55}"/>
                </a:ext>
              </a:extLst>
            </p:cNvPr>
            <p:cNvSpPr txBox="1"/>
            <p:nvPr/>
          </p:nvSpPr>
          <p:spPr>
            <a:xfrm>
              <a:off x="7386981" y="6192066"/>
              <a:ext cx="3227461" cy="46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89" dirty="0"/>
                <a:t>图</a:t>
              </a:r>
              <a:r>
                <a:rPr lang="en-US" altLang="zh-CN" sz="2489" dirty="0"/>
                <a:t>2 TF</a:t>
              </a:r>
              <a:r>
                <a:rPr lang="zh-CN" altLang="en-US" sz="2489" dirty="0"/>
                <a:t>储存卡实拍图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04325" y="618059"/>
            <a:ext cx="3164198" cy="796976"/>
          </a:xfrm>
        </p:spPr>
        <p:txBody>
          <a:bodyPr>
            <a:normAutofit/>
          </a:bodyPr>
          <a:lstStyle/>
          <a:p>
            <a:r>
              <a:rPr lang="en-US" altLang="zh-CN" sz="3555" b="1" dirty="0">
                <a:latin typeface="Novecento wide Bold" panose="00000805000000000000" charset="0"/>
              </a:rPr>
              <a:t>SPI</a:t>
            </a:r>
            <a:r>
              <a:rPr lang="zh-CN" altLang="en-US" sz="3555" b="1" dirty="0">
                <a:latin typeface="Novecento wide Bold" panose="00000805000000000000" charset="0"/>
              </a:rPr>
              <a:t>总线</a:t>
            </a:r>
            <a:endParaRPr lang="en-US" altLang="zh-CN" sz="3555" b="1" dirty="0">
              <a:latin typeface="Novecento wide Bold" panose="00000805000000000000" charset="0"/>
            </a:endParaRPr>
          </a:p>
        </p:txBody>
      </p:sp>
      <p:sp>
        <p:nvSpPr>
          <p:cNvPr id="7" name="副标题 4"/>
          <p:cNvSpPr/>
          <p:nvPr>
            <p:custDataLst>
              <p:tags r:id="rId3"/>
            </p:custDataLst>
          </p:nvPr>
        </p:nvSpPr>
        <p:spPr>
          <a:xfrm>
            <a:off x="876493" y="1723753"/>
            <a:ext cx="9622028" cy="8744493"/>
          </a:xfrm>
          <a:prstGeom prst="rect">
            <a:avLst/>
          </a:prstGeom>
        </p:spPr>
        <p:txBody>
          <a:bodyPr vert="horz" lIns="162556" tIns="81278" rIns="162556" bIns="81278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3555" b="1" dirty="0">
                <a:solidFill>
                  <a:srgbClr val="FF0000"/>
                </a:solidFill>
                <a:latin typeface="Novecento wide Bold" panose="00000805000000000000" charset="0"/>
              </a:rPr>
              <a:t>简明介绍：</a:t>
            </a:r>
            <a:endParaRPr lang="zh-CN" altLang="en-US" sz="3200" dirty="0"/>
          </a:p>
          <a:p>
            <a:pPr lvl="0" algn="l"/>
            <a:r>
              <a:rPr lang="en-US" altLang="zh-CN" sz="3555" b="1" dirty="0">
                <a:latin typeface="Novecento wide Bold" panose="00000805000000000000" charset="0"/>
              </a:rPr>
              <a:t>SPI </a:t>
            </a:r>
            <a:r>
              <a:rPr lang="zh-CN" altLang="en-US" sz="3555" b="1" dirty="0">
                <a:latin typeface="Novecento wide Bold" panose="00000805000000000000" charset="0"/>
              </a:rPr>
              <a:t>是由摩托罗拉</a:t>
            </a:r>
            <a:r>
              <a:rPr lang="en-US" altLang="zh-CN" sz="3555" b="1" dirty="0">
                <a:latin typeface="Novecento wide Bold" panose="00000805000000000000" charset="0"/>
              </a:rPr>
              <a:t>(Motorola)</a:t>
            </a:r>
            <a:r>
              <a:rPr lang="zh-CN" altLang="en-US" sz="3555" b="1" dirty="0">
                <a:latin typeface="Novecento wide Bold" panose="00000805000000000000" charset="0"/>
              </a:rPr>
              <a:t>公司开发的全双工同步串行总线，是微处理控制单元</a:t>
            </a:r>
            <a:r>
              <a:rPr lang="en-US" altLang="zh-CN" sz="3555" b="1" dirty="0">
                <a:latin typeface="Novecento wide Bold" panose="00000805000000000000" charset="0"/>
              </a:rPr>
              <a:t>(MCU)</a:t>
            </a:r>
            <a:r>
              <a:rPr lang="zh-CN" altLang="en-US" sz="3555" b="1" dirty="0">
                <a:latin typeface="Novecento wide Bold" panose="00000805000000000000" charset="0"/>
              </a:rPr>
              <a:t>和外围设备之间进行通信的同步串行端口。</a:t>
            </a:r>
            <a:endParaRPr lang="en-US" altLang="zh-CN" sz="3555" b="1" dirty="0">
              <a:latin typeface="Novecento wide Bold" panose="00000805000000000000" charset="0"/>
            </a:endParaRPr>
          </a:p>
          <a:p>
            <a:pPr lvl="0" algn="l"/>
            <a:endParaRPr lang="zh-CN" altLang="en-US" sz="3555" b="1" dirty="0">
              <a:latin typeface="Novecento wide Bold" panose="00000805000000000000" charset="0"/>
            </a:endParaRPr>
          </a:p>
          <a:p>
            <a:r>
              <a:rPr lang="zh-CN" altLang="en-US" sz="3733" b="1" dirty="0">
                <a:solidFill>
                  <a:srgbClr val="FF0000"/>
                </a:solidFill>
                <a:latin typeface="Novecento wide Bold" panose="00000805000000000000" charset="0"/>
              </a:rPr>
              <a:t>主要优势：</a:t>
            </a:r>
            <a:endParaRPr lang="en-US" altLang="zh-CN" sz="3733" b="1" dirty="0">
              <a:solidFill>
                <a:srgbClr val="FF0000"/>
              </a:solidFill>
              <a:latin typeface="Novecento wide Bold" panose="00000805000000000000" charset="0"/>
            </a:endParaRPr>
          </a:p>
          <a:p>
            <a:pPr lvl="0" algn="l"/>
            <a:r>
              <a:rPr lang="en-US" altLang="zh-CN" sz="3555" b="1" dirty="0">
                <a:latin typeface="Novecento wide Bold" panose="00000805000000000000" charset="0"/>
              </a:rPr>
              <a:t>SPI</a:t>
            </a:r>
            <a:r>
              <a:rPr lang="zh-CN" altLang="en-US" sz="3555" b="1" dirty="0">
                <a:latin typeface="Novecento wide Bold" panose="00000805000000000000" charset="0"/>
              </a:rPr>
              <a:t>总线是一种高速的，全双工，同步的通信总线，并且在芯片的管脚上只占用四根线，节约了芯片的管脚，同时为</a:t>
            </a:r>
            <a:r>
              <a:rPr lang="en-US" altLang="zh-CN" sz="3555" b="1" dirty="0">
                <a:latin typeface="Novecento wide Bold" panose="00000805000000000000" charset="0"/>
              </a:rPr>
              <a:t>PCB</a:t>
            </a:r>
            <a:r>
              <a:rPr lang="zh-CN" altLang="en-US" sz="3555" b="1" dirty="0">
                <a:latin typeface="Novecento wide Bold" panose="00000805000000000000" charset="0"/>
              </a:rPr>
              <a:t>的布局上节省空间，</a:t>
            </a:r>
            <a:endParaRPr lang="en-US" altLang="zh-CN" sz="3555" b="1" dirty="0">
              <a:latin typeface="Novecento wide Bold" panose="00000805000000000000" charset="0"/>
            </a:endParaRPr>
          </a:p>
          <a:p>
            <a:pPr lvl="0" algn="l"/>
            <a:r>
              <a:rPr lang="zh-CN" altLang="en-US" sz="3555" b="1" dirty="0">
                <a:latin typeface="Novecento wide Bold" panose="00000805000000000000" charset="0"/>
              </a:rPr>
              <a:t>使用起来比较方便。</a:t>
            </a:r>
            <a:endParaRPr lang="en-US" altLang="zh-CN" sz="3555" b="1" dirty="0">
              <a:latin typeface="Novecento wide Bold" panose="00000805000000000000" charset="0"/>
            </a:endParaRPr>
          </a:p>
          <a:p>
            <a:pPr lvl="0" algn="l"/>
            <a:endParaRPr lang="en-US" altLang="zh-CN" sz="3555" b="1" dirty="0">
              <a:solidFill>
                <a:srgbClr val="FF0000"/>
              </a:solidFill>
              <a:latin typeface="Novecento wide Bold" panose="00000805000000000000" charset="0"/>
            </a:endParaRPr>
          </a:p>
          <a:p>
            <a:pPr lvl="0"/>
            <a:r>
              <a:rPr lang="zh-CN" altLang="en-US" sz="3733" b="1" dirty="0">
                <a:solidFill>
                  <a:srgbClr val="FF0000"/>
                </a:solidFill>
                <a:latin typeface="Novecento wide Bold" panose="00000805000000000000" charset="0"/>
              </a:rPr>
              <a:t>应用场景：</a:t>
            </a:r>
            <a:endParaRPr lang="en-US" altLang="zh-CN" sz="3733" b="1" dirty="0">
              <a:solidFill>
                <a:srgbClr val="FF0000"/>
              </a:solidFill>
              <a:latin typeface="Novecento wide Bold" panose="00000805000000000000" charset="0"/>
            </a:endParaRPr>
          </a:p>
          <a:p>
            <a:pPr lvl="0" algn="l"/>
            <a:r>
              <a:rPr lang="zh-CN" altLang="en-US" sz="3555" b="1" dirty="0">
                <a:latin typeface="Novecento wide Bold" panose="00000805000000000000" charset="0"/>
              </a:rPr>
              <a:t>主要应用在</a:t>
            </a:r>
            <a:r>
              <a:rPr lang="en-US" altLang="zh-CN" sz="3555" b="1" dirty="0">
                <a:latin typeface="Novecento wide Bold" panose="00000805000000000000" charset="0"/>
              </a:rPr>
              <a:t>EEPROM</a:t>
            </a:r>
            <a:r>
              <a:rPr lang="zh-CN" altLang="en-US" sz="3555" b="1" dirty="0">
                <a:latin typeface="Novecento wide Bold" panose="00000805000000000000" charset="0"/>
              </a:rPr>
              <a:t>、</a:t>
            </a:r>
            <a:r>
              <a:rPr lang="en-US" altLang="zh-CN" sz="3555" b="1" dirty="0">
                <a:latin typeface="Novecento wide Bold" panose="00000805000000000000" charset="0"/>
              </a:rPr>
              <a:t>Flash</a:t>
            </a:r>
            <a:r>
              <a:rPr lang="zh-CN" altLang="en-US" sz="3555" b="1" dirty="0">
                <a:latin typeface="Novecento wide Bold" panose="00000805000000000000" charset="0"/>
              </a:rPr>
              <a:t>、实时时钟</a:t>
            </a:r>
            <a:r>
              <a:rPr lang="en-US" altLang="zh-CN" sz="3555" b="1" dirty="0">
                <a:latin typeface="Novecento wide Bold" panose="00000805000000000000" charset="0"/>
              </a:rPr>
              <a:t>(RTC)</a:t>
            </a:r>
            <a:r>
              <a:rPr lang="zh-CN" altLang="en-US" sz="3555" b="1" dirty="0">
                <a:latin typeface="Novecento wide Bold" panose="00000805000000000000" charset="0"/>
              </a:rPr>
              <a:t>、数模转换器</a:t>
            </a:r>
            <a:r>
              <a:rPr lang="en-US" altLang="zh-CN" sz="3555" b="1" dirty="0">
                <a:latin typeface="Novecento wide Bold" panose="00000805000000000000" charset="0"/>
              </a:rPr>
              <a:t>(ADC)</a:t>
            </a:r>
            <a:r>
              <a:rPr lang="zh-CN" altLang="en-US" sz="3555" b="1" dirty="0">
                <a:latin typeface="Novecento wide Bold" panose="00000805000000000000" charset="0"/>
              </a:rPr>
              <a:t>、网络控制器、</a:t>
            </a:r>
            <a:r>
              <a:rPr lang="en-US" altLang="zh-CN" sz="3555" b="1" dirty="0">
                <a:latin typeface="Novecento wide Bold" panose="00000805000000000000" charset="0"/>
              </a:rPr>
              <a:t>MCU</a:t>
            </a:r>
            <a:r>
              <a:rPr lang="zh-CN" altLang="en-US" sz="3555" b="1" dirty="0">
                <a:latin typeface="Novecento wide Bold" panose="00000805000000000000" charset="0"/>
              </a:rPr>
              <a:t>、数字信号处理器</a:t>
            </a:r>
            <a:r>
              <a:rPr lang="en-US" altLang="zh-CN" sz="3555" b="1" dirty="0">
                <a:latin typeface="Novecento wide Bold" panose="00000805000000000000" charset="0"/>
              </a:rPr>
              <a:t>(DSP)</a:t>
            </a:r>
            <a:r>
              <a:rPr lang="zh-CN" altLang="en-US" sz="3555" b="1" dirty="0">
                <a:latin typeface="Novecento wide Bold" panose="00000805000000000000" charset="0"/>
              </a:rPr>
              <a:t>以及数字信号解码器之间。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190A1FE-5F29-F00C-BBF9-2D6A6B4700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75619" y="308608"/>
            <a:ext cx="10020661" cy="58496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AAB8E4B-7458-CF21-691A-EC03D12295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75619" y="7171238"/>
            <a:ext cx="10020661" cy="414599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9763D4E0-DFD2-3BD4-5620-08949CAF22E0}"/>
              </a:ext>
            </a:extLst>
          </p:cNvPr>
          <p:cNvSpPr txBox="1"/>
          <p:nvPr/>
        </p:nvSpPr>
        <p:spPr>
          <a:xfrm>
            <a:off x="14867362" y="6158231"/>
            <a:ext cx="3387979" cy="475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89" dirty="0"/>
              <a:t>图</a:t>
            </a:r>
            <a:r>
              <a:rPr lang="en-US" altLang="zh-CN" sz="2489" dirty="0"/>
              <a:t>3 SPI</a:t>
            </a:r>
            <a:r>
              <a:rPr lang="zh-CN" altLang="en-US" sz="2489" dirty="0"/>
              <a:t>总线控制示意图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E8D0E4B-EB9A-4301-BE0A-22BAEDFCB073}"/>
              </a:ext>
            </a:extLst>
          </p:cNvPr>
          <p:cNvSpPr txBox="1"/>
          <p:nvPr/>
        </p:nvSpPr>
        <p:spPr>
          <a:xfrm>
            <a:off x="15038811" y="11379466"/>
            <a:ext cx="3045080" cy="475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89" dirty="0"/>
              <a:t>图</a:t>
            </a:r>
            <a:r>
              <a:rPr lang="en-US" altLang="zh-CN" sz="2489" dirty="0"/>
              <a:t>4 SPI </a:t>
            </a:r>
            <a:r>
              <a:rPr lang="zh-CN" altLang="en-US" sz="2489" dirty="0"/>
              <a:t>通信时序图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17C4008-0203-CB18-33A4-23F1B6C4A66B}"/>
              </a:ext>
            </a:extLst>
          </p:cNvPr>
          <p:cNvSpPr txBox="1"/>
          <p:nvPr/>
        </p:nvSpPr>
        <p:spPr>
          <a:xfrm>
            <a:off x="1761711" y="1379113"/>
            <a:ext cx="6955951" cy="2904068"/>
          </a:xfrm>
          <a:prstGeom prst="rect">
            <a:avLst/>
          </a:prstGeom>
          <a:noFill/>
        </p:spPr>
        <p:txBody>
          <a:bodyPr wrap="square" lIns="83536" tIns="83536" rIns="83536" bIns="83536" rtlCol="0" anchor="ctr" anchorCtr="0">
            <a:spAutoFit/>
          </a:bodyPr>
          <a:lstStyle/>
          <a:p>
            <a:pPr algn="ctr"/>
            <a:r>
              <a:rPr lang="zh-CN" altLang="en-US" sz="3555" b="1" dirty="0">
                <a:latin typeface="Novecento wide Bold" panose="00000805000000000000" charset="0"/>
                <a:cs typeface="Novecento wide Bold" panose="00000805000000000000" charset="0"/>
              </a:rPr>
              <a:t>元件与接线</a:t>
            </a:r>
            <a:endParaRPr lang="en-US" altLang="zh-CN" sz="3555" b="1" dirty="0">
              <a:latin typeface="Novecento wide Bold" panose="00000805000000000000" charset="0"/>
              <a:cs typeface="Novecento wide Bold" panose="00000805000000000000" charset="0"/>
            </a:endParaRPr>
          </a:p>
          <a:p>
            <a:pPr algn="ctr"/>
            <a:endParaRPr lang="en-US" altLang="zh-CN" sz="3555" b="1" dirty="0">
              <a:latin typeface="Novecento wide Bold" panose="00000805000000000000" charset="0"/>
              <a:cs typeface="Novecento wide Bold" panose="00000805000000000000" charset="0"/>
            </a:endParaRPr>
          </a:p>
          <a:p>
            <a:r>
              <a:rPr lang="zh-CN" altLang="en-US" sz="3555" b="1" dirty="0">
                <a:latin typeface="Novecento wide Bold" panose="00000805000000000000" charset="0"/>
                <a:cs typeface="Novecento wide Bold" panose="00000805000000000000" charset="0"/>
              </a:rPr>
              <a:t>本次实验采用的</a:t>
            </a:r>
            <a:r>
              <a:rPr lang="zh-CN" altLang="en-US" sz="3555" b="1" dirty="0">
                <a:solidFill>
                  <a:srgbClr val="FF0000"/>
                </a:solidFill>
                <a:latin typeface="Novecento wide Bold" panose="00000805000000000000" charset="0"/>
                <a:cs typeface="Novecento wide Bold" panose="00000805000000000000" charset="0"/>
              </a:rPr>
              <a:t>元件型号</a:t>
            </a:r>
            <a:r>
              <a:rPr lang="zh-CN" altLang="en-US" sz="3555" b="1" dirty="0">
                <a:latin typeface="Novecento wide Bold" panose="00000805000000000000" charset="0"/>
                <a:cs typeface="Novecento wide Bold" panose="00000805000000000000" charset="0"/>
              </a:rPr>
              <a:t>如右侧材料表所示，</a:t>
            </a:r>
            <a:r>
              <a:rPr lang="zh-CN" altLang="en-US" sz="3555" b="1" dirty="0">
                <a:solidFill>
                  <a:srgbClr val="FF0000"/>
                </a:solidFill>
                <a:latin typeface="Novecento wide Bold" panose="00000805000000000000" charset="0"/>
                <a:cs typeface="Novecento wide Bold" panose="00000805000000000000" charset="0"/>
              </a:rPr>
              <a:t>线路连接</a:t>
            </a:r>
            <a:r>
              <a:rPr lang="zh-CN" altLang="en-US" sz="3555" b="1" dirty="0">
                <a:latin typeface="Novecento wide Bold" panose="00000805000000000000" charset="0"/>
                <a:cs typeface="Novecento wide Bold" panose="00000805000000000000" charset="0"/>
              </a:rPr>
              <a:t>如右侧接线图所示。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D35A53-6BFB-D60B-FE76-8C3D49BD3A6F}"/>
              </a:ext>
            </a:extLst>
          </p:cNvPr>
          <p:cNvSpPr txBox="1"/>
          <p:nvPr/>
        </p:nvSpPr>
        <p:spPr>
          <a:xfrm>
            <a:off x="3343810" y="10343662"/>
            <a:ext cx="3937125" cy="475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89" dirty="0"/>
              <a:t>表</a:t>
            </a:r>
            <a:r>
              <a:rPr lang="en-US" altLang="zh-CN" sz="2489" dirty="0"/>
              <a:t>1 </a:t>
            </a:r>
            <a:r>
              <a:rPr lang="zh-CN" altLang="en-US" sz="2489" dirty="0"/>
              <a:t>测试元件名称和型号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ED78C906-2634-D62F-AC48-6FEA13CD0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468062"/>
              </p:ext>
            </p:extLst>
          </p:nvPr>
        </p:nvGraphicFramePr>
        <p:xfrm>
          <a:off x="488270" y="4492259"/>
          <a:ext cx="9918336" cy="56122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79930">
                  <a:extLst>
                    <a:ext uri="{9D8B030D-6E8A-4147-A177-3AD203B41FA5}">
                      <a16:colId xmlns:a16="http://schemas.microsoft.com/office/drawing/2014/main" val="1955006233"/>
                    </a:ext>
                  </a:extLst>
                </a:gridCol>
                <a:gridCol w="2612802">
                  <a:extLst>
                    <a:ext uri="{9D8B030D-6E8A-4147-A177-3AD203B41FA5}">
                      <a16:colId xmlns:a16="http://schemas.microsoft.com/office/drawing/2014/main" val="3726518613"/>
                    </a:ext>
                  </a:extLst>
                </a:gridCol>
                <a:gridCol w="2612802">
                  <a:extLst>
                    <a:ext uri="{9D8B030D-6E8A-4147-A177-3AD203B41FA5}">
                      <a16:colId xmlns:a16="http://schemas.microsoft.com/office/drawing/2014/main" val="1977267208"/>
                    </a:ext>
                  </a:extLst>
                </a:gridCol>
                <a:gridCol w="2612802">
                  <a:extLst>
                    <a:ext uri="{9D8B030D-6E8A-4147-A177-3AD203B41FA5}">
                      <a16:colId xmlns:a16="http://schemas.microsoft.com/office/drawing/2014/main" val="2638637024"/>
                    </a:ext>
                  </a:extLst>
                </a:gridCol>
              </a:tblGrid>
              <a:tr h="1163208">
                <a:tc>
                  <a:txBody>
                    <a:bodyPr/>
                    <a:lstStyle/>
                    <a:p>
                      <a:endParaRPr lang="zh-CN" altLang="en-US" sz="5700" dirty="0">
                        <a:ln cap="sq">
                          <a:solidFill>
                            <a:schemeClr val="accent1"/>
                          </a:solidFill>
                        </a:ln>
                      </a:endParaRPr>
                    </a:p>
                  </a:txBody>
                  <a:tcPr marL="162556" marR="162556" marT="81278" marB="81278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微控制器</a:t>
                      </a:r>
                    </a:p>
                  </a:txBody>
                  <a:tcPr marL="162556" marR="162556" marT="81278" marB="8127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zh-CN" alt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被控元件</a:t>
                      </a:r>
                    </a:p>
                  </a:txBody>
                  <a:tcPr marL="162556" marR="162556" marT="81278" marB="8127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zh-CN" alt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存储器</a:t>
                      </a:r>
                    </a:p>
                  </a:txBody>
                  <a:tcPr marL="162556" marR="162556" marT="81278" marB="81278" anchor="ctr"/>
                </a:tc>
                <a:extLst>
                  <a:ext uri="{0D108BD9-81ED-4DB2-BD59-A6C34878D82A}">
                    <a16:rowId xmlns:a16="http://schemas.microsoft.com/office/drawing/2014/main" val="3273261097"/>
                  </a:ext>
                </a:extLst>
              </a:tr>
              <a:tr h="146711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zh-CN" alt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名称</a:t>
                      </a:r>
                    </a:p>
                  </a:txBody>
                  <a:tcPr marL="162556" marR="162556" marT="81278" marB="8127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ESP32</a:t>
                      </a:r>
                      <a:r>
                        <a:rPr lang="zh-CN" alt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单片机</a:t>
                      </a:r>
                    </a:p>
                  </a:txBody>
                  <a:tcPr marL="162556" marR="162556" marT="81278" marB="8127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  <a:r>
                        <a:rPr lang="zh-CN" alt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卡读写模块</a:t>
                      </a:r>
                    </a:p>
                  </a:txBody>
                  <a:tcPr marL="162556" marR="162556" marT="81278" marB="8127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TF</a:t>
                      </a:r>
                      <a:r>
                        <a:rPr lang="zh-CN" alt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卡</a:t>
                      </a:r>
                    </a:p>
                  </a:txBody>
                  <a:tcPr marL="162556" marR="162556" marT="81278" marB="81278" anchor="ctr"/>
                </a:tc>
                <a:extLst>
                  <a:ext uri="{0D108BD9-81ED-4DB2-BD59-A6C34878D82A}">
                    <a16:rowId xmlns:a16="http://schemas.microsoft.com/office/drawing/2014/main" val="971783755"/>
                  </a:ext>
                </a:extLst>
              </a:tr>
              <a:tr h="275740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zh-CN" alt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型号</a:t>
                      </a:r>
                    </a:p>
                  </a:txBody>
                  <a:tcPr marL="162556" marR="162556" marT="81278" marB="81278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br>
                        <a:rPr lang="en-US" altLang="zh-CN" sz="3200" b="0" kern="12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ESP32-WROOM-32E</a:t>
                      </a:r>
                    </a:p>
                    <a:p>
                      <a:endParaRPr lang="zh-CN" altLang="en-US" sz="5700" dirty="0"/>
                    </a:p>
                  </a:txBody>
                  <a:tcPr marL="162556" marR="162556" marT="81278" marB="8127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</a:rPr>
                        <a:t>6PIN</a:t>
                      </a:r>
                      <a:r>
                        <a:rPr lang="zh-CN" altLang="en-US" sz="3200" kern="1200" dirty="0">
                          <a:solidFill>
                            <a:schemeClr val="dk1"/>
                          </a:solidFill>
                        </a:rPr>
                        <a:t>排针直插式</a:t>
                      </a:r>
                      <a:endParaRPr lang="zh-CN" alt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2556" marR="162556" marT="81278" marB="8127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3200" kern="1200" dirty="0">
                          <a:solidFill>
                            <a:schemeClr val="dk1"/>
                          </a:solidFill>
                        </a:rPr>
                        <a:t>金士顿</a:t>
                      </a: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</a:rPr>
                        <a:t>16G</a:t>
                      </a:r>
                      <a:r>
                        <a:rPr lang="zh-CN" altLang="en-US" sz="3200" kern="1200" dirty="0">
                          <a:solidFill>
                            <a:schemeClr val="dk1"/>
                          </a:solidFill>
                        </a:rPr>
                        <a:t>储存卡</a:t>
                      </a:r>
                      <a:endParaRPr lang="zh-CN" alt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2556" marR="162556" marT="81278" marB="81278" anchor="ctr"/>
                </a:tc>
                <a:extLst>
                  <a:ext uri="{0D108BD9-81ED-4DB2-BD59-A6C34878D82A}">
                    <a16:rowId xmlns:a16="http://schemas.microsoft.com/office/drawing/2014/main" val="583018839"/>
                  </a:ext>
                </a:extLst>
              </a:tr>
            </a:tbl>
          </a:graphicData>
        </a:graphic>
      </p:graphicFrame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E7B61C6-1967-9005-27A6-B1ED06466E41}"/>
              </a:ext>
            </a:extLst>
          </p:cNvPr>
          <p:cNvCxnSpPr>
            <a:cxnSpLocks/>
          </p:cNvCxnSpPr>
          <p:nvPr/>
        </p:nvCxnSpPr>
        <p:spPr>
          <a:xfrm>
            <a:off x="265849" y="4813534"/>
            <a:ext cx="2118307" cy="14458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4B83DE14-7F4B-7F38-DCFC-87BA78193134}"/>
              </a:ext>
            </a:extLst>
          </p:cNvPr>
          <p:cNvSpPr txBox="1"/>
          <p:nvPr/>
        </p:nvSpPr>
        <p:spPr>
          <a:xfrm>
            <a:off x="14908120" y="10371666"/>
            <a:ext cx="3217353" cy="475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89" dirty="0"/>
              <a:t>图</a:t>
            </a:r>
            <a:r>
              <a:rPr lang="en-US" altLang="zh-CN" sz="2489" dirty="0"/>
              <a:t>5 </a:t>
            </a:r>
            <a:r>
              <a:rPr lang="zh-CN" altLang="en-US" sz="2489" dirty="0"/>
              <a:t>测试元件接线图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3F9D80-C9C3-3AFD-E1BC-6906DFB7534C}"/>
              </a:ext>
            </a:extLst>
          </p:cNvPr>
          <p:cNvSpPr txBox="1"/>
          <p:nvPr/>
        </p:nvSpPr>
        <p:spPr>
          <a:xfrm>
            <a:off x="11818632" y="1344947"/>
            <a:ext cx="939632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/>
              <a:t>工程文件</a:t>
            </a:r>
            <a:endParaRPr lang="en-US" altLang="zh-CN" sz="3200" b="1" dirty="0"/>
          </a:p>
          <a:p>
            <a:pPr algn="ctr"/>
            <a:endParaRPr lang="en-US" altLang="zh-CN" sz="3200" b="1" dirty="0"/>
          </a:p>
          <a:p>
            <a:r>
              <a:rPr lang="en-US" altLang="zh-CN" sz="3200" dirty="0"/>
              <a:t>https://wokwi.com/projects/370110727804933121</a:t>
            </a:r>
            <a:endParaRPr lang="zh-CN" altLang="en-US" sz="3200" dirty="0"/>
          </a:p>
        </p:txBody>
      </p:sp>
      <p:sp>
        <p:nvSpPr>
          <p:cNvPr id="4" name="副标题 4">
            <a:extLst>
              <a:ext uri="{FF2B5EF4-FFF2-40B4-BE49-F238E27FC236}">
                <a16:creationId xmlns:a16="http://schemas.microsoft.com/office/drawing/2014/main" id="{623B9FFC-ED37-B71E-C329-CFBD1D75C5F1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79612" y="367307"/>
            <a:ext cx="3790222" cy="796976"/>
          </a:xfrm>
        </p:spPr>
        <p:txBody>
          <a:bodyPr>
            <a:normAutofit/>
          </a:bodyPr>
          <a:lstStyle/>
          <a:p>
            <a:r>
              <a:rPr lang="en-US" altLang="zh-CN" sz="3300" b="1" dirty="0">
                <a:latin typeface="Novecento wide Bold" panose="00000805000000000000" charset="0"/>
              </a:rPr>
              <a:t>SD</a:t>
            </a:r>
            <a:r>
              <a:rPr lang="zh-CN" altLang="en-US" sz="3300" b="1" dirty="0">
                <a:latin typeface="Novecento wide Bold" panose="00000805000000000000" charset="0"/>
              </a:rPr>
              <a:t>卡读写模块介绍</a:t>
            </a:r>
            <a:endParaRPr lang="en-US" altLang="zh-CN" sz="3300" b="1" dirty="0">
              <a:latin typeface="Novecento wide Bold" panose="00000805000000000000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F9FD5B2-79DA-1FCE-7936-610826513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89034" y="3530629"/>
            <a:ext cx="9511687" cy="661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54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17C4008-0203-CB18-33A4-23F1B6C4A66B}"/>
              </a:ext>
            </a:extLst>
          </p:cNvPr>
          <p:cNvSpPr txBox="1"/>
          <p:nvPr/>
        </p:nvSpPr>
        <p:spPr>
          <a:xfrm>
            <a:off x="476091" y="1457191"/>
            <a:ext cx="8157319" cy="2904068"/>
          </a:xfrm>
          <a:prstGeom prst="rect">
            <a:avLst/>
          </a:prstGeom>
          <a:noFill/>
        </p:spPr>
        <p:txBody>
          <a:bodyPr wrap="square" lIns="83536" tIns="83536" rIns="83536" bIns="83536" rtlCol="0" anchor="ctr" anchorCtr="0">
            <a:spAutoFit/>
          </a:bodyPr>
          <a:lstStyle/>
          <a:p>
            <a:pPr algn="ctr"/>
            <a:r>
              <a:rPr lang="zh-CN" altLang="en-US" sz="3555" b="1" dirty="0">
                <a:latin typeface="Novecento wide Bold" panose="00000805000000000000" charset="0"/>
                <a:cs typeface="Novecento wide Bold" panose="00000805000000000000" charset="0"/>
              </a:rPr>
              <a:t>驱动方法</a:t>
            </a:r>
            <a:endParaRPr lang="en-US" altLang="zh-CN" sz="3555" b="1" dirty="0">
              <a:latin typeface="Novecento wide Bold" panose="00000805000000000000" charset="0"/>
              <a:cs typeface="Novecento wide Bold" panose="00000805000000000000" charset="0"/>
            </a:endParaRPr>
          </a:p>
          <a:p>
            <a:pPr algn="ctr"/>
            <a:endParaRPr lang="en-US" altLang="zh-CN" sz="3555" b="1" dirty="0">
              <a:latin typeface="Novecento wide Bold" panose="00000805000000000000" charset="0"/>
              <a:cs typeface="Novecento wide Bold" panose="00000805000000000000" charset="0"/>
            </a:endParaRPr>
          </a:p>
          <a:p>
            <a:r>
              <a:rPr lang="zh-CN" altLang="en-US" sz="3555" b="1" dirty="0">
                <a:latin typeface="Novecento wide Bold" panose="00000805000000000000" charset="0"/>
                <a:cs typeface="Novecento wide Bold" panose="00000805000000000000" charset="0"/>
              </a:rPr>
              <a:t>此处展示了</a:t>
            </a:r>
            <a:r>
              <a:rPr lang="en-US" altLang="zh-CN" sz="3555" b="1" dirty="0">
                <a:latin typeface="Novecento wide Bold" panose="00000805000000000000" charset="0"/>
                <a:cs typeface="Novecento wide Bold" panose="00000805000000000000" charset="0"/>
              </a:rPr>
              <a:t>SD</a:t>
            </a:r>
            <a:r>
              <a:rPr lang="zh-CN" altLang="en-US" sz="3555" b="1" dirty="0">
                <a:latin typeface="Novecento wide Bold" panose="00000805000000000000" charset="0"/>
                <a:cs typeface="Novecento wide Bold" panose="00000805000000000000" charset="0"/>
              </a:rPr>
              <a:t>卡读写模块的部分驱动代码，对该器件的控制是基于</a:t>
            </a:r>
            <a:r>
              <a:rPr lang="en-US" altLang="zh-CN" sz="3555" b="1" dirty="0" err="1">
                <a:latin typeface="Novecento wide Bold" panose="00000805000000000000" charset="0"/>
                <a:cs typeface="Novecento wide Bold" panose="00000805000000000000" charset="0"/>
              </a:rPr>
              <a:t>MicroPython</a:t>
            </a:r>
            <a:r>
              <a:rPr lang="zh-CN" altLang="en-US" sz="3555" b="1" dirty="0">
                <a:latin typeface="Novecento wide Bold" panose="00000805000000000000" charset="0"/>
                <a:cs typeface="Novecento wide Bold" panose="00000805000000000000" charset="0"/>
              </a:rPr>
              <a:t>官方示例的基础上进行二次封装。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E7B61C6-1967-9005-27A6-B1ED06466E41}"/>
              </a:ext>
            </a:extLst>
          </p:cNvPr>
          <p:cNvCxnSpPr>
            <a:cxnSpLocks/>
          </p:cNvCxnSpPr>
          <p:nvPr/>
        </p:nvCxnSpPr>
        <p:spPr>
          <a:xfrm>
            <a:off x="265849" y="4813534"/>
            <a:ext cx="2118307" cy="14458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9CFE706-B0CB-86BE-D609-AA9F807D8A88}"/>
              </a:ext>
            </a:extLst>
          </p:cNvPr>
          <p:cNvGrpSpPr/>
          <p:nvPr/>
        </p:nvGrpSpPr>
        <p:grpSpPr>
          <a:xfrm>
            <a:off x="269542" y="5184483"/>
            <a:ext cx="8457920" cy="6373550"/>
            <a:chOff x="435377" y="2691705"/>
            <a:chExt cx="4757696" cy="3585209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92EF27B8-6641-FEF7-6B12-4CA06F8F5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5377" y="2691705"/>
              <a:ext cx="4757696" cy="3298936"/>
            </a:xfrm>
            <a:prstGeom prst="rect">
              <a:avLst/>
            </a:prstGeom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1C594B1-DFF6-036E-4665-13D035FEAA53}"/>
                </a:ext>
              </a:extLst>
            </p:cNvPr>
            <p:cNvSpPr txBox="1"/>
            <p:nvPr/>
          </p:nvSpPr>
          <p:spPr>
            <a:xfrm>
              <a:off x="1723296" y="6009502"/>
              <a:ext cx="2170340" cy="267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89" dirty="0"/>
                <a:t>代码</a:t>
              </a:r>
              <a:r>
                <a:rPr lang="en-US" altLang="zh-CN" sz="2489" dirty="0"/>
                <a:t>1 SPI</a:t>
              </a:r>
              <a:r>
                <a:rPr lang="zh-CN" altLang="en-US" sz="2489" dirty="0"/>
                <a:t>驱动官方示例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8DEF5FF-CD66-153E-6394-859B17A0178A}"/>
              </a:ext>
            </a:extLst>
          </p:cNvPr>
          <p:cNvGrpSpPr/>
          <p:nvPr/>
        </p:nvGrpSpPr>
        <p:grpSpPr>
          <a:xfrm>
            <a:off x="16498356" y="6259396"/>
            <a:ext cx="4909933" cy="5287834"/>
            <a:chOff x="8825626" y="2981824"/>
            <a:chExt cx="2761905" cy="2974479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E4482E52-FDBD-999F-3963-B2A243BC0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825626" y="2981824"/>
              <a:ext cx="2761905" cy="2605865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30D8D37-EE96-3284-21F8-354B913F4220}"/>
                </a:ext>
              </a:extLst>
            </p:cNvPr>
            <p:cNvSpPr txBox="1"/>
            <p:nvPr/>
          </p:nvSpPr>
          <p:spPr>
            <a:xfrm>
              <a:off x="9118688" y="5688891"/>
              <a:ext cx="2356390" cy="267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89" dirty="0"/>
                <a:t>代码</a:t>
              </a:r>
              <a:r>
                <a:rPr lang="en-US" altLang="zh-CN" sz="2489" dirty="0"/>
                <a:t>4 SD</a:t>
              </a:r>
              <a:r>
                <a:rPr lang="zh-CN" altLang="en-US" sz="2489" dirty="0"/>
                <a:t>卡驱动示例</a:t>
              </a:r>
            </a:p>
          </p:txBody>
        </p:sp>
      </p:grpSp>
      <p:sp>
        <p:nvSpPr>
          <p:cNvPr id="7" name="副标题 4">
            <a:extLst>
              <a:ext uri="{FF2B5EF4-FFF2-40B4-BE49-F238E27FC236}">
                <a16:creationId xmlns:a16="http://schemas.microsoft.com/office/drawing/2014/main" id="{5335D7D3-1B19-43BD-752D-417A84774E4E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79612" y="367307"/>
            <a:ext cx="3790222" cy="796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625529" rtl="0" eaLnBrk="1" latinLnBrk="0" hangingPunct="1">
              <a:lnSpc>
                <a:spcPct val="90000"/>
              </a:lnSpc>
              <a:spcBef>
                <a:spcPts val="1778"/>
              </a:spcBef>
              <a:buFont typeface="Arial" panose="020B0604020202020204" pitchFamily="34" charset="0"/>
              <a:buNone/>
              <a:defRPr sz="4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4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35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29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93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58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822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87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51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116" indent="0" algn="ctr" defTabSz="1625529" rtl="0" eaLnBrk="1" latinLnBrk="0" hangingPunct="1">
              <a:lnSpc>
                <a:spcPct val="90000"/>
              </a:lnSpc>
              <a:spcBef>
                <a:spcPts val="889"/>
              </a:spcBef>
              <a:buFont typeface="Arial" panose="020B0604020202020204" pitchFamily="34" charset="0"/>
              <a:buNone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300" b="1">
                <a:latin typeface="Novecento wide Bold" panose="00000805000000000000" charset="0"/>
              </a:rPr>
              <a:t>SD</a:t>
            </a:r>
            <a:r>
              <a:rPr lang="zh-CN" altLang="en-US" sz="3300" b="1">
                <a:latin typeface="Novecento wide Bold" panose="00000805000000000000" charset="0"/>
              </a:rPr>
              <a:t>卡读写模块介绍</a:t>
            </a:r>
            <a:endParaRPr lang="en-US" altLang="zh-CN" sz="3300" b="1" dirty="0">
              <a:latin typeface="Novecento wide Bold" panose="00000805000000000000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B59B388-B2BC-A71B-A044-88B2463FAB1B}"/>
              </a:ext>
            </a:extLst>
          </p:cNvPr>
          <p:cNvGrpSpPr/>
          <p:nvPr/>
        </p:nvGrpSpPr>
        <p:grpSpPr>
          <a:xfrm>
            <a:off x="8821514" y="791322"/>
            <a:ext cx="7400407" cy="10766711"/>
            <a:chOff x="8863832" y="504822"/>
            <a:chExt cx="7400407" cy="10393750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03568A3-4B94-660A-15B6-761D51EF4AD7}"/>
                </a:ext>
              </a:extLst>
            </p:cNvPr>
            <p:cNvSpPr txBox="1"/>
            <p:nvPr/>
          </p:nvSpPr>
          <p:spPr>
            <a:xfrm>
              <a:off x="11113253" y="10423185"/>
              <a:ext cx="3476740" cy="475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89" dirty="0"/>
                <a:t>代码</a:t>
              </a:r>
              <a:r>
                <a:rPr lang="en-US" altLang="zh-CN" sz="2489" dirty="0"/>
                <a:t>2 SD</a:t>
              </a:r>
              <a:r>
                <a:rPr lang="zh-CN" altLang="en-US" sz="2489" dirty="0"/>
                <a:t>卡类封装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D994851-9C49-0C4E-A8BB-90F5331E0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63832" y="504822"/>
              <a:ext cx="7400407" cy="9810560"/>
            </a:xfrm>
            <a:prstGeom prst="rect">
              <a:avLst/>
            </a:prstGeom>
          </p:spPr>
        </p:pic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76EDADB-4CC9-BCD4-5163-CA029D1F5219}"/>
              </a:ext>
            </a:extLst>
          </p:cNvPr>
          <p:cNvGrpSpPr/>
          <p:nvPr/>
        </p:nvGrpSpPr>
        <p:grpSpPr>
          <a:xfrm>
            <a:off x="16221921" y="679650"/>
            <a:ext cx="4976126" cy="5332203"/>
            <a:chOff x="16221921" y="679650"/>
            <a:chExt cx="4976126" cy="5332203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00745955-0E7A-83D1-D2B0-41A9153AA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221921" y="679650"/>
              <a:ext cx="4976126" cy="4744207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C91B32B-ADD9-4F6D-8FA0-AC07410A02C7}"/>
                </a:ext>
              </a:extLst>
            </p:cNvPr>
            <p:cNvSpPr txBox="1"/>
            <p:nvPr/>
          </p:nvSpPr>
          <p:spPr>
            <a:xfrm>
              <a:off x="17215561" y="5536465"/>
              <a:ext cx="3080853" cy="475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89" dirty="0"/>
                <a:t>代码</a:t>
              </a:r>
              <a:r>
                <a:rPr lang="en-US" altLang="zh-CN" sz="2489" dirty="0"/>
                <a:t>3 SD</a:t>
              </a:r>
              <a:r>
                <a:rPr lang="zh-CN" altLang="en-US" sz="2489" dirty="0"/>
                <a:t>函数接口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366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UNIT_TYPE" val="b"/>
  <p:tag name="KSO_WM_UNIT_INDEX" val="1"/>
  <p:tag name="KSO_WM_UNIT_ID" val="256*b*1"/>
  <p:tag name="KSO_WM_UNIT_CLEAR" val="1"/>
  <p:tag name="KSO_WM_UNIT_LAYERLEVEL" val="1"/>
  <p:tag name="KSO_WM_UNIT_VALUE" val="140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  <p:tag name="KSO_WM_TAG_VERSION" val="1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UNIT_TYPE" val="b"/>
  <p:tag name="KSO_WM_UNIT_INDEX" val="1"/>
  <p:tag name="KSO_WM_UNIT_ID" val="256*b*1"/>
  <p:tag name="KSO_WM_UNIT_CLEAR" val="1"/>
  <p:tag name="KSO_WM_UNIT_LAYERLEVEL" val="1"/>
  <p:tag name="KSO_WM_UNIT_VALUE" val="140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  <p:tag name="KSO_WM_TAG_VERSION" val="1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UNIT_TYPE" val="b"/>
  <p:tag name="KSO_WM_UNIT_INDEX" val="1"/>
  <p:tag name="KSO_WM_UNIT_ID" val="256*b*1"/>
  <p:tag name="KSO_WM_UNIT_CLEAR" val="1"/>
  <p:tag name="KSO_WM_UNIT_LAYERLEVEL" val="1"/>
  <p:tag name="KSO_WM_UNIT_VALUE" val="140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  <p:tag name="KSO_WM_TAG_VERSION" val="1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UNIT_TYPE" val="b"/>
  <p:tag name="KSO_WM_UNIT_INDEX" val="1"/>
  <p:tag name="KSO_WM_UNIT_ID" val="256*b*1"/>
  <p:tag name="KSO_WM_UNIT_CLEAR" val="1"/>
  <p:tag name="KSO_WM_UNIT_LAYERLEVEL" val="1"/>
  <p:tag name="KSO_WM_UNIT_VALUE" val="140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  <p:tag name="KSO_WM_TAG_VERSION" val="1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UNIT_TYPE" val="b"/>
  <p:tag name="KSO_WM_UNIT_INDEX" val="1"/>
  <p:tag name="KSO_WM_UNIT_ID" val="256*b*1"/>
  <p:tag name="KSO_WM_UNIT_CLEAR" val="1"/>
  <p:tag name="KSO_WM_UNIT_LAYERLEVEL" val="1"/>
  <p:tag name="KSO_WM_UNIT_VALUE" val="140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  <p:tag name="KSO_WM_TAG_VERSION" val="1.0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1924</TotalTime>
  <Words>356</Words>
  <Application>Microsoft Office PowerPoint</Application>
  <PresentationFormat>自定义</PresentationFormat>
  <Paragraphs>47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Novecento wide Bold</vt:lpstr>
      <vt:lpstr>等线</vt:lpstr>
      <vt:lpstr>等线 Light</vt:lpstr>
      <vt:lpstr>微软雅黑</vt:lpstr>
      <vt:lpstr>Arial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高 驰</cp:lastModifiedBy>
  <cp:revision>108</cp:revision>
  <dcterms:created xsi:type="dcterms:W3CDTF">2023-04-03T11:52:38Z</dcterms:created>
  <dcterms:modified xsi:type="dcterms:W3CDTF">2023-07-13T05:17:27Z</dcterms:modified>
</cp:coreProperties>
</file>