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56" r:id="rId2"/>
    <p:sldId id="258" r:id="rId3"/>
    <p:sldId id="286" r:id="rId4"/>
    <p:sldId id="28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94660"/>
  </p:normalViewPr>
  <p:slideViewPr>
    <p:cSldViewPr snapToGrid="0">
      <p:cViewPr varScale="1">
        <p:scale>
          <a:sx n="74" d="100"/>
          <a:sy n="74" d="100"/>
        </p:scale>
        <p:origin x="72" y="18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5" d="100"/>
          <a:sy n="75" d="100"/>
        </p:scale>
        <p:origin x="14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EC56-8E46-498C-9F82-A1E67B00170F}" type="datetimeFigureOut">
              <a:rPr lang="zh-CN" altLang="en-US" smtClean="0"/>
              <a:t>2023/7/6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E617E-3889-48F8-A988-C1F6B731C0C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l">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970222"/>
          </a:xfrm>
        </p:spPr>
        <p:txBody>
          <a:bodyPr/>
          <a:lstStyle>
            <a:lvl1pPr algn="l">
              <a:defRPr/>
            </a:lvl1pPr>
          </a:lstStyle>
          <a:p>
            <a:r>
              <a:rPr lang="zh-CN" altLang="en-US" dirty="0"/>
              <a:t>单击此处编辑母版标题样式</a:t>
            </a:r>
          </a:p>
        </p:txBody>
      </p:sp>
      <p:sp>
        <p:nvSpPr>
          <p:cNvPr id="3" name="文本占位符 2"/>
          <p:cNvSpPr>
            <a:spLocks noGrp="1"/>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a:t>单击此处编辑母版文本样式</a:t>
            </a:r>
          </a:p>
        </p:txBody>
      </p:sp>
      <p:sp>
        <p:nvSpPr>
          <p:cNvPr id="6" name="内容占位符 5"/>
          <p:cNvSpPr>
            <a:spLocks noGrp="1"/>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4851DC-CD24-4E20-AC43-84D4817493CE}" type="datetime1">
              <a:rPr lang="zh-CN" altLang="en-US" smtClean="0"/>
              <a:t>2023/7/6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F1D1A5-9DB9-47CE-AB47-B90B00FE3C9F}"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018836-6699-441E-9BAB-C61FC75AFD51}" type="datetime1">
              <a:rPr lang="zh-CN" altLang="en-US" smtClean="0">
                <a:solidFill>
                  <a:prstClr val="black">
                    <a:tint val="75000"/>
                  </a:prstClr>
                </a:solidFill>
              </a:rPr>
              <a:t>2023/7/6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040BF0B-87F8-415C-BAC5-F65F41346B0A}"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90106F6D-FB2C-4A93-B18F-24E90D5C3B62}" type="datetime1">
              <a:rPr lang="zh-CN" altLang="en-US" smtClean="0"/>
              <a:t>2023/7/6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D686B1-6509-4CC6-A0C8-F609EF2537BF}"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6F6D-FB2C-4A93-B18F-24E90D5C3B62}" type="datetime1">
              <a:rPr lang="zh-CN" altLang="en-US" smtClean="0"/>
              <a:t>2023/7/6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6B1-6509-4CC6-A0C8-F609EF2537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jp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2"/>
            </p:custDataLst>
          </p:nvPr>
        </p:nvSpPr>
        <p:spPr>
          <a:xfrm>
            <a:off x="143964" y="123734"/>
            <a:ext cx="1539694" cy="436245"/>
          </a:xfrm>
        </p:spPr>
        <p:txBody>
          <a:bodyPr/>
          <a:lstStyle/>
          <a:p>
            <a:r>
              <a:rPr lang="zh-CN" altLang="en-US" sz="2000" b="1" dirty="0">
                <a:latin typeface="Novecento wide Bold" panose="00000805000000000000" charset="0"/>
              </a:rPr>
              <a:t>本周进展</a:t>
            </a:r>
            <a:endParaRPr lang="en-US" altLang="zh-CN" sz="2000" b="1" dirty="0">
              <a:latin typeface="Novecento wide Bold" panose="00000805000000000000" charset="0"/>
            </a:endParaRPr>
          </a:p>
        </p:txBody>
      </p:sp>
      <p:sp>
        <p:nvSpPr>
          <p:cNvPr id="7" name="副标题 4"/>
          <p:cNvSpPr/>
          <p:nvPr>
            <p:custDataLst>
              <p:tags r:id="rId3"/>
            </p:custDataLst>
          </p:nvPr>
        </p:nvSpPr>
        <p:spPr>
          <a:xfrm>
            <a:off x="399245" y="2331871"/>
            <a:ext cx="4185634" cy="21942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lvl="0" algn="l"/>
            <a:r>
              <a:rPr lang="zh-CN" altLang="en-US" sz="2800" dirty="0"/>
              <a:t>         </a:t>
            </a:r>
            <a:r>
              <a:rPr lang="zh-CN" altLang="en-US" sz="2800" b="1" dirty="0">
                <a:latin typeface="Novecento wide Bold" panose="00000805000000000000" charset="0"/>
              </a:rPr>
              <a:t>实现了使用微控制器对继电器和的控制。继电器可以通过串联到离心电机的火线上从而控制其电源供应。</a:t>
            </a:r>
            <a:endParaRPr lang="zh-CN" altLang="en-US" sz="1900" b="1" dirty="0">
              <a:latin typeface="Novecento wide Bold" panose="00000805000000000000" charset="0"/>
            </a:endParaRPr>
          </a:p>
        </p:txBody>
      </p:sp>
      <p:grpSp>
        <p:nvGrpSpPr>
          <p:cNvPr id="16" name="组合 15">
            <a:extLst>
              <a:ext uri="{FF2B5EF4-FFF2-40B4-BE49-F238E27FC236}">
                <a16:creationId xmlns:a16="http://schemas.microsoft.com/office/drawing/2014/main" id="{8E3F6325-F44C-0016-BEA1-B0F2400205B1}"/>
              </a:ext>
            </a:extLst>
          </p:cNvPr>
          <p:cNvGrpSpPr/>
          <p:nvPr/>
        </p:nvGrpSpPr>
        <p:grpSpPr>
          <a:xfrm>
            <a:off x="5019040" y="677748"/>
            <a:ext cx="6670684" cy="5502505"/>
            <a:chOff x="5133739" y="927982"/>
            <a:chExt cx="6670684" cy="5502505"/>
          </a:xfrm>
        </p:grpSpPr>
        <p:pic>
          <p:nvPicPr>
            <p:cNvPr id="6" name="图片 5">
              <a:extLst>
                <a:ext uri="{FF2B5EF4-FFF2-40B4-BE49-F238E27FC236}">
                  <a16:creationId xmlns:a16="http://schemas.microsoft.com/office/drawing/2014/main" id="{94CCFCD2-FC89-CE5C-FAE8-DCDFE30E5EA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rot="16200000">
              <a:off x="5968063" y="93658"/>
              <a:ext cx="5002036" cy="6670684"/>
            </a:xfrm>
            <a:prstGeom prst="rect">
              <a:avLst/>
            </a:prstGeom>
          </p:spPr>
        </p:pic>
        <p:sp>
          <p:nvSpPr>
            <p:cNvPr id="15" name="文本框 14">
              <a:extLst>
                <a:ext uri="{FF2B5EF4-FFF2-40B4-BE49-F238E27FC236}">
                  <a16:creationId xmlns:a16="http://schemas.microsoft.com/office/drawing/2014/main" id="{6543CC24-1509-508B-4ACE-16E3D2A35EDE}"/>
                </a:ext>
              </a:extLst>
            </p:cNvPr>
            <p:cNvSpPr txBox="1"/>
            <p:nvPr/>
          </p:nvSpPr>
          <p:spPr>
            <a:xfrm>
              <a:off x="7683467" y="6122710"/>
              <a:ext cx="2064629" cy="307777"/>
            </a:xfrm>
            <a:prstGeom prst="rect">
              <a:avLst/>
            </a:prstGeom>
            <a:noFill/>
          </p:spPr>
          <p:txBody>
            <a:bodyPr wrap="square" rtlCol="0">
              <a:spAutoFit/>
            </a:bodyPr>
            <a:lstStyle/>
            <a:p>
              <a:r>
                <a:rPr lang="zh-CN" altLang="en-US" sz="1400" dirty="0"/>
                <a:t>图</a:t>
              </a:r>
              <a:r>
                <a:rPr lang="en-US" altLang="zh-CN" sz="1400" dirty="0"/>
                <a:t>1 </a:t>
              </a:r>
              <a:r>
                <a:rPr lang="zh-CN" altLang="en-US" sz="1400" dirty="0"/>
                <a:t>单路继电器实拍图</a:t>
              </a: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2"/>
            </p:custDataLst>
          </p:nvPr>
        </p:nvSpPr>
        <p:spPr>
          <a:xfrm>
            <a:off x="114935" y="109220"/>
            <a:ext cx="1779905" cy="448310"/>
          </a:xfrm>
        </p:spPr>
        <p:txBody>
          <a:bodyPr>
            <a:normAutofit/>
          </a:bodyPr>
          <a:lstStyle/>
          <a:p>
            <a:r>
              <a:rPr lang="zh-CN" altLang="en-US" sz="2000" b="1" dirty="0">
                <a:latin typeface="Novecento wide Bold" panose="00000805000000000000" charset="0"/>
              </a:rPr>
              <a:t>继电器介绍</a:t>
            </a:r>
            <a:endParaRPr lang="en-US" altLang="zh-CN" sz="2000" b="1" dirty="0">
              <a:latin typeface="Novecento wide Bold" panose="00000805000000000000" charset="0"/>
            </a:endParaRPr>
          </a:p>
        </p:txBody>
      </p:sp>
      <p:sp>
        <p:nvSpPr>
          <p:cNvPr id="7" name="副标题 4"/>
          <p:cNvSpPr/>
          <p:nvPr>
            <p:custDataLst>
              <p:tags r:id="rId3"/>
            </p:custDataLst>
          </p:nvPr>
        </p:nvSpPr>
        <p:spPr>
          <a:xfrm>
            <a:off x="438650" y="729787"/>
            <a:ext cx="5412523" cy="539842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charset="0"/>
              <a:buNone/>
              <a:defRPr sz="1600" kern="1200">
                <a:solidFill>
                  <a:schemeClr val="tx1"/>
                </a:solidFill>
                <a:latin typeface="+mn-lt"/>
                <a:ea typeface="+mn-ea"/>
                <a:cs typeface="+mn-cs"/>
              </a:defRPr>
            </a:lvl9pPr>
          </a:lstStyle>
          <a:p>
            <a:pPr lvl="0"/>
            <a:r>
              <a:rPr lang="zh-CN" altLang="en-US" sz="2000" b="1" dirty="0">
                <a:solidFill>
                  <a:srgbClr val="FF0000"/>
                </a:solidFill>
                <a:latin typeface="Novecento wide Bold" panose="00000805000000000000" charset="0"/>
              </a:rPr>
              <a:t>主要作用</a:t>
            </a:r>
          </a:p>
          <a:p>
            <a:pPr lvl="0"/>
            <a:endParaRPr lang="zh-CN" altLang="en-US" sz="1800" dirty="0"/>
          </a:p>
          <a:p>
            <a:pPr lvl="0"/>
            <a:r>
              <a:rPr lang="en-US" altLang="zh-CN" sz="2000" b="1" dirty="0">
                <a:solidFill>
                  <a:srgbClr val="FF0000"/>
                </a:solidFill>
                <a:latin typeface="Novecento wide Bold" panose="00000805000000000000" charset="0"/>
              </a:rPr>
              <a:t>(1)</a:t>
            </a:r>
            <a:r>
              <a:rPr lang="zh-CN" altLang="en-US" sz="2000" b="1" dirty="0">
                <a:solidFill>
                  <a:srgbClr val="FF0000"/>
                </a:solidFill>
                <a:latin typeface="Novecento wide Bold" panose="00000805000000000000" charset="0"/>
              </a:rPr>
              <a:t>用电器控制：</a:t>
            </a:r>
            <a:endParaRPr lang="en-US" altLang="zh-CN" sz="2000" b="1" dirty="0">
              <a:solidFill>
                <a:srgbClr val="FF0000"/>
              </a:solidFill>
              <a:latin typeface="Novecento wide Bold" panose="00000805000000000000" charset="0"/>
            </a:endParaRPr>
          </a:p>
          <a:p>
            <a:pPr lvl="0" algn="l"/>
            <a:r>
              <a:rPr lang="zh-CN" altLang="en-US" sz="2000" b="1" dirty="0">
                <a:latin typeface="Novecento wide Bold" panose="00000805000000000000" charset="0"/>
              </a:rPr>
              <a:t>采用继电器可以实现对诸如离心电机、丝杆滑台等仅依靠单片机引脚无法驱动的大功率用电器的控制。</a:t>
            </a:r>
            <a:endParaRPr lang="en-US" altLang="zh-CN" sz="2000" b="1" dirty="0">
              <a:latin typeface="Novecento wide Bold" panose="00000805000000000000" charset="0"/>
            </a:endParaRPr>
          </a:p>
          <a:p>
            <a:pPr lvl="0" algn="l"/>
            <a:endParaRPr lang="zh-CN" altLang="en-US" sz="2000" b="1" dirty="0">
              <a:latin typeface="Novecento wide Bold" panose="00000805000000000000" charset="0"/>
            </a:endParaRPr>
          </a:p>
          <a:p>
            <a:r>
              <a:rPr lang="en-US" altLang="zh-CN" sz="2100" b="1" dirty="0">
                <a:solidFill>
                  <a:srgbClr val="FF0000"/>
                </a:solidFill>
                <a:latin typeface="Novecento wide Bold" panose="00000805000000000000" charset="0"/>
              </a:rPr>
              <a:t>(2)</a:t>
            </a:r>
            <a:r>
              <a:rPr lang="zh-CN" altLang="en-US" sz="2100" b="1" dirty="0">
                <a:solidFill>
                  <a:srgbClr val="FF0000"/>
                </a:solidFill>
                <a:latin typeface="Novecento wide Bold" panose="00000805000000000000" charset="0"/>
              </a:rPr>
              <a:t>信号隔离：</a:t>
            </a:r>
            <a:endParaRPr lang="en-US" altLang="zh-CN" sz="2100" b="1" dirty="0">
              <a:solidFill>
                <a:srgbClr val="FF0000"/>
              </a:solidFill>
              <a:latin typeface="Novecento wide Bold" panose="00000805000000000000" charset="0"/>
            </a:endParaRPr>
          </a:p>
          <a:p>
            <a:pPr lvl="0" algn="l"/>
            <a:r>
              <a:rPr lang="zh-CN" altLang="en-US" sz="2000" b="1" dirty="0">
                <a:latin typeface="Novecento wide Bold" panose="00000805000000000000" charset="0"/>
              </a:rPr>
              <a:t>采用继电器可以将原有电路系统分割为工作电路和控制电路两个子系统，避免了工作电路中用电器的开关产生的电压电流波动对控制电路造成干扰。</a:t>
            </a:r>
            <a:endParaRPr lang="en-US" altLang="zh-CN" sz="2000" b="1" dirty="0">
              <a:latin typeface="Novecento wide Bold" panose="00000805000000000000" charset="0"/>
            </a:endParaRPr>
          </a:p>
          <a:p>
            <a:pPr lvl="0" algn="l"/>
            <a:endParaRPr lang="zh-CN" altLang="en-US" sz="2000" b="1" dirty="0">
              <a:latin typeface="Novecento wide Bold" panose="00000805000000000000" charset="0"/>
            </a:endParaRPr>
          </a:p>
          <a:p>
            <a:r>
              <a:rPr lang="en-US" altLang="zh-CN" sz="2100" b="1" dirty="0">
                <a:solidFill>
                  <a:srgbClr val="FF0000"/>
                </a:solidFill>
                <a:latin typeface="Novecento wide Bold" panose="00000805000000000000" charset="0"/>
              </a:rPr>
              <a:t>(3)</a:t>
            </a:r>
            <a:r>
              <a:rPr lang="zh-CN" altLang="en-US" sz="2100" b="1" dirty="0">
                <a:solidFill>
                  <a:srgbClr val="FF0000"/>
                </a:solidFill>
                <a:latin typeface="Novecento wide Bold" panose="00000805000000000000" charset="0"/>
              </a:rPr>
              <a:t>传感器保护：</a:t>
            </a:r>
            <a:endParaRPr lang="en-US" altLang="zh-CN" sz="2100" b="1" dirty="0">
              <a:solidFill>
                <a:srgbClr val="FF0000"/>
              </a:solidFill>
              <a:latin typeface="Novecento wide Bold" panose="00000805000000000000" charset="0"/>
            </a:endParaRPr>
          </a:p>
          <a:p>
            <a:pPr lvl="0" algn="l"/>
            <a:r>
              <a:rPr lang="zh-CN" altLang="en-US" sz="2000" b="1" dirty="0">
                <a:latin typeface="Novecento wide Bold" panose="00000805000000000000" charset="0"/>
              </a:rPr>
              <a:t>采用继电器可以实现强弱电分离，保证了即便工作电路出现异常导致的电压电流过大不会传到到控制电路，保护了微控制器和传感器的安全。</a:t>
            </a:r>
          </a:p>
        </p:txBody>
      </p:sp>
      <p:grpSp>
        <p:nvGrpSpPr>
          <p:cNvPr id="22" name="组合 21">
            <a:extLst>
              <a:ext uri="{FF2B5EF4-FFF2-40B4-BE49-F238E27FC236}">
                <a16:creationId xmlns:a16="http://schemas.microsoft.com/office/drawing/2014/main" id="{FA1F214B-216C-61B8-BC9E-7DDB545F1F89}"/>
              </a:ext>
            </a:extLst>
          </p:cNvPr>
          <p:cNvGrpSpPr/>
          <p:nvPr/>
        </p:nvGrpSpPr>
        <p:grpSpPr>
          <a:xfrm>
            <a:off x="6404662" y="109221"/>
            <a:ext cx="5787338" cy="6646307"/>
            <a:chOff x="6404661" y="0"/>
            <a:chExt cx="5787339" cy="6800925"/>
          </a:xfrm>
        </p:grpSpPr>
        <p:pic>
          <p:nvPicPr>
            <p:cNvPr id="3" name="图片 2">
              <a:extLst>
                <a:ext uri="{FF2B5EF4-FFF2-40B4-BE49-F238E27FC236}">
                  <a16:creationId xmlns:a16="http://schemas.microsoft.com/office/drawing/2014/main" id="{4E80AAEF-90AF-9238-2FB9-8CFFEE35E43C}"/>
                </a:ext>
              </a:extLst>
            </p:cNvPr>
            <p:cNvPicPr>
              <a:picLocks noChangeAspect="1"/>
            </p:cNvPicPr>
            <p:nvPr/>
          </p:nvPicPr>
          <p:blipFill>
            <a:blip r:embed="rId5"/>
            <a:stretch>
              <a:fillRect/>
            </a:stretch>
          </p:blipFill>
          <p:spPr>
            <a:xfrm>
              <a:off x="6404661" y="0"/>
              <a:ext cx="2491104" cy="2845740"/>
            </a:xfrm>
            <a:prstGeom prst="rect">
              <a:avLst/>
            </a:prstGeom>
          </p:spPr>
        </p:pic>
        <p:pic>
          <p:nvPicPr>
            <p:cNvPr id="13" name="图片 12">
              <a:extLst>
                <a:ext uri="{FF2B5EF4-FFF2-40B4-BE49-F238E27FC236}">
                  <a16:creationId xmlns:a16="http://schemas.microsoft.com/office/drawing/2014/main" id="{C190A1FE-5F29-F00C-BBF9-2D6A6B470061}"/>
                </a:ext>
              </a:extLst>
            </p:cNvPr>
            <p:cNvPicPr>
              <a:picLocks noChangeAspect="1"/>
            </p:cNvPicPr>
            <p:nvPr/>
          </p:nvPicPr>
          <p:blipFill>
            <a:blip r:embed="rId6"/>
            <a:stretch>
              <a:fillRect/>
            </a:stretch>
          </p:blipFill>
          <p:spPr>
            <a:xfrm>
              <a:off x="8930892" y="232844"/>
              <a:ext cx="2401969" cy="2539225"/>
            </a:xfrm>
            <a:prstGeom prst="rect">
              <a:avLst/>
            </a:prstGeom>
          </p:spPr>
        </p:pic>
        <p:pic>
          <p:nvPicPr>
            <p:cNvPr id="15" name="图片 14">
              <a:extLst>
                <a:ext uri="{FF2B5EF4-FFF2-40B4-BE49-F238E27FC236}">
                  <a16:creationId xmlns:a16="http://schemas.microsoft.com/office/drawing/2014/main" id="{BAAB8E4B-7458-CF21-691A-EC03D12295F9}"/>
                </a:ext>
              </a:extLst>
            </p:cNvPr>
            <p:cNvPicPr>
              <a:picLocks noChangeAspect="1"/>
            </p:cNvPicPr>
            <p:nvPr/>
          </p:nvPicPr>
          <p:blipFill>
            <a:blip r:embed="rId7"/>
            <a:stretch>
              <a:fillRect/>
            </a:stretch>
          </p:blipFill>
          <p:spPr>
            <a:xfrm>
              <a:off x="6555240" y="3209798"/>
              <a:ext cx="5636760" cy="3276190"/>
            </a:xfrm>
            <a:prstGeom prst="rect">
              <a:avLst/>
            </a:prstGeom>
          </p:spPr>
        </p:pic>
        <p:sp>
          <p:nvSpPr>
            <p:cNvPr id="17" name="文本框 16">
              <a:extLst>
                <a:ext uri="{FF2B5EF4-FFF2-40B4-BE49-F238E27FC236}">
                  <a16:creationId xmlns:a16="http://schemas.microsoft.com/office/drawing/2014/main" id="{C1858354-1971-9882-187D-43E30816A7F0}"/>
                </a:ext>
              </a:extLst>
            </p:cNvPr>
            <p:cNvSpPr txBox="1"/>
            <p:nvPr/>
          </p:nvSpPr>
          <p:spPr>
            <a:xfrm>
              <a:off x="7345469" y="2848444"/>
              <a:ext cx="1625958" cy="314937"/>
            </a:xfrm>
            <a:prstGeom prst="rect">
              <a:avLst/>
            </a:prstGeom>
            <a:noFill/>
          </p:spPr>
          <p:txBody>
            <a:bodyPr wrap="square">
              <a:spAutoFit/>
            </a:bodyPr>
            <a:lstStyle/>
            <a:p>
              <a:r>
                <a:rPr lang="zh-CN" altLang="en-US" sz="1400" dirty="0"/>
                <a:t>图</a:t>
              </a:r>
              <a:r>
                <a:rPr lang="en-US" altLang="zh-CN" sz="1400" dirty="0"/>
                <a:t>2 </a:t>
              </a:r>
              <a:r>
                <a:rPr lang="zh-CN" altLang="en-US" sz="1400" dirty="0"/>
                <a:t>继电器</a:t>
              </a:r>
            </a:p>
          </p:txBody>
        </p:sp>
        <p:sp>
          <p:nvSpPr>
            <p:cNvPr id="19" name="文本框 18">
              <a:extLst>
                <a:ext uri="{FF2B5EF4-FFF2-40B4-BE49-F238E27FC236}">
                  <a16:creationId xmlns:a16="http://schemas.microsoft.com/office/drawing/2014/main" id="{9763D4E0-DFD2-3BD4-5620-08949CAF22E0}"/>
                </a:ext>
              </a:extLst>
            </p:cNvPr>
            <p:cNvSpPr txBox="1"/>
            <p:nvPr/>
          </p:nvSpPr>
          <p:spPr>
            <a:xfrm>
              <a:off x="9169787" y="2845740"/>
              <a:ext cx="2591873" cy="314937"/>
            </a:xfrm>
            <a:prstGeom prst="rect">
              <a:avLst/>
            </a:prstGeom>
            <a:noFill/>
          </p:spPr>
          <p:txBody>
            <a:bodyPr wrap="square">
              <a:spAutoFit/>
            </a:bodyPr>
            <a:lstStyle/>
            <a:p>
              <a:r>
                <a:rPr lang="zh-CN" altLang="en-US" sz="1400" dirty="0"/>
                <a:t>图</a:t>
              </a:r>
              <a:r>
                <a:rPr lang="en-US" altLang="zh-CN" sz="1400" dirty="0"/>
                <a:t>3 </a:t>
              </a:r>
              <a:r>
                <a:rPr lang="zh-CN" altLang="en-US" sz="1400" dirty="0"/>
                <a:t>继电器的电路符号</a:t>
              </a:r>
            </a:p>
          </p:txBody>
        </p:sp>
        <p:sp>
          <p:nvSpPr>
            <p:cNvPr id="21" name="文本框 20">
              <a:extLst>
                <a:ext uri="{FF2B5EF4-FFF2-40B4-BE49-F238E27FC236}">
                  <a16:creationId xmlns:a16="http://schemas.microsoft.com/office/drawing/2014/main" id="{1E8D0E4B-EB9A-4301-BE0A-22BAEDFCB073}"/>
                </a:ext>
              </a:extLst>
            </p:cNvPr>
            <p:cNvSpPr txBox="1"/>
            <p:nvPr/>
          </p:nvSpPr>
          <p:spPr>
            <a:xfrm>
              <a:off x="8448249" y="6485988"/>
              <a:ext cx="2063840" cy="314937"/>
            </a:xfrm>
            <a:prstGeom prst="rect">
              <a:avLst/>
            </a:prstGeom>
            <a:noFill/>
          </p:spPr>
          <p:txBody>
            <a:bodyPr wrap="square">
              <a:spAutoFit/>
            </a:bodyPr>
            <a:lstStyle/>
            <a:p>
              <a:r>
                <a:rPr lang="zh-CN" altLang="en-US" sz="1400" dirty="0"/>
                <a:t>图</a:t>
              </a:r>
              <a:r>
                <a:rPr lang="en-US" altLang="zh-CN" sz="1400" dirty="0"/>
                <a:t>4 </a:t>
              </a:r>
              <a:r>
                <a:rPr lang="zh-CN" altLang="en-US" sz="1400" dirty="0"/>
                <a:t>继电器的结构</a:t>
              </a: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7C4008-0203-CB18-33A4-23F1B6C4A66B}"/>
              </a:ext>
            </a:extLst>
          </p:cNvPr>
          <p:cNvSpPr txBox="1"/>
          <p:nvPr/>
        </p:nvSpPr>
        <p:spPr>
          <a:xfrm>
            <a:off x="1004887" y="905824"/>
            <a:ext cx="3912818" cy="1633781"/>
          </a:xfrm>
          <a:prstGeom prst="rect">
            <a:avLst/>
          </a:prstGeom>
          <a:noFill/>
        </p:spPr>
        <p:txBody>
          <a:bodyPr wrap="square" lIns="46990" tIns="46990" rIns="46990" bIns="46990" rtlCol="0" anchor="ctr" anchorCtr="0">
            <a:spAutoFit/>
          </a:bodyPr>
          <a:lstStyle/>
          <a:p>
            <a:pPr algn="ctr"/>
            <a:r>
              <a:rPr lang="zh-CN" altLang="en-US" sz="2000" b="1" dirty="0">
                <a:latin typeface="Novecento wide Bold" panose="00000805000000000000" charset="0"/>
                <a:cs typeface="Novecento wide Bold" panose="00000805000000000000" charset="0"/>
              </a:rPr>
              <a:t>元件与接线</a:t>
            </a:r>
            <a:endParaRPr lang="en-US" altLang="zh-CN" sz="2000" b="1" dirty="0">
              <a:latin typeface="Novecento wide Bold" panose="00000805000000000000" charset="0"/>
              <a:cs typeface="Novecento wide Bold" panose="00000805000000000000" charset="0"/>
            </a:endParaRPr>
          </a:p>
          <a:p>
            <a:pPr algn="ctr"/>
            <a:endParaRPr lang="en-US" altLang="zh-CN" sz="2000" b="1" dirty="0">
              <a:latin typeface="Novecento wide Bold" panose="00000805000000000000" charset="0"/>
              <a:cs typeface="Novecento wide Bold" panose="00000805000000000000" charset="0"/>
            </a:endParaRPr>
          </a:p>
          <a:p>
            <a:r>
              <a:rPr lang="zh-CN" altLang="en-US" sz="2000" b="1" dirty="0">
                <a:latin typeface="Novecento wide Bold" panose="00000805000000000000" charset="0"/>
                <a:cs typeface="Novecento wide Bold" panose="00000805000000000000" charset="0"/>
              </a:rPr>
              <a:t>本次实验采用的</a:t>
            </a:r>
            <a:r>
              <a:rPr lang="zh-CN" altLang="en-US" sz="2000" b="1" dirty="0">
                <a:solidFill>
                  <a:srgbClr val="FF0000"/>
                </a:solidFill>
                <a:latin typeface="Novecento wide Bold" panose="00000805000000000000" charset="0"/>
                <a:cs typeface="Novecento wide Bold" panose="00000805000000000000" charset="0"/>
              </a:rPr>
              <a:t>元件型号</a:t>
            </a:r>
            <a:r>
              <a:rPr lang="zh-CN" altLang="en-US" sz="2000" b="1" dirty="0">
                <a:latin typeface="Novecento wide Bold" panose="00000805000000000000" charset="0"/>
                <a:cs typeface="Novecento wide Bold" panose="00000805000000000000" charset="0"/>
              </a:rPr>
              <a:t>如右侧材料表所示，</a:t>
            </a:r>
            <a:r>
              <a:rPr lang="zh-CN" altLang="en-US" sz="2000" b="1" dirty="0">
                <a:solidFill>
                  <a:srgbClr val="FF0000"/>
                </a:solidFill>
                <a:latin typeface="Novecento wide Bold" panose="00000805000000000000" charset="0"/>
                <a:cs typeface="Novecento wide Bold" panose="00000805000000000000" charset="0"/>
              </a:rPr>
              <a:t>线路连接</a:t>
            </a:r>
            <a:r>
              <a:rPr lang="zh-CN" altLang="en-US" sz="2000" b="1" dirty="0">
                <a:latin typeface="Novecento wide Bold" panose="00000805000000000000" charset="0"/>
                <a:cs typeface="Novecento wide Bold" panose="00000805000000000000" charset="0"/>
              </a:rPr>
              <a:t>如右侧接线图所示。</a:t>
            </a:r>
          </a:p>
        </p:txBody>
      </p:sp>
      <p:sp>
        <p:nvSpPr>
          <p:cNvPr id="6" name="文本框 5">
            <a:extLst>
              <a:ext uri="{FF2B5EF4-FFF2-40B4-BE49-F238E27FC236}">
                <a16:creationId xmlns:a16="http://schemas.microsoft.com/office/drawing/2014/main" id="{52D35A53-6BFB-D60B-FE76-8C3D49BD3A6F}"/>
              </a:ext>
            </a:extLst>
          </p:cNvPr>
          <p:cNvSpPr txBox="1"/>
          <p:nvPr/>
        </p:nvSpPr>
        <p:spPr>
          <a:xfrm>
            <a:off x="1831799" y="5834121"/>
            <a:ext cx="2214687" cy="307777"/>
          </a:xfrm>
          <a:prstGeom prst="rect">
            <a:avLst/>
          </a:prstGeom>
          <a:noFill/>
        </p:spPr>
        <p:txBody>
          <a:bodyPr wrap="square" rtlCol="0">
            <a:spAutoFit/>
          </a:bodyPr>
          <a:lstStyle/>
          <a:p>
            <a:r>
              <a:rPr lang="zh-CN" altLang="en-US" sz="1400" dirty="0"/>
              <a:t>表</a:t>
            </a:r>
            <a:r>
              <a:rPr lang="en-US" altLang="zh-CN" sz="1400" dirty="0"/>
              <a:t>1 </a:t>
            </a:r>
            <a:r>
              <a:rPr lang="zh-CN" altLang="en-US" sz="1400" dirty="0"/>
              <a:t>测试元件名称和型号</a:t>
            </a:r>
          </a:p>
        </p:txBody>
      </p:sp>
      <p:graphicFrame>
        <p:nvGraphicFramePr>
          <p:cNvPr id="9" name="表格 9">
            <a:extLst>
              <a:ext uri="{FF2B5EF4-FFF2-40B4-BE49-F238E27FC236}">
                <a16:creationId xmlns:a16="http://schemas.microsoft.com/office/drawing/2014/main" id="{ED78C906-2634-D62F-AC48-6FEA13CD0523}"/>
              </a:ext>
            </a:extLst>
          </p:cNvPr>
          <p:cNvGraphicFramePr>
            <a:graphicFrameLocks noGrp="1"/>
          </p:cNvGraphicFramePr>
          <p:nvPr>
            <p:extLst>
              <p:ext uri="{D42A27DB-BD31-4B8C-83A1-F6EECF244321}">
                <p14:modId xmlns:p14="http://schemas.microsoft.com/office/powerpoint/2010/main" val="1741024544"/>
              </p:ext>
            </p:extLst>
          </p:nvPr>
        </p:nvGraphicFramePr>
        <p:xfrm>
          <a:off x="149543" y="2707595"/>
          <a:ext cx="5579200" cy="2971419"/>
        </p:xfrm>
        <a:graphic>
          <a:graphicData uri="http://schemas.openxmlformats.org/drawingml/2006/table">
            <a:tbl>
              <a:tblPr firstRow="1" bandRow="1">
                <a:tableStyleId>{F5AB1C69-6EDB-4FF4-983F-18BD219EF322}</a:tableStyleId>
              </a:tblPr>
              <a:tblGrid>
                <a:gridCol w="1169989">
                  <a:extLst>
                    <a:ext uri="{9D8B030D-6E8A-4147-A177-3AD203B41FA5}">
                      <a16:colId xmlns:a16="http://schemas.microsoft.com/office/drawing/2014/main" val="1955006233"/>
                    </a:ext>
                  </a:extLst>
                </a:gridCol>
                <a:gridCol w="1469737">
                  <a:extLst>
                    <a:ext uri="{9D8B030D-6E8A-4147-A177-3AD203B41FA5}">
                      <a16:colId xmlns:a16="http://schemas.microsoft.com/office/drawing/2014/main" val="3726518613"/>
                    </a:ext>
                  </a:extLst>
                </a:gridCol>
                <a:gridCol w="1469737">
                  <a:extLst>
                    <a:ext uri="{9D8B030D-6E8A-4147-A177-3AD203B41FA5}">
                      <a16:colId xmlns:a16="http://schemas.microsoft.com/office/drawing/2014/main" val="1977267208"/>
                    </a:ext>
                  </a:extLst>
                </a:gridCol>
                <a:gridCol w="1469737">
                  <a:extLst>
                    <a:ext uri="{9D8B030D-6E8A-4147-A177-3AD203B41FA5}">
                      <a16:colId xmlns:a16="http://schemas.microsoft.com/office/drawing/2014/main" val="2638637024"/>
                    </a:ext>
                  </a:extLst>
                </a:gridCol>
              </a:tblGrid>
              <a:tr h="845818">
                <a:tc>
                  <a:txBody>
                    <a:bodyPr/>
                    <a:lstStyle/>
                    <a:p>
                      <a:endParaRPr lang="zh-CN" altLang="en-US" dirty="0">
                        <a:ln cap="sq">
                          <a:solidFill>
                            <a:schemeClr val="accent1"/>
                          </a:solidFill>
                        </a:ln>
                      </a:endParaRPr>
                    </a:p>
                  </a:txBody>
                  <a:tcPr/>
                </a:tc>
                <a:tc>
                  <a:txBody>
                    <a:bodyPr/>
                    <a:lstStyle/>
                    <a:p>
                      <a:pPr algn="ctr">
                        <a:lnSpc>
                          <a:spcPct val="100000"/>
                        </a:lnSpc>
                      </a:pPr>
                      <a:r>
                        <a:rPr lang="zh-CN" altLang="en-US" sz="1800" kern="1200" dirty="0">
                          <a:solidFill>
                            <a:schemeClr val="dk1"/>
                          </a:solidFill>
                          <a:latin typeface="+mn-lt"/>
                          <a:ea typeface="+mn-ea"/>
                          <a:cs typeface="+mn-cs"/>
                        </a:rPr>
                        <a:t>微控制器</a:t>
                      </a:r>
                    </a:p>
                  </a:txBody>
                  <a:tcPr anchor="ctr"/>
                </a:tc>
                <a:tc>
                  <a:txBody>
                    <a:bodyPr/>
                    <a:lstStyle/>
                    <a:p>
                      <a:pPr marL="0" algn="ctr" defTabSz="914400" rtl="0" eaLnBrk="1" latinLnBrk="0" hangingPunct="1">
                        <a:lnSpc>
                          <a:spcPct val="100000"/>
                        </a:lnSpc>
                      </a:pPr>
                      <a:r>
                        <a:rPr lang="zh-CN" altLang="en-US" sz="1800" kern="1200" dirty="0">
                          <a:solidFill>
                            <a:schemeClr val="dk1"/>
                          </a:solidFill>
                          <a:latin typeface="+mn-lt"/>
                          <a:ea typeface="+mn-ea"/>
                          <a:cs typeface="+mn-cs"/>
                        </a:rPr>
                        <a:t>继电器</a:t>
                      </a:r>
                    </a:p>
                  </a:txBody>
                  <a:tcPr anchor="ctr"/>
                </a:tc>
                <a:tc>
                  <a:txBody>
                    <a:bodyPr/>
                    <a:lstStyle/>
                    <a:p>
                      <a:pPr marL="0" algn="ctr" defTabSz="914400" rtl="0" eaLnBrk="1" latinLnBrk="0" hangingPunct="1">
                        <a:lnSpc>
                          <a:spcPct val="100000"/>
                        </a:lnSpc>
                      </a:pPr>
                      <a:r>
                        <a:rPr lang="zh-CN" altLang="en-US" sz="1800" kern="1200" dirty="0">
                          <a:solidFill>
                            <a:schemeClr val="dk1"/>
                          </a:solidFill>
                          <a:latin typeface="+mn-lt"/>
                          <a:ea typeface="+mn-ea"/>
                          <a:cs typeface="+mn-cs"/>
                        </a:rPr>
                        <a:t>执行器</a:t>
                      </a:r>
                    </a:p>
                  </a:txBody>
                  <a:tcPr anchor="ctr"/>
                </a:tc>
                <a:extLst>
                  <a:ext uri="{0D108BD9-81ED-4DB2-BD59-A6C34878D82A}">
                    <a16:rowId xmlns:a16="http://schemas.microsoft.com/office/drawing/2014/main" val="3273261097"/>
                  </a:ext>
                </a:extLst>
              </a:tr>
              <a:tr h="845818">
                <a:tc>
                  <a:txBody>
                    <a:bodyPr/>
                    <a:lstStyle/>
                    <a:p>
                      <a:pPr marL="0" algn="ctr" defTabSz="914400" rtl="0" eaLnBrk="1" latinLnBrk="0" hangingPunct="1">
                        <a:lnSpc>
                          <a:spcPct val="100000"/>
                        </a:lnSpc>
                      </a:pPr>
                      <a:r>
                        <a:rPr lang="zh-CN" altLang="en-US" sz="1800" kern="1200" dirty="0">
                          <a:solidFill>
                            <a:schemeClr val="dk1"/>
                          </a:solidFill>
                          <a:latin typeface="+mn-lt"/>
                          <a:ea typeface="+mn-ea"/>
                          <a:cs typeface="+mn-cs"/>
                        </a:rPr>
                        <a:t>名称</a:t>
                      </a:r>
                    </a:p>
                  </a:txBody>
                  <a:tcPr anchor="ctr"/>
                </a:tc>
                <a:tc>
                  <a:txBody>
                    <a:bodyPr/>
                    <a:lstStyle/>
                    <a:p>
                      <a:pPr algn="ctr"/>
                      <a:r>
                        <a:rPr lang="en-US" altLang="zh-CN" dirty="0"/>
                        <a:t>ESP32</a:t>
                      </a:r>
                      <a:r>
                        <a:rPr lang="zh-CN" altLang="en-US" dirty="0"/>
                        <a:t>单片机</a:t>
                      </a:r>
                    </a:p>
                  </a:txBody>
                  <a:tcPr anchor="ctr"/>
                </a:tc>
                <a:tc>
                  <a:txBody>
                    <a:bodyPr/>
                    <a:lstStyle/>
                    <a:p>
                      <a:pPr marL="0" algn="ctr" defTabSz="914400" rtl="0" eaLnBrk="1" latinLnBrk="0" hangingPunct="1"/>
                      <a:r>
                        <a:rPr lang="zh-CN" altLang="en-US" sz="1800" kern="1200" dirty="0">
                          <a:solidFill>
                            <a:schemeClr val="dk1"/>
                          </a:solidFill>
                        </a:rPr>
                        <a:t>继电器</a:t>
                      </a:r>
                      <a:endParaRPr lang="zh-CN" alt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800" kern="1200" dirty="0">
                          <a:solidFill>
                            <a:schemeClr val="dk1"/>
                          </a:solidFill>
                          <a:latin typeface="+mn-lt"/>
                          <a:ea typeface="+mn-ea"/>
                          <a:cs typeface="+mn-cs"/>
                        </a:rPr>
                        <a:t>伺服电机</a:t>
                      </a:r>
                    </a:p>
                  </a:txBody>
                  <a:tcPr anchor="ctr"/>
                </a:tc>
                <a:extLst>
                  <a:ext uri="{0D108BD9-81ED-4DB2-BD59-A6C34878D82A}">
                    <a16:rowId xmlns:a16="http://schemas.microsoft.com/office/drawing/2014/main" val="971783755"/>
                  </a:ext>
                </a:extLst>
              </a:tr>
              <a:tr h="1279783">
                <a:tc>
                  <a:txBody>
                    <a:bodyPr/>
                    <a:lstStyle/>
                    <a:p>
                      <a:pPr marL="0" algn="ctr" defTabSz="914400" rtl="0" eaLnBrk="1" latinLnBrk="0" hangingPunct="1">
                        <a:lnSpc>
                          <a:spcPct val="100000"/>
                        </a:lnSpc>
                      </a:pPr>
                      <a:r>
                        <a:rPr lang="zh-CN" altLang="en-US" sz="1800" kern="1200" dirty="0">
                          <a:solidFill>
                            <a:schemeClr val="dk1"/>
                          </a:solidFill>
                          <a:latin typeface="+mn-lt"/>
                          <a:ea typeface="+mn-ea"/>
                          <a:cs typeface="+mn-cs"/>
                        </a:rPr>
                        <a:t>型号</a:t>
                      </a:r>
                    </a:p>
                  </a:txBody>
                  <a:tcPr anchor="ctr"/>
                </a:tc>
                <a:tc>
                  <a:txBody>
                    <a:bodyPr/>
                    <a:lstStyle/>
                    <a:p>
                      <a:pPr algn="ctr" fontAlgn="t" latinLnBrk="1"/>
                      <a:br>
                        <a:rPr lang="en-US" altLang="zh-CN" sz="1800" b="0" kern="1200" dirty="0">
                          <a:solidFill>
                            <a:schemeClr val="dk1"/>
                          </a:solidFill>
                          <a:effectLst/>
                        </a:rPr>
                      </a:br>
                      <a:r>
                        <a:rPr lang="en-US" altLang="zh-CN" sz="1800" b="0" kern="1200" dirty="0">
                          <a:solidFill>
                            <a:schemeClr val="dk1"/>
                          </a:solidFill>
                          <a:effectLst/>
                        </a:rPr>
                        <a:t>ESP32-WROOM-32E</a:t>
                      </a:r>
                    </a:p>
                    <a:p>
                      <a:endParaRPr lang="zh-CN" altLang="en-US" dirty="0"/>
                    </a:p>
                  </a:txBody>
                  <a:tcPr anchor="ctr"/>
                </a:tc>
                <a:tc>
                  <a:txBody>
                    <a:bodyPr/>
                    <a:lstStyle/>
                    <a:p>
                      <a:pPr marL="0" algn="ctr" defTabSz="914400" rtl="0" eaLnBrk="1" latinLnBrk="0" hangingPunct="1"/>
                      <a:r>
                        <a:rPr lang="zh-CN" altLang="en-US" sz="1800" kern="1200" dirty="0">
                          <a:solidFill>
                            <a:schemeClr val="dk1"/>
                          </a:solidFill>
                        </a:rPr>
                        <a:t>磁吸式单路继电器</a:t>
                      </a:r>
                      <a:endParaRPr lang="zh-CN" alt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800" kern="1200" dirty="0">
                          <a:solidFill>
                            <a:schemeClr val="dk1"/>
                          </a:solidFill>
                        </a:rPr>
                        <a:t>数字型伺服电机</a:t>
                      </a:r>
                      <a:endParaRPr lang="zh-CN" alt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583018839"/>
                  </a:ext>
                </a:extLst>
              </a:tr>
            </a:tbl>
          </a:graphicData>
        </a:graphic>
      </p:graphicFrame>
      <p:cxnSp>
        <p:nvCxnSpPr>
          <p:cNvPr id="11" name="直接连接符 10">
            <a:extLst>
              <a:ext uri="{FF2B5EF4-FFF2-40B4-BE49-F238E27FC236}">
                <a16:creationId xmlns:a16="http://schemas.microsoft.com/office/drawing/2014/main" id="{9E7B61C6-1967-9005-27A6-B1ED06466E41}"/>
              </a:ext>
            </a:extLst>
          </p:cNvPr>
          <p:cNvCxnSpPr>
            <a:cxnSpLocks/>
          </p:cNvCxnSpPr>
          <p:nvPr/>
        </p:nvCxnSpPr>
        <p:spPr>
          <a:xfrm>
            <a:off x="149543" y="2707595"/>
            <a:ext cx="1191577" cy="813317"/>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2" name="文本框 21">
            <a:extLst>
              <a:ext uri="{FF2B5EF4-FFF2-40B4-BE49-F238E27FC236}">
                <a16:creationId xmlns:a16="http://schemas.microsoft.com/office/drawing/2014/main" id="{4B83DE14-7F4B-7F38-DCFC-87BA78193134}"/>
              </a:ext>
            </a:extLst>
          </p:cNvPr>
          <p:cNvSpPr txBox="1"/>
          <p:nvPr/>
        </p:nvSpPr>
        <p:spPr>
          <a:xfrm>
            <a:off x="8386022" y="5834121"/>
            <a:ext cx="1809805" cy="307777"/>
          </a:xfrm>
          <a:prstGeom prst="rect">
            <a:avLst/>
          </a:prstGeom>
          <a:noFill/>
        </p:spPr>
        <p:txBody>
          <a:bodyPr wrap="square" rtlCol="0">
            <a:spAutoFit/>
          </a:bodyPr>
          <a:lstStyle/>
          <a:p>
            <a:r>
              <a:rPr lang="zh-CN" altLang="en-US" sz="1400" dirty="0"/>
              <a:t>图</a:t>
            </a:r>
            <a:r>
              <a:rPr lang="en-US" altLang="zh-CN" sz="1400" dirty="0"/>
              <a:t>5 </a:t>
            </a:r>
            <a:r>
              <a:rPr lang="zh-CN" altLang="en-US" sz="1400" dirty="0"/>
              <a:t>测试元件接线图</a:t>
            </a:r>
          </a:p>
        </p:txBody>
      </p:sp>
      <p:sp>
        <p:nvSpPr>
          <p:cNvPr id="5" name="文本框 4">
            <a:extLst>
              <a:ext uri="{FF2B5EF4-FFF2-40B4-BE49-F238E27FC236}">
                <a16:creationId xmlns:a16="http://schemas.microsoft.com/office/drawing/2014/main" id="{503F9D80-C9C3-3AFD-E1BC-6906DFB7534C}"/>
              </a:ext>
            </a:extLst>
          </p:cNvPr>
          <p:cNvSpPr txBox="1"/>
          <p:nvPr/>
        </p:nvSpPr>
        <p:spPr>
          <a:xfrm>
            <a:off x="6797757" y="905824"/>
            <a:ext cx="4986337" cy="923330"/>
          </a:xfrm>
          <a:prstGeom prst="rect">
            <a:avLst/>
          </a:prstGeom>
          <a:noFill/>
        </p:spPr>
        <p:txBody>
          <a:bodyPr wrap="square">
            <a:spAutoFit/>
          </a:bodyPr>
          <a:lstStyle/>
          <a:p>
            <a:pPr algn="ctr"/>
            <a:r>
              <a:rPr lang="zh-CN" altLang="en-US" b="1" dirty="0"/>
              <a:t>工程文件</a:t>
            </a:r>
            <a:endParaRPr lang="en-US" altLang="zh-CN" b="1" dirty="0"/>
          </a:p>
          <a:p>
            <a:pPr algn="ctr"/>
            <a:endParaRPr lang="en-US" altLang="zh-CN" b="1" dirty="0"/>
          </a:p>
          <a:p>
            <a:r>
              <a:rPr lang="en-US" altLang="zh-CN" dirty="0"/>
              <a:t>https://wokwi.com/projects/369490206014382081</a:t>
            </a:r>
            <a:endParaRPr lang="zh-CN" altLang="en-US" dirty="0"/>
          </a:p>
        </p:txBody>
      </p:sp>
      <p:sp>
        <p:nvSpPr>
          <p:cNvPr id="4" name="副标题 4">
            <a:extLst>
              <a:ext uri="{FF2B5EF4-FFF2-40B4-BE49-F238E27FC236}">
                <a16:creationId xmlns:a16="http://schemas.microsoft.com/office/drawing/2014/main" id="{623B9FFC-ED37-B71E-C329-CFBD1D75C5F1}"/>
              </a:ext>
            </a:extLst>
          </p:cNvPr>
          <p:cNvSpPr>
            <a:spLocks noGrp="1"/>
          </p:cNvSpPr>
          <p:nvPr>
            <p:ph type="subTitle" idx="1"/>
            <p:custDataLst>
              <p:tags r:id="rId1"/>
            </p:custDataLst>
          </p:nvPr>
        </p:nvSpPr>
        <p:spPr>
          <a:xfrm>
            <a:off x="114935" y="109220"/>
            <a:ext cx="1779905" cy="448310"/>
          </a:xfrm>
        </p:spPr>
        <p:txBody>
          <a:bodyPr>
            <a:normAutofit/>
          </a:bodyPr>
          <a:lstStyle/>
          <a:p>
            <a:r>
              <a:rPr lang="zh-CN" altLang="en-US" sz="2000" b="1" dirty="0">
                <a:latin typeface="Novecento wide Bold" panose="00000805000000000000" charset="0"/>
              </a:rPr>
              <a:t>继电器介绍</a:t>
            </a:r>
            <a:endParaRPr lang="en-US" altLang="zh-CN" sz="2000" b="1" dirty="0">
              <a:latin typeface="Novecento wide Bold" panose="00000805000000000000" charset="0"/>
            </a:endParaRPr>
          </a:p>
        </p:txBody>
      </p:sp>
      <p:pic>
        <p:nvPicPr>
          <p:cNvPr id="14" name="图片 13">
            <a:extLst>
              <a:ext uri="{FF2B5EF4-FFF2-40B4-BE49-F238E27FC236}">
                <a16:creationId xmlns:a16="http://schemas.microsoft.com/office/drawing/2014/main" id="{2F9FD5B2-79DA-1FCE-7936-610826513AC7}"/>
              </a:ext>
            </a:extLst>
          </p:cNvPr>
          <p:cNvPicPr>
            <a:picLocks noChangeAspect="1"/>
          </p:cNvPicPr>
          <p:nvPr/>
        </p:nvPicPr>
        <p:blipFill>
          <a:blip r:embed="rId3"/>
          <a:stretch>
            <a:fillRect/>
          </a:stretch>
        </p:blipFill>
        <p:spPr>
          <a:xfrm>
            <a:off x="6096000" y="1985943"/>
            <a:ext cx="5971429" cy="3723809"/>
          </a:xfrm>
          <a:prstGeom prst="rect">
            <a:avLst/>
          </a:prstGeom>
        </p:spPr>
      </p:pic>
    </p:spTree>
    <p:extLst>
      <p:ext uri="{BB962C8B-B14F-4D97-AF65-F5344CB8AC3E}">
        <p14:creationId xmlns:p14="http://schemas.microsoft.com/office/powerpoint/2010/main" val="11375541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7C4008-0203-CB18-33A4-23F1B6C4A66B}"/>
              </a:ext>
            </a:extLst>
          </p:cNvPr>
          <p:cNvSpPr txBox="1"/>
          <p:nvPr/>
        </p:nvSpPr>
        <p:spPr>
          <a:xfrm>
            <a:off x="795357" y="1074633"/>
            <a:ext cx="4150129" cy="1633781"/>
          </a:xfrm>
          <a:prstGeom prst="rect">
            <a:avLst/>
          </a:prstGeom>
          <a:noFill/>
        </p:spPr>
        <p:txBody>
          <a:bodyPr wrap="square" lIns="46990" tIns="46990" rIns="46990" bIns="46990" rtlCol="0" anchor="ctr" anchorCtr="0">
            <a:spAutoFit/>
          </a:bodyPr>
          <a:lstStyle/>
          <a:p>
            <a:pPr algn="ctr"/>
            <a:r>
              <a:rPr lang="zh-CN" altLang="en-US" sz="2000" b="1" dirty="0">
                <a:latin typeface="Novecento wide Bold" panose="00000805000000000000" charset="0"/>
                <a:cs typeface="Novecento wide Bold" panose="00000805000000000000" charset="0"/>
              </a:rPr>
              <a:t>驱动方法</a:t>
            </a:r>
            <a:endParaRPr lang="en-US" altLang="zh-CN" sz="2000" b="1" dirty="0">
              <a:latin typeface="Novecento wide Bold" panose="00000805000000000000" charset="0"/>
              <a:cs typeface="Novecento wide Bold" panose="00000805000000000000" charset="0"/>
            </a:endParaRPr>
          </a:p>
          <a:p>
            <a:pPr algn="ctr"/>
            <a:endParaRPr lang="en-US" altLang="zh-CN" sz="2000" b="1" dirty="0">
              <a:latin typeface="Novecento wide Bold" panose="00000805000000000000" charset="0"/>
              <a:cs typeface="Novecento wide Bold" panose="00000805000000000000" charset="0"/>
            </a:endParaRPr>
          </a:p>
          <a:p>
            <a:r>
              <a:rPr lang="zh-CN" altLang="en-US" sz="2000" b="1" dirty="0">
                <a:latin typeface="Novecento wide Bold" panose="00000805000000000000" charset="0"/>
                <a:cs typeface="Novecento wide Bold" panose="00000805000000000000" charset="0"/>
              </a:rPr>
              <a:t>此处展示了继电器的部分驱动代码，对该器件的控制是基于</a:t>
            </a:r>
            <a:r>
              <a:rPr lang="en-US" altLang="zh-CN" sz="2000" b="1" dirty="0" err="1">
                <a:latin typeface="Novecento wide Bold" panose="00000805000000000000" charset="0"/>
                <a:cs typeface="Novecento wide Bold" panose="00000805000000000000" charset="0"/>
              </a:rPr>
              <a:t>MicroPython</a:t>
            </a:r>
            <a:r>
              <a:rPr lang="zh-CN" altLang="en-US" sz="2000" b="1" dirty="0">
                <a:latin typeface="Novecento wide Bold" panose="00000805000000000000" charset="0"/>
                <a:cs typeface="Novecento wide Bold" panose="00000805000000000000" charset="0"/>
              </a:rPr>
              <a:t>官方示例的基础上进行二次封装。</a:t>
            </a:r>
          </a:p>
        </p:txBody>
      </p:sp>
      <p:cxnSp>
        <p:nvCxnSpPr>
          <p:cNvPr id="11" name="直接连接符 10">
            <a:extLst>
              <a:ext uri="{FF2B5EF4-FFF2-40B4-BE49-F238E27FC236}">
                <a16:creationId xmlns:a16="http://schemas.microsoft.com/office/drawing/2014/main" id="{9E7B61C6-1967-9005-27A6-B1ED06466E41}"/>
              </a:ext>
            </a:extLst>
          </p:cNvPr>
          <p:cNvCxnSpPr>
            <a:cxnSpLocks/>
          </p:cNvCxnSpPr>
          <p:nvPr/>
        </p:nvCxnSpPr>
        <p:spPr>
          <a:xfrm>
            <a:off x="149543" y="2707595"/>
            <a:ext cx="1191577" cy="813317"/>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 name="副标题 4">
            <a:extLst>
              <a:ext uri="{FF2B5EF4-FFF2-40B4-BE49-F238E27FC236}">
                <a16:creationId xmlns:a16="http://schemas.microsoft.com/office/drawing/2014/main" id="{623B9FFC-ED37-B71E-C329-CFBD1D75C5F1}"/>
              </a:ext>
            </a:extLst>
          </p:cNvPr>
          <p:cNvSpPr>
            <a:spLocks noGrp="1"/>
          </p:cNvSpPr>
          <p:nvPr>
            <p:ph type="subTitle" idx="1"/>
            <p:custDataLst>
              <p:tags r:id="rId1"/>
            </p:custDataLst>
          </p:nvPr>
        </p:nvSpPr>
        <p:spPr>
          <a:xfrm>
            <a:off x="114935" y="109220"/>
            <a:ext cx="1779905" cy="448310"/>
          </a:xfrm>
        </p:spPr>
        <p:txBody>
          <a:bodyPr>
            <a:normAutofit/>
          </a:bodyPr>
          <a:lstStyle/>
          <a:p>
            <a:r>
              <a:rPr lang="zh-CN" altLang="en-US" sz="2000" b="1" dirty="0">
                <a:latin typeface="Novecento wide Bold" panose="00000805000000000000" charset="0"/>
              </a:rPr>
              <a:t>继电器介绍</a:t>
            </a:r>
            <a:endParaRPr lang="en-US" altLang="zh-CN" sz="2000" b="1" dirty="0">
              <a:latin typeface="Novecento wide Bold" panose="00000805000000000000" charset="0"/>
            </a:endParaRPr>
          </a:p>
        </p:txBody>
      </p:sp>
      <p:grpSp>
        <p:nvGrpSpPr>
          <p:cNvPr id="26" name="组合 25">
            <a:extLst>
              <a:ext uri="{FF2B5EF4-FFF2-40B4-BE49-F238E27FC236}">
                <a16:creationId xmlns:a16="http://schemas.microsoft.com/office/drawing/2014/main" id="{29CFE706-B0CB-86BE-D609-AA9F807D8A88}"/>
              </a:ext>
            </a:extLst>
          </p:cNvPr>
          <p:cNvGrpSpPr/>
          <p:nvPr/>
        </p:nvGrpSpPr>
        <p:grpSpPr>
          <a:xfrm>
            <a:off x="483720" y="3224696"/>
            <a:ext cx="4619048" cy="2771972"/>
            <a:chOff x="483720" y="3224696"/>
            <a:chExt cx="4619048" cy="2771972"/>
          </a:xfrm>
        </p:grpSpPr>
        <p:pic>
          <p:nvPicPr>
            <p:cNvPr id="21" name="图片 20">
              <a:extLst>
                <a:ext uri="{FF2B5EF4-FFF2-40B4-BE49-F238E27FC236}">
                  <a16:creationId xmlns:a16="http://schemas.microsoft.com/office/drawing/2014/main" id="{92EF27B8-6641-FEF7-6B12-4CA06F8F58BC}"/>
                </a:ext>
              </a:extLst>
            </p:cNvPr>
            <p:cNvPicPr>
              <a:picLocks noChangeAspect="1"/>
            </p:cNvPicPr>
            <p:nvPr/>
          </p:nvPicPr>
          <p:blipFill>
            <a:blip r:embed="rId3"/>
            <a:stretch>
              <a:fillRect/>
            </a:stretch>
          </p:blipFill>
          <p:spPr>
            <a:xfrm>
              <a:off x="483720" y="3224696"/>
              <a:ext cx="4619048" cy="2190476"/>
            </a:xfrm>
            <a:prstGeom prst="rect">
              <a:avLst/>
            </a:prstGeom>
          </p:spPr>
        </p:pic>
        <p:sp>
          <p:nvSpPr>
            <p:cNvPr id="23" name="文本框 22">
              <a:extLst>
                <a:ext uri="{FF2B5EF4-FFF2-40B4-BE49-F238E27FC236}">
                  <a16:creationId xmlns:a16="http://schemas.microsoft.com/office/drawing/2014/main" id="{A1C594B1-DFF6-036E-4665-13D035FEAA53}"/>
                </a:ext>
              </a:extLst>
            </p:cNvPr>
            <p:cNvSpPr txBox="1"/>
            <p:nvPr/>
          </p:nvSpPr>
          <p:spPr>
            <a:xfrm>
              <a:off x="1708074" y="5676765"/>
              <a:ext cx="2170340" cy="319903"/>
            </a:xfrm>
            <a:prstGeom prst="rect">
              <a:avLst/>
            </a:prstGeom>
            <a:noFill/>
          </p:spPr>
          <p:txBody>
            <a:bodyPr wrap="square" rtlCol="0">
              <a:spAutoFit/>
            </a:bodyPr>
            <a:lstStyle/>
            <a:p>
              <a:r>
                <a:rPr lang="zh-CN" altLang="en-US" sz="1400" dirty="0"/>
                <a:t>代码</a:t>
              </a:r>
              <a:r>
                <a:rPr lang="en-US" altLang="zh-CN" sz="1400" dirty="0"/>
                <a:t>1 GPIO</a:t>
              </a:r>
              <a:r>
                <a:rPr lang="zh-CN" altLang="en-US" sz="1400" dirty="0"/>
                <a:t>驱动官方示例</a:t>
              </a:r>
            </a:p>
          </p:txBody>
        </p:sp>
      </p:grpSp>
      <p:grpSp>
        <p:nvGrpSpPr>
          <p:cNvPr id="27" name="组合 26">
            <a:extLst>
              <a:ext uri="{FF2B5EF4-FFF2-40B4-BE49-F238E27FC236}">
                <a16:creationId xmlns:a16="http://schemas.microsoft.com/office/drawing/2014/main" id="{96228D04-9F30-6029-7B7D-E0AE5A980451}"/>
              </a:ext>
            </a:extLst>
          </p:cNvPr>
          <p:cNvGrpSpPr/>
          <p:nvPr/>
        </p:nvGrpSpPr>
        <p:grpSpPr>
          <a:xfrm>
            <a:off x="5497359" y="1091364"/>
            <a:ext cx="3114286" cy="4893178"/>
            <a:chOff x="5497359" y="1091364"/>
            <a:chExt cx="3114286" cy="4893178"/>
          </a:xfrm>
        </p:grpSpPr>
        <p:pic>
          <p:nvPicPr>
            <p:cNvPr id="17" name="图片 16">
              <a:extLst>
                <a:ext uri="{FF2B5EF4-FFF2-40B4-BE49-F238E27FC236}">
                  <a16:creationId xmlns:a16="http://schemas.microsoft.com/office/drawing/2014/main" id="{FCD0D6C1-AE55-A1A5-E914-B9DED5F9D865}"/>
                </a:ext>
              </a:extLst>
            </p:cNvPr>
            <p:cNvPicPr>
              <a:picLocks noChangeAspect="1"/>
            </p:cNvPicPr>
            <p:nvPr/>
          </p:nvPicPr>
          <p:blipFill>
            <a:blip r:embed="rId4"/>
            <a:stretch>
              <a:fillRect/>
            </a:stretch>
          </p:blipFill>
          <p:spPr>
            <a:xfrm>
              <a:off x="5497359" y="1091364"/>
              <a:ext cx="3114286" cy="4323809"/>
            </a:xfrm>
            <a:prstGeom prst="rect">
              <a:avLst/>
            </a:prstGeom>
          </p:spPr>
        </p:pic>
        <p:sp>
          <p:nvSpPr>
            <p:cNvPr id="24" name="文本框 23">
              <a:extLst>
                <a:ext uri="{FF2B5EF4-FFF2-40B4-BE49-F238E27FC236}">
                  <a16:creationId xmlns:a16="http://schemas.microsoft.com/office/drawing/2014/main" id="{503568A3-4B94-660A-15B6-761D51EF4AD7}"/>
                </a:ext>
              </a:extLst>
            </p:cNvPr>
            <p:cNvSpPr txBox="1"/>
            <p:nvPr/>
          </p:nvSpPr>
          <p:spPr>
            <a:xfrm>
              <a:off x="6218130" y="5676765"/>
              <a:ext cx="1955714" cy="307777"/>
            </a:xfrm>
            <a:prstGeom prst="rect">
              <a:avLst/>
            </a:prstGeom>
            <a:noFill/>
          </p:spPr>
          <p:txBody>
            <a:bodyPr wrap="square" rtlCol="0">
              <a:spAutoFit/>
            </a:bodyPr>
            <a:lstStyle/>
            <a:p>
              <a:r>
                <a:rPr lang="zh-CN" altLang="en-US" sz="1400" dirty="0"/>
                <a:t>代码</a:t>
              </a:r>
              <a:r>
                <a:rPr lang="en-US" altLang="zh-CN" sz="1400" dirty="0"/>
                <a:t>2 </a:t>
              </a:r>
              <a:r>
                <a:rPr lang="zh-CN" altLang="en-US" sz="1400" dirty="0"/>
                <a:t>继电器类封装</a:t>
              </a:r>
            </a:p>
          </p:txBody>
        </p:sp>
      </p:grpSp>
      <p:grpSp>
        <p:nvGrpSpPr>
          <p:cNvPr id="28" name="组合 27">
            <a:extLst>
              <a:ext uri="{FF2B5EF4-FFF2-40B4-BE49-F238E27FC236}">
                <a16:creationId xmlns:a16="http://schemas.microsoft.com/office/drawing/2014/main" id="{58DEF5FF-CD66-153E-6394-859B17A0178A}"/>
              </a:ext>
            </a:extLst>
          </p:cNvPr>
          <p:cNvGrpSpPr/>
          <p:nvPr/>
        </p:nvGrpSpPr>
        <p:grpSpPr>
          <a:xfrm>
            <a:off x="8915931" y="1091363"/>
            <a:ext cx="2761905" cy="4905305"/>
            <a:chOff x="8915931" y="1091363"/>
            <a:chExt cx="2761905" cy="4905305"/>
          </a:xfrm>
        </p:grpSpPr>
        <p:pic>
          <p:nvPicPr>
            <p:cNvPr id="19" name="图片 18">
              <a:extLst>
                <a:ext uri="{FF2B5EF4-FFF2-40B4-BE49-F238E27FC236}">
                  <a16:creationId xmlns:a16="http://schemas.microsoft.com/office/drawing/2014/main" id="{E4482E52-FDBD-999F-3963-B2A243BC030F}"/>
                </a:ext>
              </a:extLst>
            </p:cNvPr>
            <p:cNvPicPr>
              <a:picLocks noChangeAspect="1"/>
            </p:cNvPicPr>
            <p:nvPr/>
          </p:nvPicPr>
          <p:blipFill>
            <a:blip r:embed="rId5"/>
            <a:stretch>
              <a:fillRect/>
            </a:stretch>
          </p:blipFill>
          <p:spPr>
            <a:xfrm>
              <a:off x="8915931" y="1091363"/>
              <a:ext cx="2761905" cy="4323809"/>
            </a:xfrm>
            <a:prstGeom prst="rect">
              <a:avLst/>
            </a:prstGeom>
          </p:spPr>
        </p:pic>
        <p:sp>
          <p:nvSpPr>
            <p:cNvPr id="25" name="文本框 24">
              <a:extLst>
                <a:ext uri="{FF2B5EF4-FFF2-40B4-BE49-F238E27FC236}">
                  <a16:creationId xmlns:a16="http://schemas.microsoft.com/office/drawing/2014/main" id="{A30D8D37-EE96-3284-21F8-354B913F4220}"/>
                </a:ext>
              </a:extLst>
            </p:cNvPr>
            <p:cNvSpPr txBox="1"/>
            <p:nvPr/>
          </p:nvSpPr>
          <p:spPr>
            <a:xfrm>
              <a:off x="9118688" y="5688891"/>
              <a:ext cx="2356390" cy="307777"/>
            </a:xfrm>
            <a:prstGeom prst="rect">
              <a:avLst/>
            </a:prstGeom>
            <a:noFill/>
          </p:spPr>
          <p:txBody>
            <a:bodyPr wrap="square" rtlCol="0">
              <a:spAutoFit/>
            </a:bodyPr>
            <a:lstStyle/>
            <a:p>
              <a:r>
                <a:rPr lang="zh-CN" altLang="en-US" sz="1400" dirty="0"/>
                <a:t>代码</a:t>
              </a:r>
              <a:r>
                <a:rPr lang="en-US" altLang="zh-CN" sz="1400" dirty="0"/>
                <a:t>3 </a:t>
              </a:r>
              <a:r>
                <a:rPr lang="zh-CN" altLang="en-US" sz="1400" dirty="0"/>
                <a:t>继电器调用函数接口</a:t>
              </a:r>
            </a:p>
          </p:txBody>
        </p:sp>
      </p:grpSp>
    </p:spTree>
    <p:extLst>
      <p:ext uri="{BB962C8B-B14F-4D97-AF65-F5344CB8AC3E}">
        <p14:creationId xmlns:p14="http://schemas.microsoft.com/office/powerpoint/2010/main" val="443663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291</Words>
  <Application>Microsoft Office PowerPoint</Application>
  <PresentationFormat>宽屏</PresentationFormat>
  <Paragraphs>44</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Novecento wide Bold</vt:lpstr>
      <vt:lpstr>Arial</vt:lpstr>
      <vt:lpstr>Calibri</vt:lpstr>
      <vt:lpstr>Calibri Light</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两面包夹芝士</dc:creator>
  <cp:lastModifiedBy>高 驰</cp:lastModifiedBy>
  <cp:revision>513</cp:revision>
  <dcterms:created xsi:type="dcterms:W3CDTF">1900-01-01T00:00:00Z</dcterms:created>
  <dcterms:modified xsi:type="dcterms:W3CDTF">2023-07-06T09:14:29Z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2052-11.37.8</vt:lpwstr>
  </property>
  <property fmtid="{D5CDD505-2E9C-101B-9397-08002B2CF9AE}" pid="3" name="ICV">
    <vt:lpwstr>EDA7FA49FEE5AEB94A6194648F0A1C93_31</vt:lpwstr>
  </property>
</Properties>
</file>