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8" r:id="rId3"/>
    <p:sldId id="287" r:id="rId4"/>
    <p:sldId id="289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7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7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1CCC-35BB-4D08-80E5-CE77BFE4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CD23D-C419-4F24-8D1D-95294B59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E9762-999B-48AF-A8C5-AA9353E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88D4C-3C8A-4D51-81BC-189A2AED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160B-8F18-4678-865E-5CE72A2C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0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530E-B379-4610-B396-8BECC941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A8C4F-D04D-4E0C-98A9-5D0383A8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BA6C2-05FC-45A8-988C-36B46CE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C72F8-DC2D-4309-B203-9CCEB8B4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70E29-D5C1-4F13-AE0A-7FB58E87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4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3D85B-DD33-4B9A-AD42-1D816F9B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71A69-1CD7-4932-B0CD-82E0E1FF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46B38-D395-46CC-9E7D-516B198A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FA9F-5587-44A0-B706-37E5D21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C0FB-3784-454E-A0B5-BBF0FF7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6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A0041-8504-4966-A52A-3F5079CC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CC453-0110-4277-96EC-1D8513C5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CA2A4-0942-4199-87B0-7FE08C1D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CED37-5B46-44F6-A87D-B8A6BFC7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1FF77-41DE-4D34-9631-3B3F949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A317B-35E8-4F53-B7F8-DAC82722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87778-F51B-4A11-833F-AC2AD75E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4B2C-848E-4E82-9821-C1AA598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29A3-7856-4A8B-A3C1-2F68D5EE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0D9DD-E601-4EB6-9A90-54266D6E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B3C5-4ED1-4717-93BE-BD580457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C96CC-6AC6-4C9A-B6DE-7798454A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40F75-A719-407D-80F2-BB413D3F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DD3E7-C932-4B37-BE94-B4615A28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7306B-D27C-402D-B7CE-9AC113B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990BF-4B7E-43C1-9CA9-DFEEEB5B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FCB2-D324-4233-98E5-2B042647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B7B8-8682-4E6C-A282-2E8FAE01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9EBC30-BEB0-4472-9C60-A8BC1330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EF07B-D89B-4809-A217-44BE12C85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23FC4-76A3-4721-B94F-F2D9D7D0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21E01-46CB-42DD-BB2C-61F5F9C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2EE843-8071-4960-8411-0D39B2CD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4DCABC-5247-42D9-9650-BFF72A45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7952-E34E-4596-A770-F8F6541E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00CCD5-AF0C-4AD1-94DF-00A7D3E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BAB6D-E10C-484E-A74A-D75E653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E8661-D074-4392-A0D6-2E33CDFC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981E-A544-4E99-BB8C-271CA401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30044-8211-4829-8954-20740FB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BA5E9-365B-4D10-8279-1C63388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7C44-4273-46E8-BEF7-71816CA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AC6DC-F95C-4D82-AD5B-799F0495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CF9F3-CAE1-4D67-A3B8-35F0B34A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AC7C3-0C78-4D1B-B3C8-42286198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29E55-501F-4DAF-8F13-8531C6BE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EFE03-8CF9-4846-9EF3-D79FE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9785-3233-4C5B-BC04-9D394099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68FEB-26C4-4A46-9679-3562CD174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8528-D51C-41F7-906F-A28D9968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54191-9B88-423E-98CA-911DD80C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A3E16-7563-4443-9612-2442D16F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D758F-57E9-4434-A87F-A8C17EF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D4A26-B0F1-46A0-8093-78446550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48A1F-AA82-481C-9A31-410A2FFA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D9577-BFEA-410D-BD8F-77863304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7C5BC-3738-48F1-88AF-1B0F438A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A75AB-F284-4B78-960A-81F40D360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60142A6-9854-4B80-9140-BB6DB30A74E7}"/>
              </a:ext>
            </a:extLst>
          </p:cNvPr>
          <p:cNvSpPr/>
          <p:nvPr/>
        </p:nvSpPr>
        <p:spPr>
          <a:xfrm>
            <a:off x="5550941" y="3278619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体细胞发光检测仪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资料查询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89F9D9-651B-4809-88D1-2281CF068776}"/>
              </a:ext>
            </a:extLst>
          </p:cNvPr>
          <p:cNvSpPr/>
          <p:nvPr/>
        </p:nvSpPr>
        <p:spPr>
          <a:xfrm>
            <a:off x="6021432" y="4025163"/>
            <a:ext cx="1010176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查找了设计串口通信协议的相关资料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00C9A4-0138-42A4-9616-54543FB1F158}"/>
              </a:ext>
            </a:extLst>
          </p:cNvPr>
          <p:cNvSpPr/>
          <p:nvPr/>
        </p:nvSpPr>
        <p:spPr>
          <a:xfrm>
            <a:off x="612970" y="515121"/>
            <a:ext cx="15687788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52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02530F-5223-BD69-4576-5279AD284433}"/>
              </a:ext>
            </a:extLst>
          </p:cNvPr>
          <p:cNvSpPr/>
          <p:nvPr/>
        </p:nvSpPr>
        <p:spPr>
          <a:xfrm>
            <a:off x="5550941" y="5133998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体细胞发光检测仪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研究进展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8275CD-614E-A73A-BA8F-9485DF48871F}"/>
              </a:ext>
            </a:extLst>
          </p:cNvPr>
          <p:cNvSpPr/>
          <p:nvPr/>
        </p:nvSpPr>
        <p:spPr>
          <a:xfrm>
            <a:off x="6021432" y="5880542"/>
            <a:ext cx="1010176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编写并测试了适用于本项目的通信协议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9C9746-DDB0-B995-312F-11FAC45FFD83}"/>
              </a:ext>
            </a:extLst>
          </p:cNvPr>
          <p:cNvSpPr/>
          <p:nvPr/>
        </p:nvSpPr>
        <p:spPr>
          <a:xfrm>
            <a:off x="5550941" y="7034377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体细胞发光检测仪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材料采购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EDDAD7-AF44-9AEB-1D4B-FBE0735D6FA8}"/>
              </a:ext>
            </a:extLst>
          </p:cNvPr>
          <p:cNvSpPr/>
          <p:nvPr/>
        </p:nvSpPr>
        <p:spPr>
          <a:xfrm>
            <a:off x="6021433" y="7780921"/>
            <a:ext cx="9066168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补充采购了部分研发所需的材料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082382" y="6096000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171700" y="6036527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70702" y="238278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体细胞发光检测仪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资料查询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2230E19-D0A7-FF0A-868A-7297B39EA77D}"/>
              </a:ext>
            </a:extLst>
          </p:cNvPr>
          <p:cNvGrpSpPr/>
          <p:nvPr/>
        </p:nvGrpSpPr>
        <p:grpSpPr>
          <a:xfrm>
            <a:off x="470702" y="1484873"/>
            <a:ext cx="12561803" cy="10050113"/>
            <a:chOff x="914088" y="1275485"/>
            <a:chExt cx="9922981" cy="754311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1800A87-0F6C-A00B-1471-E6096A7504C0}"/>
                </a:ext>
              </a:extLst>
            </p:cNvPr>
            <p:cNvSpPr txBox="1"/>
            <p:nvPr/>
          </p:nvSpPr>
          <p:spPr>
            <a:xfrm>
              <a:off x="4491872" y="8517750"/>
              <a:ext cx="2767413" cy="300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代码</a:t>
              </a:r>
              <a:r>
                <a:rPr lang="en-US" altLang="zh-CN" dirty="0"/>
                <a:t>1 </a:t>
              </a:r>
              <a:r>
                <a:rPr lang="zh-CN" altLang="en-US" dirty="0"/>
                <a:t>搜集的</a:t>
              </a:r>
              <a:r>
                <a:rPr lang="en-US" altLang="zh-CN" dirty="0"/>
                <a:t>Python</a:t>
              </a:r>
              <a:r>
                <a:rPr lang="zh-CN" altLang="en-US" dirty="0"/>
                <a:t>参考代码</a:t>
              </a:r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93603189-3460-8B1C-CC94-26E51DB67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088" y="1275485"/>
              <a:ext cx="9922981" cy="6918018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0D1F988-568F-8170-5CE8-6258B1653B8D}"/>
              </a:ext>
            </a:extLst>
          </p:cNvPr>
          <p:cNvGrpSpPr/>
          <p:nvPr/>
        </p:nvGrpSpPr>
        <p:grpSpPr>
          <a:xfrm>
            <a:off x="13324113" y="1484873"/>
            <a:ext cx="8029454" cy="7384633"/>
            <a:chOff x="13324113" y="1484873"/>
            <a:chExt cx="8029454" cy="7384633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CF753B2-1067-9FB1-A98B-D7BF59A68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24113" y="1484873"/>
              <a:ext cx="8029454" cy="6590000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63B97C8-631B-CB85-B72B-74DD4AAB859C}"/>
                </a:ext>
              </a:extLst>
            </p:cNvPr>
            <p:cNvSpPr txBox="1"/>
            <p:nvPr/>
          </p:nvSpPr>
          <p:spPr>
            <a:xfrm>
              <a:off x="15888856" y="8500174"/>
              <a:ext cx="2899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流程</a:t>
              </a:r>
              <a:r>
                <a:rPr lang="en-US" altLang="zh-CN" dirty="0"/>
                <a:t>1 </a:t>
              </a:r>
              <a:r>
                <a:rPr lang="zh-CN" altLang="en-US" dirty="0"/>
                <a:t>串口发送的一般流程</a:t>
              </a:r>
            </a:p>
          </p:txBody>
        </p:sp>
      </p:grpSp>
      <p:sp>
        <p:nvSpPr>
          <p:cNvPr id="18" name="副标题 4">
            <a:extLst>
              <a:ext uri="{FF2B5EF4-FFF2-40B4-BE49-F238E27FC236}">
                <a16:creationId xmlns:a16="http://schemas.microsoft.com/office/drawing/2014/main" id="{8BEFEACE-D1BE-8A3F-535C-F9D63940EB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815048" y="9105877"/>
            <a:ext cx="7047581" cy="2583225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4978" b="1" dirty="0">
                <a:latin typeface="Novecento wide Bold" panose="00000805000000000000" charset="0"/>
              </a:rPr>
              <a:t>	</a:t>
            </a:r>
            <a:r>
              <a:rPr lang="zh-CN" altLang="en-US" sz="3600" b="1" dirty="0">
                <a:latin typeface="Novecento wide Bold" panose="00000805000000000000" charset="0"/>
              </a:rPr>
              <a:t>通过对收集到的</a:t>
            </a:r>
            <a:r>
              <a:rPr lang="en-US" altLang="zh-CN" sz="3600" b="1" dirty="0">
                <a:latin typeface="Novecento wide Bold" panose="00000805000000000000" charset="0"/>
              </a:rPr>
              <a:t>Python</a:t>
            </a:r>
            <a:r>
              <a:rPr lang="zh-CN" altLang="en-US" sz="3600" b="1" dirty="0">
                <a:latin typeface="Novecento wide Bold" panose="00000805000000000000" charset="0"/>
              </a:rPr>
              <a:t>代码进行总结可知串口发送的一般流程，基于此流程进行移植，使其适配</a:t>
            </a:r>
            <a:r>
              <a:rPr lang="en-US" altLang="zh-CN" sz="3600" b="1" dirty="0">
                <a:latin typeface="Novecento wide Bold" panose="00000805000000000000" charset="0"/>
              </a:rPr>
              <a:t>Micro Python</a:t>
            </a:r>
            <a:r>
              <a:rPr lang="zh-CN" altLang="en-US" sz="3600" b="1" dirty="0">
                <a:latin typeface="Novecento wide Bold" panose="00000805000000000000" charset="0"/>
              </a:rPr>
              <a:t>的语法规则。</a:t>
            </a:r>
            <a:endParaRPr lang="en-US" altLang="zh-CN" sz="3600" b="1" dirty="0">
              <a:latin typeface="Novecento wide Bold" panose="00000805000000000000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041747" y="7611247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131065" y="7551774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1C2E87A-3F1F-9964-667F-AAC323BA2668}"/>
              </a:ext>
            </a:extLst>
          </p:cNvPr>
          <p:cNvSpPr/>
          <p:nvPr/>
        </p:nvSpPr>
        <p:spPr>
          <a:xfrm>
            <a:off x="470702" y="238003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体细胞发光检测仪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研究进展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副标题 4">
            <a:extLst>
              <a:ext uri="{FF2B5EF4-FFF2-40B4-BE49-F238E27FC236}">
                <a16:creationId xmlns:a16="http://schemas.microsoft.com/office/drawing/2014/main" id="{47AAB1E0-82FA-08F0-C9B8-E47ECF3AA2E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30531" y="6832918"/>
            <a:ext cx="7583778" cy="4999853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4978" b="1" dirty="0">
                <a:latin typeface="Novecento wide Bold" panose="00000805000000000000" charset="0"/>
              </a:rPr>
              <a:t>	</a:t>
            </a:r>
            <a:r>
              <a:rPr lang="zh-CN" altLang="en-US" sz="3600" b="1" dirty="0">
                <a:latin typeface="Novecento wide Bold" panose="00000805000000000000" charset="0"/>
              </a:rPr>
              <a:t>将代码移植后烧录到单片机，将串口所在的引脚与触摸屏进行连接，并使用模拟器进行调试。单片机依照预设的程序发送信息，可以看到模拟器接收到了数据并返回信息。证明</a:t>
            </a:r>
            <a:r>
              <a:rPr lang="zh-CN" altLang="en-US" sz="3600" b="1" dirty="0">
                <a:solidFill>
                  <a:srgbClr val="FF0000"/>
                </a:solidFill>
                <a:latin typeface="Novecento wide Bold" panose="00000805000000000000" charset="0"/>
              </a:rPr>
              <a:t>数据可以通过串口收发</a:t>
            </a:r>
            <a:r>
              <a:rPr lang="zh-CN" altLang="en-US" sz="3600" b="1" dirty="0">
                <a:latin typeface="Novecento wide Bold" panose="00000805000000000000" charset="0"/>
              </a:rPr>
              <a:t>，但此时数据以</a:t>
            </a:r>
            <a:r>
              <a:rPr lang="zh-CN" altLang="en-US" sz="3600" b="1" dirty="0">
                <a:solidFill>
                  <a:srgbClr val="FF0000"/>
                </a:solidFill>
                <a:latin typeface="Novecento wide Bold" panose="00000805000000000000" charset="0"/>
              </a:rPr>
              <a:t>十六进制数</a:t>
            </a:r>
            <a:r>
              <a:rPr lang="zh-CN" altLang="en-US" sz="3600" b="1" dirty="0">
                <a:latin typeface="Novecento wide Bold" panose="00000805000000000000" charset="0"/>
              </a:rPr>
              <a:t>表示，下一步还需对此数据进行</a:t>
            </a:r>
            <a:r>
              <a:rPr lang="zh-CN" altLang="en-US" sz="3600" b="1" dirty="0">
                <a:solidFill>
                  <a:srgbClr val="FF0000"/>
                </a:solidFill>
                <a:latin typeface="Novecento wide Bold" panose="00000805000000000000" charset="0"/>
              </a:rPr>
              <a:t>解码</a:t>
            </a:r>
            <a:r>
              <a:rPr lang="zh-CN" altLang="en-US" sz="3600" b="1" dirty="0">
                <a:latin typeface="Novecento wide Bold" panose="00000805000000000000" charset="0"/>
              </a:rPr>
              <a:t>处理才可获得原始信息。</a:t>
            </a:r>
            <a:endParaRPr lang="en-US" altLang="zh-CN" sz="3600" b="1" dirty="0">
              <a:latin typeface="Novecento wide Bold" panose="00000805000000000000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95B6E6F-1D39-40BA-25C9-DCE379813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6991" y="628537"/>
            <a:ext cx="8064223" cy="514574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D91B2AE-4DDE-F93A-1C07-8E306B6EE72D}"/>
              </a:ext>
            </a:extLst>
          </p:cNvPr>
          <p:cNvSpPr txBox="1"/>
          <p:nvPr/>
        </p:nvSpPr>
        <p:spPr>
          <a:xfrm>
            <a:off x="4715211" y="10954749"/>
            <a:ext cx="289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</a:t>
            </a:r>
            <a:r>
              <a:rPr lang="en-US" altLang="zh-CN" dirty="0"/>
              <a:t>1 </a:t>
            </a:r>
            <a:r>
              <a:rPr lang="zh-CN" altLang="en-US" dirty="0"/>
              <a:t>模拟器调试界面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0DDED06-59E0-9E27-90B7-0424DF0ED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415" y="1688227"/>
            <a:ext cx="10919559" cy="8815546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E37910E-B38B-87D0-A215-7672142E46F0}"/>
              </a:ext>
            </a:extLst>
          </p:cNvPr>
          <p:cNvSpPr/>
          <p:nvPr/>
        </p:nvSpPr>
        <p:spPr>
          <a:xfrm>
            <a:off x="6948898" y="8269832"/>
            <a:ext cx="2456358" cy="4822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28539D3-747E-0BDF-041A-3E2BDEC9A2B0}"/>
              </a:ext>
            </a:extLst>
          </p:cNvPr>
          <p:cNvSpPr txBox="1"/>
          <p:nvPr/>
        </p:nvSpPr>
        <p:spPr>
          <a:xfrm>
            <a:off x="15072969" y="6048390"/>
            <a:ext cx="352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</a:t>
            </a:r>
            <a:r>
              <a:rPr lang="en-US" altLang="zh-CN" dirty="0"/>
              <a:t>2 </a:t>
            </a:r>
            <a:r>
              <a:rPr lang="zh-CN" altLang="en-US" dirty="0"/>
              <a:t>移植后的代码（部分展示）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196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041747" y="7611247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131065" y="7551774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1C2E87A-3F1F-9964-667F-AAC323BA2668}"/>
              </a:ext>
            </a:extLst>
          </p:cNvPr>
          <p:cNvSpPr/>
          <p:nvPr/>
        </p:nvSpPr>
        <p:spPr>
          <a:xfrm>
            <a:off x="470702" y="238003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体细胞发光检测仪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材料采购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副标题 4">
            <a:extLst>
              <a:ext uri="{FF2B5EF4-FFF2-40B4-BE49-F238E27FC236}">
                <a16:creationId xmlns:a16="http://schemas.microsoft.com/office/drawing/2014/main" id="{47AAB1E0-82FA-08F0-C9B8-E47ECF3AA2E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7448950" y="3912381"/>
            <a:ext cx="3435293" cy="4820444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4978" b="1" dirty="0">
                <a:latin typeface="Novecento wide Bold" panose="00000805000000000000" charset="0"/>
              </a:rPr>
              <a:t>	</a:t>
            </a:r>
            <a:r>
              <a:rPr lang="zh-CN" altLang="en-US" sz="3600" b="1" dirty="0">
                <a:latin typeface="Novecento wide Bold" panose="00000805000000000000" charset="0"/>
              </a:rPr>
              <a:t>拟采购一批新的研发材料，其中主要是一些焊接工具及耗材。采购清单已提交，目前已通过审核，正准备统一采购。</a:t>
            </a:r>
            <a:endParaRPr lang="en-US" altLang="zh-CN" sz="3600" b="1" dirty="0">
              <a:latin typeface="Novecento wide Bold" panose="00000805000000000000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D6A47CB-8514-DCDB-256F-A8645FC16736}"/>
              </a:ext>
            </a:extLst>
          </p:cNvPr>
          <p:cNvSpPr txBox="1"/>
          <p:nvPr/>
        </p:nvSpPr>
        <p:spPr>
          <a:xfrm>
            <a:off x="7158132" y="11733139"/>
            <a:ext cx="280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表格</a:t>
            </a:r>
            <a:r>
              <a:rPr lang="en-US" altLang="zh-CN" dirty="0"/>
              <a:t>1 </a:t>
            </a:r>
            <a:r>
              <a:rPr lang="zh-CN" altLang="en-US" dirty="0"/>
              <a:t>拟采购的材料清单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0DA9929-E43A-ADE2-08FA-E322993F3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2" y="1027150"/>
            <a:ext cx="16178664" cy="105909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82222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2598</TotalTime>
  <Words>257</Words>
  <Application>Microsoft Office PowerPoint</Application>
  <PresentationFormat>自定义</PresentationFormat>
  <Paragraphs>19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Novecento wide Bold</vt:lpstr>
      <vt:lpstr>等线</vt:lpstr>
      <vt:lpstr>等线 Light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 驰</cp:lastModifiedBy>
  <cp:revision>139</cp:revision>
  <dcterms:created xsi:type="dcterms:W3CDTF">2023-04-03T11:52:38Z</dcterms:created>
  <dcterms:modified xsi:type="dcterms:W3CDTF">2023-08-10T15:39:55Z</dcterms:modified>
</cp:coreProperties>
</file>