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90" r:id="rId3"/>
    <p:sldId id="258" r:id="rId4"/>
    <p:sldId id="287" r:id="rId5"/>
    <p:sldId id="289" r:id="rId6"/>
    <p:sldId id="291" r:id="rId7"/>
    <p:sldId id="257" r:id="rId8"/>
    <p:sldId id="292" r:id="rId9"/>
    <p:sldId id="259" r:id="rId10"/>
    <p:sldId id="260" r:id="rId11"/>
    <p:sldId id="261" r:id="rId12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47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178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2A746-3E07-4CC7-95F9-B1CE617B7E3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003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2A746-3E07-4CC7-95F9-B1CE617B7E3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902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91CCC-35BB-4D08-80E5-CE77BFE4F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6CD23D-C419-4F24-8D1D-95294B595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E9762-999B-48AF-A8C5-AA9353EC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88D4C-3C8A-4D51-81BC-189A2AED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4160B-8F18-4678-865E-5CE72A2C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0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5530E-B379-4610-B396-8BECC941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9A8C4F-D04D-4E0C-98A9-5D0383A8E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BA6C2-05FC-45A8-988C-36B46CE3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C72F8-DC2D-4309-B203-9CCEB8B4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70E29-D5C1-4F13-AE0A-7FB58E87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24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D3D85B-DD33-4B9A-AD42-1D816F9BC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671A69-1CD7-4932-B0CD-82E0E1FFC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46B38-D395-46CC-9E7D-516B198A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DFA9F-5587-44A0-B706-37E5D213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2C0FB-3784-454E-A0B5-BBF0FF71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6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A0041-8504-4966-A52A-3F5079CC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CC453-0110-4277-96EC-1D8513C5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CA2A4-0942-4199-87B0-7FE08C1D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CED37-5B46-44F6-A87D-B8A6BFC7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1FF77-41DE-4D34-9631-3B3F9499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37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A317B-35E8-4F53-B7F8-DAC82722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587778-F51B-4A11-833F-AC2AD75E0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94B2C-848E-4E82-9821-C1AA5985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229A3-7856-4A8B-A3C1-2F68D5EE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0D9DD-E601-4EB6-9A90-54266D6E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39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5B3C5-4ED1-4717-93BE-BD580457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C96CC-6AC6-4C9A-B6DE-7798454AA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540F75-A719-407D-80F2-BB413D3FA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FDD3E7-C932-4B37-BE94-B4615A28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C7306B-D27C-402D-B7CE-9AC113B5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D990BF-4B7E-43C1-9CA9-DFEEEB5B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1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DFCB2-D324-4233-98E5-2B042647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7B7B8-8682-4E6C-A282-2E8FAE01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9EBC30-BEB0-4472-9C60-A8BC1330A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7EF07B-D89B-4809-A217-44BE12C85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723FC4-76A3-4721-B94F-F2D9D7D04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821E01-46CB-42DD-BB2C-61F5F9C2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2EE843-8071-4960-8411-0D39B2CD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4DCABC-5247-42D9-9650-BFF72A45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8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27952-E34E-4596-A770-F8F6541E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00CCD5-AF0C-4AD1-94DF-00A7D3E3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8BAB6D-E10C-484E-A74A-D75E6536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4E8661-D074-4392-A0D6-2E33CDFC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0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27981E-A544-4E99-BB8C-271CA401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430044-8211-4829-8954-20740FB5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BBA5E9-365B-4D10-8279-1C633885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13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B7C44-4273-46E8-BEF7-71816CAF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AC6DC-F95C-4D82-AD5B-799F04957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0CF9F3-CAE1-4D67-A3B8-35F0B34A5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2AC7C3-0C78-4D1B-B3C8-42286198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29E55-501F-4DAF-8F13-8531C6BE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5EFE03-8CF9-4846-9EF3-D79FE925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3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A9785-3233-4C5B-BC04-9D394099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668FEB-26C4-4A46-9679-3562CD174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868528-D51C-41F7-906F-A28D9968E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654191-9B88-423E-98CA-911DD80C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1A3E16-7563-4443-9612-2442D16F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1D758F-57E9-4434-A87F-A8C17EFB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94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5D4A26-B0F1-46A0-8093-78446550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48A1F-AA82-481C-9A31-410A2FFA3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D9577-BFEA-410D-BD8F-77863304F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7C5BC-3738-48F1-88AF-1B0F438A4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A75AB-F284-4B78-960A-81F40D360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9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60142A6-9854-4B80-9140-BB6DB30A74E7}"/>
              </a:ext>
            </a:extLst>
          </p:cNvPr>
          <p:cNvSpPr/>
          <p:nvPr/>
        </p:nvSpPr>
        <p:spPr>
          <a:xfrm>
            <a:off x="5378498" y="3278619"/>
            <a:ext cx="1114601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科研进展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元件选型、 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、走线设计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89F9D9-651B-4809-88D1-2281CF068776}"/>
              </a:ext>
            </a:extLst>
          </p:cNvPr>
          <p:cNvSpPr/>
          <p:nvPr/>
        </p:nvSpPr>
        <p:spPr>
          <a:xfrm>
            <a:off x="5848989" y="4025163"/>
            <a:ext cx="1010176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设计体细胞检测仪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的元件布局、走线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000C9A4-0138-42A4-9616-54543FB1F158}"/>
              </a:ext>
            </a:extLst>
          </p:cNvPr>
          <p:cNvSpPr/>
          <p:nvPr/>
        </p:nvSpPr>
        <p:spPr>
          <a:xfrm>
            <a:off x="612970" y="515121"/>
            <a:ext cx="15687788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52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6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6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8.25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02530F-5223-BD69-4576-5279AD284433}"/>
              </a:ext>
            </a:extLst>
          </p:cNvPr>
          <p:cNvSpPr/>
          <p:nvPr/>
        </p:nvSpPr>
        <p:spPr>
          <a:xfrm>
            <a:off x="5378498" y="5133998"/>
            <a:ext cx="1196244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年会学习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奶牛行为分析及监测方法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58275CD-614E-A73A-BA8F-9485DF48871F}"/>
              </a:ext>
            </a:extLst>
          </p:cNvPr>
          <p:cNvSpPr/>
          <p:nvPr/>
        </p:nvSpPr>
        <p:spPr>
          <a:xfrm>
            <a:off x="5848989" y="5880542"/>
            <a:ext cx="1010176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通过墙报了解相关领域研究进展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9C9746-DDB0-B995-312F-11FAC45FFD83}"/>
              </a:ext>
            </a:extLst>
          </p:cNvPr>
          <p:cNvSpPr/>
          <p:nvPr/>
        </p:nvSpPr>
        <p:spPr>
          <a:xfrm>
            <a:off x="5378498" y="7034377"/>
            <a:ext cx="1057225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设备采购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完成所需加工设备的选型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EDDAD7-AF44-9AEB-1D4B-FBE0735D6FA8}"/>
              </a:ext>
            </a:extLst>
          </p:cNvPr>
          <p:cNvSpPr/>
          <p:nvPr/>
        </p:nvSpPr>
        <p:spPr>
          <a:xfrm>
            <a:off x="5848989" y="7780921"/>
            <a:ext cx="101017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拟采购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FDM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打印机、激光打标机等设备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9D15C89-4685-2885-EE41-D2D9DA530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85" y="149"/>
            <a:ext cx="19827569" cy="102519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A042920-44CA-CDC5-1553-445CC8D060FE}"/>
              </a:ext>
            </a:extLst>
          </p:cNvPr>
          <p:cNvSpPr txBox="1"/>
          <p:nvPr/>
        </p:nvSpPr>
        <p:spPr>
          <a:xfrm>
            <a:off x="2331612" y="10582902"/>
            <a:ext cx="170109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https://item.taobao.com/item.htm?spm=a1z0d.6639537/tb.1997196601.34.785174847JPjdU&amp;id=562561352139</a:t>
            </a:r>
          </a:p>
        </p:txBody>
      </p:sp>
    </p:spTree>
    <p:extLst>
      <p:ext uri="{BB962C8B-B14F-4D97-AF65-F5344CB8AC3E}">
        <p14:creationId xmlns:p14="http://schemas.microsoft.com/office/powerpoint/2010/main" val="283087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76B3C79-D9FF-8D45-1D4B-D73239246100}"/>
              </a:ext>
            </a:extLst>
          </p:cNvPr>
          <p:cNvSpPr txBox="1"/>
          <p:nvPr/>
        </p:nvSpPr>
        <p:spPr>
          <a:xfrm>
            <a:off x="3210071" y="10878457"/>
            <a:ext cx="1525399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https://item.taobao.com/item.htm?spm=a1z0d.6639537/tb.1997196601.4.785174847JPjdU&amp;id=730419768477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4DDA0D-8CE3-93AC-997F-FEFD10058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632" y="164538"/>
            <a:ext cx="19772875" cy="105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55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BC9ECDC-29E4-0789-040F-34F0F867429E}"/>
              </a:ext>
            </a:extLst>
          </p:cNvPr>
          <p:cNvCxnSpPr>
            <a:cxnSpLocks/>
          </p:cNvCxnSpPr>
          <p:nvPr/>
        </p:nvCxnSpPr>
        <p:spPr>
          <a:xfrm>
            <a:off x="1082382" y="6096000"/>
            <a:ext cx="1089318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F4596B-5A1C-FD51-1F9C-E15960299056}"/>
              </a:ext>
            </a:extLst>
          </p:cNvPr>
          <p:cNvCxnSpPr>
            <a:cxnSpLocks/>
          </p:cNvCxnSpPr>
          <p:nvPr/>
        </p:nvCxnSpPr>
        <p:spPr>
          <a:xfrm>
            <a:off x="2171700" y="6036527"/>
            <a:ext cx="0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0650E8E-68B4-1C11-8819-412CB2968022}"/>
              </a:ext>
            </a:extLst>
          </p:cNvPr>
          <p:cNvSpPr/>
          <p:nvPr/>
        </p:nvSpPr>
        <p:spPr>
          <a:xfrm>
            <a:off x="470702" y="287265"/>
            <a:ext cx="1057225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科研进展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元件选型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2BD115-C66E-3109-FA96-17AF13C41FA0}"/>
              </a:ext>
            </a:extLst>
          </p:cNvPr>
          <p:cNvSpPr txBox="1"/>
          <p:nvPr/>
        </p:nvSpPr>
        <p:spPr>
          <a:xfrm>
            <a:off x="9305695" y="6281462"/>
            <a:ext cx="306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表格</a:t>
            </a:r>
            <a:r>
              <a:rPr lang="en-US" altLang="zh-CN" dirty="0"/>
              <a:t>1 </a:t>
            </a:r>
            <a:r>
              <a:rPr lang="zh-CN" altLang="en-US" dirty="0"/>
              <a:t>物料选型表（</a:t>
            </a:r>
            <a:r>
              <a:rPr lang="en-US" altLang="zh-CN" dirty="0"/>
              <a:t>BOM</a:t>
            </a:r>
            <a:r>
              <a:rPr lang="zh-CN" altLang="en-US" dirty="0"/>
              <a:t>表）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9737B2-DD84-A105-E48D-32029E159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499" y="1541753"/>
            <a:ext cx="18611879" cy="43390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29F82A-8046-ACC6-83C9-3530C9A35B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471" y="7179136"/>
            <a:ext cx="4406931" cy="34665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541151-DAEB-B15D-78C7-AFF2340241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8444" y="7179135"/>
            <a:ext cx="4406932" cy="34665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924A071-1966-77D5-D43C-D461090A51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99" y="7179136"/>
            <a:ext cx="4406930" cy="346653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BBB23D0-F800-87BD-C138-1A4F65A2E8CA}"/>
              </a:ext>
            </a:extLst>
          </p:cNvPr>
          <p:cNvSpPr txBox="1"/>
          <p:nvPr/>
        </p:nvSpPr>
        <p:spPr>
          <a:xfrm>
            <a:off x="1874590" y="11052070"/>
            <a:ext cx="306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图片</a:t>
            </a:r>
            <a:r>
              <a:rPr lang="en-US" altLang="zh-CN" dirty="0"/>
              <a:t>1 ESP32</a:t>
            </a:r>
            <a:r>
              <a:rPr lang="zh-CN" altLang="en-US" dirty="0"/>
              <a:t>主控芯片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44A22D1-F1EC-A9DC-1D51-1C664334C9DB}"/>
              </a:ext>
            </a:extLst>
          </p:cNvPr>
          <p:cNvSpPr txBox="1"/>
          <p:nvPr/>
        </p:nvSpPr>
        <p:spPr>
          <a:xfrm>
            <a:off x="12312312" y="11052070"/>
            <a:ext cx="333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图片</a:t>
            </a:r>
            <a:r>
              <a:rPr lang="en-US" altLang="zh-CN" dirty="0"/>
              <a:t>3 AMS1117</a:t>
            </a:r>
            <a:r>
              <a:rPr lang="zh-CN" altLang="en-US" dirty="0"/>
              <a:t>（</a:t>
            </a:r>
            <a:r>
              <a:rPr lang="en-US" altLang="zh-CN" dirty="0"/>
              <a:t>LDO</a:t>
            </a:r>
            <a:r>
              <a:rPr lang="zh-CN" altLang="en-US" dirty="0"/>
              <a:t>）芯片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ECD8E0-FF26-DD74-9BFF-8CBA17CC37EC}"/>
              </a:ext>
            </a:extLst>
          </p:cNvPr>
          <p:cNvSpPr txBox="1"/>
          <p:nvPr/>
        </p:nvSpPr>
        <p:spPr>
          <a:xfrm>
            <a:off x="7622369" y="11052070"/>
            <a:ext cx="214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图片</a:t>
            </a:r>
            <a:r>
              <a:rPr lang="en-US" altLang="zh-CN" dirty="0"/>
              <a:t>2 CH340</a:t>
            </a:r>
            <a:r>
              <a:rPr lang="zh-CN" altLang="en-US" dirty="0"/>
              <a:t>芯片</a:t>
            </a:r>
          </a:p>
        </p:txBody>
      </p:sp>
      <p:sp>
        <p:nvSpPr>
          <p:cNvPr id="18" name="副标题 4">
            <a:extLst>
              <a:ext uri="{FF2B5EF4-FFF2-40B4-BE49-F238E27FC236}">
                <a16:creationId xmlns:a16="http://schemas.microsoft.com/office/drawing/2014/main" id="{9B46A75D-95A0-2430-E74B-37803A59669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6720627" y="6915312"/>
            <a:ext cx="4359560" cy="4377041"/>
          </a:xfrm>
          <a:prstGeom prst="rect">
            <a:avLst/>
          </a:prstGeom>
        </p:spPr>
        <p:txBody>
          <a:bodyPr vert="horz" lIns="162556" tIns="81278" rIns="162556" bIns="81278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zh-CN" sz="3200" b="1" dirty="0">
                <a:latin typeface="Novecento wide Bold" panose="00000805000000000000" charset="0"/>
              </a:rPr>
              <a:t>	</a:t>
            </a:r>
            <a:r>
              <a:rPr lang="zh-CN" altLang="en-US" sz="3200" b="1" dirty="0">
                <a:latin typeface="Novecento wide Bold" panose="00000805000000000000" charset="0"/>
              </a:rPr>
              <a:t>采购了电路板所需的电子元器件。外围电路主要以</a:t>
            </a:r>
            <a:r>
              <a:rPr lang="zh-CN" altLang="en-US" sz="3200" b="1" dirty="0">
                <a:solidFill>
                  <a:srgbClr val="FF0000"/>
                </a:solidFill>
                <a:latin typeface="Novecento wide Bold" panose="00000805000000000000" charset="0"/>
              </a:rPr>
              <a:t>主控制器</a:t>
            </a:r>
            <a:r>
              <a:rPr lang="zh-CN" altLang="en-US" sz="3200" b="1" dirty="0">
                <a:latin typeface="Novecento wide Bold" panose="00000805000000000000" charset="0"/>
              </a:rPr>
              <a:t>芯片（图片</a:t>
            </a:r>
            <a:r>
              <a:rPr lang="en-US" altLang="zh-CN" sz="3200" b="1" dirty="0">
                <a:latin typeface="Novecento wide Bold" panose="00000805000000000000" charset="0"/>
              </a:rPr>
              <a:t>1</a:t>
            </a:r>
            <a:r>
              <a:rPr lang="zh-CN" altLang="en-US" sz="3200" b="1" dirty="0">
                <a:latin typeface="Novecento wide Bold" panose="00000805000000000000" charset="0"/>
              </a:rPr>
              <a:t>），</a:t>
            </a:r>
            <a:r>
              <a:rPr lang="en-US" altLang="zh-CN" sz="3200" b="1" dirty="0">
                <a:solidFill>
                  <a:srgbClr val="FF0000"/>
                </a:solidFill>
                <a:latin typeface="Novecento wide Bold" panose="00000805000000000000" charset="0"/>
              </a:rPr>
              <a:t>USB</a:t>
            </a:r>
            <a:r>
              <a:rPr lang="zh-CN" altLang="en-US" sz="3200" b="1" dirty="0">
                <a:solidFill>
                  <a:srgbClr val="FF0000"/>
                </a:solidFill>
                <a:latin typeface="Novecento wide Bold" panose="00000805000000000000" charset="0"/>
              </a:rPr>
              <a:t>转串口芯片</a:t>
            </a:r>
            <a:r>
              <a:rPr lang="zh-CN" altLang="en-US" sz="3200" b="1" dirty="0">
                <a:latin typeface="Novecento wide Bold" panose="00000805000000000000" charset="0"/>
              </a:rPr>
              <a:t>（图片</a:t>
            </a:r>
            <a:r>
              <a:rPr lang="en-US" altLang="zh-CN" sz="3200" b="1" dirty="0">
                <a:latin typeface="Novecento wide Bold" panose="00000805000000000000" charset="0"/>
              </a:rPr>
              <a:t>2</a:t>
            </a:r>
            <a:r>
              <a:rPr lang="zh-CN" altLang="en-US" sz="3200" b="1" dirty="0">
                <a:latin typeface="Novecento wide Bold" panose="00000805000000000000" charset="0"/>
              </a:rPr>
              <a:t>）和</a:t>
            </a:r>
            <a:r>
              <a:rPr lang="zh-CN" altLang="en-US" sz="3200" b="1" dirty="0">
                <a:solidFill>
                  <a:srgbClr val="FF0000"/>
                </a:solidFill>
                <a:latin typeface="Novecento wide Bold" panose="00000805000000000000" charset="0"/>
              </a:rPr>
              <a:t>电源稳压</a:t>
            </a:r>
            <a:r>
              <a:rPr lang="zh-CN" altLang="en-US" sz="3200" b="1" dirty="0">
                <a:latin typeface="Novecento wide Bold" panose="00000805000000000000" charset="0"/>
              </a:rPr>
              <a:t>芯片（图片</a:t>
            </a:r>
            <a:r>
              <a:rPr lang="en-US" altLang="zh-CN" sz="3200" b="1" dirty="0">
                <a:latin typeface="Novecento wide Bold" panose="00000805000000000000" charset="0"/>
              </a:rPr>
              <a:t>3</a:t>
            </a:r>
            <a:r>
              <a:rPr lang="zh-CN" altLang="en-US" sz="3200" b="1" dirty="0">
                <a:latin typeface="Novecento wide Bold" panose="00000805000000000000" charset="0"/>
              </a:rPr>
              <a:t>）及其它电路元件构成。完整物料请见</a:t>
            </a:r>
            <a:r>
              <a:rPr lang="en-US" altLang="zh-CN" sz="3200" b="1" dirty="0">
                <a:latin typeface="Novecento wide Bold" panose="00000805000000000000" charset="0"/>
              </a:rPr>
              <a:t>BOM</a:t>
            </a:r>
            <a:r>
              <a:rPr lang="zh-CN" altLang="en-US" sz="3200" b="1" dirty="0">
                <a:latin typeface="Novecento wide Bold" panose="00000805000000000000" charset="0"/>
              </a:rPr>
              <a:t>表。</a:t>
            </a:r>
            <a:endParaRPr lang="en-US" altLang="zh-CN" sz="3200" b="1" dirty="0">
              <a:latin typeface="Novecento wide Bold" panose="00000805000000000000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73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BC9ECDC-29E4-0789-040F-34F0F867429E}"/>
              </a:ext>
            </a:extLst>
          </p:cNvPr>
          <p:cNvCxnSpPr>
            <a:cxnSpLocks/>
          </p:cNvCxnSpPr>
          <p:nvPr/>
        </p:nvCxnSpPr>
        <p:spPr>
          <a:xfrm>
            <a:off x="1115039" y="7059394"/>
            <a:ext cx="1089318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F4596B-5A1C-FD51-1F9C-E15960299056}"/>
              </a:ext>
            </a:extLst>
          </p:cNvPr>
          <p:cNvCxnSpPr>
            <a:cxnSpLocks/>
          </p:cNvCxnSpPr>
          <p:nvPr/>
        </p:nvCxnSpPr>
        <p:spPr>
          <a:xfrm>
            <a:off x="2204357" y="6999921"/>
            <a:ext cx="0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0650E8E-68B4-1C11-8819-412CB2968022}"/>
              </a:ext>
            </a:extLst>
          </p:cNvPr>
          <p:cNvSpPr/>
          <p:nvPr/>
        </p:nvSpPr>
        <p:spPr>
          <a:xfrm>
            <a:off x="470702" y="592221"/>
            <a:ext cx="1057225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科研进展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元件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设计、走线设计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2BD115-C66E-3109-FA96-17AF13C41FA0}"/>
              </a:ext>
            </a:extLst>
          </p:cNvPr>
          <p:cNvSpPr txBox="1"/>
          <p:nvPr/>
        </p:nvSpPr>
        <p:spPr>
          <a:xfrm>
            <a:off x="3279053" y="11330555"/>
            <a:ext cx="250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图片</a:t>
            </a:r>
            <a:r>
              <a:rPr lang="en-US" altLang="zh-CN" dirty="0"/>
              <a:t>4 PCB</a:t>
            </a:r>
            <a:r>
              <a:rPr lang="zh-CN" altLang="en-US" dirty="0"/>
              <a:t>布局及走线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C51A1A-B236-6067-6DB8-382DD51FC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30" y="2313651"/>
            <a:ext cx="7625442" cy="85994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FF7C24-BD94-4C45-BF31-1E6092AB2A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0481" y="2313651"/>
            <a:ext cx="7634607" cy="860974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CF080A1-E7E9-BB92-A19A-3C03A21DBE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12318" y="2131031"/>
            <a:ext cx="4006621" cy="896464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A754C80-A5E8-A78F-8CC0-DAA92430001F}"/>
              </a:ext>
            </a:extLst>
          </p:cNvPr>
          <p:cNvSpPr txBox="1"/>
          <p:nvPr/>
        </p:nvSpPr>
        <p:spPr>
          <a:xfrm>
            <a:off x="11305657" y="11330555"/>
            <a:ext cx="250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图片</a:t>
            </a:r>
            <a:r>
              <a:rPr lang="en-US" altLang="zh-CN" dirty="0"/>
              <a:t>5 PCB 3D</a:t>
            </a:r>
            <a:r>
              <a:rPr lang="zh-CN" altLang="en-US" dirty="0"/>
              <a:t>模型图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F8BD26-BC91-E205-0A3A-35793EFC6F83}"/>
              </a:ext>
            </a:extLst>
          </p:cNvPr>
          <p:cNvSpPr txBox="1"/>
          <p:nvPr/>
        </p:nvSpPr>
        <p:spPr>
          <a:xfrm>
            <a:off x="18217580" y="11330555"/>
            <a:ext cx="179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图片</a:t>
            </a:r>
            <a:r>
              <a:rPr lang="en-US" altLang="zh-CN" dirty="0"/>
              <a:t>6 </a:t>
            </a:r>
            <a:r>
              <a:rPr lang="zh-CN" altLang="en-US" dirty="0"/>
              <a:t>生产进度</a:t>
            </a:r>
          </a:p>
        </p:txBody>
      </p:sp>
      <p:sp>
        <p:nvSpPr>
          <p:cNvPr id="16" name="副标题 4">
            <a:extLst>
              <a:ext uri="{FF2B5EF4-FFF2-40B4-BE49-F238E27FC236}">
                <a16:creationId xmlns:a16="http://schemas.microsoft.com/office/drawing/2014/main" id="{C9552E0C-996B-D5D6-8D80-44B88D73780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042957" y="431778"/>
            <a:ext cx="10298486" cy="1673653"/>
          </a:xfrm>
          <a:prstGeom prst="rect">
            <a:avLst/>
          </a:prstGeom>
        </p:spPr>
        <p:txBody>
          <a:bodyPr vert="horz" lIns="162556" tIns="81278" rIns="162556" bIns="81278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zh-CN" sz="3200" b="1" dirty="0">
                <a:latin typeface="Novecento wide Bold" panose="00000805000000000000" charset="0"/>
              </a:rPr>
              <a:t>	</a:t>
            </a:r>
            <a:r>
              <a:rPr lang="zh-CN" altLang="en-US" sz="3200" b="1" dirty="0">
                <a:latin typeface="Novecento wide Bold" panose="00000805000000000000" charset="0"/>
              </a:rPr>
              <a:t>电路板</a:t>
            </a:r>
            <a:r>
              <a:rPr lang="zh-CN" altLang="en-US" sz="3200" b="1" dirty="0">
                <a:solidFill>
                  <a:srgbClr val="FF0000"/>
                </a:solidFill>
                <a:latin typeface="Novecento wide Bold" panose="00000805000000000000" charset="0"/>
              </a:rPr>
              <a:t>整体布局</a:t>
            </a:r>
            <a:r>
              <a:rPr lang="zh-CN" altLang="en-US" sz="3200" b="1" dirty="0">
                <a:latin typeface="Novecento wide Bold" panose="00000805000000000000" charset="0"/>
              </a:rPr>
              <a:t>及走线如</a:t>
            </a:r>
            <a:r>
              <a:rPr lang="zh-CN" altLang="en-US" sz="3200" b="1" dirty="0">
                <a:solidFill>
                  <a:srgbClr val="FF0000"/>
                </a:solidFill>
                <a:latin typeface="Novecento wide Bold" panose="00000805000000000000" charset="0"/>
              </a:rPr>
              <a:t>图</a:t>
            </a:r>
            <a:r>
              <a:rPr lang="en-US" altLang="zh-CN" sz="3200" b="1" dirty="0">
                <a:solidFill>
                  <a:srgbClr val="FF0000"/>
                </a:solidFill>
                <a:latin typeface="Novecento wide Bold" panose="00000805000000000000" charset="0"/>
              </a:rPr>
              <a:t>4</a:t>
            </a:r>
            <a:r>
              <a:rPr lang="zh-CN" altLang="en-US" sz="3200" b="1" dirty="0">
                <a:latin typeface="Novecento wide Bold" panose="00000805000000000000" charset="0"/>
              </a:rPr>
              <a:t>所示，预计焊接完成后的</a:t>
            </a:r>
            <a:r>
              <a:rPr lang="zh-CN" altLang="en-US" sz="3200" b="1" dirty="0">
                <a:solidFill>
                  <a:srgbClr val="FF0000"/>
                </a:solidFill>
                <a:latin typeface="Novecento wide Bold" panose="00000805000000000000" charset="0"/>
              </a:rPr>
              <a:t>三维效果</a:t>
            </a:r>
            <a:r>
              <a:rPr lang="zh-CN" altLang="en-US" sz="3200" b="1" dirty="0">
                <a:latin typeface="Novecento wide Bold" panose="00000805000000000000" charset="0"/>
              </a:rPr>
              <a:t>如</a:t>
            </a:r>
            <a:r>
              <a:rPr lang="zh-CN" altLang="en-US" sz="3200" b="1" dirty="0">
                <a:solidFill>
                  <a:srgbClr val="FF0000"/>
                </a:solidFill>
                <a:latin typeface="Novecento wide Bold" panose="00000805000000000000" charset="0"/>
              </a:rPr>
              <a:t>图</a:t>
            </a:r>
            <a:r>
              <a:rPr lang="en-US" altLang="zh-CN" sz="3200" b="1" dirty="0">
                <a:solidFill>
                  <a:srgbClr val="FF0000"/>
                </a:solidFill>
                <a:latin typeface="Novecento wide Bold" panose="00000805000000000000" charset="0"/>
              </a:rPr>
              <a:t>5</a:t>
            </a:r>
            <a:r>
              <a:rPr lang="zh-CN" altLang="en-US" sz="3200" b="1" dirty="0">
                <a:latin typeface="Novecento wide Bold" panose="00000805000000000000" charset="0"/>
              </a:rPr>
              <a:t>所示。当前</a:t>
            </a:r>
            <a:r>
              <a:rPr lang="en-US" altLang="zh-CN" sz="3200" b="1" dirty="0">
                <a:latin typeface="Novecento wide Bold" panose="00000805000000000000" charset="0"/>
              </a:rPr>
              <a:t>Gerber</a:t>
            </a:r>
            <a:r>
              <a:rPr lang="zh-CN" altLang="en-US" sz="3200" b="1" dirty="0">
                <a:latin typeface="Novecento wide Bold" panose="00000805000000000000" charset="0"/>
              </a:rPr>
              <a:t>（制版文件）已交付厂家进行生产，</a:t>
            </a:r>
            <a:r>
              <a:rPr lang="zh-CN" altLang="en-US" sz="3200" b="1" dirty="0">
                <a:solidFill>
                  <a:srgbClr val="FF0000"/>
                </a:solidFill>
                <a:latin typeface="Novecento wide Bold" panose="00000805000000000000" charset="0"/>
              </a:rPr>
              <a:t>生产进度</a:t>
            </a:r>
            <a:r>
              <a:rPr lang="zh-CN" altLang="en-US" sz="3200" b="1" dirty="0">
                <a:latin typeface="Novecento wide Bold" panose="00000805000000000000" charset="0"/>
              </a:rPr>
              <a:t>如</a:t>
            </a:r>
            <a:r>
              <a:rPr lang="zh-CN" altLang="en-US" sz="3200" b="1" dirty="0">
                <a:solidFill>
                  <a:srgbClr val="FF0000"/>
                </a:solidFill>
                <a:latin typeface="Novecento wide Bold" panose="00000805000000000000" charset="0"/>
              </a:rPr>
              <a:t>图</a:t>
            </a:r>
            <a:r>
              <a:rPr lang="en-US" altLang="zh-CN" sz="3200" b="1" dirty="0">
                <a:solidFill>
                  <a:srgbClr val="FF0000"/>
                </a:solidFill>
                <a:latin typeface="Novecento wide Bold" panose="00000805000000000000" charset="0"/>
              </a:rPr>
              <a:t>6</a:t>
            </a:r>
            <a:r>
              <a:rPr lang="zh-CN" altLang="en-US" sz="3200" b="1" dirty="0">
                <a:latin typeface="Novecento wide Bold" panose="00000805000000000000" charset="0"/>
              </a:rPr>
              <a:t>所示，预计</a:t>
            </a:r>
            <a:r>
              <a:rPr lang="zh-CN" altLang="en-US" sz="3200" b="1" dirty="0">
                <a:solidFill>
                  <a:srgbClr val="FF0000"/>
                </a:solidFill>
                <a:latin typeface="Novecento wide Bold" panose="00000805000000000000" charset="0"/>
              </a:rPr>
              <a:t>下周送达</a:t>
            </a:r>
            <a:r>
              <a:rPr lang="zh-CN" altLang="en-US" sz="3200" b="1" dirty="0">
                <a:latin typeface="Novecento wide Bold" panose="00000805000000000000" charset="0"/>
              </a:rPr>
              <a:t>。</a:t>
            </a:r>
            <a:endParaRPr lang="en-US" altLang="zh-CN" sz="3200" b="1" dirty="0">
              <a:latin typeface="Novecento wide Bold" panose="00000805000000000000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BC9ECDC-29E4-0789-040F-34F0F867429E}"/>
              </a:ext>
            </a:extLst>
          </p:cNvPr>
          <p:cNvCxnSpPr>
            <a:cxnSpLocks/>
          </p:cNvCxnSpPr>
          <p:nvPr/>
        </p:nvCxnSpPr>
        <p:spPr>
          <a:xfrm>
            <a:off x="1041747" y="7611247"/>
            <a:ext cx="1089318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F4596B-5A1C-FD51-1F9C-E15960299056}"/>
              </a:ext>
            </a:extLst>
          </p:cNvPr>
          <p:cNvCxnSpPr>
            <a:cxnSpLocks/>
          </p:cNvCxnSpPr>
          <p:nvPr/>
        </p:nvCxnSpPr>
        <p:spPr>
          <a:xfrm>
            <a:off x="2131065" y="7551774"/>
            <a:ext cx="0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1C2E87A-3F1F-9964-667F-AAC323BA2668}"/>
              </a:ext>
            </a:extLst>
          </p:cNvPr>
          <p:cNvSpPr/>
          <p:nvPr/>
        </p:nvSpPr>
        <p:spPr>
          <a:xfrm>
            <a:off x="470702" y="238003"/>
            <a:ext cx="1057225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年会学习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奶牛行为分析及监测方法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副标题 4">
            <a:extLst>
              <a:ext uri="{FF2B5EF4-FFF2-40B4-BE49-F238E27FC236}">
                <a16:creationId xmlns:a16="http://schemas.microsoft.com/office/drawing/2014/main" id="{47AAB1E0-82FA-08F0-C9B8-E47ECF3AA2E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771837" y="3016932"/>
            <a:ext cx="8312561" cy="7531325"/>
          </a:xfrm>
          <a:prstGeom prst="rect">
            <a:avLst/>
          </a:prstGeom>
        </p:spPr>
        <p:txBody>
          <a:bodyPr vert="horz" lIns="162556" tIns="81278" rIns="162556" bIns="81278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zh-CN" sz="3600" b="1" dirty="0">
                <a:latin typeface="Novecento wide Bold" panose="00000805000000000000" charset="0"/>
              </a:rPr>
              <a:t>	</a:t>
            </a:r>
            <a:r>
              <a:rPr lang="zh-CN" altLang="en-US" sz="3600" b="1" dirty="0">
                <a:latin typeface="Novecento wide Bold" panose="00000805000000000000" charset="0"/>
              </a:rPr>
              <a:t>通过学习现场传回的墙报了解到奶牛行为检测领域的相关进展。</a:t>
            </a:r>
            <a:endParaRPr lang="en-US" altLang="zh-CN" sz="3600" b="1" dirty="0">
              <a:latin typeface="Novecento wide Bold" panose="00000805000000000000" charset="0"/>
            </a:endParaRPr>
          </a:p>
          <a:p>
            <a:pPr lvl="0" algn="l"/>
            <a:r>
              <a:rPr lang="en-US" altLang="zh-CN" sz="3600" b="1" dirty="0">
                <a:latin typeface="Novecento wide Bold" panose="00000805000000000000" charset="0"/>
              </a:rPr>
              <a:t>	</a:t>
            </a:r>
            <a:r>
              <a:rPr lang="zh-CN" altLang="en-US" sz="3600" b="1" dirty="0">
                <a:latin typeface="Novecento wide Bold" panose="00000805000000000000" charset="0"/>
              </a:rPr>
              <a:t>该研究提出了一种新型奶牛行为分析及监测方法。该方法以经典的目标检测算法</a:t>
            </a:r>
            <a:r>
              <a:rPr lang="en-US" altLang="zh-CN" sz="3600" b="1" dirty="0">
                <a:solidFill>
                  <a:srgbClr val="FF0000"/>
                </a:solidFill>
                <a:latin typeface="Novecento wide Bold" panose="00000805000000000000" charset="0"/>
              </a:rPr>
              <a:t>YOLOv5</a:t>
            </a:r>
            <a:r>
              <a:rPr lang="zh-CN" altLang="en-US" sz="3600" b="1" dirty="0">
                <a:latin typeface="Novecento wide Bold" panose="00000805000000000000" charset="0"/>
              </a:rPr>
              <a:t>为基础进行改进，主要创新点为：</a:t>
            </a:r>
            <a:r>
              <a:rPr lang="en-US" altLang="zh-CN" sz="3600" b="1" dirty="0">
                <a:latin typeface="Novecento wide Bold" panose="00000805000000000000" charset="0"/>
              </a:rPr>
              <a:t>1</a:t>
            </a:r>
            <a:r>
              <a:rPr lang="zh-CN" altLang="en-US" sz="3600" b="1" dirty="0">
                <a:latin typeface="Novecento wide Bold" panose="00000805000000000000" charset="0"/>
              </a:rPr>
              <a:t>、采用</a:t>
            </a:r>
            <a:r>
              <a:rPr lang="zh-CN" altLang="en-US" sz="3600" b="1" dirty="0">
                <a:solidFill>
                  <a:srgbClr val="FF0000"/>
                </a:solidFill>
                <a:latin typeface="Novecento wide Bold" panose="00000805000000000000" charset="0"/>
              </a:rPr>
              <a:t>通道剪枝算法</a:t>
            </a:r>
            <a:r>
              <a:rPr lang="zh-CN" altLang="en-US" sz="3600" b="1" dirty="0">
                <a:latin typeface="Novecento wide Bold" panose="00000805000000000000" charset="0"/>
              </a:rPr>
              <a:t>压缩原有模型。</a:t>
            </a:r>
            <a:r>
              <a:rPr lang="en-US" altLang="zh-CN" sz="3600" b="1" dirty="0">
                <a:latin typeface="Novecento wide Bold" panose="00000805000000000000" charset="0"/>
              </a:rPr>
              <a:t>2</a:t>
            </a:r>
            <a:r>
              <a:rPr lang="zh-CN" altLang="en-US" sz="3600" b="1" dirty="0">
                <a:latin typeface="Novecento wide Bold" panose="00000805000000000000" charset="0"/>
              </a:rPr>
              <a:t>、</a:t>
            </a:r>
            <a:r>
              <a:rPr lang="zh-CN" altLang="en-US" sz="3600" b="1" dirty="0">
                <a:solidFill>
                  <a:srgbClr val="FF0000"/>
                </a:solidFill>
                <a:latin typeface="Novecento wide Bold" panose="00000805000000000000" charset="0"/>
              </a:rPr>
              <a:t>增大缓冲区</a:t>
            </a:r>
            <a:r>
              <a:rPr lang="zh-CN" altLang="en-US" sz="3600" b="1" dirty="0">
                <a:latin typeface="Novecento wide Bold" panose="00000805000000000000" charset="0"/>
              </a:rPr>
              <a:t>以扩大匹配空间实现多目标检测。</a:t>
            </a:r>
            <a:r>
              <a:rPr lang="en-US" altLang="zh-CN" sz="3600" b="1" dirty="0">
                <a:latin typeface="Novecento wide Bold" panose="00000805000000000000" charset="0"/>
              </a:rPr>
              <a:t>3</a:t>
            </a:r>
            <a:r>
              <a:rPr lang="zh-CN" altLang="en-US" sz="3600" b="1" dirty="0">
                <a:latin typeface="Novecento wide Bold" panose="00000805000000000000" charset="0"/>
              </a:rPr>
              <a:t>、对行为信息与轨迹信息进行</a:t>
            </a:r>
            <a:r>
              <a:rPr lang="zh-CN" altLang="en-US" sz="3600" b="1" dirty="0">
                <a:solidFill>
                  <a:srgbClr val="FF0000"/>
                </a:solidFill>
                <a:latin typeface="Novecento wide Bold" panose="00000805000000000000" charset="0"/>
              </a:rPr>
              <a:t>数据融合</a:t>
            </a:r>
            <a:r>
              <a:rPr lang="zh-CN" altLang="en-US" sz="3600" b="1" dirty="0">
                <a:latin typeface="Novecento wide Bold" panose="00000805000000000000" charset="0"/>
              </a:rPr>
              <a:t>，综合性评判奶牛健康状态。</a:t>
            </a:r>
            <a:endParaRPr lang="en-US" altLang="zh-CN" sz="3600" b="1" dirty="0">
              <a:latin typeface="Novecento wide Bold" panose="00000805000000000000" charset="0"/>
            </a:endParaRPr>
          </a:p>
          <a:p>
            <a:pPr lvl="0" algn="l"/>
            <a:r>
              <a:rPr lang="en-US" altLang="zh-CN" sz="3600" b="1" dirty="0">
                <a:latin typeface="Novecento wide Bold" panose="00000805000000000000" charset="0"/>
              </a:rPr>
              <a:t>	</a:t>
            </a:r>
            <a:r>
              <a:rPr lang="zh-CN" altLang="en-US" sz="3600" b="1" dirty="0">
                <a:latin typeface="Novecento wide Bold" panose="00000805000000000000" charset="0"/>
              </a:rPr>
              <a:t>该研究对目标跟踪模型设计具有借鉴意义，后期可以在类似课题中进行相关尝试。</a:t>
            </a:r>
            <a:endParaRPr lang="en-US" altLang="zh-CN" sz="3600" b="1" dirty="0">
              <a:latin typeface="Novecento wide Bold" panose="00000805000000000000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41800FF-A883-28D5-A9DB-8A70E6515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7110" y="59130"/>
            <a:ext cx="8966326" cy="120737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196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BC9ECDC-29E4-0789-040F-34F0F867429E}"/>
              </a:ext>
            </a:extLst>
          </p:cNvPr>
          <p:cNvCxnSpPr>
            <a:cxnSpLocks/>
          </p:cNvCxnSpPr>
          <p:nvPr/>
        </p:nvCxnSpPr>
        <p:spPr>
          <a:xfrm>
            <a:off x="1041747" y="7611247"/>
            <a:ext cx="1089318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F4596B-5A1C-FD51-1F9C-E15960299056}"/>
              </a:ext>
            </a:extLst>
          </p:cNvPr>
          <p:cNvCxnSpPr>
            <a:cxnSpLocks/>
          </p:cNvCxnSpPr>
          <p:nvPr/>
        </p:nvCxnSpPr>
        <p:spPr>
          <a:xfrm>
            <a:off x="2131065" y="7551774"/>
            <a:ext cx="0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1C2E87A-3F1F-9964-667F-AAC323BA2668}"/>
              </a:ext>
            </a:extLst>
          </p:cNvPr>
          <p:cNvSpPr/>
          <p:nvPr/>
        </p:nvSpPr>
        <p:spPr>
          <a:xfrm>
            <a:off x="470702" y="238003"/>
            <a:ext cx="1057225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设备采购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完成所需加工设备的选型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副标题 4">
            <a:extLst>
              <a:ext uri="{FF2B5EF4-FFF2-40B4-BE49-F238E27FC236}">
                <a16:creationId xmlns:a16="http://schemas.microsoft.com/office/drawing/2014/main" id="{47AAB1E0-82FA-08F0-C9B8-E47ECF3AA2E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8037244" y="4096546"/>
            <a:ext cx="3324700" cy="3998907"/>
          </a:xfrm>
          <a:prstGeom prst="rect">
            <a:avLst/>
          </a:prstGeom>
        </p:spPr>
        <p:txBody>
          <a:bodyPr vert="horz" lIns="162556" tIns="81278" rIns="162556" bIns="81278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zh-CN" sz="4978" b="1" dirty="0">
                <a:latin typeface="Novecento wide Bold" panose="00000805000000000000" charset="0"/>
              </a:rPr>
              <a:t>	</a:t>
            </a:r>
            <a:r>
              <a:rPr lang="zh-CN" altLang="en-US" sz="3600" b="1" dirty="0">
                <a:latin typeface="Novecento wide Bold" panose="00000805000000000000" charset="0"/>
              </a:rPr>
              <a:t>需采购的相关设备如表格</a:t>
            </a:r>
            <a:r>
              <a:rPr lang="en-US" altLang="zh-CN" sz="3600" b="1" dirty="0">
                <a:latin typeface="Novecento wide Bold" panose="00000805000000000000" charset="0"/>
              </a:rPr>
              <a:t>2</a:t>
            </a:r>
            <a:r>
              <a:rPr lang="zh-CN" altLang="en-US" sz="3600" b="1" dirty="0">
                <a:latin typeface="Novecento wide Bold" panose="00000805000000000000" charset="0"/>
              </a:rPr>
              <a:t>所示，目前已提交本采购建议至相关部门进行审核，等待答复中</a:t>
            </a:r>
            <a:r>
              <a:rPr lang="en-US" altLang="zh-CN" sz="3600" b="1" dirty="0">
                <a:latin typeface="Novecento wide Bold" panose="00000805000000000000" charset="0"/>
              </a:rPr>
              <a:t>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51B130-ECFE-1CF5-0A59-173047824467}"/>
              </a:ext>
            </a:extLst>
          </p:cNvPr>
          <p:cNvSpPr txBox="1"/>
          <p:nvPr/>
        </p:nvSpPr>
        <p:spPr>
          <a:xfrm>
            <a:off x="7609555" y="11176709"/>
            <a:ext cx="318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表格</a:t>
            </a:r>
            <a:r>
              <a:rPr lang="en-US" altLang="zh-CN" dirty="0"/>
              <a:t>2 </a:t>
            </a:r>
            <a:r>
              <a:rPr lang="zh-CN" altLang="en-US" dirty="0"/>
              <a:t>拟补充采购的设备统计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86B08C2-2906-6EAE-6867-242A862DD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94" y="1704802"/>
            <a:ext cx="17539712" cy="90617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822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0BD46B7-6237-8277-A02E-535320B7A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99" y="651368"/>
            <a:ext cx="19639732" cy="93458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81B63E2-4675-1FB7-8A79-7CEE1424C8B2}"/>
              </a:ext>
            </a:extLst>
          </p:cNvPr>
          <p:cNvSpPr txBox="1"/>
          <p:nvPr/>
        </p:nvSpPr>
        <p:spPr>
          <a:xfrm>
            <a:off x="2200251" y="10391628"/>
            <a:ext cx="1727363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https://detail.tmall.com/item.htm?id=692793829104&amp;spm=a1z0d.6639537/tb.1997196601.44.785174847JPjdU&amp;skuId=4921634665388</a:t>
            </a:r>
          </a:p>
        </p:txBody>
      </p:sp>
    </p:spTree>
    <p:extLst>
      <p:ext uri="{BB962C8B-B14F-4D97-AF65-F5344CB8AC3E}">
        <p14:creationId xmlns:p14="http://schemas.microsoft.com/office/powerpoint/2010/main" val="120500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29AD08A-0053-4C6E-2C22-269A94FF8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70" y="559779"/>
            <a:ext cx="19950309" cy="952212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C4DB8A4-B2EC-6E60-E4E1-324D8D78E37C}"/>
              </a:ext>
            </a:extLst>
          </p:cNvPr>
          <p:cNvSpPr txBox="1"/>
          <p:nvPr/>
        </p:nvSpPr>
        <p:spPr>
          <a:xfrm>
            <a:off x="684656" y="10401174"/>
            <a:ext cx="2032211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https://detail.tmall.com/item.htm?ali_refid=a3_430582_1006:1125456281:N:3nG5TW6YX5n3ygi0bcDbRg==:40545688fcfba2afbedf0d5d3946c36d&amp;ali_trackid=162_40545688fcfba2afbedf0d5d3946c36d&amp;id=717407701653&amp;spm=a230r.1.14.11&amp;skuId=5005088700388</a:t>
            </a:r>
          </a:p>
        </p:txBody>
      </p:sp>
    </p:spTree>
    <p:extLst>
      <p:ext uri="{BB962C8B-B14F-4D97-AF65-F5344CB8AC3E}">
        <p14:creationId xmlns:p14="http://schemas.microsoft.com/office/powerpoint/2010/main" val="3256322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32E22B-5F9D-8456-AE75-2569B55C5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99" y="525692"/>
            <a:ext cx="20607936" cy="978609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93A47AE-644D-5043-0CEA-7A781696B4BF}"/>
              </a:ext>
            </a:extLst>
          </p:cNvPr>
          <p:cNvSpPr txBox="1"/>
          <p:nvPr/>
        </p:nvSpPr>
        <p:spPr>
          <a:xfrm>
            <a:off x="2216671" y="10681502"/>
            <a:ext cx="172407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https://detail.tmall.com/item.htm?id=713924529712&amp;spm=a1z0d.6639537/tb.1997196601.54.785174847JPjdU&amp;skuId=5182776863891</a:t>
            </a:r>
          </a:p>
        </p:txBody>
      </p:sp>
    </p:spTree>
    <p:extLst>
      <p:ext uri="{BB962C8B-B14F-4D97-AF65-F5344CB8AC3E}">
        <p14:creationId xmlns:p14="http://schemas.microsoft.com/office/powerpoint/2010/main" val="3705557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065B6C9-B206-66BF-838B-399399E70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61" y="473884"/>
            <a:ext cx="19961417" cy="102262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BB80045-1084-50CC-44AA-530F6A064D80}"/>
              </a:ext>
            </a:extLst>
          </p:cNvPr>
          <p:cNvSpPr txBox="1"/>
          <p:nvPr/>
        </p:nvSpPr>
        <p:spPr>
          <a:xfrm>
            <a:off x="2027844" y="10862120"/>
            <a:ext cx="1761844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https://detail.tmall.com/item.htm?id=617125261744&amp;skuId=4523139870717&amp;spm=a1z0d.6639537/tb.1997196601.24.785174847JPjdU</a:t>
            </a:r>
          </a:p>
        </p:txBody>
      </p:sp>
    </p:spTree>
    <p:extLst>
      <p:ext uri="{BB962C8B-B14F-4D97-AF65-F5344CB8AC3E}">
        <p14:creationId xmlns:p14="http://schemas.microsoft.com/office/powerpoint/2010/main" val="37263200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2862</TotalTime>
  <Words>680</Words>
  <Application>Microsoft Office PowerPoint</Application>
  <PresentationFormat>自定义</PresentationFormat>
  <Paragraphs>34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Novecento wide Bold</vt:lpstr>
      <vt:lpstr>等线</vt:lpstr>
      <vt:lpstr>等线 Light</vt:lpstr>
      <vt:lpstr>微软雅黑</vt:lpstr>
      <vt:lpstr>Arial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高 驰</cp:lastModifiedBy>
  <cp:revision>157</cp:revision>
  <dcterms:created xsi:type="dcterms:W3CDTF">2023-04-03T11:52:38Z</dcterms:created>
  <dcterms:modified xsi:type="dcterms:W3CDTF">2023-08-24T23:16:13Z</dcterms:modified>
</cp:coreProperties>
</file>