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8" r:id="rId3"/>
    <p:sldId id="287" r:id="rId4"/>
    <p:sldId id="289" r:id="rId5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47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178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91CCC-35BB-4D08-80E5-CE77BFE4F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6CD23D-C419-4F24-8D1D-95294B595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E9762-999B-48AF-A8C5-AA9353EC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88D4C-3C8A-4D51-81BC-189A2AED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4160B-8F18-4678-865E-5CE72A2C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0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5530E-B379-4610-B396-8BECC9411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9A8C4F-D04D-4E0C-98A9-5D0383A8E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BA6C2-05FC-45A8-988C-36B46CE3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C72F8-DC2D-4309-B203-9CCEB8B4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70E29-D5C1-4F13-AE0A-7FB58E87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24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D3D85B-DD33-4B9A-AD42-1D816F9BC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671A69-1CD7-4932-B0CD-82E0E1FFC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46B38-D395-46CC-9E7D-516B198A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DFA9F-5587-44A0-B706-37E5D213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2C0FB-3784-454E-A0B5-BBF0FF71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6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A0041-8504-4966-A52A-3F5079CC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3CC453-0110-4277-96EC-1D8513C5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CA2A4-0942-4199-87B0-7FE08C1D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CED37-5B46-44F6-A87D-B8A6BFC7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1FF77-41DE-4D34-9631-3B3F9499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37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A317B-35E8-4F53-B7F8-DAC827226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587778-F51B-4A11-833F-AC2AD75E0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94B2C-848E-4E82-9821-C1AA5985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229A3-7856-4A8B-A3C1-2F68D5EE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90D9DD-E601-4EB6-9A90-54266D6E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39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5B3C5-4ED1-4717-93BE-BD580457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C96CC-6AC6-4C9A-B6DE-7798454AA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540F75-A719-407D-80F2-BB413D3FA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FDD3E7-C932-4B37-BE94-B4615A28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C7306B-D27C-402D-B7CE-9AC113B5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D990BF-4B7E-43C1-9CA9-DFEEEB5B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1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DFCB2-D324-4233-98E5-2B042647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7B7B8-8682-4E6C-A282-2E8FAE013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9EBC30-BEB0-4472-9C60-A8BC1330A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7EF07B-D89B-4809-A217-44BE12C85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723FC4-76A3-4721-B94F-F2D9D7D04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821E01-46CB-42DD-BB2C-61F5F9C2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2EE843-8071-4960-8411-0D39B2CD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4DCABC-5247-42D9-9650-BFF72A45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68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27952-E34E-4596-A770-F8F6541E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00CCD5-AF0C-4AD1-94DF-00A7D3E3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8BAB6D-E10C-484E-A74A-D75E6536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4E8661-D074-4392-A0D6-2E33CDFC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0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27981E-A544-4E99-BB8C-271CA401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430044-8211-4829-8954-20740FB5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BBA5E9-365B-4D10-8279-1C633885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13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B7C44-4273-46E8-BEF7-71816CAF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FAC6DC-F95C-4D82-AD5B-799F04957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0CF9F3-CAE1-4D67-A3B8-35F0B34A5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2AC7C3-0C78-4D1B-B3C8-42286198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829E55-501F-4DAF-8F13-8531C6BE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5EFE03-8CF9-4846-9EF3-D79FE925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3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A9785-3233-4C5B-BC04-9D394099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668FEB-26C4-4A46-9679-3562CD174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868528-D51C-41F7-906F-A28D9968E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654191-9B88-423E-98CA-911DD80C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1A3E16-7563-4443-9612-2442D16F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1D758F-57E9-4434-A87F-A8C17EFB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94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5D4A26-B0F1-46A0-8093-78446550E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48A1F-AA82-481C-9A31-410A2FFA3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5D9577-BFEA-410D-BD8F-77863304F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7C5BC-3738-48F1-88AF-1B0F438A4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4A75AB-F284-4B78-960A-81F40D360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9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60142A6-9854-4B80-9140-BB6DB30A74E7}"/>
              </a:ext>
            </a:extLst>
          </p:cNvPr>
          <p:cNvSpPr/>
          <p:nvPr/>
        </p:nvSpPr>
        <p:spPr>
          <a:xfrm>
            <a:off x="6199641" y="3343933"/>
            <a:ext cx="1057225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体细胞发光检测仪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摘要投稿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789F9D9-651B-4809-88D1-2281CF068776}"/>
              </a:ext>
            </a:extLst>
          </p:cNvPr>
          <p:cNvSpPr/>
          <p:nvPr/>
        </p:nvSpPr>
        <p:spPr>
          <a:xfrm>
            <a:off x="6670132" y="4090477"/>
            <a:ext cx="1010176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摘要已被采用，但需补充部分内容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000C9A4-0138-42A4-9616-54543FB1F158}"/>
              </a:ext>
            </a:extLst>
          </p:cNvPr>
          <p:cNvSpPr/>
          <p:nvPr/>
        </p:nvSpPr>
        <p:spPr>
          <a:xfrm>
            <a:off x="612970" y="515121"/>
            <a:ext cx="15687788" cy="74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52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6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6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302530F-5223-BD69-4576-5279AD284433}"/>
              </a:ext>
            </a:extLst>
          </p:cNvPr>
          <p:cNvSpPr/>
          <p:nvPr/>
        </p:nvSpPr>
        <p:spPr>
          <a:xfrm>
            <a:off x="6199641" y="5199312"/>
            <a:ext cx="1057225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体细胞发光检测仪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资料查询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58275CD-614E-A73A-BA8F-9485DF48871F}"/>
              </a:ext>
            </a:extLst>
          </p:cNvPr>
          <p:cNvSpPr/>
          <p:nvPr/>
        </p:nvSpPr>
        <p:spPr>
          <a:xfrm>
            <a:off x="6670132" y="5945856"/>
            <a:ext cx="1010176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触摸屏通信协议相关原理的学习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9C9746-DDB0-B995-312F-11FAC45FFD83}"/>
              </a:ext>
            </a:extLst>
          </p:cNvPr>
          <p:cNvSpPr/>
          <p:nvPr/>
        </p:nvSpPr>
        <p:spPr>
          <a:xfrm>
            <a:off x="6199641" y="7099691"/>
            <a:ext cx="1057225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体细胞发光检测仪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研究进展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EDDAD7-AF44-9AEB-1D4B-FBE0735D6FA8}"/>
              </a:ext>
            </a:extLst>
          </p:cNvPr>
          <p:cNvSpPr/>
          <p:nvPr/>
        </p:nvSpPr>
        <p:spPr>
          <a:xfrm>
            <a:off x="6670132" y="7846235"/>
            <a:ext cx="116875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增添了调试功能，设计了测试界面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BC9ECDC-29E4-0789-040F-34F0F867429E}"/>
              </a:ext>
            </a:extLst>
          </p:cNvPr>
          <p:cNvCxnSpPr>
            <a:cxnSpLocks/>
          </p:cNvCxnSpPr>
          <p:nvPr/>
        </p:nvCxnSpPr>
        <p:spPr>
          <a:xfrm>
            <a:off x="1082382" y="6096000"/>
            <a:ext cx="1089318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5F4596B-5A1C-FD51-1F9C-E15960299056}"/>
              </a:ext>
            </a:extLst>
          </p:cNvPr>
          <p:cNvCxnSpPr>
            <a:cxnSpLocks/>
          </p:cNvCxnSpPr>
          <p:nvPr/>
        </p:nvCxnSpPr>
        <p:spPr>
          <a:xfrm>
            <a:off x="2171700" y="6036527"/>
            <a:ext cx="0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0650E8E-68B4-1C11-8819-412CB2968022}"/>
              </a:ext>
            </a:extLst>
          </p:cNvPr>
          <p:cNvSpPr/>
          <p:nvPr/>
        </p:nvSpPr>
        <p:spPr>
          <a:xfrm>
            <a:off x="470702" y="238278"/>
            <a:ext cx="1057225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体细胞发光检测仪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摘要投稿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739A0C8-83CE-E92E-D2C0-FEA7ECB09DF8}"/>
              </a:ext>
            </a:extLst>
          </p:cNvPr>
          <p:cNvGrpSpPr/>
          <p:nvPr/>
        </p:nvGrpSpPr>
        <p:grpSpPr>
          <a:xfrm>
            <a:off x="1082382" y="1052860"/>
            <a:ext cx="8612577" cy="10725285"/>
            <a:chOff x="1082382" y="1052860"/>
            <a:chExt cx="8612577" cy="1072528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2080781-ED83-65CC-637C-268644AB6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2382" y="1052860"/>
              <a:ext cx="8612577" cy="10240750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4683DC4-530C-8AE2-A65C-83973162BA27}"/>
                </a:ext>
              </a:extLst>
            </p:cNvPr>
            <p:cNvSpPr txBox="1"/>
            <p:nvPr/>
          </p:nvSpPr>
          <p:spPr>
            <a:xfrm>
              <a:off x="4290695" y="11408813"/>
              <a:ext cx="219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文本</a:t>
              </a:r>
              <a:r>
                <a:rPr lang="en-US" altLang="zh-CN" dirty="0"/>
                <a:t>1 </a:t>
              </a:r>
              <a:r>
                <a:rPr lang="zh-CN" altLang="en-US" dirty="0"/>
                <a:t>修改后的终稿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F5CF000-1FE8-DBE3-E85F-9265832471B8}"/>
              </a:ext>
            </a:extLst>
          </p:cNvPr>
          <p:cNvGrpSpPr/>
          <p:nvPr/>
        </p:nvGrpSpPr>
        <p:grpSpPr>
          <a:xfrm>
            <a:off x="10145456" y="1270460"/>
            <a:ext cx="10869415" cy="6773055"/>
            <a:chOff x="10145456" y="1270460"/>
            <a:chExt cx="10869415" cy="677305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978DD9A-3156-4554-1217-851A12565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45456" y="1270460"/>
              <a:ext cx="10869415" cy="6343352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9A547DB-3A3C-D1CC-C9F4-7ADB7910EDAB}"/>
                </a:ext>
              </a:extLst>
            </p:cNvPr>
            <p:cNvSpPr txBox="1"/>
            <p:nvPr/>
          </p:nvSpPr>
          <p:spPr>
            <a:xfrm>
              <a:off x="14688755" y="7674183"/>
              <a:ext cx="1782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文本</a:t>
              </a:r>
              <a:r>
                <a:rPr lang="en-US" altLang="zh-CN" dirty="0"/>
                <a:t>2 </a:t>
              </a:r>
              <a:r>
                <a:rPr lang="zh-CN" altLang="en-US" dirty="0"/>
                <a:t>投稿信件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3B92E6D-4FEC-ADD5-571C-9D5132B71A6F}"/>
              </a:ext>
            </a:extLst>
          </p:cNvPr>
          <p:cNvGrpSpPr/>
          <p:nvPr/>
        </p:nvGrpSpPr>
        <p:grpSpPr>
          <a:xfrm>
            <a:off x="10306639" y="8224633"/>
            <a:ext cx="10453283" cy="3553512"/>
            <a:chOff x="10306639" y="8224633"/>
            <a:chExt cx="10453283" cy="3553512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39573AAC-519B-710B-90CA-B39F84FB21FE}"/>
                </a:ext>
              </a:extLst>
            </p:cNvPr>
            <p:cNvGrpSpPr/>
            <p:nvPr/>
          </p:nvGrpSpPr>
          <p:grpSpPr>
            <a:xfrm>
              <a:off x="10306639" y="8224633"/>
              <a:ext cx="10453283" cy="3553512"/>
              <a:chOff x="10306639" y="8224633"/>
              <a:chExt cx="10453283" cy="3553512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A8690A43-B99B-6FE0-5D38-6821B9A40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06639" y="8224633"/>
                <a:ext cx="10453283" cy="3003062"/>
              </a:xfrm>
              <a:prstGeom prst="rect">
                <a:avLst/>
              </a:prstGeom>
            </p:spPr>
          </p:pic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74DED57-2C35-84D2-14E9-7C5AF6581DE8}"/>
                  </a:ext>
                </a:extLst>
              </p:cNvPr>
              <p:cNvSpPr txBox="1"/>
              <p:nvPr/>
            </p:nvSpPr>
            <p:spPr>
              <a:xfrm>
                <a:off x="14688754" y="11408813"/>
                <a:ext cx="1782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文本</a:t>
                </a:r>
                <a:r>
                  <a:rPr lang="en-US" altLang="zh-CN" dirty="0"/>
                  <a:t>3 </a:t>
                </a:r>
                <a:r>
                  <a:rPr lang="zh-CN" altLang="en-US" dirty="0"/>
                  <a:t>审稿意见</a:t>
                </a:r>
              </a:p>
            </p:txBody>
          </p:sp>
        </p:grp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939ACAF-FEA3-1DCA-2671-92DC4F5467B0}"/>
                </a:ext>
              </a:extLst>
            </p:cNvPr>
            <p:cNvSpPr/>
            <p:nvPr/>
          </p:nvSpPr>
          <p:spPr>
            <a:xfrm>
              <a:off x="10306639" y="10271051"/>
              <a:ext cx="3311390" cy="47314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BC9ECDC-29E4-0789-040F-34F0F867429E}"/>
              </a:ext>
            </a:extLst>
          </p:cNvPr>
          <p:cNvCxnSpPr>
            <a:cxnSpLocks/>
          </p:cNvCxnSpPr>
          <p:nvPr/>
        </p:nvCxnSpPr>
        <p:spPr>
          <a:xfrm>
            <a:off x="1041747" y="7611247"/>
            <a:ext cx="1089318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5F4596B-5A1C-FD51-1F9C-E15960299056}"/>
              </a:ext>
            </a:extLst>
          </p:cNvPr>
          <p:cNvCxnSpPr>
            <a:cxnSpLocks/>
          </p:cNvCxnSpPr>
          <p:nvPr/>
        </p:nvCxnSpPr>
        <p:spPr>
          <a:xfrm>
            <a:off x="2131065" y="7551774"/>
            <a:ext cx="0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1C2E87A-3F1F-9964-667F-AAC323BA2668}"/>
              </a:ext>
            </a:extLst>
          </p:cNvPr>
          <p:cNvSpPr/>
          <p:nvPr/>
        </p:nvSpPr>
        <p:spPr>
          <a:xfrm>
            <a:off x="470702" y="238003"/>
            <a:ext cx="1057225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体细胞发光检测仪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资料查询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906EA46-B721-5344-4E0E-DCA96B3F656C}"/>
              </a:ext>
            </a:extLst>
          </p:cNvPr>
          <p:cNvGrpSpPr/>
          <p:nvPr/>
        </p:nvGrpSpPr>
        <p:grpSpPr>
          <a:xfrm>
            <a:off x="1214728" y="1052585"/>
            <a:ext cx="11181823" cy="3864309"/>
            <a:chOff x="470702" y="1691130"/>
            <a:chExt cx="11181823" cy="3864309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0901763-C40E-02B6-3935-F2F3018F9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702" y="1691130"/>
              <a:ext cx="11181823" cy="3706851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CF388D6-2398-32AC-4D1E-ED0EA605EA74}"/>
                </a:ext>
              </a:extLst>
            </p:cNvPr>
            <p:cNvSpPr txBox="1"/>
            <p:nvPr/>
          </p:nvSpPr>
          <p:spPr>
            <a:xfrm>
              <a:off x="4776797" y="5186107"/>
              <a:ext cx="2749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图片</a:t>
              </a:r>
              <a:r>
                <a:rPr lang="en-US" altLang="zh-CN" dirty="0"/>
                <a:t>1 </a:t>
              </a:r>
              <a:r>
                <a:rPr lang="zh-CN" altLang="en-US" dirty="0"/>
                <a:t>串口通信接线示意</a:t>
              </a:r>
            </a:p>
          </p:txBody>
        </p:sp>
      </p:grp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5D25371-E58F-6695-1337-85BE123C0DB1}"/>
              </a:ext>
            </a:extLst>
          </p:cNvPr>
          <p:cNvCxnSpPr/>
          <p:nvPr/>
        </p:nvCxnSpPr>
        <p:spPr>
          <a:xfrm>
            <a:off x="17340943" y="1338943"/>
            <a:ext cx="122464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副标题 4">
            <a:extLst>
              <a:ext uri="{FF2B5EF4-FFF2-40B4-BE49-F238E27FC236}">
                <a16:creationId xmlns:a16="http://schemas.microsoft.com/office/drawing/2014/main" id="{47AAB1E0-82FA-08F0-C9B8-E47ECF3AA2E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58093" y="8928418"/>
            <a:ext cx="11972036" cy="3125073"/>
          </a:xfrm>
          <a:prstGeom prst="rect">
            <a:avLst/>
          </a:prstGeom>
        </p:spPr>
        <p:txBody>
          <a:bodyPr vert="horz" lIns="162556" tIns="81278" rIns="162556" bIns="81278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zh-CN" sz="4978" b="1" dirty="0">
                <a:latin typeface="Novecento wide Bold" panose="00000805000000000000" charset="0"/>
              </a:rPr>
              <a:t>	</a:t>
            </a:r>
            <a:r>
              <a:rPr lang="zh-CN" altLang="en-US" sz="3600" b="1" dirty="0">
                <a:latin typeface="Novecento wide Bold" panose="00000805000000000000" charset="0"/>
              </a:rPr>
              <a:t>触控屏采用的是串口通信方式，其大致原理如下：发送端的</a:t>
            </a:r>
            <a:r>
              <a:rPr lang="en-US" altLang="zh-CN" sz="3600" b="1" dirty="0">
                <a:latin typeface="Novecento wide Bold" panose="00000805000000000000" charset="0"/>
              </a:rPr>
              <a:t>Tx</a:t>
            </a:r>
            <a:r>
              <a:rPr lang="zh-CN" altLang="en-US" sz="3600" b="1" dirty="0">
                <a:latin typeface="Novecento wide Bold" panose="00000805000000000000" charset="0"/>
              </a:rPr>
              <a:t>与接收端的</a:t>
            </a:r>
            <a:r>
              <a:rPr lang="en-US" altLang="zh-CN" sz="3600" b="1" dirty="0">
                <a:latin typeface="Novecento wide Bold" panose="00000805000000000000" charset="0"/>
              </a:rPr>
              <a:t>Rx</a:t>
            </a:r>
            <a:r>
              <a:rPr lang="zh-CN" altLang="en-US" sz="3600" b="1" dirty="0">
                <a:latin typeface="Novecento wide Bold" panose="00000805000000000000" charset="0"/>
              </a:rPr>
              <a:t>连接（图</a:t>
            </a:r>
            <a:r>
              <a:rPr lang="en-US" altLang="zh-CN" sz="3600" b="1" dirty="0">
                <a:latin typeface="Novecento wide Bold" panose="00000805000000000000" charset="0"/>
              </a:rPr>
              <a:t>1</a:t>
            </a:r>
            <a:r>
              <a:rPr lang="zh-CN" altLang="en-US" sz="3600" b="1" dirty="0">
                <a:latin typeface="Novecento wide Bold" panose="00000805000000000000" charset="0"/>
              </a:rPr>
              <a:t>），通过引脚的一系列电平变换来传达信息（图</a:t>
            </a:r>
            <a:r>
              <a:rPr lang="en-US" altLang="zh-CN" sz="3600" b="1" dirty="0">
                <a:latin typeface="Novecento wide Bold" panose="00000805000000000000" charset="0"/>
              </a:rPr>
              <a:t>2</a:t>
            </a:r>
            <a:r>
              <a:rPr lang="zh-CN" altLang="en-US" sz="3600" b="1" dirty="0">
                <a:latin typeface="Novecento wide Bold" panose="00000805000000000000" charset="0"/>
              </a:rPr>
              <a:t>），此过程的编码与解码依照</a:t>
            </a:r>
            <a:r>
              <a:rPr lang="en-US" altLang="zh-CN" sz="3600" b="1" dirty="0">
                <a:latin typeface="Novecento wide Bold" panose="00000805000000000000" charset="0"/>
              </a:rPr>
              <a:t>ASCII</a:t>
            </a:r>
            <a:r>
              <a:rPr lang="zh-CN" altLang="en-US" sz="3600" b="1" dirty="0">
                <a:latin typeface="Novecento wide Bold" panose="00000805000000000000" charset="0"/>
              </a:rPr>
              <a:t>码对照表（图</a:t>
            </a:r>
            <a:r>
              <a:rPr lang="en-US" altLang="zh-CN" sz="3600" b="1" dirty="0">
                <a:latin typeface="Novecento wide Bold" panose="00000805000000000000" charset="0"/>
              </a:rPr>
              <a:t>3</a:t>
            </a:r>
            <a:r>
              <a:rPr lang="zh-CN" altLang="en-US" sz="3600" b="1" dirty="0">
                <a:latin typeface="Novecento wide Bold" panose="00000805000000000000" charset="0"/>
              </a:rPr>
              <a:t>）。例如，图</a:t>
            </a:r>
            <a:r>
              <a:rPr lang="en-US" altLang="zh-CN" sz="3600" b="1" dirty="0">
                <a:latin typeface="Novecento wide Bold" panose="00000805000000000000" charset="0"/>
              </a:rPr>
              <a:t>2</a:t>
            </a:r>
            <a:r>
              <a:rPr lang="zh-CN" altLang="en-US" sz="3600" b="1" dirty="0">
                <a:latin typeface="Novecento wide Bold" panose="00000805000000000000" charset="0"/>
              </a:rPr>
              <a:t>中的高电平显示的结果为</a:t>
            </a:r>
            <a:r>
              <a:rPr lang="en-US" altLang="zh-CN" sz="3600" b="1" dirty="0">
                <a:latin typeface="Novecento wide Bold" panose="00000805000000000000" charset="0"/>
              </a:rPr>
              <a:t>1+64=65</a:t>
            </a:r>
            <a:r>
              <a:rPr lang="zh-CN" altLang="en-US" sz="3600" b="1" dirty="0">
                <a:latin typeface="Novecento wide Bold" panose="00000805000000000000" charset="0"/>
              </a:rPr>
              <a:t>，对应的是大写字母</a:t>
            </a:r>
            <a:r>
              <a:rPr lang="en-US" altLang="zh-CN" sz="3600" b="1" dirty="0">
                <a:latin typeface="Novecento wide Bold" panose="00000805000000000000" charset="0"/>
              </a:rPr>
              <a:t>A</a:t>
            </a:r>
            <a:r>
              <a:rPr lang="zh-CN" altLang="en-US" sz="3600" b="1" dirty="0">
                <a:latin typeface="Novecento wide Bold" panose="00000805000000000000" charset="0"/>
              </a:rPr>
              <a:t>。</a:t>
            </a:r>
            <a:endParaRPr lang="en-US" altLang="zh-CN" sz="3600" b="1" dirty="0">
              <a:latin typeface="Novecento wide Bold" panose="00000805000000000000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62BF95F-8453-5D00-1318-94D9C6BAC937}"/>
              </a:ext>
            </a:extLst>
          </p:cNvPr>
          <p:cNvGrpSpPr/>
          <p:nvPr/>
        </p:nvGrpSpPr>
        <p:grpSpPr>
          <a:xfrm>
            <a:off x="13263707" y="288031"/>
            <a:ext cx="7750966" cy="11615938"/>
            <a:chOff x="13263707" y="288031"/>
            <a:chExt cx="7750966" cy="11615938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603EACD8-FBB2-57EE-97F4-890ADF25E522}"/>
                </a:ext>
              </a:extLst>
            </p:cNvPr>
            <p:cNvGrpSpPr/>
            <p:nvPr/>
          </p:nvGrpSpPr>
          <p:grpSpPr>
            <a:xfrm>
              <a:off x="13263707" y="288031"/>
              <a:ext cx="7750966" cy="11615938"/>
              <a:chOff x="13506318" y="238003"/>
              <a:chExt cx="7219232" cy="11461016"/>
            </a:xfrm>
          </p:grpSpPr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8C81D02E-F71C-0F27-85F6-0205EC8C8D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506318" y="238003"/>
                <a:ext cx="7219232" cy="11085996"/>
              </a:xfrm>
              <a:prstGeom prst="rect">
                <a:avLst/>
              </a:prstGeom>
            </p:spPr>
          </p:pic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D86AC83-DB02-F346-D4CF-3F80EA00E033}"/>
                  </a:ext>
                </a:extLst>
              </p:cNvPr>
              <p:cNvSpPr txBox="1"/>
              <p:nvPr/>
            </p:nvSpPr>
            <p:spPr>
              <a:xfrm>
                <a:off x="16179204" y="11329687"/>
                <a:ext cx="2323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图片</a:t>
                </a:r>
                <a:r>
                  <a:rPr lang="en-US" altLang="zh-CN" dirty="0"/>
                  <a:t>3 ASCII</a:t>
                </a:r>
                <a:r>
                  <a:rPr lang="zh-CN" altLang="en-US" dirty="0"/>
                  <a:t>码对照表</a:t>
                </a:r>
              </a:p>
            </p:txBody>
          </p:sp>
        </p:grp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43E7669-EAF4-5284-360B-1E24E91697EA}"/>
                </a:ext>
              </a:extLst>
            </p:cNvPr>
            <p:cNvSpPr/>
            <p:nvPr/>
          </p:nvSpPr>
          <p:spPr>
            <a:xfrm>
              <a:off x="17139190" y="1135380"/>
              <a:ext cx="1850198" cy="29718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CFCE3D1-6651-909A-C5A1-D5C02AAA9385}"/>
              </a:ext>
            </a:extLst>
          </p:cNvPr>
          <p:cNvGrpSpPr/>
          <p:nvPr/>
        </p:nvGrpSpPr>
        <p:grpSpPr>
          <a:xfrm>
            <a:off x="1214727" y="4872810"/>
            <a:ext cx="11181823" cy="3942233"/>
            <a:chOff x="1214727" y="4872810"/>
            <a:chExt cx="11181823" cy="3942233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0E804935-8B76-6CD6-583B-11D82B99BD25}"/>
                </a:ext>
              </a:extLst>
            </p:cNvPr>
            <p:cNvGrpSpPr/>
            <p:nvPr/>
          </p:nvGrpSpPr>
          <p:grpSpPr>
            <a:xfrm>
              <a:off x="1214727" y="4872810"/>
              <a:ext cx="11181823" cy="3942233"/>
              <a:chOff x="3090365" y="6672903"/>
              <a:chExt cx="11181823" cy="3942233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3BF20F44-DEAD-E961-AFBD-E3CAF3010C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0365" y="6672903"/>
                <a:ext cx="11181823" cy="3706851"/>
              </a:xfrm>
              <a:prstGeom prst="rect">
                <a:avLst/>
              </a:prstGeom>
            </p:spPr>
          </p:pic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492F852-2D1C-D6E4-3379-1ECCD30BA077}"/>
                  </a:ext>
                </a:extLst>
              </p:cNvPr>
              <p:cNvSpPr txBox="1"/>
              <p:nvPr/>
            </p:nvSpPr>
            <p:spPr>
              <a:xfrm>
                <a:off x="7582441" y="10245804"/>
                <a:ext cx="2197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图片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串行数据示例</a:t>
                </a:r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66BBDAF-7121-D2AE-CB64-CB8D8809982F}"/>
                </a:ext>
              </a:extLst>
            </p:cNvPr>
            <p:cNvSpPr/>
            <p:nvPr/>
          </p:nvSpPr>
          <p:spPr>
            <a:xfrm>
              <a:off x="2294350" y="5255466"/>
              <a:ext cx="1510205" cy="65048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510A163-E46D-CAC3-A394-6AC4CE6EC0FA}"/>
                </a:ext>
              </a:extLst>
            </p:cNvPr>
            <p:cNvSpPr/>
            <p:nvPr/>
          </p:nvSpPr>
          <p:spPr>
            <a:xfrm>
              <a:off x="8705359" y="5255466"/>
              <a:ext cx="1510205" cy="65048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0196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BC9ECDC-29E4-0789-040F-34F0F867429E}"/>
              </a:ext>
            </a:extLst>
          </p:cNvPr>
          <p:cNvCxnSpPr>
            <a:cxnSpLocks/>
          </p:cNvCxnSpPr>
          <p:nvPr/>
        </p:nvCxnSpPr>
        <p:spPr>
          <a:xfrm>
            <a:off x="1041747" y="7611247"/>
            <a:ext cx="1089318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5F4596B-5A1C-FD51-1F9C-E15960299056}"/>
              </a:ext>
            </a:extLst>
          </p:cNvPr>
          <p:cNvCxnSpPr>
            <a:cxnSpLocks/>
          </p:cNvCxnSpPr>
          <p:nvPr/>
        </p:nvCxnSpPr>
        <p:spPr>
          <a:xfrm>
            <a:off x="2131065" y="7551774"/>
            <a:ext cx="0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1C2E87A-3F1F-9964-667F-AAC323BA2668}"/>
              </a:ext>
            </a:extLst>
          </p:cNvPr>
          <p:cNvSpPr/>
          <p:nvPr/>
        </p:nvSpPr>
        <p:spPr>
          <a:xfrm>
            <a:off x="470702" y="238003"/>
            <a:ext cx="1057225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体细胞发光检测仪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研究进展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副标题 4">
            <a:extLst>
              <a:ext uri="{FF2B5EF4-FFF2-40B4-BE49-F238E27FC236}">
                <a16:creationId xmlns:a16="http://schemas.microsoft.com/office/drawing/2014/main" id="{47AAB1E0-82FA-08F0-C9B8-E47ECF3AA2E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7465278" y="976368"/>
            <a:ext cx="3443894" cy="10730883"/>
          </a:xfrm>
          <a:prstGeom prst="rect">
            <a:avLst/>
          </a:prstGeom>
        </p:spPr>
        <p:txBody>
          <a:bodyPr vert="horz" lIns="162556" tIns="81278" rIns="162556" bIns="81278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zh-CN" sz="4978" b="1" dirty="0">
                <a:latin typeface="Novecento wide Bold" panose="00000805000000000000" charset="0"/>
              </a:rPr>
              <a:t>	</a:t>
            </a:r>
            <a:r>
              <a:rPr lang="zh-CN" altLang="en-US" sz="3600" b="1" dirty="0">
                <a:latin typeface="Novecento wide Bold" panose="00000805000000000000" charset="0"/>
              </a:rPr>
              <a:t>在触摸屏原有按键基础上新增了测试界面等新按键（图</a:t>
            </a:r>
            <a:r>
              <a:rPr lang="en-US" altLang="zh-CN" sz="3600" b="1" dirty="0">
                <a:latin typeface="Novecento wide Bold" panose="00000805000000000000" charset="0"/>
              </a:rPr>
              <a:t>4</a:t>
            </a:r>
            <a:r>
              <a:rPr lang="zh-CN" altLang="en-US" sz="3600" b="1" dirty="0">
                <a:latin typeface="Novecento wide Bold" panose="00000805000000000000" charset="0"/>
              </a:rPr>
              <a:t>），可进入测试界面（图</a:t>
            </a:r>
            <a:r>
              <a:rPr lang="en-US" altLang="zh-CN" sz="3600" b="1" dirty="0">
                <a:latin typeface="Novecento wide Bold" panose="00000805000000000000" charset="0"/>
              </a:rPr>
              <a:t>5</a:t>
            </a:r>
            <a:r>
              <a:rPr lang="zh-CN" altLang="en-US" sz="3600" b="1" dirty="0">
                <a:latin typeface="Novecento wide Bold" panose="00000805000000000000" charset="0"/>
              </a:rPr>
              <a:t>）进行调试。调试界面目前可以发送自定义字符或数字到串口，可用于调试数据的发送与接收。</a:t>
            </a:r>
            <a:endParaRPr lang="en-US" altLang="zh-CN" sz="3600" b="1" dirty="0">
              <a:latin typeface="Novecento wide Bold" panose="00000805000000000000" charset="0"/>
            </a:endParaRPr>
          </a:p>
          <a:p>
            <a:pPr lvl="0" algn="l"/>
            <a:r>
              <a:rPr lang="en-US" altLang="zh-CN" sz="3600" b="1" dirty="0">
                <a:latin typeface="Novecento wide Bold" panose="00000805000000000000" charset="0"/>
              </a:rPr>
              <a:t>	</a:t>
            </a:r>
            <a:r>
              <a:rPr lang="zh-CN" altLang="en-US" sz="3600" b="1" dirty="0">
                <a:latin typeface="Novecento wide Bold" panose="00000805000000000000" charset="0"/>
              </a:rPr>
              <a:t>编写了部分触摸屏的代码（代码</a:t>
            </a:r>
            <a:r>
              <a:rPr lang="en-US" altLang="zh-CN" sz="3600" b="1" dirty="0">
                <a:latin typeface="Novecento wide Bold" panose="00000805000000000000" charset="0"/>
              </a:rPr>
              <a:t>1</a:t>
            </a:r>
            <a:r>
              <a:rPr lang="zh-CN" altLang="en-US" sz="3600" b="1" dirty="0">
                <a:latin typeface="Novecento wide Bold" panose="00000805000000000000" charset="0"/>
              </a:rPr>
              <a:t>），添加了各个按键的弹起事件。</a:t>
            </a:r>
            <a:endParaRPr lang="en-US" altLang="zh-CN" sz="3600" b="1" dirty="0">
              <a:latin typeface="Novecento wide Bold" panose="00000805000000000000" charset="0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8F3792AD-DF68-83E5-1B53-F652273589AB}"/>
              </a:ext>
            </a:extLst>
          </p:cNvPr>
          <p:cNvGrpSpPr/>
          <p:nvPr/>
        </p:nvGrpSpPr>
        <p:grpSpPr>
          <a:xfrm>
            <a:off x="10343140" y="423256"/>
            <a:ext cx="6100514" cy="11530741"/>
            <a:chOff x="9580175" y="515589"/>
            <a:chExt cx="6100514" cy="11530741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6C68D62D-9F3D-2C0A-B7B0-7809507DB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80175" y="515589"/>
              <a:ext cx="6100514" cy="10751126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D6A47CB-8514-DCDB-256F-A8645FC16736}"/>
                </a:ext>
              </a:extLst>
            </p:cNvPr>
            <p:cNvSpPr txBox="1"/>
            <p:nvPr/>
          </p:nvSpPr>
          <p:spPr>
            <a:xfrm>
              <a:off x="11063944" y="11676998"/>
              <a:ext cx="3132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代码</a:t>
              </a:r>
              <a:r>
                <a:rPr lang="en-US" altLang="zh-CN" dirty="0"/>
                <a:t>1 </a:t>
              </a:r>
              <a:r>
                <a:rPr lang="zh-CN" altLang="en-US" dirty="0"/>
                <a:t>发送按键编程（部分）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52C040C-7238-FE19-C03A-A27FC26D3758}"/>
              </a:ext>
            </a:extLst>
          </p:cNvPr>
          <p:cNvGrpSpPr/>
          <p:nvPr/>
        </p:nvGrpSpPr>
        <p:grpSpPr>
          <a:xfrm>
            <a:off x="1041746" y="1112058"/>
            <a:ext cx="8783357" cy="5229752"/>
            <a:chOff x="670667" y="1112058"/>
            <a:chExt cx="8783357" cy="5229752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6E8D4FE6-B677-D0F6-D5E8-E270FBBFB629}"/>
                </a:ext>
              </a:extLst>
            </p:cNvPr>
            <p:cNvGrpSpPr/>
            <p:nvPr/>
          </p:nvGrpSpPr>
          <p:grpSpPr>
            <a:xfrm>
              <a:off x="670667" y="1112058"/>
              <a:ext cx="8783357" cy="5229752"/>
              <a:chOff x="670667" y="1112058"/>
              <a:chExt cx="8783357" cy="5229752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60D576B1-4E90-BB9E-95FD-BA0D870EDF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0667" y="1112058"/>
                <a:ext cx="7820190" cy="5229752"/>
              </a:xfrm>
              <a:prstGeom prst="rect">
                <a:avLst/>
              </a:prstGeom>
            </p:spPr>
          </p:pic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CB6CD8B-4AB9-DF99-A556-3A424FF3C897}"/>
                  </a:ext>
                </a:extLst>
              </p:cNvPr>
              <p:cNvSpPr txBox="1"/>
              <p:nvPr/>
            </p:nvSpPr>
            <p:spPr>
              <a:xfrm>
                <a:off x="8955970" y="2295773"/>
                <a:ext cx="49805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图片</a:t>
                </a:r>
                <a:r>
                  <a:rPr lang="en-US" altLang="zh-CN" dirty="0"/>
                  <a:t>4 </a:t>
                </a:r>
              </a:p>
              <a:p>
                <a:pPr algn="ctr"/>
                <a:r>
                  <a:rPr lang="zh-CN" altLang="en-US" dirty="0"/>
                  <a:t>新版主界面设计</a:t>
                </a:r>
              </a:p>
            </p:txBody>
          </p:sp>
        </p:grp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B71445E-2A5B-B139-C259-242F2F6A5726}"/>
                </a:ext>
              </a:extLst>
            </p:cNvPr>
            <p:cNvSpPr/>
            <p:nvPr/>
          </p:nvSpPr>
          <p:spPr>
            <a:xfrm>
              <a:off x="881744" y="5273923"/>
              <a:ext cx="1850198" cy="94705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箭头: 左弧形 30">
            <a:extLst>
              <a:ext uri="{FF2B5EF4-FFF2-40B4-BE49-F238E27FC236}">
                <a16:creationId xmlns:a16="http://schemas.microsoft.com/office/drawing/2014/main" id="{7C1E12F8-6A84-73D3-15C0-F94243932462}"/>
              </a:ext>
            </a:extLst>
          </p:cNvPr>
          <p:cNvSpPr/>
          <p:nvPr/>
        </p:nvSpPr>
        <p:spPr>
          <a:xfrm>
            <a:off x="66401" y="5590752"/>
            <a:ext cx="914617" cy="3922043"/>
          </a:xfrm>
          <a:prstGeom prst="curv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CB7D783-7EFE-14A4-0EE6-48EC166C496B}"/>
              </a:ext>
            </a:extLst>
          </p:cNvPr>
          <p:cNvGrpSpPr/>
          <p:nvPr/>
        </p:nvGrpSpPr>
        <p:grpSpPr>
          <a:xfrm>
            <a:off x="1041746" y="6664481"/>
            <a:ext cx="8783357" cy="5289516"/>
            <a:chOff x="1041746" y="6664481"/>
            <a:chExt cx="8783357" cy="5289516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D5C2699-8D6E-9C59-42ED-BA2378E881B9}"/>
                </a:ext>
              </a:extLst>
            </p:cNvPr>
            <p:cNvGrpSpPr/>
            <p:nvPr/>
          </p:nvGrpSpPr>
          <p:grpSpPr>
            <a:xfrm>
              <a:off x="1041746" y="6724245"/>
              <a:ext cx="8783357" cy="5229752"/>
              <a:chOff x="670667" y="6724245"/>
              <a:chExt cx="8783357" cy="5229752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3586C5DF-35E5-B00E-E1D3-27F87FA9B2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0667" y="6724245"/>
                <a:ext cx="7820190" cy="5229752"/>
              </a:xfrm>
              <a:prstGeom prst="rect">
                <a:avLst/>
              </a:prstGeom>
            </p:spPr>
          </p:pic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7C0B010-6C23-0A6A-7469-57328DCCD83E}"/>
                  </a:ext>
                </a:extLst>
              </p:cNvPr>
              <p:cNvSpPr txBox="1"/>
              <p:nvPr/>
            </p:nvSpPr>
            <p:spPr>
              <a:xfrm>
                <a:off x="8955970" y="8046459"/>
                <a:ext cx="498054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图片</a:t>
                </a:r>
                <a:r>
                  <a:rPr lang="en-US" altLang="zh-CN" dirty="0"/>
                  <a:t>5 </a:t>
                </a:r>
              </a:p>
              <a:p>
                <a:pPr algn="ctr"/>
                <a:r>
                  <a:rPr lang="zh-CN" altLang="en-US" dirty="0"/>
                  <a:t>测试界面展示</a:t>
                </a:r>
              </a:p>
            </p:txBody>
          </p: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CF07084-187C-3F69-22A7-3395FD38F5CE}"/>
                </a:ext>
              </a:extLst>
            </p:cNvPr>
            <p:cNvSpPr/>
            <p:nvPr/>
          </p:nvSpPr>
          <p:spPr>
            <a:xfrm>
              <a:off x="1041746" y="6664481"/>
              <a:ext cx="7820190" cy="528951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482222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2303</TotalTime>
  <Words>276</Words>
  <Application>Microsoft Office PowerPoint</Application>
  <PresentationFormat>自定义</PresentationFormat>
  <Paragraphs>25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Novecento wide Bold</vt:lpstr>
      <vt:lpstr>等线</vt:lpstr>
      <vt:lpstr>等线 Light</vt:lpstr>
      <vt:lpstr>微软雅黑</vt:lpstr>
      <vt:lpstr>Arial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高 驰</cp:lastModifiedBy>
  <cp:revision>131</cp:revision>
  <dcterms:created xsi:type="dcterms:W3CDTF">2023-04-03T11:52:38Z</dcterms:created>
  <dcterms:modified xsi:type="dcterms:W3CDTF">2023-08-03T13:38:47Z</dcterms:modified>
</cp:coreProperties>
</file>