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98" r:id="rId3"/>
    <p:sldId id="299" r:id="rId4"/>
    <p:sldId id="294" r:id="rId5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25" autoAdjust="0"/>
  </p:normalViewPr>
  <p:slideViewPr>
    <p:cSldViewPr snapToGrid="0">
      <p:cViewPr varScale="1">
        <p:scale>
          <a:sx n="45" d="100"/>
          <a:sy n="45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47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506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148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59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91CCC-35BB-4D08-80E5-CE77BFE4F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6CD23D-C419-4F24-8D1D-95294B595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E9762-999B-48AF-A8C5-AA9353EC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88D4C-3C8A-4D51-81BC-189A2AED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4160B-8F18-4678-865E-5CE72A2C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0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5530E-B379-4610-B396-8BECC941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9A8C4F-D04D-4E0C-98A9-5D0383A8E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BA6C2-05FC-45A8-988C-36B46CE3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C72F8-DC2D-4309-B203-9CCEB8B4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70E29-D5C1-4F13-AE0A-7FB58E87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24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D3D85B-DD33-4B9A-AD42-1D816F9BC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671A69-1CD7-4932-B0CD-82E0E1FFC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46B38-D395-46CC-9E7D-516B198A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DFA9F-5587-44A0-B706-37E5D213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2C0FB-3784-454E-A0B5-BBF0FF71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6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A0041-8504-4966-A52A-3F5079CC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CC453-0110-4277-96EC-1D8513C5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CA2A4-0942-4199-87B0-7FE08C1D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CED37-5B46-44F6-A87D-B8A6BFC7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1FF77-41DE-4D34-9631-3B3F9499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37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A317B-35E8-4F53-B7F8-DAC82722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587778-F51B-4A11-833F-AC2AD75E0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94B2C-848E-4E82-9821-C1AA5985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229A3-7856-4A8B-A3C1-2F68D5EE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0D9DD-E601-4EB6-9A90-54266D6E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39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5B3C5-4ED1-4717-93BE-BD580457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C96CC-6AC6-4C9A-B6DE-7798454AA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540F75-A719-407D-80F2-BB413D3FA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FDD3E7-C932-4B37-BE94-B4615A28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C7306B-D27C-402D-B7CE-9AC113B5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D990BF-4B7E-43C1-9CA9-DFEEEB5B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1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DFCB2-D324-4233-98E5-2B042647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7B7B8-8682-4E6C-A282-2E8FAE013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9EBC30-BEB0-4472-9C60-A8BC1330A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7EF07B-D89B-4809-A217-44BE12C85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723FC4-76A3-4721-B94F-F2D9D7D04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821E01-46CB-42DD-BB2C-61F5F9C2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2EE843-8071-4960-8411-0D39B2CD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4DCABC-5247-42D9-9650-BFF72A45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8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27952-E34E-4596-A770-F8F6541E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00CCD5-AF0C-4AD1-94DF-00A7D3E3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8BAB6D-E10C-484E-A74A-D75E6536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4E8661-D074-4392-A0D6-2E33CDFC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0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27981E-A544-4E99-BB8C-271CA401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430044-8211-4829-8954-20740FB5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BBA5E9-365B-4D10-8279-1C633885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13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B7C44-4273-46E8-BEF7-71816CAF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AC6DC-F95C-4D82-AD5B-799F04957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0CF9F3-CAE1-4D67-A3B8-35F0B34A5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2AC7C3-0C78-4D1B-B3C8-42286198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829E55-501F-4DAF-8F13-8531C6BE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5EFE03-8CF9-4846-9EF3-D79FE925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3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A9785-3233-4C5B-BC04-9D394099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668FEB-26C4-4A46-9679-3562CD174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868528-D51C-41F7-906F-A28D9968E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654191-9B88-423E-98CA-911DD80C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1A3E16-7563-4443-9612-2442D16F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1D758F-57E9-4434-A87F-A8C17EFB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94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5D4A26-B0F1-46A0-8093-78446550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48A1F-AA82-481C-9A31-410A2FFA3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5D9577-BFEA-410D-BD8F-77863304F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7C5BC-3738-48F1-88AF-1B0F438A4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A75AB-F284-4B78-960A-81F40D360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9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000C9A4-0138-42A4-9616-54543FB1F158}"/>
              </a:ext>
            </a:extLst>
          </p:cNvPr>
          <p:cNvSpPr/>
          <p:nvPr/>
        </p:nvSpPr>
        <p:spPr>
          <a:xfrm>
            <a:off x="1186711" y="837851"/>
            <a:ext cx="14891740" cy="7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52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6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6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E71060E-33F4-B2C1-4970-CA67207F0456}"/>
              </a:ext>
            </a:extLst>
          </p:cNvPr>
          <p:cNvGrpSpPr/>
          <p:nvPr/>
        </p:nvGrpSpPr>
        <p:grpSpPr>
          <a:xfrm>
            <a:off x="4595042" y="3957956"/>
            <a:ext cx="12484053" cy="4276087"/>
            <a:chOff x="3472417" y="3714015"/>
            <a:chExt cx="15559859" cy="427608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60142A6-9854-4B80-9140-BB6DB30A74E7}"/>
                </a:ext>
              </a:extLst>
            </p:cNvPr>
            <p:cNvSpPr/>
            <p:nvPr/>
          </p:nvSpPr>
          <p:spPr>
            <a:xfrm>
              <a:off x="3472417" y="3714015"/>
              <a:ext cx="15035642" cy="814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7978" indent="-507978" defTabSz="1625529">
                <a:lnSpc>
                  <a:spcPct val="130000"/>
                </a:lnSpc>
                <a:spcAft>
                  <a:spcPts val="1067"/>
                </a:spcAft>
                <a:buFont typeface="Wingdings" panose="05000000000000000000" pitchFamily="2" charset="2"/>
                <a:buChar char="Ø"/>
              </a:pP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课题进展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完成新版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PCB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的焊接与</a:t>
              </a:r>
              <a:r>
                <a:rPr lang="zh-CN" altLang="en-US" sz="4000" b="1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组装工作 </a:t>
              </a:r>
              <a:endPara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302530F-5223-BD69-4576-5279AD284433}"/>
                </a:ext>
              </a:extLst>
            </p:cNvPr>
            <p:cNvSpPr/>
            <p:nvPr/>
          </p:nvSpPr>
          <p:spPr>
            <a:xfrm>
              <a:off x="3472417" y="5444768"/>
              <a:ext cx="15559859" cy="814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7978" indent="-507978" defTabSz="1625529">
                <a:lnSpc>
                  <a:spcPct val="130000"/>
                </a:lnSpc>
                <a:spcAft>
                  <a:spcPts val="1067"/>
                </a:spcAft>
                <a:buFont typeface="Wingdings" panose="05000000000000000000" pitchFamily="2" charset="2"/>
                <a:buChar char="Ø"/>
              </a:pP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物料选型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开发上位机所需的硬件平台进行选型</a:t>
              </a:r>
              <a:endPara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59C9746-DDB0-B995-312F-11FAC45FFD83}"/>
                </a:ext>
              </a:extLst>
            </p:cNvPr>
            <p:cNvSpPr/>
            <p:nvPr/>
          </p:nvSpPr>
          <p:spPr>
            <a:xfrm>
              <a:off x="3472417" y="7175520"/>
              <a:ext cx="15035641" cy="814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7978" indent="-507978" defTabSz="1625529">
                <a:lnSpc>
                  <a:spcPct val="130000"/>
                </a:lnSpc>
                <a:spcAft>
                  <a:spcPts val="1067"/>
                </a:spcAft>
                <a:buFont typeface="Wingdings" panose="05000000000000000000" pitchFamily="2" charset="2"/>
                <a:buChar char="Ø"/>
              </a:pP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物料采购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对拟采用的单板机进行下单采购</a:t>
              </a:r>
              <a:endPara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50650E8E-68B4-1C11-8819-412CB2968022}"/>
              </a:ext>
            </a:extLst>
          </p:cNvPr>
          <p:cNvSpPr/>
          <p:nvPr/>
        </p:nvSpPr>
        <p:spPr>
          <a:xfrm>
            <a:off x="438480" y="236327"/>
            <a:ext cx="12401010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课题进展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完成新版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PCB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的焊接与组装工作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B91EA1-4D05-49AE-E250-9B180944843B}"/>
              </a:ext>
            </a:extLst>
          </p:cNvPr>
          <p:cNvSpPr txBox="1"/>
          <p:nvPr/>
        </p:nvSpPr>
        <p:spPr>
          <a:xfrm>
            <a:off x="16544261" y="3679954"/>
            <a:ext cx="423050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Novecento wide Bold" panose="00000805000000000000" charset="0"/>
              </a:rPr>
              <a:t>		</a:t>
            </a:r>
            <a:r>
              <a:rPr lang="zh-CN" altLang="en-US" sz="4400" b="1" dirty="0">
                <a:latin typeface="Novecento wide Bold" panose="00000805000000000000" charset="0"/>
              </a:rPr>
              <a:t>新版</a:t>
            </a:r>
            <a:r>
              <a:rPr lang="en-US" altLang="zh-CN" sz="4400" b="1" dirty="0">
                <a:latin typeface="Novecento wide Bold" panose="00000805000000000000" charset="0"/>
              </a:rPr>
              <a:t>PCB</a:t>
            </a:r>
            <a:r>
              <a:rPr lang="zh-CN" altLang="en-US" sz="4400" b="1" dirty="0">
                <a:latin typeface="Novecento wide Bold" panose="00000805000000000000" charset="0"/>
              </a:rPr>
              <a:t>已到货，目前完成了电子元件的焊接和功能模块的组装，后期将开展该</a:t>
            </a:r>
            <a:r>
              <a:rPr lang="en-US" altLang="zh-CN" sz="4400" b="1" dirty="0">
                <a:latin typeface="Novecento wide Bold" panose="00000805000000000000" charset="0"/>
              </a:rPr>
              <a:t>PCB</a:t>
            </a:r>
            <a:r>
              <a:rPr lang="zh-CN" altLang="en-US" sz="4400" b="1" dirty="0">
                <a:latin typeface="Novecento wide Bold" panose="00000805000000000000" charset="0"/>
              </a:rPr>
              <a:t>的调试测评工作。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DFA554-9A85-A194-BC5D-3570E59044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64195" y="-638188"/>
            <a:ext cx="10659782" cy="142130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2824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50650E8E-68B4-1C11-8819-412CB2968022}"/>
              </a:ext>
            </a:extLst>
          </p:cNvPr>
          <p:cNvSpPr/>
          <p:nvPr/>
        </p:nvSpPr>
        <p:spPr>
          <a:xfrm>
            <a:off x="417214" y="501518"/>
            <a:ext cx="13596497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物料选型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开发上位机所需的硬件平台进行选型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B91EA1-4D05-49AE-E250-9B180944843B}"/>
              </a:ext>
            </a:extLst>
          </p:cNvPr>
          <p:cNvSpPr txBox="1"/>
          <p:nvPr/>
        </p:nvSpPr>
        <p:spPr>
          <a:xfrm>
            <a:off x="17472211" y="3459423"/>
            <a:ext cx="3573516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100" b="1" dirty="0">
                <a:solidFill>
                  <a:srgbClr val="FF0000"/>
                </a:solidFill>
                <a:latin typeface="Novecento wide Bold" panose="00000805000000000000" charset="0"/>
              </a:rPr>
              <a:t>		</a:t>
            </a:r>
            <a:r>
              <a:rPr lang="zh-CN" altLang="en-US" sz="4100" b="1" dirty="0">
                <a:latin typeface="Novecento wide Bold" panose="00000805000000000000" charset="0"/>
              </a:rPr>
              <a:t>搜索相关文献，了解到此类仪器在一般情况下所需的</a:t>
            </a:r>
            <a:r>
              <a:rPr lang="zh-CN" altLang="en-US" sz="4100" b="1" dirty="0">
                <a:solidFill>
                  <a:srgbClr val="FF0000"/>
                </a:solidFill>
                <a:latin typeface="Novecento wide Bold" panose="00000805000000000000" charset="0"/>
              </a:rPr>
              <a:t>数据处理</a:t>
            </a:r>
            <a:r>
              <a:rPr lang="zh-CN" altLang="en-US" sz="4100" b="1" dirty="0">
                <a:latin typeface="Novecento wide Bold" panose="00000805000000000000" charset="0"/>
              </a:rPr>
              <a:t>模块一般以</a:t>
            </a:r>
            <a:r>
              <a:rPr lang="zh-CN" altLang="en-US" sz="4100" b="1" dirty="0">
                <a:solidFill>
                  <a:srgbClr val="FF0000"/>
                </a:solidFill>
                <a:latin typeface="Novecento wide Bold" panose="00000805000000000000" charset="0"/>
              </a:rPr>
              <a:t>单板机</a:t>
            </a:r>
            <a:r>
              <a:rPr lang="zh-CN" altLang="en-US" sz="4100" b="1" dirty="0">
                <a:latin typeface="Novecento wide Bold" panose="00000805000000000000" charset="0"/>
              </a:rPr>
              <a:t>为主。（图中采用的是树莓派</a:t>
            </a:r>
            <a:r>
              <a:rPr lang="en-US" altLang="zh-CN" sz="4100" b="1" dirty="0">
                <a:latin typeface="Novecento wide Bold" panose="00000805000000000000" charset="0"/>
              </a:rPr>
              <a:t>3B+</a:t>
            </a:r>
            <a:r>
              <a:rPr lang="zh-CN" altLang="en-US" sz="4100" b="1" dirty="0">
                <a:latin typeface="Novecento wide Bold" panose="00000805000000000000" charset="0"/>
              </a:rPr>
              <a:t>，现已经停产）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5BC456-499E-1C1C-FA75-7375975AC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995" y="1657838"/>
            <a:ext cx="16092382" cy="99788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8F13801-613F-0004-0CBA-CDDC1ACBC79A}"/>
              </a:ext>
            </a:extLst>
          </p:cNvPr>
          <p:cNvSpPr txBox="1"/>
          <p:nvPr/>
        </p:nvSpPr>
        <p:spPr>
          <a:xfrm>
            <a:off x="16995822" y="501518"/>
            <a:ext cx="45262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图片来源：</a:t>
            </a:r>
            <a:r>
              <a:rPr lang="en-US" altLang="zh-CN" sz="2000" dirty="0"/>
              <a:t>DOI: 10.1039/d2lc00650b</a:t>
            </a:r>
            <a:endParaRPr lang="zh-CN" altLang="en-US" sz="2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4348605-30E0-BCC5-2932-4D1E57B920BA}"/>
              </a:ext>
            </a:extLst>
          </p:cNvPr>
          <p:cNvSpPr/>
          <p:nvPr/>
        </p:nvSpPr>
        <p:spPr>
          <a:xfrm>
            <a:off x="1083995" y="9072283"/>
            <a:ext cx="2787144" cy="10219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F5E1BA-D87B-BAF2-6A2B-B9FF9F7EC79E}"/>
              </a:ext>
            </a:extLst>
          </p:cNvPr>
          <p:cNvSpPr/>
          <p:nvPr/>
        </p:nvSpPr>
        <p:spPr>
          <a:xfrm>
            <a:off x="12408031" y="3970509"/>
            <a:ext cx="2563027" cy="8157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444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50650E8E-68B4-1C11-8819-412CB2968022}"/>
              </a:ext>
            </a:extLst>
          </p:cNvPr>
          <p:cNvSpPr/>
          <p:nvPr/>
        </p:nvSpPr>
        <p:spPr>
          <a:xfrm>
            <a:off x="417215" y="440221"/>
            <a:ext cx="12401010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物料采购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对拟采用的单板机进行下单采购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B91EA1-4D05-49AE-E250-9B180944843B}"/>
              </a:ext>
            </a:extLst>
          </p:cNvPr>
          <p:cNvSpPr txBox="1"/>
          <p:nvPr/>
        </p:nvSpPr>
        <p:spPr>
          <a:xfrm>
            <a:off x="10944643" y="9283752"/>
            <a:ext cx="988321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Novecento wide Bold" panose="00000805000000000000" charset="0"/>
              </a:rPr>
              <a:t>		</a:t>
            </a:r>
            <a:r>
              <a:rPr lang="zh-CN" altLang="en-US" sz="2800" b="1" dirty="0">
                <a:latin typeface="Novecento wide Bold" panose="00000805000000000000" charset="0"/>
              </a:rPr>
              <a:t>缩写说明：</a:t>
            </a:r>
            <a:r>
              <a:rPr lang="en-US" altLang="zh-CN" sz="2800" b="1" dirty="0">
                <a:latin typeface="Novecento wide Bold" panose="00000805000000000000" charset="0"/>
              </a:rPr>
              <a:t>INT8</a:t>
            </a:r>
            <a:r>
              <a:rPr lang="zh-CN" altLang="en-US" sz="2800" b="1" dirty="0">
                <a:latin typeface="Novecento wide Bold" panose="00000805000000000000" charset="0"/>
              </a:rPr>
              <a:t>（</a:t>
            </a:r>
            <a:r>
              <a:rPr lang="en-US" altLang="zh-CN" sz="2800" b="1" dirty="0">
                <a:latin typeface="Novecento wide Bold" panose="00000805000000000000" charset="0"/>
              </a:rPr>
              <a:t> 8-bit integer</a:t>
            </a:r>
            <a:r>
              <a:rPr lang="zh-CN" altLang="en-US" sz="2800" b="1" dirty="0">
                <a:latin typeface="Novecento wide Bold" panose="00000805000000000000" charset="0"/>
              </a:rPr>
              <a:t>， </a:t>
            </a:r>
            <a:r>
              <a:rPr lang="en-US" altLang="zh-CN" sz="2800" b="1" dirty="0">
                <a:latin typeface="Novecento wide Bold" panose="00000805000000000000" charset="0"/>
              </a:rPr>
              <a:t>8</a:t>
            </a:r>
            <a:r>
              <a:rPr lang="zh-CN" altLang="en-US" sz="2800" b="1" dirty="0">
                <a:latin typeface="Novecento wide Bold" panose="00000805000000000000" charset="0"/>
              </a:rPr>
              <a:t>位整数）对八位整型数据（范围</a:t>
            </a:r>
            <a:r>
              <a:rPr lang="en-US" altLang="zh-CN" sz="2800" b="1" dirty="0">
                <a:latin typeface="Novecento wide Bold" panose="00000805000000000000" charset="0"/>
              </a:rPr>
              <a:t>0-2^8-1</a:t>
            </a:r>
            <a:r>
              <a:rPr lang="zh-CN" altLang="en-US" sz="2800" b="1" dirty="0">
                <a:latin typeface="Novecento wide Bold" panose="00000805000000000000" charset="0"/>
              </a:rPr>
              <a:t>）进行处理，描述了计算精度。</a:t>
            </a:r>
            <a:r>
              <a:rPr lang="en-US" altLang="zh-CN" sz="2800" b="1" dirty="0">
                <a:latin typeface="Novecento wide Bold" panose="00000805000000000000" charset="0"/>
              </a:rPr>
              <a:t>TOPS</a:t>
            </a:r>
            <a:r>
              <a:rPr lang="zh-CN" altLang="en-US" sz="2800" b="1" dirty="0">
                <a:latin typeface="Novecento wide Bold" panose="00000805000000000000" charset="0"/>
              </a:rPr>
              <a:t>（</a:t>
            </a:r>
            <a:r>
              <a:rPr lang="en-US" altLang="zh-CN" sz="2800" b="1" dirty="0">
                <a:latin typeface="Novecento wide Bold" panose="00000805000000000000" charset="0"/>
              </a:rPr>
              <a:t>Tera Operations Per Second</a:t>
            </a:r>
            <a:r>
              <a:rPr lang="zh-CN" altLang="en-US" sz="2800" b="1" i="0" dirty="0">
                <a:solidFill>
                  <a:srgbClr val="374151"/>
                </a:solidFill>
                <a:effectLst/>
                <a:latin typeface="Söhne"/>
              </a:rPr>
              <a:t>，万亿次操作每秒）衡量</a:t>
            </a:r>
            <a:r>
              <a:rPr lang="zh-CN" altLang="en-US" sz="2800" b="1" i="0" dirty="0">
                <a:solidFill>
                  <a:srgbClr val="374151"/>
                </a:solidFill>
                <a:effectLst/>
                <a:latin typeface="Novecento wide Bold" panose="00000805000000000000" charset="0"/>
              </a:rPr>
              <a:t>计算机运算能力的单位。</a:t>
            </a:r>
            <a:endParaRPr lang="zh-CN" altLang="en-US" sz="2800" b="1" dirty="0">
              <a:solidFill>
                <a:srgbClr val="FF0000"/>
              </a:solidFill>
              <a:latin typeface="Novecento wide Bold" panose="00000805000000000000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A9473CD-2621-E91A-80A9-9E1D6D341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99" y="1804728"/>
            <a:ext cx="9883211" cy="266187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593EA0C-8823-4FA7-0FFE-67EDE9D59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798" y="5181601"/>
            <a:ext cx="9883211" cy="266187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3856B90-E2D9-3F4C-AF34-869FA8F34C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798" y="8594332"/>
            <a:ext cx="9883211" cy="2661878"/>
          </a:xfrm>
          <a:prstGeom prst="rect">
            <a:avLst/>
          </a:prstGeom>
        </p:spPr>
      </p:pic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8880F345-6A73-827F-3835-0C5DC091E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355361"/>
              </p:ext>
            </p:extLst>
          </p:nvPr>
        </p:nvGraphicFramePr>
        <p:xfrm>
          <a:off x="10562184" y="1804728"/>
          <a:ext cx="10696155" cy="739729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26514">
                  <a:extLst>
                    <a:ext uri="{9D8B030D-6E8A-4147-A177-3AD203B41FA5}">
                      <a16:colId xmlns:a16="http://schemas.microsoft.com/office/drawing/2014/main" val="67064099"/>
                    </a:ext>
                  </a:extLst>
                </a:gridCol>
                <a:gridCol w="1376290">
                  <a:extLst>
                    <a:ext uri="{9D8B030D-6E8A-4147-A177-3AD203B41FA5}">
                      <a16:colId xmlns:a16="http://schemas.microsoft.com/office/drawing/2014/main" val="100567634"/>
                    </a:ext>
                  </a:extLst>
                </a:gridCol>
                <a:gridCol w="2445274">
                  <a:extLst>
                    <a:ext uri="{9D8B030D-6E8A-4147-A177-3AD203B41FA5}">
                      <a16:colId xmlns:a16="http://schemas.microsoft.com/office/drawing/2014/main" val="2020160218"/>
                    </a:ext>
                  </a:extLst>
                </a:gridCol>
                <a:gridCol w="2180514">
                  <a:extLst>
                    <a:ext uri="{9D8B030D-6E8A-4147-A177-3AD203B41FA5}">
                      <a16:colId xmlns:a16="http://schemas.microsoft.com/office/drawing/2014/main" val="2573502964"/>
                    </a:ext>
                  </a:extLst>
                </a:gridCol>
                <a:gridCol w="1739153">
                  <a:extLst>
                    <a:ext uri="{9D8B030D-6E8A-4147-A177-3AD203B41FA5}">
                      <a16:colId xmlns:a16="http://schemas.microsoft.com/office/drawing/2014/main" val="1796241548"/>
                    </a:ext>
                  </a:extLst>
                </a:gridCol>
                <a:gridCol w="1428410">
                  <a:extLst>
                    <a:ext uri="{9D8B030D-6E8A-4147-A177-3AD203B41FA5}">
                      <a16:colId xmlns:a16="http://schemas.microsoft.com/office/drawing/2014/main" val="4116984326"/>
                    </a:ext>
                  </a:extLst>
                </a:gridCol>
              </a:tblGrid>
              <a:tr h="1399724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型号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缺点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算力（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INT8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  价格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CNY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577939"/>
                  </a:ext>
                </a:extLst>
              </a:tr>
              <a:tr h="1399724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树莓派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5B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 用户群体庞大，生态好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性价较低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0.5tops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≈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8163268"/>
                  </a:ext>
                </a:extLst>
              </a:tr>
              <a:tr h="1399724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香橙派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chemeClr val="tx1"/>
                          </a:solidFill>
                        </a:rPr>
                        <a:t>AiPro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国产，性能强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资料较少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不容易上手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8tops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6255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≈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1200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559136"/>
                  </a:ext>
                </a:extLst>
              </a:tr>
              <a:tr h="1643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阿尔法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I.MX6ULL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教程丰富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体积大，性能弱，外设冗余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暂无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6255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≈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625510"/>
                  </a:ext>
                </a:extLst>
              </a:tr>
              <a:tr h="1399724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合计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6255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≈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3200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19522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869190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5751</TotalTime>
  <Words>293</Words>
  <Application>Microsoft Office PowerPoint</Application>
  <PresentationFormat>自定义</PresentationFormat>
  <Paragraphs>40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Novecento wide Bold</vt:lpstr>
      <vt:lpstr>Söhne</vt:lpstr>
      <vt:lpstr>等线</vt:lpstr>
      <vt:lpstr>等线 Light</vt:lpstr>
      <vt:lpstr>微软雅黑</vt:lpstr>
      <vt:lpstr>Arial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驰 高</cp:lastModifiedBy>
  <cp:revision>272</cp:revision>
  <dcterms:created xsi:type="dcterms:W3CDTF">2023-04-03T11:52:38Z</dcterms:created>
  <dcterms:modified xsi:type="dcterms:W3CDTF">2024-01-05T02:22:50Z</dcterms:modified>
</cp:coreProperties>
</file>