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8" r:id="rId3"/>
    <p:sldId id="299" r:id="rId4"/>
    <p:sldId id="294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3" d="100"/>
          <a:sy n="43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06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4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9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1186711" y="83785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3.15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71060E-33F4-B2C1-4970-CA67207F0456}"/>
              </a:ext>
            </a:extLst>
          </p:cNvPr>
          <p:cNvGrpSpPr/>
          <p:nvPr/>
        </p:nvGrpSpPr>
        <p:grpSpPr>
          <a:xfrm>
            <a:off x="5399245" y="3957956"/>
            <a:ext cx="11863769" cy="4276087"/>
            <a:chOff x="3472416" y="3714015"/>
            <a:chExt cx="16000257" cy="42760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0142A6-9854-4B80-9140-BB6DB30A74E7}"/>
                </a:ext>
              </a:extLst>
            </p:cNvPr>
            <p:cNvSpPr/>
            <p:nvPr/>
          </p:nvSpPr>
          <p:spPr>
            <a:xfrm>
              <a:off x="3472417" y="3714015"/>
              <a:ext cx="15035642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软著编写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初步完成软著申请表的编写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02530F-5223-BD69-4576-5279AD284433}"/>
                </a:ext>
              </a:extLst>
            </p:cNvPr>
            <p:cNvSpPr/>
            <p:nvPr/>
          </p:nvSpPr>
          <p:spPr>
            <a:xfrm>
              <a:off x="3472417" y="5444768"/>
              <a:ext cx="15559859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理论学习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学习了相机选型的相关知识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9C9746-DDB0-B995-312F-11FAC45FFD83}"/>
                </a:ext>
              </a:extLst>
            </p:cNvPr>
            <p:cNvSpPr/>
            <p:nvPr/>
          </p:nvSpPr>
          <p:spPr>
            <a:xfrm>
              <a:off x="3472416" y="7175520"/>
              <a:ext cx="16000257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学术会议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参加生物传感器小组组会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初步完成软著申请表的编写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7909560" y="1242576"/>
            <a:ext cx="1338453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4400" b="1" dirty="0">
                <a:latin typeface="Novecento wide Bold" panose="00000805000000000000" charset="0"/>
              </a:rPr>
              <a:t>主要了解了软件著作权的一般申请流程，把之前的</a:t>
            </a:r>
            <a:r>
              <a:rPr lang="en-US" altLang="zh-CN" sz="4400" b="1" dirty="0">
                <a:latin typeface="Novecento wide Bold" panose="00000805000000000000" charset="0"/>
              </a:rPr>
              <a:t>GUI</a:t>
            </a:r>
            <a:r>
              <a:rPr lang="zh-CN" altLang="en-US" sz="4400" b="1" dirty="0">
                <a:latin typeface="Novecento wide Bold" panose="00000805000000000000" charset="0"/>
              </a:rPr>
              <a:t>控制界面程序和硬件驱动程序进行了一个大致的功能阐述，</a:t>
            </a:r>
            <a:r>
              <a:rPr lang="zh-CN" altLang="en-US" sz="4400" b="1" dirty="0">
                <a:solidFill>
                  <a:srgbClr val="FF0000"/>
                </a:solidFill>
                <a:latin typeface="Novecento wide Bold" panose="00000805000000000000" charset="0"/>
              </a:rPr>
              <a:t>完成软著申请表的编写</a:t>
            </a:r>
            <a:r>
              <a:rPr lang="zh-CN" altLang="en-US" sz="4400" b="1">
                <a:solidFill>
                  <a:srgbClr val="FF0000"/>
                </a:solidFill>
                <a:latin typeface="Novecento wide Bold" panose="00000805000000000000" charset="0"/>
              </a:rPr>
              <a:t>工作</a:t>
            </a:r>
            <a:r>
              <a:rPr lang="zh-CN" altLang="en-US" sz="4400" b="1">
                <a:latin typeface="Novecento wide Bold" panose="00000805000000000000" charset="0"/>
              </a:rPr>
              <a:t>。</a:t>
            </a:r>
            <a:endParaRPr lang="zh-CN" altLang="en-US" sz="4400" b="1" dirty="0">
              <a:solidFill>
                <a:srgbClr val="FF0000"/>
              </a:solidFill>
              <a:latin typeface="Novecento wide Bold" panose="00000805000000000000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A42F089-330F-05CA-FB53-EEF3956EA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60" y="3536404"/>
            <a:ext cx="13642875" cy="819248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A4705CF-4216-3358-B3A3-FA4871A5E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15" y="1242576"/>
            <a:ext cx="6982823" cy="104863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282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4435703" y="1165983"/>
            <a:ext cx="697268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Novecento wide Bold" panose="00000805000000000000" charset="0"/>
              </a:rPr>
              <a:t>         学习机器视觉中相机选型的相关知识，准备购买一款小型显微镜头，调用原有应用程序接口（</a:t>
            </a:r>
            <a:r>
              <a:rPr lang="en-US" altLang="zh-CN" sz="2400" b="1" dirty="0">
                <a:latin typeface="Novecento wide Bold" panose="00000805000000000000" charset="0"/>
              </a:rPr>
              <a:t>API</a:t>
            </a:r>
            <a:r>
              <a:rPr lang="zh-CN" altLang="en-US" sz="2400" b="1" dirty="0">
                <a:latin typeface="Novecento wide Bold" panose="00000805000000000000" charset="0"/>
              </a:rPr>
              <a:t>）进行二次开发，</a:t>
            </a:r>
            <a:r>
              <a:rPr lang="zh-CN" altLang="en-US" sz="2400" b="1" dirty="0">
                <a:solidFill>
                  <a:srgbClr val="FF0000"/>
                </a:solidFill>
                <a:latin typeface="Novecento wide Bold" panose="00000805000000000000" charset="0"/>
              </a:rPr>
              <a:t>检验程序能否实现图像采集环节的自动化</a:t>
            </a:r>
            <a:r>
              <a:rPr lang="zh-CN" altLang="en-US" sz="2400" b="1" dirty="0">
                <a:latin typeface="Novecento wide Bold" panose="00000805000000000000" charset="0"/>
              </a:rPr>
              <a:t>（即尝试能否用计算机视觉开源库</a:t>
            </a:r>
            <a:r>
              <a:rPr lang="en-US" altLang="zh-CN" sz="2400" b="1" dirty="0">
                <a:latin typeface="Novecento wide Bold" panose="00000805000000000000" charset="0"/>
              </a:rPr>
              <a:t>OpenCV-Python</a:t>
            </a:r>
            <a:r>
              <a:rPr lang="zh-CN" altLang="en-US" sz="2400" b="1" dirty="0">
                <a:latin typeface="Novecento wide Bold" panose="00000805000000000000" charset="0"/>
              </a:rPr>
              <a:t>的标准库函数</a:t>
            </a:r>
            <a:r>
              <a:rPr lang="en-US" altLang="zh-CN" sz="2400" b="1" dirty="0">
                <a:latin typeface="Novecento wide Bold" panose="00000805000000000000" charset="0"/>
              </a:rPr>
              <a:t>cv2.imread</a:t>
            </a:r>
            <a:r>
              <a:rPr lang="zh-CN" altLang="en-US" sz="2400" b="1" dirty="0">
                <a:latin typeface="Novecento wide Bold" panose="00000805000000000000" charset="0"/>
              </a:rPr>
              <a:t>读取摄像头采集到的图像）。一个镜头模组价格在</a:t>
            </a:r>
            <a:r>
              <a:rPr lang="en-US" altLang="zh-CN" sz="2400" b="1" dirty="0">
                <a:solidFill>
                  <a:srgbClr val="FF0000"/>
                </a:solidFill>
                <a:latin typeface="Novecento wide Bold" panose="00000805000000000000" charset="0"/>
              </a:rPr>
              <a:t>700</a:t>
            </a:r>
            <a:r>
              <a:rPr lang="zh-CN" altLang="en-US" sz="2400" b="1" dirty="0">
                <a:solidFill>
                  <a:srgbClr val="FF0000"/>
                </a:solidFill>
                <a:latin typeface="Novecento wide Bold" panose="00000805000000000000" charset="0"/>
              </a:rPr>
              <a:t>元</a:t>
            </a:r>
            <a:r>
              <a:rPr lang="zh-CN" altLang="en-US" sz="2400" b="1" dirty="0">
                <a:latin typeface="Novecento wide Bold" panose="00000805000000000000" charset="0"/>
              </a:rPr>
              <a:t>左右。</a:t>
            </a:r>
            <a:endParaRPr lang="zh-CN" altLang="en-US" sz="2800" b="1" dirty="0">
              <a:latin typeface="Novecento wide Bold" panose="00000805000000000000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53EE73-2646-74DF-7BB7-121062B26A35}"/>
              </a:ext>
            </a:extLst>
          </p:cNvPr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学习了相机选型的相关知识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9675B35-30D9-EC74-53B2-6AEB8B00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0" y="6869429"/>
            <a:ext cx="5461790" cy="517063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E91D0D8-7474-FAFE-5034-3E0DF4018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00" y="1179428"/>
            <a:ext cx="5461790" cy="544156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80F23D4-FC4E-0BEB-5A86-6C957C94CE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6000" y="8520779"/>
            <a:ext cx="3984848" cy="351928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5CF3D3F-D36C-207A-4966-16C43F5C9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045" y="8538803"/>
            <a:ext cx="3857199" cy="346395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0D46C67-1A76-B230-E98F-F16953346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7045" y="1179427"/>
            <a:ext cx="7913803" cy="700445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0389C07-40F0-847E-5362-84D8D8004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08054" y="3623310"/>
            <a:ext cx="7180346" cy="84167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444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E3AD15C-6299-647F-244F-9BF624AE6CD5}"/>
              </a:ext>
            </a:extLst>
          </p:cNvPr>
          <p:cNvSpPr txBox="1"/>
          <p:nvPr/>
        </p:nvSpPr>
        <p:spPr>
          <a:xfrm>
            <a:off x="10755631" y="189244"/>
            <a:ext cx="10040774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3200" b="1" dirty="0">
                <a:latin typeface="Novecento wide Bold" panose="00000805000000000000" charset="0"/>
              </a:rPr>
              <a:t>参加师兄师姐的毕业预答辩，学习相关的科研经验。特别是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比色传感器</a:t>
            </a:r>
            <a:r>
              <a:rPr lang="zh-CN" altLang="en-US" sz="3200" b="1" dirty="0">
                <a:latin typeface="Novecento wide Bold" panose="00000805000000000000" charset="0"/>
              </a:rPr>
              <a:t>的研发和</a:t>
            </a:r>
            <a:r>
              <a:rPr lang="zh-CN" altLang="en-US" sz="3200" b="1" dirty="0">
                <a:solidFill>
                  <a:srgbClr val="FF0000"/>
                </a:solidFill>
                <a:latin typeface="Novecento wide Bold" panose="00000805000000000000" charset="0"/>
              </a:rPr>
              <a:t>便携式仪器</a:t>
            </a:r>
            <a:r>
              <a:rPr lang="zh-CN" altLang="en-US" sz="3200" b="1" dirty="0">
                <a:latin typeface="Novecento wide Bold" panose="00000805000000000000" charset="0"/>
              </a:rPr>
              <a:t>的搭建部分。</a:t>
            </a:r>
            <a:endParaRPr lang="zh-CN" altLang="en-US" sz="4100" b="1" dirty="0">
              <a:latin typeface="Novecento wide Bold" panose="00000805000000000000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042DA0-8BF2-08F6-6602-EE2A4E424C26}"/>
              </a:ext>
            </a:extLst>
          </p:cNvPr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参加生物传感器小组组会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885B138-99B2-F956-1E64-FA6152526466}"/>
              </a:ext>
            </a:extLst>
          </p:cNvPr>
          <p:cNvGrpSpPr/>
          <p:nvPr/>
        </p:nvGrpSpPr>
        <p:grpSpPr>
          <a:xfrm>
            <a:off x="877734" y="1612041"/>
            <a:ext cx="19918670" cy="10165782"/>
            <a:chOff x="552460" y="1200150"/>
            <a:chExt cx="20926820" cy="10725852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B8EC497-04C1-81E2-028A-AD5C5E280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460" y="1200150"/>
              <a:ext cx="6289007" cy="353187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0CAE78D-62DB-2C29-C169-E1DE9E986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460" y="8498168"/>
              <a:ext cx="6145520" cy="3427834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93AC36E-A94D-D7DC-7649-887C2E73A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460" y="4862283"/>
              <a:ext cx="6145520" cy="347885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30AD0A6C-EADC-0F34-165E-991F44392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034" y="1200150"/>
              <a:ext cx="14392246" cy="1072585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869190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5994</TotalTime>
  <Words>219</Words>
  <Application>Microsoft Office PowerPoint</Application>
  <PresentationFormat>自定义</PresentationFormat>
  <Paragraphs>13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303</cp:revision>
  <dcterms:created xsi:type="dcterms:W3CDTF">2023-04-03T11:52:38Z</dcterms:created>
  <dcterms:modified xsi:type="dcterms:W3CDTF">2024-03-15T01:12:13Z</dcterms:modified>
</cp:coreProperties>
</file>