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96" r:id="rId1"/>
  </p:sldMasterIdLst>
  <p:notesMasterIdLst>
    <p:notesMasterId r:id="rId7"/>
  </p:notesMasterIdLst>
  <p:sldIdLst>
    <p:sldId id="256" r:id="rId2"/>
    <p:sldId id="264" r:id="rId3"/>
    <p:sldId id="263" r:id="rId4"/>
    <p:sldId id="259" r:id="rId5"/>
    <p:sldId id="262" r:id="rId6"/>
  </p:sldIdLst>
  <p:sldSz cx="14630400" cy="8229600"/>
  <p:notesSz cx="8229600" cy="14630400"/>
  <p:embeddedFontLst>
    <p:embeddedFont>
      <p:font typeface="Bahnschrift Light" panose="020B0502040204020203" pitchFamily="34" charset="0"/>
      <p:regular r:id="rId8"/>
    </p:embeddedFont>
    <p:embeddedFont>
      <p:font typeface="Baskerville Old Face" panose="02020602080505020303" pitchFamily="18" charset="0"/>
      <p:regular r:id="rId9"/>
    </p:embeddedFont>
    <p:embeddedFont>
      <p:font typeface="Malgun Gothic Semilight" panose="020B0502040204020203" pitchFamily="34" charset="-128"/>
      <p:regular r:id="rId10"/>
    </p:embeddedFont>
    <p:embeddedFont>
      <p:font typeface="Myanmar Text" panose="020B0502040204020203" pitchFamily="34" charset="0"/>
      <p:regular r:id="rId11"/>
      <p:bold r:id="rId12"/>
    </p:embeddedFont>
    <p:embeddedFont>
      <p:font typeface="Tw Cen MT" panose="020B0602020104020603"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890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ctrTitle"/>
          </p:nvPr>
        </p:nvSpPr>
        <p:spPr>
          <a:xfrm>
            <a:off x="2101215" y="1560942"/>
            <a:ext cx="10427971" cy="3011056"/>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2101215" y="4663441"/>
            <a:ext cx="10427971" cy="1645919"/>
          </a:xfrm>
        </p:spPr>
        <p:txBody>
          <a:bodyPr>
            <a:normAutofit/>
          </a:bodyPr>
          <a:lstStyle>
            <a:lvl1pPr marL="0" indent="0" algn="ctr">
              <a:buNone/>
              <a:defRPr sz="2640">
                <a:solidFill>
                  <a:schemeClr val="bg1">
                    <a:lumMod val="50000"/>
                  </a:schemeClr>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800306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53" y="5147249"/>
            <a:ext cx="12437318" cy="973932"/>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21693" y="837913"/>
            <a:ext cx="11787038" cy="3856963"/>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29" y="6130474"/>
            <a:ext cx="12437342" cy="818966"/>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251862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731519"/>
            <a:ext cx="12437342" cy="4112694"/>
          </a:xfrm>
        </p:spPr>
        <p:txBody>
          <a:bodyPr anchor="ctr"/>
          <a:lstStyle>
            <a:lvl1pPr algn="ct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30" y="5045785"/>
            <a:ext cx="12437342" cy="1903656"/>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7274581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8"/>
            <a:ext cx="10502759" cy="713746"/>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29" y="5247356"/>
            <a:ext cx="12437342" cy="1705264"/>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3" name="TextBox 12"/>
          <p:cNvSpPr txBox="1"/>
          <p:nvPr/>
        </p:nvSpPr>
        <p:spPr>
          <a:xfrm>
            <a:off x="1201786" y="90499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4" name="TextBox 13"/>
          <p:cNvSpPr txBox="1"/>
          <p:nvPr/>
        </p:nvSpPr>
        <p:spPr>
          <a:xfrm>
            <a:off x="12669070" y="3592294"/>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25717482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30" y="2566466"/>
            <a:ext cx="12437342" cy="3014202"/>
          </a:xfrm>
        </p:spPr>
        <p:txBody>
          <a:bodyPr anchor="b"/>
          <a:lstStyle>
            <a:lvl1pPr algn="ct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30" y="5594802"/>
            <a:ext cx="12437342"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772050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5" name="Title 1"/>
          <p:cNvSpPr>
            <a:spLocks noGrp="1"/>
          </p:cNvSpPr>
          <p:nvPr>
            <p:ph type="title"/>
          </p:nvPr>
        </p:nvSpPr>
        <p:spPr>
          <a:xfrm>
            <a:off x="1096529" y="731520"/>
            <a:ext cx="12437342" cy="192611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29" y="2840512"/>
            <a:ext cx="3958771"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29" y="3532027"/>
            <a:ext cx="3958771"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42868" y="2840512"/>
            <a:ext cx="3949825"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29618" y="3532027"/>
            <a:ext cx="3964021"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67957" y="2840512"/>
            <a:ext cx="3965914" cy="691514"/>
          </a:xfrm>
        </p:spPr>
        <p:txBody>
          <a:bodyPr anchor="b">
            <a:noAutofit/>
          </a:bodyPr>
          <a:lstStyle>
            <a:lvl1pPr marL="0" indent="0" algn="ctr">
              <a:lnSpc>
                <a:spcPct val="85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67957" y="3532027"/>
            <a:ext cx="3965914" cy="341741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34799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30" name="Title 1"/>
          <p:cNvSpPr>
            <a:spLocks noGrp="1"/>
          </p:cNvSpPr>
          <p:nvPr>
            <p:ph type="title"/>
          </p:nvPr>
        </p:nvSpPr>
        <p:spPr>
          <a:xfrm>
            <a:off x="1096529" y="732927"/>
            <a:ext cx="12437342" cy="192470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29" y="5045784"/>
            <a:ext cx="3955691"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096529" y="2840512"/>
            <a:ext cx="3955691" cy="18288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29" y="5737298"/>
            <a:ext cx="3955691" cy="1212142"/>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311" y="5045784"/>
            <a:ext cx="3962194"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329618" y="2840512"/>
            <a:ext cx="3964022" cy="18288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618" y="5737297"/>
            <a:ext cx="3964022" cy="1212143"/>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7958" y="5045784"/>
            <a:ext cx="3960817" cy="691514"/>
          </a:xfrm>
        </p:spPr>
        <p:txBody>
          <a:bodyPr anchor="b">
            <a:noAutofit/>
          </a:bodyPr>
          <a:lstStyle>
            <a:lvl1pPr marL="0" indent="0" algn="ctr">
              <a:lnSpc>
                <a:spcPct val="85000"/>
              </a:lnSpc>
              <a:buNone/>
              <a:defRPr sz="264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567957" y="2840512"/>
            <a:ext cx="3965914" cy="18288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67808" y="5737294"/>
            <a:ext cx="3966064" cy="1212145"/>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838863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096530" y="2840512"/>
            <a:ext cx="12437342" cy="4108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0544725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Vertical Title 1"/>
          <p:cNvSpPr>
            <a:spLocks noGrp="1"/>
          </p:cNvSpPr>
          <p:nvPr>
            <p:ph type="title" orient="vert"/>
          </p:nvPr>
        </p:nvSpPr>
        <p:spPr>
          <a:xfrm>
            <a:off x="10469880" y="731522"/>
            <a:ext cx="3063991" cy="621791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096530" y="731522"/>
            <a:ext cx="9190469" cy="62179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9311713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640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24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3657248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435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36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994276"/>
            <a:ext cx="12422102" cy="3284183"/>
          </a:xfrm>
        </p:spPr>
        <p:txBody>
          <a:bodyPr anchor="b">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096529" y="4388949"/>
            <a:ext cx="12422102" cy="1641820"/>
          </a:xfrm>
        </p:spPr>
        <p:txBody>
          <a:bodyPr>
            <a:normAutofit/>
          </a:bodyPr>
          <a:lstStyle>
            <a:lvl1pPr marL="0" indent="0" algn="ctr">
              <a:buNone/>
              <a:defRPr sz="2400">
                <a:solidFill>
                  <a:schemeClr val="bg1">
                    <a:lumMod val="50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020042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4" name="Title 1"/>
          <p:cNvSpPr>
            <a:spLocks noGrp="1"/>
          </p:cNvSpPr>
          <p:nvPr>
            <p:ph type="title"/>
          </p:nvPr>
        </p:nvSpPr>
        <p:spPr>
          <a:xfrm>
            <a:off x="1096531" y="742221"/>
            <a:ext cx="12437341" cy="1915412"/>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612723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7406640" y="2840511"/>
            <a:ext cx="6126480"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015579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4" name="Title 1"/>
          <p:cNvSpPr>
            <a:spLocks noGrp="1"/>
          </p:cNvSpPr>
          <p:nvPr>
            <p:ph type="title"/>
          </p:nvPr>
        </p:nvSpPr>
        <p:spPr>
          <a:xfrm>
            <a:off x="1096531" y="742221"/>
            <a:ext cx="12437341" cy="19154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5594" y="2845222"/>
            <a:ext cx="5848169" cy="815993"/>
          </a:xfrm>
        </p:spPr>
        <p:txBody>
          <a:bodyPr anchor="b">
            <a:noAutofit/>
          </a:bodyPr>
          <a:lstStyle>
            <a:lvl1pPr marL="0" indent="0">
              <a:lnSpc>
                <a:spcPct val="85000"/>
              </a:lnSpc>
              <a:buNone/>
              <a:defRPr sz="312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Content Placeholder 3"/>
          <p:cNvSpPr>
            <a:spLocks noGrp="1"/>
          </p:cNvSpPr>
          <p:nvPr>
            <p:ph sz="quarter" idx="13"/>
          </p:nvPr>
        </p:nvSpPr>
        <p:spPr>
          <a:xfrm>
            <a:off x="1096530" y="3661215"/>
            <a:ext cx="6127232" cy="3288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75708" y="2845222"/>
            <a:ext cx="5858165" cy="815993"/>
          </a:xfrm>
        </p:spPr>
        <p:txBody>
          <a:bodyPr anchor="b">
            <a:noAutofit/>
          </a:bodyPr>
          <a:lstStyle>
            <a:lvl1pPr marL="0" indent="0">
              <a:lnSpc>
                <a:spcPct val="85000"/>
              </a:lnSpc>
              <a:buNone/>
              <a:defRPr sz="312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3" name="Content Placeholder 5"/>
          <p:cNvSpPr>
            <a:spLocks noGrp="1"/>
          </p:cNvSpPr>
          <p:nvPr>
            <p:ph sz="quarter" idx="14"/>
          </p:nvPr>
        </p:nvSpPr>
        <p:spPr>
          <a:xfrm>
            <a:off x="7406641" y="3661215"/>
            <a:ext cx="6126481" cy="3288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582058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925628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Date Placeholder 1"/>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348297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30" y="731520"/>
            <a:ext cx="4722826" cy="2427902"/>
          </a:xfrm>
        </p:spPr>
        <p:txBody>
          <a:bodyPr anchor="b"/>
          <a:lstStyle>
            <a:lvl1pPr algn="ctr">
              <a:defRPr sz="3840"/>
            </a:lvl1pPr>
          </a:lstStyle>
          <a:p>
            <a:r>
              <a:rPr lang="en-US"/>
              <a:t>Click to edit Master title style</a:t>
            </a:r>
            <a:endParaRPr lang="en-US" dirty="0"/>
          </a:p>
        </p:txBody>
      </p:sp>
      <p:sp>
        <p:nvSpPr>
          <p:cNvPr id="10" name="Content Placeholder 2"/>
          <p:cNvSpPr>
            <a:spLocks noGrp="1"/>
          </p:cNvSpPr>
          <p:nvPr>
            <p:ph sz="quarter" idx="13"/>
          </p:nvPr>
        </p:nvSpPr>
        <p:spPr>
          <a:xfrm>
            <a:off x="6093675" y="731521"/>
            <a:ext cx="7440196" cy="62179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96529" y="3159422"/>
            <a:ext cx="4722827" cy="3790018"/>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648364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2" name="Title 1"/>
          <p:cNvSpPr>
            <a:spLocks noGrp="1"/>
          </p:cNvSpPr>
          <p:nvPr>
            <p:ph type="title"/>
          </p:nvPr>
        </p:nvSpPr>
        <p:spPr>
          <a:xfrm>
            <a:off x="1096529" y="731520"/>
            <a:ext cx="7121963" cy="2427905"/>
          </a:xfrm>
        </p:spPr>
        <p:txBody>
          <a:bodyPr anchor="b"/>
          <a:lstStyle>
            <a:lvl1pPr algn="ct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09763" y="731521"/>
            <a:ext cx="3906430" cy="621792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3" y="3159423"/>
            <a:ext cx="7121939" cy="3790016"/>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13816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3">
            <a:alphaModFix/>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096531" y="742221"/>
            <a:ext cx="12437341" cy="19154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30" y="2840512"/>
            <a:ext cx="12437342" cy="4108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4" y="7059931"/>
            <a:ext cx="3291840" cy="438150"/>
          </a:xfrm>
          <a:prstGeom prst="rect">
            <a:avLst/>
          </a:prstGeom>
        </p:spPr>
        <p:txBody>
          <a:bodyPr vert="horz" lIns="91440" tIns="45720" rIns="91440" bIns="45720" rtlCol="0" anchor="ctr"/>
          <a:lstStyle>
            <a:lvl1pPr algn="r">
              <a:defRPr sz="1200">
                <a:solidFill>
                  <a:schemeClr val="tx1"/>
                </a:solidFill>
              </a:defRPr>
            </a:lvl1pPr>
          </a:lstStyle>
          <a:p>
            <a:fld id="{C764DE79-268F-4C1A-8933-263129D2AF90}" type="datetimeFigureOut">
              <a:rPr lang="en-US" smtClean="0"/>
              <a:t>4/15/2025</a:t>
            </a:fld>
            <a:endParaRPr lang="en-US" dirty="0"/>
          </a:p>
        </p:txBody>
      </p:sp>
      <p:sp>
        <p:nvSpPr>
          <p:cNvPr id="5" name="Footer Placeholder 4"/>
          <p:cNvSpPr>
            <a:spLocks noGrp="1"/>
          </p:cNvSpPr>
          <p:nvPr>
            <p:ph type="ftr" sz="quarter" idx="3"/>
          </p:nvPr>
        </p:nvSpPr>
        <p:spPr>
          <a:xfrm>
            <a:off x="1096530" y="7059931"/>
            <a:ext cx="8007464" cy="43815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12616814" y="7059931"/>
            <a:ext cx="917058" cy="438150"/>
          </a:xfrm>
          <a:prstGeom prst="rect">
            <a:avLst/>
          </a:prstGeom>
        </p:spPr>
        <p:txBody>
          <a:bodyPr vert="horz" lIns="91440" tIns="45720" rIns="91440" bIns="45720" rtlCol="0" anchor="ctr"/>
          <a:lstStyle>
            <a:lvl1pPr algn="r">
              <a:defRPr sz="1200">
                <a:solidFill>
                  <a:schemeClr val="tx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0450488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 id="2147483916" r:id="rId20"/>
    <p:sldLayoutId id="2147483917" r:id="rId21"/>
  </p:sldLayoutIdLst>
  <p:hf sldNum="0" hdr="0" ftr="0" dt="0"/>
  <p:txStyles>
    <p:titleStyle>
      <a:lvl1pPr algn="ctr" defTabSz="1097280" rtl="0" eaLnBrk="1" latinLnBrk="0" hangingPunct="1">
        <a:lnSpc>
          <a:spcPct val="90000"/>
        </a:lnSpc>
        <a:spcBef>
          <a:spcPct val="0"/>
        </a:spcBef>
        <a:buNone/>
        <a:defRPr sz="4320" kern="1200" cap="all" baseline="0">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tx1"/>
        </a:buClr>
        <a:buFont typeface="Arial" panose="020B0604020202020204" pitchFamily="34" charset="0"/>
        <a:buChar char="•"/>
        <a:defRPr sz="2160" kern="1200" cap="all"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tx1"/>
        </a:buClr>
        <a:buFont typeface="Arial" panose="020B0604020202020204" pitchFamily="34" charset="0"/>
        <a:buChar char="•"/>
        <a:defRPr sz="1920" kern="1200" cap="all" baseline="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tx1"/>
        </a:buClr>
        <a:buFont typeface="Arial" panose="020B0604020202020204" pitchFamily="34" charset="0"/>
        <a:buChar char="•"/>
        <a:defRPr sz="1680" kern="1200" cap="all"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1" y="606986"/>
            <a:ext cx="7898388" cy="1651844"/>
          </a:xfrm>
          <a:prstGeom prst="rect">
            <a:avLst/>
          </a:prstGeom>
          <a:noFill/>
          <a:ln/>
        </p:spPr>
        <p:txBody>
          <a:bodyPr wrap="square" lIns="0" tIns="0" rIns="0" bIns="0" rtlCol="0" anchor="t"/>
          <a:lstStyle/>
          <a:p>
            <a:pPr marL="0" indent="0" algn="l">
              <a:lnSpc>
                <a:spcPts val="5850"/>
              </a:lnSpc>
              <a:buNone/>
            </a:pPr>
            <a:r>
              <a:rPr lang="en-US" sz="4000" b="1" dirty="0">
                <a:solidFill>
                  <a:srgbClr val="000000"/>
                </a:solidFill>
                <a:latin typeface="Myanmar Text" panose="020B0502040204020203" pitchFamily="34" charset="0"/>
                <a:ea typeface="Petrona Bold" pitchFamily="34" charset="-122"/>
                <a:cs typeface="Myanmar Text" panose="020B0502040204020203" pitchFamily="34" charset="0"/>
              </a:rPr>
              <a:t>SmartAgro Database: Supporting SDG 2 - Zero Hunger</a:t>
            </a:r>
            <a:endParaRPr lang="en-US" sz="4000" dirty="0">
              <a:latin typeface="Myanmar Text" panose="020B0502040204020203" pitchFamily="34" charset="0"/>
              <a:cs typeface="Myanmar Text" panose="020B0502040204020203" pitchFamily="34" charset="0"/>
            </a:endParaRPr>
          </a:p>
        </p:txBody>
      </p:sp>
      <p:sp>
        <p:nvSpPr>
          <p:cNvPr id="4" name="Text 1"/>
          <p:cNvSpPr/>
          <p:nvPr/>
        </p:nvSpPr>
        <p:spPr>
          <a:xfrm>
            <a:off x="707729" y="2560093"/>
            <a:ext cx="7556421" cy="4236599"/>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Bahnschrift Light" panose="020B0502040204020203" pitchFamily="34" charset="0"/>
                <a:ea typeface="Inter" pitchFamily="34" charset="-122"/>
                <a:cs typeface="Inter" pitchFamily="34" charset="-120"/>
              </a:rPr>
              <a:t>The SmartAgro database supports Sustainable Development Goal 2 (Zero Hunger) by optimizing agricultural data management to improve food production and distribution. </a:t>
            </a:r>
          </a:p>
          <a:p>
            <a:pPr marL="0" indent="0" algn="l">
              <a:lnSpc>
                <a:spcPts val="2850"/>
              </a:lnSpc>
              <a:buNone/>
            </a:pPr>
            <a:endParaRPr lang="en-US" sz="1750" dirty="0">
              <a:solidFill>
                <a:srgbClr val="272525"/>
              </a:solidFill>
              <a:latin typeface="Bahnschrift Light" panose="020B0502040204020203" pitchFamily="34" charset="0"/>
              <a:ea typeface="Inter" pitchFamily="34" charset="-122"/>
              <a:cs typeface="Inter" pitchFamily="34" charset="-120"/>
            </a:endParaRPr>
          </a:p>
          <a:p>
            <a:pPr marL="0" indent="0" algn="l">
              <a:lnSpc>
                <a:spcPts val="2850"/>
              </a:lnSpc>
              <a:buNone/>
            </a:pPr>
            <a:endParaRPr lang="en-US" sz="1750" dirty="0">
              <a:latin typeface="Baskerville Old Face" panose="02020602080505020303" pitchFamily="18" charset="0"/>
            </a:endParaRPr>
          </a:p>
        </p:txBody>
      </p:sp>
      <p:sp>
        <p:nvSpPr>
          <p:cNvPr id="5" name="Text 2"/>
          <p:cNvSpPr/>
          <p:nvPr/>
        </p:nvSpPr>
        <p:spPr>
          <a:xfrm>
            <a:off x="-1284369" y="5707984"/>
            <a:ext cx="7556421" cy="1088708"/>
          </a:xfrm>
          <a:prstGeom prst="rect">
            <a:avLst/>
          </a:prstGeom>
          <a:noFill/>
          <a:ln/>
        </p:spPr>
        <p:txBody>
          <a:bodyPr wrap="square" lIns="0" tIns="0" rIns="0" bIns="0" rtlCol="0" anchor="t"/>
          <a:lstStyle/>
          <a:p>
            <a:pPr marL="0" indent="0" algn="l">
              <a:lnSpc>
                <a:spcPts val="2850"/>
              </a:lnSpc>
              <a:buNone/>
            </a:pPr>
            <a:endParaRPr lang="en-US" sz="1750" dirty="0"/>
          </a:p>
        </p:txBody>
      </p:sp>
      <p:pic>
        <p:nvPicPr>
          <p:cNvPr id="7" name="Image 1" descr="preencoded.png"/>
          <p:cNvPicPr>
            <a:picLocks noChangeAspect="1"/>
          </p:cNvPicPr>
          <p:nvPr/>
        </p:nvPicPr>
        <p:blipFill>
          <a:blip r:embed="rId4"/>
          <a:stretch>
            <a:fillRect/>
          </a:stretch>
        </p:blipFill>
        <p:spPr>
          <a:xfrm>
            <a:off x="102162" y="7814498"/>
            <a:ext cx="347663" cy="347663"/>
          </a:xfrm>
          <a:prstGeom prst="rect">
            <a:avLst/>
          </a:prstGeom>
        </p:spPr>
      </p:pic>
      <p:sp>
        <p:nvSpPr>
          <p:cNvPr id="8" name="Text 4"/>
          <p:cNvSpPr/>
          <p:nvPr/>
        </p:nvSpPr>
        <p:spPr>
          <a:xfrm>
            <a:off x="527763" y="7789911"/>
            <a:ext cx="1966079" cy="396835"/>
          </a:xfrm>
          <a:prstGeom prst="rect">
            <a:avLst/>
          </a:prstGeom>
          <a:noFill/>
          <a:ln/>
        </p:spPr>
        <p:txBody>
          <a:bodyPr wrap="none" lIns="0" tIns="0" rIns="0" bIns="0" rtlCol="0" anchor="t"/>
          <a:lstStyle/>
          <a:p>
            <a:pPr marL="0" indent="0" algn="l">
              <a:lnSpc>
                <a:spcPts val="3100"/>
              </a:lnSpc>
              <a:buNone/>
            </a:pPr>
            <a:r>
              <a:rPr lang="en-US" sz="2200" b="1" dirty="0">
                <a:solidFill>
                  <a:srgbClr val="272525"/>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by Lufene Mark Travis</a:t>
            </a:r>
            <a:endParaRPr lang="en-US" sz="2200" dirty="0">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8F5D-C792-5408-7FBA-E59EAD63E4C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4857D05-9CBD-BFD8-47B6-E98BD5011F71}"/>
              </a:ext>
            </a:extLst>
          </p:cNvPr>
          <p:cNvSpPr>
            <a:spLocks noGrp="1"/>
          </p:cNvSpPr>
          <p:nvPr>
            <p:ph sz="quarter" idx="13"/>
          </p:nvPr>
        </p:nvSpPr>
        <p:spPr/>
        <p:txBody>
          <a:bodyPr>
            <a:normAutofit fontScale="92500" lnSpcReduction="10000"/>
          </a:bodyPr>
          <a:lstStyle/>
          <a:p>
            <a:pPr marL="0" indent="0">
              <a:buNone/>
            </a:pPr>
            <a:r>
              <a:rPr lang="en-US" cap="none" dirty="0">
                <a:latin typeface="Bahnschrift Light" panose="020B0502040204020203" pitchFamily="34" charset="0"/>
              </a:rPr>
              <a:t>Despite agriculture being the backbone of Uganda's economy, smallholder farmers face persistent challenges including limited access to reliable data, inefficient supply chain management, and significant post-harvest losses. These issues contribute to low productivity, food insecurity, and poor market access, particularly in rural areas. Current agricultural data systems are fragmented, manual, and lack real-time insights, making it difficult for farmers, policymakers, and stakeholders to make informed decisions. This gap in data-driven agriculture hinders progress toward sustainable development goal 2: zero hunger. There is a pressing need for an integrated digital solution that can centralize, analyze, and disseminate agricultural information to support sustainable farming practices, improve food distribution, and enhance the resilience of the food system.</a:t>
            </a:r>
          </a:p>
          <a:p>
            <a:pPr marL="0" indent="0">
              <a:buNone/>
            </a:pPr>
            <a:endParaRPr lang="en-US" cap="none" dirty="0"/>
          </a:p>
        </p:txBody>
      </p:sp>
    </p:spTree>
    <p:extLst>
      <p:ext uri="{BB962C8B-B14F-4D97-AF65-F5344CB8AC3E}">
        <p14:creationId xmlns:p14="http://schemas.microsoft.com/office/powerpoint/2010/main" val="307372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75E7AF-239B-D434-F999-E82EB4F2D4DC}"/>
              </a:ext>
            </a:extLst>
          </p:cNvPr>
          <p:cNvPicPr>
            <a:picLocks noChangeAspect="1"/>
          </p:cNvPicPr>
          <p:nvPr/>
        </p:nvPicPr>
        <p:blipFill>
          <a:blip r:embed="rId2"/>
          <a:stretch>
            <a:fillRect/>
          </a:stretch>
        </p:blipFill>
        <p:spPr>
          <a:xfrm>
            <a:off x="1312433" y="1021977"/>
            <a:ext cx="11370833" cy="6368528"/>
          </a:xfrm>
          <a:prstGeom prst="rect">
            <a:avLst/>
          </a:prstGeom>
        </p:spPr>
      </p:pic>
      <p:sp>
        <p:nvSpPr>
          <p:cNvPr id="4" name="TextBox 3">
            <a:extLst>
              <a:ext uri="{FF2B5EF4-FFF2-40B4-BE49-F238E27FC236}">
                <a16:creationId xmlns:a16="http://schemas.microsoft.com/office/drawing/2014/main" id="{1F9FC678-8B5A-DBFE-F8FC-262682E8F021}"/>
              </a:ext>
            </a:extLst>
          </p:cNvPr>
          <p:cNvSpPr txBox="1"/>
          <p:nvPr/>
        </p:nvSpPr>
        <p:spPr>
          <a:xfrm>
            <a:off x="1516828" y="419548"/>
            <a:ext cx="3679116" cy="369332"/>
          </a:xfrm>
          <a:prstGeom prst="rect">
            <a:avLst/>
          </a:prstGeom>
          <a:noFill/>
        </p:spPr>
        <p:txBody>
          <a:bodyPr wrap="square" rtlCol="0">
            <a:spAutoFit/>
          </a:bodyPr>
          <a:lstStyle/>
          <a:p>
            <a:r>
              <a:rPr lang="en-US" b="1" dirty="0"/>
              <a:t>ERD DIAGRAM</a:t>
            </a:r>
          </a:p>
        </p:txBody>
      </p:sp>
    </p:spTree>
    <p:extLst>
      <p:ext uri="{BB962C8B-B14F-4D97-AF65-F5344CB8AC3E}">
        <p14:creationId xmlns:p14="http://schemas.microsoft.com/office/powerpoint/2010/main" val="4123376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ABCEF78-3BA7-3930-09CA-5A54E20FD7A8}"/>
              </a:ext>
            </a:extLst>
          </p:cNvPr>
          <p:cNvSpPr txBox="1"/>
          <p:nvPr/>
        </p:nvSpPr>
        <p:spPr>
          <a:xfrm>
            <a:off x="1237129" y="935914"/>
            <a:ext cx="13371755" cy="477054"/>
          </a:xfrm>
          <a:prstGeom prst="rect">
            <a:avLst/>
          </a:prstGeom>
          <a:noFill/>
        </p:spPr>
        <p:txBody>
          <a:bodyPr wrap="square" rtlCol="0">
            <a:spAutoFit/>
          </a:bodyPr>
          <a:lstStyle/>
          <a:p>
            <a:r>
              <a:rPr lang="en-US" sz="2500" b="1" dirty="0"/>
              <a:t>HOW IT WORKS</a:t>
            </a:r>
          </a:p>
        </p:txBody>
      </p:sp>
      <p:sp>
        <p:nvSpPr>
          <p:cNvPr id="22" name="TextBox 21">
            <a:extLst>
              <a:ext uri="{FF2B5EF4-FFF2-40B4-BE49-F238E27FC236}">
                <a16:creationId xmlns:a16="http://schemas.microsoft.com/office/drawing/2014/main" id="{C8FA12EB-11AF-15CC-FD87-24E6D49B6120}"/>
              </a:ext>
            </a:extLst>
          </p:cNvPr>
          <p:cNvSpPr txBox="1"/>
          <p:nvPr/>
        </p:nvSpPr>
        <p:spPr>
          <a:xfrm>
            <a:off x="968188" y="1688951"/>
            <a:ext cx="13081299" cy="7848302"/>
          </a:xfrm>
          <a:prstGeom prst="rect">
            <a:avLst/>
          </a:prstGeom>
          <a:noFill/>
        </p:spPr>
        <p:txBody>
          <a:bodyPr wrap="square" rtlCol="0">
            <a:spAutoFit/>
          </a:bodyPr>
          <a:lstStyle/>
          <a:p>
            <a:pPr>
              <a:buNone/>
            </a:pPr>
            <a:r>
              <a:rPr lang="en-US" b="1" dirty="0"/>
              <a:t>Data Collection</a:t>
            </a:r>
            <a:endParaRPr lang="en-US" dirty="0"/>
          </a:p>
          <a:p>
            <a:pPr>
              <a:buFont typeface="Arial" panose="020B0604020202020204" pitchFamily="34" charset="0"/>
              <a:buChar char="•"/>
            </a:pPr>
            <a:r>
              <a:rPr lang="en-US" b="1" dirty="0"/>
              <a:t>Sources:</a:t>
            </a:r>
            <a:r>
              <a:rPr lang="en-US" dirty="0"/>
              <a:t> Farmers, agricultural officers, weather stations, and market observers.</a:t>
            </a:r>
          </a:p>
          <a:p>
            <a:pPr>
              <a:buFont typeface="Arial" panose="020B0604020202020204" pitchFamily="34" charset="0"/>
              <a:buChar char="•"/>
            </a:pPr>
            <a:r>
              <a:rPr lang="en-US" b="1" dirty="0"/>
              <a:t>Methods:</a:t>
            </a:r>
            <a:r>
              <a:rPr lang="en-US" dirty="0"/>
              <a:t> Stakeholder interviews, field visits, questionnaires, and document analysis.</a:t>
            </a:r>
          </a:p>
          <a:p>
            <a:pPr>
              <a:buFont typeface="Arial" panose="020B0604020202020204" pitchFamily="34" charset="0"/>
              <a:buChar char="•"/>
            </a:pPr>
            <a:r>
              <a:rPr lang="en-US" b="1" dirty="0"/>
              <a:t>Tools:</a:t>
            </a:r>
            <a:r>
              <a:rPr lang="en-US" dirty="0"/>
              <a:t> Web and mobile interfaces for data entry (e.g., farmer profiles, crop details, sales).</a:t>
            </a:r>
          </a:p>
          <a:p>
            <a:pPr>
              <a:buNone/>
            </a:pPr>
            <a:r>
              <a:rPr lang="en-US" b="1" dirty="0"/>
              <a:t>Data Storage</a:t>
            </a:r>
            <a:endParaRPr lang="en-US" dirty="0"/>
          </a:p>
          <a:p>
            <a:pPr>
              <a:buFont typeface="Arial" panose="020B0604020202020204" pitchFamily="34" charset="0"/>
              <a:buChar char="•"/>
            </a:pPr>
            <a:r>
              <a:rPr lang="en-US" dirty="0"/>
              <a:t>Collected data is structured and stored across six main tables:</a:t>
            </a:r>
          </a:p>
          <a:p>
            <a:pPr>
              <a:buNone/>
            </a:pPr>
            <a:r>
              <a:rPr lang="en-US" b="1" dirty="0"/>
              <a:t>Relationship Mapping</a:t>
            </a:r>
            <a:endParaRPr lang="en-US" dirty="0"/>
          </a:p>
          <a:p>
            <a:pPr>
              <a:buFont typeface="Arial" panose="020B0604020202020204" pitchFamily="34" charset="0"/>
              <a:buChar char="•"/>
            </a:pPr>
            <a:r>
              <a:rPr lang="en-US" dirty="0"/>
              <a:t>The database links key entities: Farmers to their farms, farms to their crops, crops to prices, and so on.</a:t>
            </a:r>
          </a:p>
          <a:p>
            <a:pPr>
              <a:buFont typeface="Arial" panose="020B0604020202020204" pitchFamily="34" charset="0"/>
              <a:buChar char="•"/>
            </a:pPr>
            <a:r>
              <a:rPr lang="en-US" dirty="0"/>
              <a:t>These relationships allow for analysis such as:</a:t>
            </a:r>
          </a:p>
          <a:p>
            <a:pPr>
              <a:buNone/>
            </a:pPr>
            <a:r>
              <a:rPr lang="en-US" b="1" dirty="0"/>
              <a:t>Data Analysis &amp; Automation</a:t>
            </a:r>
            <a:endParaRPr lang="en-US" dirty="0"/>
          </a:p>
          <a:p>
            <a:pPr>
              <a:buFont typeface="Arial" panose="020B0604020202020204" pitchFamily="34" charset="0"/>
              <a:buChar char="•"/>
            </a:pPr>
            <a:r>
              <a:rPr lang="en-US" dirty="0"/>
              <a:t>Algorithms predict yields, detect post-harvest losses, and forecast market demand.</a:t>
            </a:r>
          </a:p>
          <a:p>
            <a:pPr>
              <a:buFont typeface="Arial" panose="020B0604020202020204" pitchFamily="34" charset="0"/>
              <a:buChar char="•"/>
            </a:pPr>
            <a:r>
              <a:rPr lang="en-US" dirty="0"/>
              <a:t>Weather data supports timely alerts for climate adaptation.</a:t>
            </a:r>
          </a:p>
          <a:p>
            <a:pPr>
              <a:buFont typeface="Arial" panose="020B0604020202020204" pitchFamily="34" charset="0"/>
              <a:buChar char="•"/>
            </a:pPr>
            <a:r>
              <a:rPr lang="en-US" dirty="0"/>
              <a:t>Dashboards and reports track real-time performance and SDG alignment.</a:t>
            </a:r>
          </a:p>
          <a:p>
            <a:pPr>
              <a:buNone/>
            </a:pPr>
            <a:r>
              <a:rPr lang="en-US" b="1" dirty="0"/>
              <a:t>Decision Support</a:t>
            </a:r>
            <a:endParaRPr lang="en-US" dirty="0"/>
          </a:p>
          <a:p>
            <a:pPr>
              <a:buFont typeface="Arial" panose="020B0604020202020204" pitchFamily="34" charset="0"/>
              <a:buChar char="•"/>
            </a:pPr>
            <a:r>
              <a:rPr lang="en-US" dirty="0"/>
              <a:t>Insights from data help:</a:t>
            </a:r>
          </a:p>
          <a:p>
            <a:pPr marL="742950" lvl="1" indent="-285750">
              <a:buFont typeface="Arial" panose="020B0604020202020204" pitchFamily="34" charset="0"/>
              <a:buChar char="•"/>
            </a:pPr>
            <a:r>
              <a:rPr lang="en-US" dirty="0"/>
              <a:t>Farmers improve productivity and reduce waste.</a:t>
            </a:r>
          </a:p>
          <a:p>
            <a:pPr marL="742950" lvl="1" indent="-285750">
              <a:buFont typeface="Arial" panose="020B0604020202020204" pitchFamily="34" charset="0"/>
              <a:buChar char="•"/>
            </a:pPr>
            <a:r>
              <a:rPr lang="en-US" dirty="0"/>
              <a:t>Traders access stable markets.</a:t>
            </a:r>
          </a:p>
          <a:p>
            <a:pPr marL="742950" lvl="1" indent="-285750">
              <a:buFont typeface="Arial" panose="020B0604020202020204" pitchFamily="34" charset="0"/>
              <a:buChar char="•"/>
            </a:pPr>
            <a:r>
              <a:rPr lang="en-US" dirty="0"/>
              <a:t>Policymakers and NGOs identify hunger hotspots and plan interventions.</a:t>
            </a:r>
          </a:p>
          <a:p>
            <a:pPr>
              <a:buNone/>
            </a:pPr>
            <a:r>
              <a:rPr lang="en-US" b="1" dirty="0"/>
              <a:t>Impact Monitoring</a:t>
            </a:r>
            <a:endParaRPr lang="en-US" dirty="0"/>
          </a:p>
          <a:p>
            <a:pPr>
              <a:buFont typeface="Arial" panose="020B0604020202020204" pitchFamily="34" charset="0"/>
              <a:buChar char="•"/>
            </a:pPr>
            <a:r>
              <a:rPr lang="en-US" dirty="0"/>
              <a:t>Continuous evaluation tracks:</a:t>
            </a:r>
          </a:p>
          <a:p>
            <a:pPr>
              <a:buFont typeface="Arial" panose="020B0604020202020204" pitchFamily="34" charset="0"/>
              <a:buChar char="•"/>
            </a:pPr>
            <a:r>
              <a:rPr lang="en-US" dirty="0"/>
              <a:t>Crop yield changes, loss reductions, market participation rates.</a:t>
            </a:r>
          </a:p>
          <a:p>
            <a:pPr>
              <a:buFont typeface="Arial" panose="020B0604020202020204" pitchFamily="34" charset="0"/>
              <a:buChar char="•"/>
            </a:pPr>
            <a:r>
              <a:rPr lang="en-US" dirty="0"/>
              <a:t>Automated dashboards and regional reports provide accountability and scalability.</a:t>
            </a:r>
          </a:p>
          <a:p>
            <a:pPr>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CC5C3CA-AEB8-49E5-0FAA-5092B30FC5A2}"/>
              </a:ext>
            </a:extLst>
          </p:cNvPr>
          <p:cNvSpPr txBox="1"/>
          <p:nvPr/>
        </p:nvSpPr>
        <p:spPr>
          <a:xfrm>
            <a:off x="1376980" y="2226833"/>
            <a:ext cx="8423237" cy="3247043"/>
          </a:xfrm>
          <a:prstGeom prst="rect">
            <a:avLst/>
          </a:prstGeom>
          <a:noFill/>
        </p:spPr>
        <p:txBody>
          <a:bodyPr wrap="square" rtlCol="0">
            <a:spAutoFit/>
          </a:bodyPr>
          <a:lstStyle/>
          <a:p>
            <a:pPr>
              <a:buNone/>
            </a:pPr>
            <a:r>
              <a:rPr lang="en-US" sz="2500" b="1" dirty="0"/>
              <a:t>Conclusion</a:t>
            </a:r>
          </a:p>
          <a:p>
            <a:r>
              <a:rPr lang="en-US" dirty="0"/>
              <a:t>The SmartAgro database is a strategic digital innovation that empowers Uganda’s agricultural sector to address the multifaceted challenges of food insecurity. By centralizing and analyzing critical data on farming activities, crop production, market prices, weather patterns, and supply chains, the system directly supports Sustainable Development Goal 2: Zero Hunger. It enhances decision-making, improves smallholder productivity, reduces food waste, and facilitates resilient agricultural practices. With a clear monitoring framework and alignment to SDG targets such as increased productivity and stable food markets, SmartAgro lays the foundation for a more food-secure and data-driven future in Uganda and beyond.</a:t>
            </a:r>
          </a:p>
          <a:p>
            <a:endParaRPr lang="en-US" dirty="0"/>
          </a:p>
        </p:txBody>
      </p:sp>
    </p:spTree>
    <p:extLst>
      <p:ext uri="{BB962C8B-B14F-4D97-AF65-F5344CB8AC3E}">
        <p14:creationId xmlns:p14="http://schemas.microsoft.com/office/powerpoint/2010/main" val="716392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106</TotalTime>
  <Words>483</Words>
  <Application>Microsoft Office PowerPoint</Application>
  <PresentationFormat>Custom</PresentationFormat>
  <Paragraphs>36</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Tw Cen MT</vt:lpstr>
      <vt:lpstr>Myanmar Text</vt:lpstr>
      <vt:lpstr>Bahnschrift Light</vt:lpstr>
      <vt:lpstr>Arial</vt:lpstr>
      <vt:lpstr>Baskerville Old Face</vt:lpstr>
      <vt:lpstr>Malgun Gothic Semilight</vt:lpstr>
      <vt:lpstr>Droplet</vt:lpstr>
      <vt:lpstr>PowerPoint Presentation</vt:lpstr>
      <vt:lpstr>Problem statement</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Travis Mark</cp:lastModifiedBy>
  <cp:revision>13</cp:revision>
  <dcterms:created xsi:type="dcterms:W3CDTF">2025-04-15T13:40:26Z</dcterms:created>
  <dcterms:modified xsi:type="dcterms:W3CDTF">2025-04-15T15:28:55Z</dcterms:modified>
</cp:coreProperties>
</file>