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4" r:id="rId9"/>
    <p:sldId id="265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CABA7-D145-45BD-9411-3E4B008182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BCD7F-E81A-49EC-B32B-C6665C6D533C}">
      <dgm:prSet/>
      <dgm:spPr/>
      <dgm:t>
        <a:bodyPr/>
        <a:lstStyle/>
        <a:p>
          <a:r>
            <a:rPr lang="en-US" dirty="0"/>
            <a:t>Across experimental sites, how is the rate of SOC change per unit N impacted by management and diversification?</a:t>
          </a:r>
        </a:p>
      </dgm:t>
    </dgm:pt>
    <dgm:pt modelId="{7A5721F2-A3BC-4EB0-A1E3-FF36450C69AA}" type="parTrans" cxnId="{3A34132F-1BC5-4325-A94F-89678C02C1D9}">
      <dgm:prSet/>
      <dgm:spPr/>
      <dgm:t>
        <a:bodyPr/>
        <a:lstStyle/>
        <a:p>
          <a:endParaRPr lang="en-US"/>
        </a:p>
      </dgm:t>
    </dgm:pt>
    <dgm:pt modelId="{4877245F-E250-422C-9574-B888DB5FC23A}" type="sibTrans" cxnId="{3A34132F-1BC5-4325-A94F-89678C02C1D9}">
      <dgm:prSet/>
      <dgm:spPr/>
      <dgm:t>
        <a:bodyPr/>
        <a:lstStyle/>
        <a:p>
          <a:endParaRPr lang="en-US"/>
        </a:p>
      </dgm:t>
    </dgm:pt>
    <dgm:pt modelId="{91387500-8080-43B1-95EF-3968D038D071}">
      <dgm:prSet/>
      <dgm:spPr/>
      <dgm:t>
        <a:bodyPr/>
        <a:lstStyle/>
        <a:p>
          <a:r>
            <a:rPr lang="en-US" dirty="0"/>
            <a:t>Hypothesis 1: SOC accumulation per unit N input will increase across the diversification gradient because higher diversity systems will retain a greater proportion of N in the system</a:t>
          </a:r>
        </a:p>
      </dgm:t>
    </dgm:pt>
    <dgm:pt modelId="{377AB704-E412-45E7-989E-E39622543FEB}" type="parTrans" cxnId="{AF31728F-4240-4D5E-9341-61407780F1AF}">
      <dgm:prSet/>
      <dgm:spPr/>
      <dgm:t>
        <a:bodyPr/>
        <a:lstStyle/>
        <a:p>
          <a:endParaRPr lang="en-US"/>
        </a:p>
      </dgm:t>
    </dgm:pt>
    <dgm:pt modelId="{D94E9828-3AAA-4C48-A5EC-2B48E3E88E4D}" type="sibTrans" cxnId="{AF31728F-4240-4D5E-9341-61407780F1AF}">
      <dgm:prSet/>
      <dgm:spPr/>
      <dgm:t>
        <a:bodyPr/>
        <a:lstStyle/>
        <a:p>
          <a:endParaRPr lang="en-US"/>
        </a:p>
      </dgm:t>
    </dgm:pt>
    <dgm:pt modelId="{CBFACDBA-1AF9-4718-86A6-385E941E05B8}">
      <dgm:prSet/>
      <dgm:spPr/>
      <dgm:t>
        <a:bodyPr/>
        <a:lstStyle/>
        <a:p>
          <a:r>
            <a:rPr lang="en-US" dirty="0"/>
            <a:t>How does agroecosystem SOC accumulation change with N inputs? </a:t>
          </a:r>
        </a:p>
      </dgm:t>
    </dgm:pt>
    <dgm:pt modelId="{926F316C-22D8-4E62-A4CF-37AA7451DB1C}" type="parTrans" cxnId="{4960CAAE-C129-45A7-8C0C-E77577F45439}">
      <dgm:prSet/>
      <dgm:spPr/>
      <dgm:t>
        <a:bodyPr/>
        <a:lstStyle/>
        <a:p>
          <a:endParaRPr lang="en-US"/>
        </a:p>
      </dgm:t>
    </dgm:pt>
    <dgm:pt modelId="{953CF213-11BC-4571-A3B1-1E519D49C950}" type="sibTrans" cxnId="{4960CAAE-C129-45A7-8C0C-E77577F45439}">
      <dgm:prSet/>
      <dgm:spPr/>
      <dgm:t>
        <a:bodyPr/>
        <a:lstStyle/>
        <a:p>
          <a:endParaRPr lang="en-US"/>
        </a:p>
      </dgm:t>
    </dgm:pt>
    <dgm:pt modelId="{4A43A981-AE1C-47F9-8E07-B166ADA1CBAF}">
      <dgm:prSet/>
      <dgm:spPr/>
      <dgm:t>
        <a:bodyPr/>
        <a:lstStyle/>
        <a:p>
          <a:r>
            <a:rPr lang="en-US" dirty="0"/>
            <a:t>Hypothesis: SOC accumulation will increase with greater N inputs up to a certain point after which additional N will provide no additional SOC benefits</a:t>
          </a:r>
        </a:p>
      </dgm:t>
    </dgm:pt>
    <dgm:pt modelId="{CF7947CB-CFBA-4752-BB60-8DCAC7419F40}" type="parTrans" cxnId="{C498BFA6-6D8B-4B62-9AF4-26FB19E106C5}">
      <dgm:prSet/>
      <dgm:spPr/>
      <dgm:t>
        <a:bodyPr/>
        <a:lstStyle/>
        <a:p>
          <a:endParaRPr lang="en-US"/>
        </a:p>
      </dgm:t>
    </dgm:pt>
    <dgm:pt modelId="{31DE9005-8ABD-4035-B32E-C14FC9C3C994}" type="sibTrans" cxnId="{C498BFA6-6D8B-4B62-9AF4-26FB19E106C5}">
      <dgm:prSet/>
      <dgm:spPr/>
      <dgm:t>
        <a:bodyPr/>
        <a:lstStyle/>
        <a:p>
          <a:endParaRPr lang="en-US"/>
        </a:p>
      </dgm:t>
    </dgm:pt>
    <dgm:pt modelId="{C723FD15-24DC-4094-BF48-3516F308F023}">
      <dgm:prSet/>
      <dgm:spPr/>
      <dgm:t>
        <a:bodyPr/>
        <a:lstStyle/>
        <a:p>
          <a:r>
            <a:rPr lang="en-US" dirty="0"/>
            <a:t>Hypothesis 2: SOC accumulation per unit N input will be greater in systems with less tillage intensity and in systems that use cover crops</a:t>
          </a:r>
        </a:p>
      </dgm:t>
    </dgm:pt>
    <dgm:pt modelId="{CC28DAC0-8CC0-40D8-A259-5B8BF524CD0A}" type="parTrans" cxnId="{0F986BF9-BE68-4E1B-94D6-503E11128CC2}">
      <dgm:prSet/>
      <dgm:spPr/>
    </dgm:pt>
    <dgm:pt modelId="{FE117599-583A-47C9-9BD0-CC193BD30003}" type="sibTrans" cxnId="{0F986BF9-BE68-4E1B-94D6-503E11128CC2}">
      <dgm:prSet/>
      <dgm:spPr/>
    </dgm:pt>
    <dgm:pt modelId="{5A60618F-CC6C-48FB-90B8-97C39F058CDF}" type="pres">
      <dgm:prSet presAssocID="{361CABA7-D145-45BD-9411-3E4B00818274}" presName="Name0" presStyleCnt="0">
        <dgm:presLayoutVars>
          <dgm:dir/>
          <dgm:animLvl val="lvl"/>
          <dgm:resizeHandles val="exact"/>
        </dgm:presLayoutVars>
      </dgm:prSet>
      <dgm:spPr/>
    </dgm:pt>
    <dgm:pt modelId="{6194B2B5-3B09-4499-A29C-4E9C89D3E956}" type="pres">
      <dgm:prSet presAssocID="{4F6BCD7F-E81A-49EC-B32B-C6665C6D533C}" presName="linNode" presStyleCnt="0"/>
      <dgm:spPr/>
    </dgm:pt>
    <dgm:pt modelId="{12E6ABC6-01AE-4751-8CD6-5C1D470771A9}" type="pres">
      <dgm:prSet presAssocID="{4F6BCD7F-E81A-49EC-B32B-C6665C6D533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C032F0F-0EB4-4C30-A225-E3E0337D8527}" type="pres">
      <dgm:prSet presAssocID="{4F6BCD7F-E81A-49EC-B32B-C6665C6D533C}" presName="descendantText" presStyleLbl="alignAccFollowNode1" presStyleIdx="0" presStyleCnt="2">
        <dgm:presLayoutVars>
          <dgm:bulletEnabled val="1"/>
        </dgm:presLayoutVars>
      </dgm:prSet>
      <dgm:spPr/>
    </dgm:pt>
    <dgm:pt modelId="{DD7A60DC-C913-47E3-8814-21B7120DE5FB}" type="pres">
      <dgm:prSet presAssocID="{4877245F-E250-422C-9574-B888DB5FC23A}" presName="sp" presStyleCnt="0"/>
      <dgm:spPr/>
    </dgm:pt>
    <dgm:pt modelId="{F19CEFCA-8A57-4AF9-8A5C-EF05A0D46083}" type="pres">
      <dgm:prSet presAssocID="{CBFACDBA-1AF9-4718-86A6-385E941E05B8}" presName="linNode" presStyleCnt="0"/>
      <dgm:spPr/>
    </dgm:pt>
    <dgm:pt modelId="{7171847E-25AF-41D6-BBE8-7196A8E39629}" type="pres">
      <dgm:prSet presAssocID="{CBFACDBA-1AF9-4718-86A6-385E941E05B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2838D7D-C422-4F61-A198-5EA5C2B8D7E5}" type="pres">
      <dgm:prSet presAssocID="{CBFACDBA-1AF9-4718-86A6-385E941E05B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BE80908-4977-4D98-BAEC-7CA3DE4EF8FF}" type="presOf" srcId="{91387500-8080-43B1-95EF-3968D038D071}" destId="{AC032F0F-0EB4-4C30-A225-E3E0337D8527}" srcOrd="0" destOrd="0" presId="urn:microsoft.com/office/officeart/2005/8/layout/vList5"/>
    <dgm:cxn modelId="{3A34132F-1BC5-4325-A94F-89678C02C1D9}" srcId="{361CABA7-D145-45BD-9411-3E4B00818274}" destId="{4F6BCD7F-E81A-49EC-B32B-C6665C6D533C}" srcOrd="0" destOrd="0" parTransId="{7A5721F2-A3BC-4EB0-A1E3-FF36450C69AA}" sibTransId="{4877245F-E250-422C-9574-B888DB5FC23A}"/>
    <dgm:cxn modelId="{0B2B535E-4DDD-4188-A52D-5DA0ED9476B1}" type="presOf" srcId="{C723FD15-24DC-4094-BF48-3516F308F023}" destId="{AC032F0F-0EB4-4C30-A225-E3E0337D8527}" srcOrd="0" destOrd="1" presId="urn:microsoft.com/office/officeart/2005/8/layout/vList5"/>
    <dgm:cxn modelId="{D0F0C856-85D1-4191-91D0-53E2A7E5AE98}" type="presOf" srcId="{361CABA7-D145-45BD-9411-3E4B00818274}" destId="{5A60618F-CC6C-48FB-90B8-97C39F058CDF}" srcOrd="0" destOrd="0" presId="urn:microsoft.com/office/officeart/2005/8/layout/vList5"/>
    <dgm:cxn modelId="{AF31728F-4240-4D5E-9341-61407780F1AF}" srcId="{4F6BCD7F-E81A-49EC-B32B-C6665C6D533C}" destId="{91387500-8080-43B1-95EF-3968D038D071}" srcOrd="0" destOrd="0" parTransId="{377AB704-E412-45E7-989E-E39622543FEB}" sibTransId="{D94E9828-3AAA-4C48-A5EC-2B48E3E88E4D}"/>
    <dgm:cxn modelId="{C91B66A2-4EFC-4045-B913-FE300C342102}" type="presOf" srcId="{4F6BCD7F-E81A-49EC-B32B-C6665C6D533C}" destId="{12E6ABC6-01AE-4751-8CD6-5C1D470771A9}" srcOrd="0" destOrd="0" presId="urn:microsoft.com/office/officeart/2005/8/layout/vList5"/>
    <dgm:cxn modelId="{C498BFA6-6D8B-4B62-9AF4-26FB19E106C5}" srcId="{CBFACDBA-1AF9-4718-86A6-385E941E05B8}" destId="{4A43A981-AE1C-47F9-8E07-B166ADA1CBAF}" srcOrd="0" destOrd="0" parTransId="{CF7947CB-CFBA-4752-BB60-8DCAC7419F40}" sibTransId="{31DE9005-8ABD-4035-B32E-C14FC9C3C994}"/>
    <dgm:cxn modelId="{4960CAAE-C129-45A7-8C0C-E77577F45439}" srcId="{361CABA7-D145-45BD-9411-3E4B00818274}" destId="{CBFACDBA-1AF9-4718-86A6-385E941E05B8}" srcOrd="1" destOrd="0" parTransId="{926F316C-22D8-4E62-A4CF-37AA7451DB1C}" sibTransId="{953CF213-11BC-4571-A3B1-1E519D49C950}"/>
    <dgm:cxn modelId="{0F986BF9-BE68-4E1B-94D6-503E11128CC2}" srcId="{4F6BCD7F-E81A-49EC-B32B-C6665C6D533C}" destId="{C723FD15-24DC-4094-BF48-3516F308F023}" srcOrd="1" destOrd="0" parTransId="{CC28DAC0-8CC0-40D8-A259-5B8BF524CD0A}" sibTransId="{FE117599-583A-47C9-9BD0-CC193BD30003}"/>
    <dgm:cxn modelId="{7282C3FB-E29E-4483-A19A-42929E86B451}" type="presOf" srcId="{CBFACDBA-1AF9-4718-86A6-385E941E05B8}" destId="{7171847E-25AF-41D6-BBE8-7196A8E39629}" srcOrd="0" destOrd="0" presId="urn:microsoft.com/office/officeart/2005/8/layout/vList5"/>
    <dgm:cxn modelId="{5C04F5FE-E15B-4CE1-93DD-245AE0F70D3D}" type="presOf" srcId="{4A43A981-AE1C-47F9-8E07-B166ADA1CBAF}" destId="{C2838D7D-C422-4F61-A198-5EA5C2B8D7E5}" srcOrd="0" destOrd="0" presId="urn:microsoft.com/office/officeart/2005/8/layout/vList5"/>
    <dgm:cxn modelId="{D687EE47-26B1-4624-8A73-FF445B8728C3}" type="presParOf" srcId="{5A60618F-CC6C-48FB-90B8-97C39F058CDF}" destId="{6194B2B5-3B09-4499-A29C-4E9C89D3E956}" srcOrd="0" destOrd="0" presId="urn:microsoft.com/office/officeart/2005/8/layout/vList5"/>
    <dgm:cxn modelId="{D0621D56-2327-4EF4-8A3A-2E114918C398}" type="presParOf" srcId="{6194B2B5-3B09-4499-A29C-4E9C89D3E956}" destId="{12E6ABC6-01AE-4751-8CD6-5C1D470771A9}" srcOrd="0" destOrd="0" presId="urn:microsoft.com/office/officeart/2005/8/layout/vList5"/>
    <dgm:cxn modelId="{EE97C5EC-5C9F-4E41-91F9-FF84CDA85863}" type="presParOf" srcId="{6194B2B5-3B09-4499-A29C-4E9C89D3E956}" destId="{AC032F0F-0EB4-4C30-A225-E3E0337D8527}" srcOrd="1" destOrd="0" presId="urn:microsoft.com/office/officeart/2005/8/layout/vList5"/>
    <dgm:cxn modelId="{4E1F27E9-F333-4143-A008-45D352642F25}" type="presParOf" srcId="{5A60618F-CC6C-48FB-90B8-97C39F058CDF}" destId="{DD7A60DC-C913-47E3-8814-21B7120DE5FB}" srcOrd="1" destOrd="0" presId="urn:microsoft.com/office/officeart/2005/8/layout/vList5"/>
    <dgm:cxn modelId="{10004D5A-8EF1-4C21-9F36-5A64BD4972F4}" type="presParOf" srcId="{5A60618F-CC6C-48FB-90B8-97C39F058CDF}" destId="{F19CEFCA-8A57-4AF9-8A5C-EF05A0D46083}" srcOrd="2" destOrd="0" presId="urn:microsoft.com/office/officeart/2005/8/layout/vList5"/>
    <dgm:cxn modelId="{CC6092F1-F04F-4BA4-A257-15EF0C84A3E9}" type="presParOf" srcId="{F19CEFCA-8A57-4AF9-8A5C-EF05A0D46083}" destId="{7171847E-25AF-41D6-BBE8-7196A8E39629}" srcOrd="0" destOrd="0" presId="urn:microsoft.com/office/officeart/2005/8/layout/vList5"/>
    <dgm:cxn modelId="{FB47387B-430B-449A-8597-79F6A782F952}" type="presParOf" srcId="{F19CEFCA-8A57-4AF9-8A5C-EF05A0D46083}" destId="{C2838D7D-C422-4F61-A198-5EA5C2B8D7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32F0F-0EB4-4C30-A225-E3E0337D8527}">
      <dsp:nvSpPr>
        <dsp:cNvPr id="0" name=""/>
        <dsp:cNvSpPr/>
      </dsp:nvSpPr>
      <dsp:spPr>
        <a:xfrm rot="5400000">
          <a:off x="6159683" y="-2064627"/>
          <a:ext cx="2140023" cy="68044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Hypothesis 1: SOC accumulation per unit N input will increase across the diversification gradient because higher diversity systems will retain a greater proportion of N in the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Hypothesis 2: SOC accumulation per unit N input will be greater in systems with less tillage intensity and in systems that use cover crops</a:t>
          </a:r>
        </a:p>
      </dsp:txBody>
      <dsp:txXfrm rot="-5400000">
        <a:off x="3827486" y="372037"/>
        <a:ext cx="6699952" cy="1931089"/>
      </dsp:txXfrm>
    </dsp:sp>
    <dsp:sp modelId="{12E6ABC6-01AE-4751-8CD6-5C1D470771A9}">
      <dsp:nvSpPr>
        <dsp:cNvPr id="0" name=""/>
        <dsp:cNvSpPr/>
      </dsp:nvSpPr>
      <dsp:spPr>
        <a:xfrm>
          <a:off x="0" y="66"/>
          <a:ext cx="3827485" cy="2675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Across experimental sites, how is the rate of SOC change per unit N impacted by management and diversification?</a:t>
          </a:r>
        </a:p>
      </dsp:txBody>
      <dsp:txXfrm>
        <a:off x="130584" y="130650"/>
        <a:ext cx="3566317" cy="2413861"/>
      </dsp:txXfrm>
    </dsp:sp>
    <dsp:sp modelId="{C2838D7D-C422-4F61-A198-5EA5C2B8D7E5}">
      <dsp:nvSpPr>
        <dsp:cNvPr id="0" name=""/>
        <dsp:cNvSpPr/>
      </dsp:nvSpPr>
      <dsp:spPr>
        <a:xfrm rot="5400000">
          <a:off x="6159683" y="744152"/>
          <a:ext cx="2140023" cy="68044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Hypothesis: SOC accumulation will increase with greater N inputs up to a certain point after which additional N will provide no additional SOC benefits</a:t>
          </a:r>
        </a:p>
      </dsp:txBody>
      <dsp:txXfrm rot="-5400000">
        <a:off x="3827486" y="3180817"/>
        <a:ext cx="6699952" cy="1931089"/>
      </dsp:txXfrm>
    </dsp:sp>
    <dsp:sp modelId="{7171847E-25AF-41D6-BBE8-7196A8E39629}">
      <dsp:nvSpPr>
        <dsp:cNvPr id="0" name=""/>
        <dsp:cNvSpPr/>
      </dsp:nvSpPr>
      <dsp:spPr>
        <a:xfrm>
          <a:off x="0" y="2808847"/>
          <a:ext cx="3827485" cy="2675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does agroecosystem SOC accumulation change with N inputs? </a:t>
          </a:r>
        </a:p>
      </dsp:txBody>
      <dsp:txXfrm>
        <a:off x="130584" y="2939431"/>
        <a:ext cx="3566317" cy="2413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6E1EA-EB42-4CE7-AD67-24A5FDEE20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AEAF-7BA7-4EDB-B7B6-CDD3C4DC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CAEAF-7BA7-4EDB-B7B6-CDD3C4DC26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impact of soil texture on soil C, we include soil texture as a term in all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CAEAF-7BA7-4EDB-B7B6-CDD3C4DC26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D43A-240D-AA5D-6A33-A592909F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CC83-BD26-3E26-E343-0C9EF545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069C-0C47-E455-F440-6D25389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08C-C0C3-2709-BCCF-FE6ECE6C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BD4E-4FF1-DE1C-5C6B-2CBA3664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02AA-1661-D995-1B0D-0B5A33A3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E2107-04EA-73EA-5A81-F8F22D6F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A38B-2C9F-BA0B-8EAF-0AA0F3D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4109-18B8-A1E1-41C6-3ABD91DA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DC0D-F802-5F44-5801-5FE511E3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FC532-7C62-9617-BE83-3ED9DA91C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7F30-3276-3342-2397-81C525DAB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B3BA-FE78-3D91-C2F4-04AE1AA4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3D2C-7E9D-D5F6-EB90-9F8138FF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E9D2-F4A9-810F-1370-7C4DA095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4E71-A382-5950-3BBC-D7CB47E2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45C9-250C-2DC6-CC41-492BE98A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411B-8FCB-8FCF-F4BC-4BD9E3B6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88A4-888D-D874-24A2-50C24101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AF40-7157-242E-4C95-5CF8F861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603-2BAE-8005-F442-B51EB026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23A6D-6CB8-79A0-B61A-1C5B11E1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28DA-043C-C635-9EA4-674A2EFF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9176-B095-9896-ADA1-B7758685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D7BF-BA24-D649-457D-5EAFC900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3FC2-BD26-BCA6-FDD3-651B6069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483C-CBBB-EB13-C13F-BB0B96A7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AF61-8E79-86A9-0802-B33E60AD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CC214-6DFA-008F-7C9C-EA07C88D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98F3-44E7-0F04-C3FE-5B191D67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C8D5-89AC-AC57-1FC6-F91B4704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1355-A1A4-19BE-AFE3-7D30A7DD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30CF-25F9-956D-7688-995AF51D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2D86-EB69-36FD-368A-697921AB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BC1BC-DF35-EDDA-5D20-6AB46F63A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A175-67B8-F96D-3B56-67EF3934B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0B29B-D1B5-E915-14FC-D5F93748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0736-684C-BEA6-3609-1BF93CA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A4A8-78C8-4E08-9E59-ABDF778C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F6FE-DBAF-B877-4D48-9321C3FB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25981-E42A-98BA-9C3B-914DF47B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558C6-46C9-C4BE-E14B-488CA440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C4AB-F381-6018-F54C-B2DE7AA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E70AE-2B14-6384-380C-5F2C827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EFD77-D4AC-617F-7ADD-55CA40BB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07CC-96E6-0D6C-0B04-51A8B1F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379D-09A2-2DEA-7D40-FC185F2C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7317-2D3B-28E1-69BA-31567156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F3FF9-D505-8D01-1B8A-CE60841A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B0F5-368C-2E8C-2391-BA227634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63FF-4619-EBB0-A4AF-52BD6266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A816E-3398-AE7C-0808-420EECF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B411-9A39-CDF3-0A38-FCC7E8EC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7D6D5-8D65-7C0C-34B3-B0E79F41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6045-E601-256C-50CB-EC6FA8B5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BC70-99BB-36BC-0B08-228EAE01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9979C-05E8-A024-E6E8-AFB5E74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A172-5ECB-D05A-F570-E1DE9492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E9E52-4E9A-92E9-AF73-15891B79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5C1-D5BE-31CB-4BA1-726E48E5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D49C-35AC-6448-E6D6-60267D6D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91C-4861-4816-B92B-2C6318D462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2E1D-CAFE-A56B-95EF-544847F58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FB10-9F36-F78B-617E-1B8C4F877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6573-ABD6-453D-9D5E-78476F7C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4A6F-9E6E-B049-6F22-C93BCCF49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Harnessing data from long-term sites to understand the N demands of soil C sequestration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C409-983D-E34E-C6C8-E682CF1B6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Kent Connell</a:t>
            </a:r>
            <a:r>
              <a:rPr lang="en-US" dirty="0"/>
              <a:t>, Brendan O’Neill, &amp; Jennifer Blesh</a:t>
            </a:r>
          </a:p>
          <a:p>
            <a:r>
              <a:rPr lang="en-US" dirty="0"/>
              <a:t>Tri-Societies Meeting</a:t>
            </a:r>
          </a:p>
          <a:p>
            <a:r>
              <a:rPr lang="en-US" dirty="0"/>
              <a:t>10/30/2023</a:t>
            </a:r>
          </a:p>
        </p:txBody>
      </p:sp>
    </p:spTree>
    <p:extLst>
      <p:ext uri="{BB962C8B-B14F-4D97-AF65-F5344CB8AC3E}">
        <p14:creationId xmlns:p14="http://schemas.microsoft.com/office/powerpoint/2010/main" val="227279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9B70-AE28-01B1-7938-A6DB6598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SOC benefit of N inputs attenuates as N inputs increase</a:t>
            </a:r>
          </a:p>
        </p:txBody>
      </p:sp>
      <p:pic>
        <p:nvPicPr>
          <p:cNvPr id="6" name="Content Placeholder 5" descr="A graph showing the average n input&#10;&#10;Description automatically generated">
            <a:extLst>
              <a:ext uri="{FF2B5EF4-FFF2-40B4-BE49-F238E27FC236}">
                <a16:creationId xmlns:a16="http://schemas.microsoft.com/office/drawing/2014/main" id="{099FCF9B-1F0A-31D3-B060-DEC1C3E7C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2" y="1747046"/>
            <a:ext cx="7052115" cy="4701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4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544-B746-E534-1D62-C5FC515A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67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 surpluses decrease across the diversification gradient</a:t>
            </a:r>
          </a:p>
        </p:txBody>
      </p:sp>
      <p:pic>
        <p:nvPicPr>
          <p:cNvPr id="5" name="Content Placeholder 4" descr="A graph showing the value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778CE48-9934-F458-F28A-248B8199A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80" y="1790300"/>
            <a:ext cx="7027037" cy="468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99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2757-BD5A-BE4A-CB45-71D1726A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201F-64F3-ECC7-3EF8-2FE32F39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N requirement for soil C accumulation did not change across the diversification gradient, it is lower in systems with lower disturbance and cover crop usage</a:t>
            </a:r>
          </a:p>
          <a:p>
            <a:r>
              <a:rPr lang="en-US" dirty="0"/>
              <a:t>There are diminishing returns in terms of soil C accumulation with each additional unit of N input</a:t>
            </a:r>
          </a:p>
          <a:p>
            <a:r>
              <a:rPr lang="en-US" dirty="0"/>
              <a:t>Preliminary results suggest trade-off between gains in SOC and N surpluses</a:t>
            </a:r>
          </a:p>
          <a:p>
            <a:pPr lvl="1"/>
            <a:r>
              <a:rPr lang="en-US" dirty="0"/>
              <a:t>We will calculate global warming potential of different systems</a:t>
            </a:r>
          </a:p>
          <a:p>
            <a:r>
              <a:rPr lang="en-US" dirty="0"/>
              <a:t>How will these patterns hold as longer-term data is added to the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538A-2BE0-599E-9E43-EFFA1696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FB2-B31F-9BC6-879F-A603E014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Austin Crane</a:t>
            </a:r>
          </a:p>
          <a:p>
            <a:pPr marL="0" indent="0">
              <a:buNone/>
            </a:pPr>
            <a:r>
              <a:rPr lang="en-US" dirty="0"/>
              <a:t>Environmental Defense Fund</a:t>
            </a:r>
          </a:p>
          <a:p>
            <a:pPr marL="0" indent="0">
              <a:buNone/>
            </a:pPr>
            <a:r>
              <a:rPr lang="en-US" dirty="0"/>
              <a:t>Everyone responsible for collecting and organizing data from participating sites</a:t>
            </a:r>
          </a:p>
        </p:txBody>
      </p:sp>
    </p:spTree>
    <p:extLst>
      <p:ext uri="{BB962C8B-B14F-4D97-AF65-F5344CB8AC3E}">
        <p14:creationId xmlns:p14="http://schemas.microsoft.com/office/powerpoint/2010/main" val="14235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21E2-21FC-39EA-A9D0-5F6F0AFE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9351-35E2-7D11-DC82-4B90CC31E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7" t="30689"/>
          <a:stretch/>
        </p:blipFill>
        <p:spPr>
          <a:xfrm>
            <a:off x="5808452" y="4934309"/>
            <a:ext cx="6026586" cy="1791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80F51-4E8F-7730-21B2-4598629B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7" y="87820"/>
            <a:ext cx="8411749" cy="1743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D8BD5-2EDD-B172-EBC8-BD038BAFD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19" y="2070444"/>
            <a:ext cx="8229600" cy="2619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DBD4-FE9C-23F9-F767-DD884BA6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N for soil C sequestration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6D9-BADD-3B19-B1AE-FEC8F713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 has a C:N ratio of ~10 – 12</a:t>
            </a:r>
          </a:p>
          <a:p>
            <a:endParaRPr lang="en-US" dirty="0"/>
          </a:p>
          <a:p>
            <a:r>
              <a:rPr lang="en-US" dirty="0"/>
              <a:t>100 – 200 </a:t>
            </a:r>
            <a:r>
              <a:rPr lang="en-US" dirty="0" err="1"/>
              <a:t>Tg</a:t>
            </a:r>
            <a:r>
              <a:rPr lang="en-US" dirty="0"/>
              <a:t> of N required to reach the SOC sequestration rates proposed by 4 per </a:t>
            </a:r>
            <a:r>
              <a:rPr lang="en-US" dirty="0" err="1"/>
              <a:t>mille</a:t>
            </a:r>
            <a:endParaRPr lang="en-US" dirty="0"/>
          </a:p>
          <a:p>
            <a:endParaRPr lang="en-US" dirty="0"/>
          </a:p>
          <a:p>
            <a:r>
              <a:rPr lang="en-US" dirty="0"/>
              <a:t>C markets need to understand the interactions between multiple biogeochemical cycles and management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2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3451EE-1BC0-B6F8-7F29-93575FD13494}"/>
              </a:ext>
            </a:extLst>
          </p:cNvPr>
          <p:cNvSpPr txBox="1"/>
          <p:nvPr/>
        </p:nvSpPr>
        <p:spPr>
          <a:xfrm flipH="1">
            <a:off x="7223146" y="765232"/>
            <a:ext cx="48696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taken from long-term agricultural experimental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9 states across the US Midwest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Soil C stocks calculated at a depth of 60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N inputs from fertilizer and N fixation at each site were calculated across the same time period in which soil C was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Still accumulating soil C data for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6AED84-B17B-664F-96CA-4E023EE3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822" y="-240872"/>
            <a:ext cx="3952336" cy="1325563"/>
          </a:xfrm>
        </p:spPr>
        <p:txBody>
          <a:bodyPr/>
          <a:lstStyle/>
          <a:p>
            <a:r>
              <a:rPr lang="en-US" dirty="0"/>
              <a:t>Soil C database</a:t>
            </a:r>
          </a:p>
        </p:txBody>
      </p:sp>
      <p:pic>
        <p:nvPicPr>
          <p:cNvPr id="16" name="Content Placeholder 15" descr="A graph with black dots and white text&#10;&#10;Description automatically generated">
            <a:extLst>
              <a:ext uri="{FF2B5EF4-FFF2-40B4-BE49-F238E27FC236}">
                <a16:creationId xmlns:a16="http://schemas.microsoft.com/office/drawing/2014/main" id="{723072A8-5ED3-01CB-7353-92400FB3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7" y="321783"/>
            <a:ext cx="6214433" cy="6214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6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38AB-1048-BF13-AAAE-CCB3D8BC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Rotational complexity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3B1D8-DFF5-CAA9-7A1A-1543F96CE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Calculated RCI for each plot in the experiment to use as a measure of diversification</a:t>
                </a:r>
              </a:p>
              <a:p>
                <a:pPr lvl="1"/>
                <a:r>
                  <a:rPr lang="en-US" dirty="0"/>
                  <a:t>RCI is higher with greater species turnover, cover cropping, and species diversity</a:t>
                </a:r>
              </a:p>
              <a:p>
                <a:pPr lvl="1"/>
                <a:r>
                  <a:rPr lang="en-US" dirty="0"/>
                  <a:t>Add what all the terms mean</a:t>
                </a:r>
              </a:p>
              <a:p>
                <a:pPr lvl="1"/>
                <a:r>
                  <a:rPr lang="en-US" dirty="0"/>
                  <a:t>0 would equal continuous corn, 4.24 would be CSW with a cover crop</a:t>
                </a:r>
              </a:p>
              <a:p>
                <a:r>
                  <a:rPr lang="en-US" dirty="0"/>
                  <a:t>Modified from </a:t>
                </a:r>
                <a:r>
                  <a:rPr lang="en-US" dirty="0" err="1"/>
                  <a:t>Socolar</a:t>
                </a:r>
                <a:r>
                  <a:rPr lang="en-US" dirty="0"/>
                  <a:t> et al. 2021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3B1D8-DFF5-CAA9-7A1A-1543F96CE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5013E9-2B61-5655-A55C-2A6D5C735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3187"/>
              </p:ext>
            </p:extLst>
          </p:nvPr>
        </p:nvGraphicFramePr>
        <p:xfrm>
          <a:off x="721895" y="693019"/>
          <a:ext cx="10631905" cy="548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9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C39-0565-D48F-8C26-DE81632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soil C stocks were impacted by soil texture and annual N inputs</a:t>
            </a:r>
          </a:p>
        </p:txBody>
      </p:sp>
      <p:pic>
        <p:nvPicPr>
          <p:cNvPr id="6" name="Content Placeholder 5" descr="A graph of a number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83F7371-2800-BBF4-B3C2-3ED55BAF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4" y="2096290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924A8E2-7854-DE04-BFF3-0AE7D44F2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7" y="2096290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90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087-A37B-3BE0-5CA0-74A9CCD1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2" y="94830"/>
            <a:ext cx="1156083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SOC increases at a faster rate in less complex rotations and with greater N inputs</a:t>
            </a:r>
          </a:p>
        </p:txBody>
      </p:sp>
      <p:pic>
        <p:nvPicPr>
          <p:cNvPr id="6" name="Content Placeholder 5" descr="A graph with black lines&#10;&#10;Description automatically generated">
            <a:extLst>
              <a:ext uri="{FF2B5EF4-FFF2-40B4-BE49-F238E27FC236}">
                <a16:creationId xmlns:a16="http://schemas.microsoft.com/office/drawing/2014/main" id="{F4169373-49D2-1189-9F61-9E0B1993C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0" y="1931859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6400C833-0C6B-04F6-BFF8-7134080D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99" y="1931858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45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4284-FEF3-9B28-A555-060CFC52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1325563"/>
          </a:xfrm>
        </p:spPr>
        <p:txBody>
          <a:bodyPr/>
          <a:lstStyle/>
          <a:p>
            <a:r>
              <a:rPr lang="en-US" dirty="0"/>
              <a:t>SOC increases more per unit N under no-till systems and when cover crops are used</a:t>
            </a:r>
          </a:p>
        </p:txBody>
      </p:sp>
      <p:pic>
        <p:nvPicPr>
          <p:cNvPr id="6" name="Content Placeholder 5" descr="A graph of a number of green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483F41F-D1E3-A3A3-FCFE-07A59F1C3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9" y="1951108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aph with green rectangles and black arrows&#10;&#10;Description automatically generated">
            <a:extLst>
              <a:ext uri="{FF2B5EF4-FFF2-40B4-BE49-F238E27FC236}">
                <a16:creationId xmlns:a16="http://schemas.microsoft.com/office/drawing/2014/main" id="{3A94EAEF-E6F5-26B8-569D-5BC96631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0" y="1951109"/>
            <a:ext cx="5486411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5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491</Words>
  <Application>Microsoft Office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Harnessing data from long-term sites to understand the N demands of soil C sequestration</vt:lpstr>
      <vt:lpstr>PowerPoint Presentation</vt:lpstr>
      <vt:lpstr>Role of N for soil C sequestration</vt:lpstr>
      <vt:lpstr>Soil C database</vt:lpstr>
      <vt:lpstr>Rotational complexity index</vt:lpstr>
      <vt:lpstr>PowerPoint Presentation</vt:lpstr>
      <vt:lpstr>Final soil C stocks were impacted by soil texture and annual N inputs</vt:lpstr>
      <vt:lpstr>SOC increases at a faster rate in less complex rotations and with greater N inputs</vt:lpstr>
      <vt:lpstr>SOC increases more per unit N under no-till systems and when cover crops are used</vt:lpstr>
      <vt:lpstr>The SOC benefit of N inputs attenuates as N inputs increase</vt:lpstr>
      <vt:lpstr>N surpluses decrease across the diversification gradient</vt:lpstr>
      <vt:lpstr>Conclusions &amp; next steps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long-term data to understand the N demands of soil C sequestration across a crop diversification gradient</dc:title>
  <dc:creator>Kent Connell</dc:creator>
  <cp:lastModifiedBy>Connell, Kent</cp:lastModifiedBy>
  <cp:revision>6</cp:revision>
  <dcterms:created xsi:type="dcterms:W3CDTF">2023-10-23T17:12:04Z</dcterms:created>
  <dcterms:modified xsi:type="dcterms:W3CDTF">2023-10-27T03:10:17Z</dcterms:modified>
</cp:coreProperties>
</file>