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6" r:id="rId3"/>
    <p:sldId id="258" r:id="rId4"/>
    <p:sldId id="259" r:id="rId5"/>
    <p:sldId id="262" r:id="rId6"/>
    <p:sldId id="263" r:id="rId7"/>
    <p:sldId id="264" r:id="rId8"/>
    <p:sldId id="267" r:id="rId9"/>
    <p:sldId id="274" r:id="rId10"/>
    <p:sldId id="284" r:id="rId11"/>
    <p:sldId id="285"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59110B"/>
    <a:srgbClr val="991D13"/>
    <a:srgbClr val="B52217"/>
    <a:srgbClr val="CC3300"/>
    <a:srgbClr val="41140B"/>
    <a:srgbClr val="682012"/>
    <a:srgbClr val="040404"/>
    <a:srgbClr val="A93D11"/>
    <a:srgbClr val="D224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9A3D54-6891-F7F8-320A-99933A130DC2}" v="11" dt="2021-12-07T05:48:23.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
        <p:nvSpPr>
          <p:cNvPr id="7" name="Rectangle 6"/>
          <p:cNvSpPr/>
          <p:nvPr userDrawn="1"/>
        </p:nvSpPr>
        <p:spPr>
          <a:xfrm>
            <a:off x="10045521" y="154546"/>
            <a:ext cx="1912017" cy="605109"/>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48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1346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66550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66679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16873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ACDECC7-2B92-49EA-A87A-CDB0E892FBD9}"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36736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ACDECC7-2B92-49EA-A87A-CDB0E892FBD9}" type="datetimeFigureOut">
              <a:rPr lang="en-IN" smtClean="0"/>
              <a:t>24-03-2023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44007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ACDECC7-2B92-49EA-A87A-CDB0E892FBD9}" type="datetimeFigureOut">
              <a:rPr lang="en-IN" smtClean="0"/>
              <a:t>24-03-2023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747443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DECC7-2B92-49EA-A87A-CDB0E892FBD9}" type="datetimeFigureOut">
              <a:rPr lang="en-IN" smtClean="0"/>
              <a:t>24-03-2023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73856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57025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51653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991D13">
                <a:lumMod val="79000"/>
              </a:srgbClr>
            </a:gs>
            <a:gs pos="4000">
              <a:srgbClr val="41140B"/>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DECC7-2B92-49EA-A87A-CDB0E892FBD9}" type="datetimeFigureOut">
              <a:rPr lang="en-IN" smtClean="0"/>
              <a:t>24-03-2023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2AA7B-1214-4015-A176-A390C2053335}" type="slidenum">
              <a:rPr lang="en-IN" smtClean="0"/>
              <a:t>‹#›</a:t>
            </a:fld>
            <a:endParaRPr lang="en-IN"/>
          </a:p>
        </p:txBody>
      </p:sp>
    </p:spTree>
    <p:extLst>
      <p:ext uri="{BB962C8B-B14F-4D97-AF65-F5344CB8AC3E}">
        <p14:creationId xmlns:p14="http://schemas.microsoft.com/office/powerpoint/2010/main" val="223610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7140" y="2734837"/>
            <a:ext cx="10515600" cy="1325563"/>
          </a:xfrm>
        </p:spPr>
        <p:txBody>
          <a:bodyPr>
            <a:noAutofit/>
          </a:bodyPr>
          <a:lstStyle/>
          <a:p>
            <a:pPr algn="ctr">
              <a:lnSpc>
                <a:spcPct val="150000"/>
              </a:lnSpc>
            </a:pPr>
            <a:r>
              <a:rPr lang="en-US" sz="3600" b="1" dirty="0">
                <a:solidFill>
                  <a:schemeClr val="bg1"/>
                </a:solidFill>
                <a:latin typeface="Roboto"/>
              </a:rPr>
              <a:t>Hospital Management System</a:t>
            </a:r>
            <a:br>
              <a:rPr lang="en-IN" sz="4000" dirty="0"/>
            </a:br>
            <a:endParaRPr lang="en-IN" sz="4000" dirty="0"/>
          </a:p>
        </p:txBody>
      </p:sp>
    </p:spTree>
    <p:extLst>
      <p:ext uri="{BB962C8B-B14F-4D97-AF65-F5344CB8AC3E}">
        <p14:creationId xmlns:p14="http://schemas.microsoft.com/office/powerpoint/2010/main" val="1517298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C1F523-1AC6-8B3F-D62C-0A6B095441A0}"/>
              </a:ext>
            </a:extLst>
          </p:cNvPr>
          <p:cNvPicPr>
            <a:picLocks noChangeAspect="1"/>
          </p:cNvPicPr>
          <p:nvPr/>
        </p:nvPicPr>
        <p:blipFill>
          <a:blip r:embed="rId2"/>
          <a:stretch>
            <a:fillRect/>
          </a:stretch>
        </p:blipFill>
        <p:spPr>
          <a:xfrm>
            <a:off x="645606" y="1137658"/>
            <a:ext cx="5925377" cy="4286848"/>
          </a:xfrm>
          <a:prstGeom prst="rect">
            <a:avLst/>
          </a:prstGeom>
        </p:spPr>
      </p:pic>
      <p:pic>
        <p:nvPicPr>
          <p:cNvPr id="6" name="Picture 5">
            <a:extLst>
              <a:ext uri="{FF2B5EF4-FFF2-40B4-BE49-F238E27FC236}">
                <a16:creationId xmlns:a16="http://schemas.microsoft.com/office/drawing/2014/main" id="{CE8ED02A-6067-106E-F1C5-ABAD44F166C6}"/>
              </a:ext>
            </a:extLst>
          </p:cNvPr>
          <p:cNvPicPr>
            <a:picLocks noChangeAspect="1"/>
          </p:cNvPicPr>
          <p:nvPr/>
        </p:nvPicPr>
        <p:blipFill>
          <a:blip r:embed="rId3"/>
          <a:stretch>
            <a:fillRect/>
          </a:stretch>
        </p:blipFill>
        <p:spPr>
          <a:xfrm>
            <a:off x="6361886" y="1433494"/>
            <a:ext cx="5830114" cy="3943900"/>
          </a:xfrm>
          <a:prstGeom prst="rect">
            <a:avLst/>
          </a:prstGeom>
        </p:spPr>
      </p:pic>
    </p:spTree>
    <p:extLst>
      <p:ext uri="{BB962C8B-B14F-4D97-AF65-F5344CB8AC3E}">
        <p14:creationId xmlns:p14="http://schemas.microsoft.com/office/powerpoint/2010/main" val="115351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6A07DE-B26E-7773-31DA-EEB855DACA6B}"/>
              </a:ext>
            </a:extLst>
          </p:cNvPr>
          <p:cNvPicPr>
            <a:picLocks noChangeAspect="1"/>
          </p:cNvPicPr>
          <p:nvPr/>
        </p:nvPicPr>
        <p:blipFill>
          <a:blip r:embed="rId2"/>
          <a:stretch>
            <a:fillRect/>
          </a:stretch>
        </p:blipFill>
        <p:spPr>
          <a:xfrm>
            <a:off x="361150" y="1221741"/>
            <a:ext cx="5734850" cy="3791479"/>
          </a:xfrm>
          <a:prstGeom prst="rect">
            <a:avLst/>
          </a:prstGeom>
        </p:spPr>
      </p:pic>
      <p:pic>
        <p:nvPicPr>
          <p:cNvPr id="7" name="Picture 6">
            <a:extLst>
              <a:ext uri="{FF2B5EF4-FFF2-40B4-BE49-F238E27FC236}">
                <a16:creationId xmlns:a16="http://schemas.microsoft.com/office/drawing/2014/main" id="{0D02083A-ED71-D788-9C1D-977F136B2624}"/>
              </a:ext>
            </a:extLst>
          </p:cNvPr>
          <p:cNvPicPr>
            <a:picLocks noChangeAspect="1"/>
          </p:cNvPicPr>
          <p:nvPr/>
        </p:nvPicPr>
        <p:blipFill>
          <a:blip r:embed="rId3"/>
          <a:stretch>
            <a:fillRect/>
          </a:stretch>
        </p:blipFill>
        <p:spPr>
          <a:xfrm>
            <a:off x="6096000" y="1221741"/>
            <a:ext cx="5839640" cy="3867690"/>
          </a:xfrm>
          <a:prstGeom prst="rect">
            <a:avLst/>
          </a:prstGeom>
        </p:spPr>
      </p:pic>
    </p:spTree>
    <p:extLst>
      <p:ext uri="{BB962C8B-B14F-4D97-AF65-F5344CB8AC3E}">
        <p14:creationId xmlns:p14="http://schemas.microsoft.com/office/powerpoint/2010/main" val="2494952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57696" y="476174"/>
            <a:ext cx="1717137" cy="369332"/>
          </a:xfrm>
          <a:prstGeom prst="rect">
            <a:avLst/>
          </a:prstGeom>
        </p:spPr>
        <p:txBody>
          <a:bodyPr wrap="none">
            <a:spAutoFit/>
          </a:bodyPr>
          <a:lstStyle/>
          <a:p>
            <a:r>
              <a:rPr lang="en-US" b="1" spc="-15" dirty="0">
                <a:solidFill>
                  <a:srgbClr val="D82128"/>
                </a:solidFill>
                <a:latin typeface="Roboto"/>
              </a:rPr>
              <a:t>CONCLUSION</a:t>
            </a:r>
            <a:endParaRPr lang="en-IN" dirty="0"/>
          </a:p>
        </p:txBody>
      </p:sp>
      <p:sp>
        <p:nvSpPr>
          <p:cNvPr id="8" name="Content Placeholder 7"/>
          <p:cNvSpPr>
            <a:spLocks noGrp="1"/>
          </p:cNvSpPr>
          <p:nvPr>
            <p:ph idx="1"/>
          </p:nvPr>
        </p:nvSpPr>
        <p:spPr>
          <a:xfrm>
            <a:off x="957696" y="1104408"/>
            <a:ext cx="10515600" cy="4351338"/>
          </a:xfrm>
        </p:spPr>
        <p:txBody>
          <a:bodyPr>
            <a:normAutofit/>
          </a:bodyPr>
          <a:lstStyle/>
          <a:p>
            <a:pPr algn="just">
              <a:lnSpc>
                <a:spcPct val="150000"/>
              </a:lnSpc>
              <a:buFont typeface="Wingdings" panose="05000000000000000000" pitchFamily="2" charset="2"/>
              <a:buChar char="Ø"/>
            </a:pPr>
            <a:r>
              <a:rPr lang="en-US" sz="1600" dirty="0">
                <a:latin typeface="RobotoRegular"/>
              </a:rPr>
              <a:t>Hence we have designed the project to provide the user with </a:t>
            </a:r>
            <a:r>
              <a:rPr lang="en-US" sz="1600" b="1" dirty="0">
                <a:solidFill>
                  <a:srgbClr val="C00000"/>
                </a:solidFill>
                <a:latin typeface="RobotoRegular"/>
              </a:rPr>
              <a:t>easy navigation, retrieval of data, and necessary feedback as much as possible. </a:t>
            </a:r>
          </a:p>
          <a:p>
            <a:pPr algn="just">
              <a:lnSpc>
                <a:spcPct val="150000"/>
              </a:lnSpc>
              <a:buFont typeface="Wingdings" panose="05000000000000000000" pitchFamily="2" charset="2"/>
              <a:buChar char="Ø"/>
            </a:pPr>
            <a:r>
              <a:rPr lang="en-US" sz="1600" dirty="0">
                <a:latin typeface="RobotoRegular"/>
              </a:rPr>
              <a:t> In this project, the user is provided with an online system that can be used to </a:t>
            </a:r>
            <a:r>
              <a:rPr lang="en-US" sz="1600" b="1" dirty="0">
                <a:solidFill>
                  <a:srgbClr val="C00000"/>
                </a:solidFill>
                <a:latin typeface="RobotoRegular"/>
              </a:rPr>
              <a:t>retrieve the data of doctors, patients.</a:t>
            </a:r>
          </a:p>
          <a:p>
            <a:pPr algn="just">
              <a:lnSpc>
                <a:spcPct val="150000"/>
              </a:lnSpc>
              <a:buFont typeface="Wingdings" panose="05000000000000000000" pitchFamily="2" charset="2"/>
              <a:buChar char="Ø"/>
            </a:pPr>
            <a:r>
              <a:rPr lang="en-US" sz="1600" dirty="0">
                <a:latin typeface="RobotoRegular"/>
              </a:rPr>
              <a:t>This project helps in understanding the </a:t>
            </a:r>
            <a:r>
              <a:rPr lang="en-US" sz="1600" b="1" dirty="0">
                <a:solidFill>
                  <a:srgbClr val="C00000"/>
                </a:solidFill>
                <a:latin typeface="RobotoRegular"/>
              </a:rPr>
              <a:t>creation of interaction and the transparency between the Doctor, patient, and Management of the hospital</a:t>
            </a:r>
            <a:r>
              <a:rPr lang="en-US" sz="1600" dirty="0">
                <a:latin typeface="RobotoRegular"/>
              </a:rPr>
              <a:t>.</a:t>
            </a:r>
            <a:endParaRPr lang="en-IN" sz="1600" dirty="0">
              <a:latin typeface="RobotoRegular"/>
            </a:endParaRPr>
          </a:p>
          <a:p>
            <a:pPr marL="0" indent="0" algn="just">
              <a:lnSpc>
                <a:spcPct val="150000"/>
              </a:lnSpc>
              <a:buNone/>
            </a:pPr>
            <a:r>
              <a:rPr lang="en-US" sz="1600" b="1" dirty="0">
                <a:solidFill>
                  <a:srgbClr val="C00000"/>
                </a:solidFill>
                <a:latin typeface="RobotoRegular"/>
              </a:rPr>
              <a:t> </a:t>
            </a:r>
            <a:endParaRPr lang="en-IN" sz="1600" b="1" dirty="0">
              <a:solidFill>
                <a:srgbClr val="C00000"/>
              </a:solidFill>
              <a:latin typeface="RobotoRegular"/>
            </a:endParaRPr>
          </a:p>
          <a:p>
            <a:pPr marL="0" indent="0" algn="just">
              <a:lnSpc>
                <a:spcPct val="150000"/>
              </a:lnSpc>
              <a:buNone/>
            </a:pP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3418558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1283617" y="476174"/>
            <a:ext cx="2945678" cy="369332"/>
          </a:xfrm>
          <a:prstGeom prst="rect">
            <a:avLst/>
          </a:prstGeom>
        </p:spPr>
        <p:txBody>
          <a:bodyPr wrap="none">
            <a:spAutoFit/>
          </a:bodyPr>
          <a:lstStyle/>
          <a:p>
            <a:r>
              <a:rPr lang="en-US" b="1" spc="-15" dirty="0">
                <a:solidFill>
                  <a:srgbClr val="D82128"/>
                </a:solidFill>
                <a:latin typeface="Roboto"/>
              </a:rPr>
              <a:t>FUTURE ENHANCEMENT</a:t>
            </a:r>
            <a:endParaRPr lang="en-IN" dirty="0"/>
          </a:p>
        </p:txBody>
      </p:sp>
      <p:sp>
        <p:nvSpPr>
          <p:cNvPr id="5" name="Content Placeholder 4"/>
          <p:cNvSpPr>
            <a:spLocks noGrp="1"/>
          </p:cNvSpPr>
          <p:nvPr>
            <p:ph idx="1"/>
          </p:nvPr>
        </p:nvSpPr>
        <p:spPr>
          <a:xfrm>
            <a:off x="1283617" y="886265"/>
            <a:ext cx="10515600" cy="5604687"/>
          </a:xfrm>
        </p:spPr>
        <p:txBody>
          <a:bodyPr vert="horz" lIns="91440" tIns="45720" rIns="91440" bIns="45720" rtlCol="0" anchor="t">
            <a:normAutofit/>
          </a:bodyPr>
          <a:lstStyle/>
          <a:p>
            <a:pPr algn="just">
              <a:lnSpc>
                <a:spcPct val="150000"/>
              </a:lnSpc>
              <a:buFont typeface="Wingdings" panose="05000000000000000000" pitchFamily="2" charset="2"/>
              <a:buChar char="Ø"/>
            </a:pPr>
            <a:r>
              <a:rPr lang="en-IN" sz="1600" dirty="0">
                <a:latin typeface="RobotoRegular"/>
              </a:rPr>
              <a:t>In Future work, This application to develop a cross platforms like IOS, etc.</a:t>
            </a:r>
          </a:p>
          <a:p>
            <a:pPr algn="just">
              <a:lnSpc>
                <a:spcPct val="150000"/>
              </a:lnSpc>
              <a:buFont typeface="Wingdings" panose="05000000000000000000" pitchFamily="2" charset="2"/>
              <a:buChar char="Ø"/>
            </a:pPr>
            <a:r>
              <a:rPr lang="en-IN" sz="1600" dirty="0">
                <a:latin typeface="RobotoRegular"/>
              </a:rPr>
              <a:t>In adding the more features of OPD and IPD to develop access with user’s flexibility.</a:t>
            </a:r>
          </a:p>
          <a:p>
            <a:pPr algn="just">
              <a:lnSpc>
                <a:spcPct val="150000"/>
              </a:lnSpc>
              <a:buFont typeface="Wingdings" panose="05000000000000000000" pitchFamily="2" charset="2"/>
              <a:buChar char="Ø"/>
            </a:pPr>
            <a:r>
              <a:rPr lang="en-US" sz="1600" dirty="0">
                <a:latin typeface="RobotoRegular"/>
              </a:rPr>
              <a:t>To authenticate the users based on the system users list which is maintained by the operating system</a:t>
            </a:r>
          </a:p>
          <a:p>
            <a:pPr algn="just">
              <a:lnSpc>
                <a:spcPct val="150000"/>
              </a:lnSpc>
              <a:buFont typeface="Wingdings" panose="05000000000000000000" pitchFamily="2" charset="2"/>
              <a:buChar char="Ø"/>
            </a:pPr>
            <a:r>
              <a:rPr lang="en-US" sz="1600" dirty="0">
                <a:latin typeface="RobotoRegular"/>
              </a:rPr>
              <a:t>To restrict the usage of all files by the users based on their privileges on the system</a:t>
            </a:r>
            <a:endParaRPr lang="en-IN" sz="1600" dirty="0">
              <a:latin typeface="RobotoRegular"/>
            </a:endParaRPr>
          </a:p>
        </p:txBody>
      </p:sp>
    </p:spTree>
    <p:extLst>
      <p:ext uri="{BB962C8B-B14F-4D97-AF65-F5344CB8AC3E}">
        <p14:creationId xmlns:p14="http://schemas.microsoft.com/office/powerpoint/2010/main" val="393055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0250F-8917-F344-E000-8B691D4A6DD9}"/>
              </a:ext>
            </a:extLst>
          </p:cNvPr>
          <p:cNvSpPr>
            <a:spLocks noGrp="1"/>
          </p:cNvSpPr>
          <p:nvPr>
            <p:ph type="title"/>
          </p:nvPr>
        </p:nvSpPr>
        <p:spPr/>
        <p:txBody>
          <a:bodyPr>
            <a:normAutofit fontScale="90000"/>
          </a:bodyPr>
          <a:lstStyle/>
          <a:p>
            <a:br>
              <a:rPr lang="en-US" b="0" i="0" dirty="0">
                <a:solidFill>
                  <a:srgbClr val="24292F"/>
                </a:solidFill>
                <a:effectLst/>
                <a:latin typeface="-apple-system"/>
              </a:rPr>
            </a:br>
            <a:br>
              <a:rPr lang="en-US" b="0" i="0" dirty="0">
                <a:solidFill>
                  <a:srgbClr val="24292F"/>
                </a:solidFill>
                <a:effectLst/>
                <a:latin typeface="-apple-system"/>
              </a:rPr>
            </a:br>
            <a:br>
              <a:rPr lang="en-US" b="0" i="0" dirty="0">
                <a:solidFill>
                  <a:srgbClr val="24292F"/>
                </a:solidFill>
                <a:effectLst/>
                <a:latin typeface="-apple-system"/>
              </a:rPr>
            </a:br>
            <a:br>
              <a:rPr lang="en-US" b="0" i="0" dirty="0">
                <a:solidFill>
                  <a:srgbClr val="24292F"/>
                </a:solidFill>
                <a:effectLst/>
                <a:latin typeface="-apple-system"/>
              </a:rPr>
            </a:br>
            <a:br>
              <a:rPr lang="en-US" b="0" i="0" dirty="0">
                <a:solidFill>
                  <a:srgbClr val="24292F"/>
                </a:solidFill>
                <a:effectLst/>
                <a:latin typeface="-apple-system"/>
              </a:rPr>
            </a:br>
            <a:br>
              <a:rPr lang="en-US" b="0" i="0" dirty="0">
                <a:solidFill>
                  <a:srgbClr val="24292F"/>
                </a:solidFill>
                <a:effectLst/>
                <a:latin typeface="-apple-system"/>
              </a:rPr>
            </a:br>
            <a:br>
              <a:rPr lang="en-US" b="0" i="0" dirty="0">
                <a:solidFill>
                  <a:srgbClr val="24292F"/>
                </a:solidFill>
                <a:effectLst/>
                <a:latin typeface="-apple-system"/>
              </a:rPr>
            </a:br>
            <a:br>
              <a:rPr lang="en-US" b="0" i="0" dirty="0">
                <a:solidFill>
                  <a:srgbClr val="24292F"/>
                </a:solidFill>
                <a:effectLst/>
                <a:latin typeface="-apple-system"/>
              </a:rPr>
            </a:br>
            <a:br>
              <a:rPr lang="en-US" b="0" i="0" dirty="0">
                <a:solidFill>
                  <a:srgbClr val="24292F"/>
                </a:solidFill>
                <a:effectLst/>
                <a:latin typeface="-apple-system"/>
              </a:rPr>
            </a:br>
            <a:br>
              <a:rPr lang="en-US" b="0" i="0" dirty="0">
                <a:solidFill>
                  <a:srgbClr val="24292F"/>
                </a:solidFill>
                <a:effectLst/>
                <a:latin typeface="-apple-system"/>
              </a:rPr>
            </a:br>
            <a:r>
              <a:rPr lang="en-US" b="0" i="0" dirty="0">
                <a:solidFill>
                  <a:srgbClr val="00B050"/>
                </a:solidFill>
                <a:effectLst/>
                <a:latin typeface="-apple-system"/>
              </a:rPr>
              <a:t>Hospital Management System in java. This system has a home page from where the administrator can login. On logging in the user can add details of patients and doctors.</a:t>
            </a:r>
            <a:endParaRPr lang="en-IN" dirty="0">
              <a:solidFill>
                <a:srgbClr val="00B050"/>
              </a:solidFill>
            </a:endParaRPr>
          </a:p>
        </p:txBody>
      </p:sp>
    </p:spTree>
    <p:extLst>
      <p:ext uri="{BB962C8B-B14F-4D97-AF65-F5344CB8AC3E}">
        <p14:creationId xmlns:p14="http://schemas.microsoft.com/office/powerpoint/2010/main" val="428302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Title 4"/>
          <p:cNvSpPr>
            <a:spLocks noGrp="1"/>
          </p:cNvSpPr>
          <p:nvPr>
            <p:ph type="title"/>
          </p:nvPr>
        </p:nvSpPr>
        <p:spPr>
          <a:xfrm>
            <a:off x="709411" y="309809"/>
            <a:ext cx="10515600" cy="702062"/>
          </a:xfrm>
        </p:spPr>
        <p:txBody>
          <a:bodyPr>
            <a:normAutofit/>
          </a:bodyPr>
          <a:lstStyle/>
          <a:p>
            <a:r>
              <a:rPr lang="en-US" sz="2000" b="1" spc="-15" dirty="0">
                <a:solidFill>
                  <a:srgbClr val="D82128"/>
                </a:solidFill>
                <a:latin typeface="Roboto"/>
                <a:cs typeface="Roboto"/>
              </a:rPr>
              <a:t>OBJECTIVE OF THIS PROJECT</a:t>
            </a:r>
            <a:endParaRPr lang="en-IN" sz="2000" dirty="0"/>
          </a:p>
        </p:txBody>
      </p:sp>
      <p:sp>
        <p:nvSpPr>
          <p:cNvPr id="2" name="Content Placeholder 1"/>
          <p:cNvSpPr>
            <a:spLocks noGrp="1"/>
          </p:cNvSpPr>
          <p:nvPr>
            <p:ph idx="1"/>
          </p:nvPr>
        </p:nvSpPr>
        <p:spPr>
          <a:xfrm>
            <a:off x="709410" y="1011870"/>
            <a:ext cx="11023243" cy="5402577"/>
          </a:xfrm>
        </p:spPr>
        <p:txBody>
          <a:bodyPr>
            <a:normAutofit/>
          </a:bodyPr>
          <a:lstStyle/>
          <a:p>
            <a:pPr algn="just">
              <a:lnSpc>
                <a:spcPct val="150000"/>
              </a:lnSpc>
              <a:buFont typeface="Wingdings" panose="05000000000000000000" pitchFamily="2" charset="2"/>
              <a:buChar char="Ø"/>
            </a:pPr>
            <a:r>
              <a:rPr lang="en-US" sz="1600" dirty="0">
                <a:latin typeface="RobotoRegular"/>
              </a:rPr>
              <a:t>This project system was highly recommended due to the </a:t>
            </a:r>
            <a:r>
              <a:rPr lang="en-US" sz="1600" b="1" dirty="0">
                <a:solidFill>
                  <a:srgbClr val="C00000"/>
                </a:solidFill>
                <a:latin typeface="RobotoRegular"/>
              </a:rPr>
              <a:t>rapid increase of computer related tools </a:t>
            </a:r>
            <a:r>
              <a:rPr lang="en-US" sz="1600" dirty="0">
                <a:latin typeface="RobotoRegular"/>
              </a:rPr>
              <a:t>in the industry. </a:t>
            </a:r>
          </a:p>
          <a:p>
            <a:pPr algn="just">
              <a:lnSpc>
                <a:spcPct val="150000"/>
              </a:lnSpc>
              <a:buFont typeface="Wingdings" panose="05000000000000000000" pitchFamily="2" charset="2"/>
              <a:buChar char="Ø"/>
            </a:pPr>
            <a:r>
              <a:rPr lang="en-US" sz="1600" dirty="0">
                <a:latin typeface="RobotoRegular"/>
              </a:rPr>
              <a:t>With this proposed system features and functions of </a:t>
            </a:r>
            <a:r>
              <a:rPr lang="en-US" sz="1600" b="1" dirty="0">
                <a:solidFill>
                  <a:srgbClr val="C00000"/>
                </a:solidFill>
                <a:latin typeface="RobotoRegular"/>
              </a:rPr>
              <a:t>Hospital Management System </a:t>
            </a:r>
            <a:r>
              <a:rPr lang="en-US" sz="1600" dirty="0">
                <a:latin typeface="RobotoRegular"/>
              </a:rPr>
              <a:t>that will be able to accommodate more reliably consistently and faster in providing a better service to the users.</a:t>
            </a:r>
            <a:endParaRPr lang="en-US"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269828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4583" y="277621"/>
            <a:ext cx="10515600" cy="816561"/>
          </a:xfrm>
        </p:spPr>
        <p:txBody>
          <a:bodyPr>
            <a:normAutofit/>
          </a:bodyPr>
          <a:lstStyle/>
          <a:p>
            <a:r>
              <a:rPr lang="en-US" sz="2000" b="1" spc="-15" dirty="0">
                <a:solidFill>
                  <a:srgbClr val="D82128"/>
                </a:solidFill>
                <a:latin typeface="Roboto"/>
              </a:rPr>
              <a:t>SOFTWARE AND HARDWARE REQUIREMENTS </a:t>
            </a:r>
            <a:endParaRPr lang="en-IN" sz="2000" dirty="0"/>
          </a:p>
        </p:txBody>
      </p:sp>
      <p:sp>
        <p:nvSpPr>
          <p:cNvPr id="4" name="Content Placeholder 3"/>
          <p:cNvSpPr>
            <a:spLocks noGrp="1"/>
          </p:cNvSpPr>
          <p:nvPr>
            <p:ph idx="1"/>
          </p:nvPr>
        </p:nvSpPr>
        <p:spPr>
          <a:xfrm>
            <a:off x="744583" y="831909"/>
            <a:ext cx="11328364" cy="6026091"/>
          </a:xfrm>
        </p:spPr>
        <p:txBody>
          <a:bodyPr>
            <a:noAutofit/>
          </a:bodyPr>
          <a:lstStyle/>
          <a:p>
            <a:pPr marL="0" indent="0">
              <a:lnSpc>
                <a:spcPct val="120000"/>
              </a:lnSpc>
              <a:buNone/>
            </a:pPr>
            <a:r>
              <a:rPr lang="en-IN" sz="1400" b="1" spc="-35" dirty="0">
                <a:solidFill>
                  <a:srgbClr val="DA2727"/>
                </a:solidFill>
                <a:latin typeface="Roboto"/>
                <a:cs typeface="Roboto"/>
              </a:rPr>
              <a:t>HARDWARE REQUIREMENTS:</a:t>
            </a:r>
          </a:p>
          <a:p>
            <a:pPr lvl="0">
              <a:lnSpc>
                <a:spcPct val="120000"/>
              </a:lnSpc>
            </a:pPr>
            <a:r>
              <a:rPr lang="en-US" sz="1400" dirty="0">
                <a:latin typeface="RobotoRegular"/>
              </a:rPr>
              <a:t>Processor		  :     intel i5</a:t>
            </a:r>
            <a:endParaRPr lang="en-IN" sz="1400" dirty="0">
              <a:latin typeface="RobotoRegular"/>
            </a:endParaRPr>
          </a:p>
          <a:p>
            <a:pPr lvl="0">
              <a:lnSpc>
                <a:spcPct val="120000"/>
              </a:lnSpc>
            </a:pPr>
            <a:r>
              <a:rPr lang="en-US" sz="1400" dirty="0">
                <a:latin typeface="RobotoRegular"/>
              </a:rPr>
              <a:t>Motherboard                 	  :     </a:t>
            </a:r>
            <a:r>
              <a:rPr lang="en-US" sz="1400" dirty="0" err="1">
                <a:latin typeface="RobotoRegular"/>
              </a:rPr>
              <a:t>intel</a:t>
            </a:r>
            <a:r>
              <a:rPr lang="en-US" sz="1400" dirty="0">
                <a:latin typeface="RobotoRegular"/>
              </a:rPr>
              <a:t> 915gvsr chipset board   </a:t>
            </a:r>
            <a:endParaRPr lang="en-IN" sz="1400" dirty="0">
              <a:latin typeface="RobotoRegular"/>
            </a:endParaRPr>
          </a:p>
          <a:p>
            <a:pPr lvl="0">
              <a:lnSpc>
                <a:spcPct val="120000"/>
              </a:lnSpc>
            </a:pPr>
            <a:r>
              <a:rPr lang="en-US" sz="1400" dirty="0">
                <a:latin typeface="RobotoRegular"/>
              </a:rPr>
              <a:t>Ram			  :     4 gb ddr2 ram</a:t>
            </a:r>
            <a:endParaRPr lang="en-IN" sz="1400" dirty="0">
              <a:latin typeface="RobotoRegular"/>
            </a:endParaRPr>
          </a:p>
          <a:p>
            <a:pPr lvl="0">
              <a:lnSpc>
                <a:spcPct val="120000"/>
              </a:lnSpc>
            </a:pPr>
            <a:r>
              <a:rPr lang="en-US" sz="1400" dirty="0">
                <a:latin typeface="RobotoRegular"/>
              </a:rPr>
              <a:t>Hard disk drive	 	  :      160 </a:t>
            </a:r>
            <a:r>
              <a:rPr lang="en-US" sz="1400" dirty="0" err="1">
                <a:latin typeface="RobotoRegular"/>
              </a:rPr>
              <a:t>gb</a:t>
            </a:r>
            <a:endParaRPr lang="en-IN" sz="1400" b="1" dirty="0">
              <a:latin typeface="Roboto"/>
              <a:cs typeface="Roboto"/>
            </a:endParaRPr>
          </a:p>
          <a:p>
            <a:pPr marL="0" indent="0">
              <a:lnSpc>
                <a:spcPct val="120000"/>
              </a:lnSpc>
              <a:buNone/>
            </a:pPr>
            <a:r>
              <a:rPr lang="en-IN" sz="1400" b="1" spc="-35" dirty="0">
                <a:solidFill>
                  <a:srgbClr val="DA2727"/>
                </a:solidFill>
                <a:latin typeface="Roboto"/>
                <a:cs typeface="Roboto"/>
              </a:rPr>
              <a:t>SOFTWARE REQUIREMENTS:</a:t>
            </a:r>
          </a:p>
          <a:p>
            <a:pPr>
              <a:lnSpc>
                <a:spcPct val="120000"/>
              </a:lnSpc>
            </a:pPr>
            <a:r>
              <a:rPr lang="en-US" sz="1400" dirty="0">
                <a:latin typeface="RobotoRegular"/>
              </a:rPr>
              <a:t>Front end	: </a:t>
            </a:r>
            <a:r>
              <a:rPr lang="en-IN" sz="1400" dirty="0">
                <a:latin typeface="RobotoRegular"/>
              </a:rPr>
              <a:t>Java Swing</a:t>
            </a:r>
          </a:p>
          <a:p>
            <a:pPr>
              <a:lnSpc>
                <a:spcPct val="120000"/>
              </a:lnSpc>
            </a:pPr>
            <a:r>
              <a:rPr lang="en-US" sz="1400" dirty="0">
                <a:latin typeface="RobotoRegular"/>
              </a:rPr>
              <a:t>Back end	: </a:t>
            </a:r>
            <a:r>
              <a:rPr lang="en-US" sz="1400" dirty="0" err="1">
                <a:latin typeface="RobotoRegular"/>
              </a:rPr>
              <a:t>mysql</a:t>
            </a:r>
            <a:r>
              <a:rPr lang="en-US" sz="1400" dirty="0">
                <a:latin typeface="RobotoRegular"/>
              </a:rPr>
              <a:t>, java</a:t>
            </a:r>
            <a:endParaRPr lang="en-IN" sz="1400" dirty="0">
              <a:latin typeface="RobotoRegular"/>
            </a:endParaRPr>
          </a:p>
          <a:p>
            <a:pPr marL="0" indent="0">
              <a:buNone/>
            </a:pPr>
            <a:endParaRPr lang="en-IN" sz="1400" dirty="0">
              <a:solidFill>
                <a:schemeClr val="tx1">
                  <a:lumMod val="65000"/>
                  <a:lumOff val="35000"/>
                </a:schemeClr>
              </a:solidFill>
              <a:latin typeface="RobotoRegular"/>
            </a:endParaRPr>
          </a:p>
          <a:p>
            <a:pPr marL="0" indent="0">
              <a:buNone/>
            </a:pPr>
            <a:endParaRPr lang="en-IN" sz="1400" b="1" spc="-35" dirty="0">
              <a:solidFill>
                <a:srgbClr val="DA2727"/>
              </a:solidFill>
              <a:latin typeface="Roboto"/>
              <a:cs typeface="Roboto"/>
            </a:endParaRPr>
          </a:p>
          <a:p>
            <a:pPr marL="0" indent="0">
              <a:buNone/>
            </a:pPr>
            <a:endParaRPr lang="en-IN" sz="1400" dirty="0">
              <a:solidFill>
                <a:schemeClr val="tx1">
                  <a:lumMod val="65000"/>
                  <a:lumOff val="35000"/>
                </a:schemeClr>
              </a:solidFill>
              <a:latin typeface="RobotoRegular"/>
            </a:endParaRPr>
          </a:p>
          <a:p>
            <a:pPr marL="0" indent="0">
              <a:buNone/>
            </a:pPr>
            <a:r>
              <a:rPr lang="en-US" sz="1400" dirty="0"/>
              <a:t> </a:t>
            </a:r>
            <a:endParaRPr lang="en-IN" sz="1400" dirty="0"/>
          </a:p>
          <a:p>
            <a:pPr marL="0" indent="0">
              <a:buNone/>
            </a:pPr>
            <a:endParaRPr lang="en-IN" sz="1400" b="1" spc="-35" dirty="0">
              <a:solidFill>
                <a:srgbClr val="DA2727"/>
              </a:solidFill>
              <a:latin typeface="Roboto"/>
              <a:cs typeface="Roboto"/>
            </a:endParaRPr>
          </a:p>
          <a:p>
            <a:pPr marL="0" indent="0">
              <a:buNone/>
            </a:pPr>
            <a:endParaRPr lang="en-IN" sz="1400" dirty="0"/>
          </a:p>
        </p:txBody>
      </p:sp>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grpSp>
        <p:nvGrpSpPr>
          <p:cNvPr id="5" name="object 138"/>
          <p:cNvGrpSpPr/>
          <p:nvPr/>
        </p:nvGrpSpPr>
        <p:grpSpPr>
          <a:xfrm>
            <a:off x="7328080" y="1509884"/>
            <a:ext cx="3484808" cy="3706060"/>
            <a:chOff x="777926" y="5809361"/>
            <a:chExt cx="1541780" cy="1506220"/>
          </a:xfrm>
        </p:grpSpPr>
        <p:sp>
          <p:nvSpPr>
            <p:cNvPr id="6" name="object 139"/>
            <p:cNvSpPr/>
            <p:nvPr/>
          </p:nvSpPr>
          <p:spPr>
            <a:xfrm>
              <a:off x="1511973" y="5929757"/>
              <a:ext cx="80264" cy="101384"/>
            </a:xfrm>
            <a:prstGeom prst="rect">
              <a:avLst/>
            </a:prstGeom>
            <a:blipFill>
              <a:blip r:embed="rId2" cstate="print"/>
              <a:stretch>
                <a:fillRect/>
              </a:stretch>
            </a:blipFill>
          </p:spPr>
          <p:txBody>
            <a:bodyPr wrap="square" lIns="0" tIns="0" rIns="0" bIns="0" rtlCol="0"/>
            <a:lstStyle/>
            <a:p>
              <a:endParaRPr/>
            </a:p>
          </p:txBody>
        </p:sp>
        <p:sp>
          <p:nvSpPr>
            <p:cNvPr id="7" name="object 140"/>
            <p:cNvSpPr/>
            <p:nvPr/>
          </p:nvSpPr>
          <p:spPr>
            <a:xfrm>
              <a:off x="1286433" y="5884888"/>
              <a:ext cx="69697" cy="70980"/>
            </a:xfrm>
            <a:prstGeom prst="rect">
              <a:avLst/>
            </a:prstGeom>
            <a:blipFill>
              <a:blip r:embed="rId3" cstate="print"/>
              <a:stretch>
                <a:fillRect/>
              </a:stretch>
            </a:blipFill>
          </p:spPr>
          <p:txBody>
            <a:bodyPr wrap="square" lIns="0" tIns="0" rIns="0" bIns="0" rtlCol="0"/>
            <a:lstStyle/>
            <a:p>
              <a:endParaRPr/>
            </a:p>
          </p:txBody>
        </p:sp>
        <p:sp>
          <p:nvSpPr>
            <p:cNvPr id="8" name="object 141"/>
            <p:cNvSpPr/>
            <p:nvPr/>
          </p:nvSpPr>
          <p:spPr>
            <a:xfrm>
              <a:off x="2077300" y="6025909"/>
              <a:ext cx="15240" cy="83185"/>
            </a:xfrm>
            <a:custGeom>
              <a:avLst/>
              <a:gdLst/>
              <a:ahLst/>
              <a:cxnLst/>
              <a:rect l="l" t="t" r="r" b="b"/>
              <a:pathLst>
                <a:path w="15239" h="83185">
                  <a:moveTo>
                    <a:pt x="2730" y="0"/>
                  </a:moveTo>
                  <a:lnTo>
                    <a:pt x="0" y="82727"/>
                  </a:lnTo>
                  <a:lnTo>
                    <a:pt x="12204" y="83121"/>
                  </a:lnTo>
                  <a:lnTo>
                    <a:pt x="14935" y="406"/>
                  </a:lnTo>
                  <a:lnTo>
                    <a:pt x="2730" y="0"/>
                  </a:lnTo>
                  <a:close/>
                </a:path>
              </a:pathLst>
            </a:custGeom>
            <a:solidFill>
              <a:srgbClr val="AAC7E8"/>
            </a:solidFill>
          </p:spPr>
          <p:txBody>
            <a:bodyPr wrap="square" lIns="0" tIns="0" rIns="0" bIns="0" rtlCol="0"/>
            <a:lstStyle/>
            <a:p>
              <a:endParaRPr/>
            </a:p>
          </p:txBody>
        </p:sp>
        <p:sp>
          <p:nvSpPr>
            <p:cNvPr id="9" name="object 142"/>
            <p:cNvSpPr/>
            <p:nvPr/>
          </p:nvSpPr>
          <p:spPr>
            <a:xfrm>
              <a:off x="1666278" y="5809361"/>
              <a:ext cx="99161" cy="99174"/>
            </a:xfrm>
            <a:prstGeom prst="rect">
              <a:avLst/>
            </a:prstGeom>
            <a:blipFill>
              <a:blip r:embed="rId4" cstate="print"/>
              <a:stretch>
                <a:fillRect/>
              </a:stretch>
            </a:blipFill>
          </p:spPr>
          <p:txBody>
            <a:bodyPr wrap="square" lIns="0" tIns="0" rIns="0" bIns="0" rtlCol="0"/>
            <a:lstStyle/>
            <a:p>
              <a:endParaRPr/>
            </a:p>
          </p:txBody>
        </p:sp>
        <p:sp>
          <p:nvSpPr>
            <p:cNvPr id="10" name="object 143"/>
            <p:cNvSpPr/>
            <p:nvPr/>
          </p:nvSpPr>
          <p:spPr>
            <a:xfrm>
              <a:off x="777926" y="5886043"/>
              <a:ext cx="1541606" cy="1429130"/>
            </a:xfrm>
            <a:prstGeom prst="rect">
              <a:avLst/>
            </a:prstGeom>
            <a:blipFill>
              <a:blip r:embed="rId5"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727119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Content Placeholder 4"/>
          <p:cNvSpPr>
            <a:spLocks noGrp="1"/>
          </p:cNvSpPr>
          <p:nvPr>
            <p:ph idx="1"/>
          </p:nvPr>
        </p:nvSpPr>
        <p:spPr>
          <a:xfrm>
            <a:off x="682719" y="845506"/>
            <a:ext cx="10846524" cy="5708475"/>
          </a:xfrm>
        </p:spPr>
        <p:txBody>
          <a:bodyPr>
            <a:normAutofit/>
          </a:bodyPr>
          <a:lstStyle/>
          <a:p>
            <a:pPr rtl="0"/>
            <a:r>
              <a:rPr lang="en-US" sz="3200" dirty="0">
                <a:solidFill>
                  <a:srgbClr val="991D13"/>
                </a:solidFill>
                <a:effectLst/>
                <a:latin typeface="Arial" panose="020B0604020202020204" pitchFamily="34" charset="0"/>
              </a:rPr>
              <a:t>Patient Module: This module gives us the information about both in-patient and out-patient. patients id, name ,address ,admitted date, doctor and rooms allotted are entered in this form for further references ,so as to refer a particular patients details using a separate form with an attribute ,patient id. It also includes payment details of a patient depending on the reports generated</a:t>
            </a:r>
            <a:endParaRPr lang="en-US" sz="3200" dirty="0">
              <a:solidFill>
                <a:srgbClr val="991D13"/>
              </a:solidFill>
              <a:effectLst/>
            </a:endParaRPr>
          </a:p>
          <a:p>
            <a:br>
              <a:rPr lang="en-US" sz="1100" b="0" i="0" dirty="0">
                <a:solidFill>
                  <a:srgbClr val="000000"/>
                </a:solidFill>
                <a:effectLst/>
                <a:latin typeface="Arial" panose="020B0604020202020204" pitchFamily="34" charset="0"/>
              </a:rPr>
            </a:br>
            <a:endParaRPr lang="en-IN" sz="1600" dirty="0"/>
          </a:p>
          <a:p>
            <a:pPr lvl="0"/>
            <a:endParaRPr lang="en-IN" sz="1600" dirty="0"/>
          </a:p>
          <a:p>
            <a:pPr marL="0" indent="0">
              <a:buNone/>
            </a:pPr>
            <a:endParaRPr lang="en-IN" dirty="0"/>
          </a:p>
        </p:txBody>
      </p:sp>
    </p:spTree>
    <p:extLst>
      <p:ext uri="{BB962C8B-B14F-4D97-AF65-F5344CB8AC3E}">
        <p14:creationId xmlns:p14="http://schemas.microsoft.com/office/powerpoint/2010/main" val="2378726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Content Placeholder 2"/>
          <p:cNvSpPr>
            <a:spLocks noGrp="1"/>
          </p:cNvSpPr>
          <p:nvPr>
            <p:ph idx="1"/>
          </p:nvPr>
        </p:nvSpPr>
        <p:spPr>
          <a:xfrm>
            <a:off x="924122" y="1207439"/>
            <a:ext cx="10515600" cy="4351338"/>
          </a:xfrm>
        </p:spPr>
        <p:txBody>
          <a:bodyPr>
            <a:normAutofit/>
          </a:bodyPr>
          <a:lstStyle/>
          <a:p>
            <a:pPr marL="0" lvl="0" indent="0" algn="just">
              <a:lnSpc>
                <a:spcPct val="150000"/>
              </a:lnSpc>
              <a:buNone/>
            </a:pPr>
            <a:r>
              <a:rPr lang="en-US" b="0" i="0" dirty="0">
                <a:solidFill>
                  <a:srgbClr val="59110B"/>
                </a:solidFill>
                <a:effectLst/>
                <a:latin typeface="Arial" panose="020B0604020202020204" pitchFamily="34" charset="0"/>
              </a:rPr>
              <a:t>Doctor details Module: This module gives us the details of all the doctors associated with the hospitals including the regular and specialized doctors like </a:t>
            </a:r>
            <a:r>
              <a:rPr lang="en-US" b="0" i="0" dirty="0" err="1">
                <a:solidFill>
                  <a:srgbClr val="59110B"/>
                </a:solidFill>
                <a:effectLst/>
                <a:latin typeface="Arial" panose="020B0604020202020204" pitchFamily="34" charset="0"/>
              </a:rPr>
              <a:t>Doctor’sName</a:t>
            </a:r>
            <a:r>
              <a:rPr lang="en-US" b="0" i="0" dirty="0">
                <a:solidFill>
                  <a:srgbClr val="59110B"/>
                </a:solidFill>
                <a:effectLst/>
                <a:latin typeface="Arial" panose="020B0604020202020204" pitchFamily="34" charset="0"/>
              </a:rPr>
              <a:t>, specialization, qualification and the patient he is allotted to.</a:t>
            </a:r>
            <a:br>
              <a:rPr lang="en-US" dirty="0">
                <a:solidFill>
                  <a:srgbClr val="59110B"/>
                </a:solidFill>
              </a:rPr>
            </a:br>
            <a:endParaRPr lang="en-IN" dirty="0">
              <a:solidFill>
                <a:srgbClr val="59110B"/>
              </a:solidFill>
            </a:endParaRPr>
          </a:p>
        </p:txBody>
      </p:sp>
    </p:spTree>
    <p:extLst>
      <p:ext uri="{BB962C8B-B14F-4D97-AF65-F5344CB8AC3E}">
        <p14:creationId xmlns:p14="http://schemas.microsoft.com/office/powerpoint/2010/main" val="97740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9" name="Content Placeholder 8"/>
          <p:cNvSpPr>
            <a:spLocks noGrp="1"/>
          </p:cNvSpPr>
          <p:nvPr>
            <p:ph idx="1"/>
          </p:nvPr>
        </p:nvSpPr>
        <p:spPr>
          <a:xfrm>
            <a:off x="1139310" y="886265"/>
            <a:ext cx="10689269" cy="5173341"/>
          </a:xfrm>
        </p:spPr>
        <p:txBody>
          <a:bodyPr>
            <a:normAutofit/>
          </a:bodyPr>
          <a:lstStyle/>
          <a:p>
            <a:pPr marL="0" indent="0">
              <a:lnSpc>
                <a:spcPct val="100000"/>
              </a:lnSpc>
              <a:buNone/>
            </a:pPr>
            <a:r>
              <a:rPr lang="en-US" sz="3200" b="0" i="0" dirty="0">
                <a:solidFill>
                  <a:srgbClr val="990033"/>
                </a:solidFill>
                <a:effectLst/>
                <a:latin typeface="Arial" panose="020B0604020202020204" pitchFamily="34" charset="0"/>
              </a:rPr>
              <a:t>TARGET AUDIENCE: This project will enhance the start up hospitals to serve people more quickly and efficiently. This software is developed in order to computerize the activities which take more time, if done manually.</a:t>
            </a:r>
            <a:endParaRPr lang="en-IN" sz="3200" dirty="0">
              <a:solidFill>
                <a:srgbClr val="990033"/>
              </a:solidFill>
              <a:latin typeface="RobotoRegular"/>
            </a:endParaRPr>
          </a:p>
        </p:txBody>
      </p:sp>
    </p:spTree>
    <p:extLst>
      <p:ext uri="{BB962C8B-B14F-4D97-AF65-F5344CB8AC3E}">
        <p14:creationId xmlns:p14="http://schemas.microsoft.com/office/powerpoint/2010/main" val="375579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1081441" y="476174"/>
            <a:ext cx="1920398" cy="369332"/>
          </a:xfrm>
          <a:prstGeom prst="rect">
            <a:avLst/>
          </a:prstGeom>
        </p:spPr>
        <p:txBody>
          <a:bodyPr wrap="none">
            <a:spAutoFit/>
          </a:bodyPr>
          <a:lstStyle/>
          <a:p>
            <a:r>
              <a:rPr lang="en-US" b="1" spc="-15" dirty="0">
                <a:solidFill>
                  <a:srgbClr val="D82128"/>
                </a:solidFill>
                <a:latin typeface="Roboto"/>
              </a:rPr>
              <a:t>SCREENSHOTS</a:t>
            </a:r>
            <a:endParaRPr lang="en-IN" dirty="0"/>
          </a:p>
        </p:txBody>
      </p:sp>
      <p:pic>
        <p:nvPicPr>
          <p:cNvPr id="6" name="Picture 5">
            <a:extLst>
              <a:ext uri="{FF2B5EF4-FFF2-40B4-BE49-F238E27FC236}">
                <a16:creationId xmlns:a16="http://schemas.microsoft.com/office/drawing/2014/main" id="{36C54399-3FB6-34CD-1277-BF8E00044E3D}"/>
              </a:ext>
            </a:extLst>
          </p:cNvPr>
          <p:cNvPicPr>
            <a:picLocks noChangeAspect="1"/>
          </p:cNvPicPr>
          <p:nvPr/>
        </p:nvPicPr>
        <p:blipFill>
          <a:blip r:embed="rId2"/>
          <a:stretch>
            <a:fillRect/>
          </a:stretch>
        </p:blipFill>
        <p:spPr>
          <a:xfrm>
            <a:off x="1081441" y="1042654"/>
            <a:ext cx="4553585" cy="4772691"/>
          </a:xfrm>
          <a:prstGeom prst="rect">
            <a:avLst/>
          </a:prstGeom>
        </p:spPr>
      </p:pic>
      <p:pic>
        <p:nvPicPr>
          <p:cNvPr id="9" name="Picture 8">
            <a:extLst>
              <a:ext uri="{FF2B5EF4-FFF2-40B4-BE49-F238E27FC236}">
                <a16:creationId xmlns:a16="http://schemas.microsoft.com/office/drawing/2014/main" id="{72D0187B-EEDE-36C0-7A13-3756D9E01A8D}"/>
              </a:ext>
            </a:extLst>
          </p:cNvPr>
          <p:cNvPicPr>
            <a:picLocks noChangeAspect="1"/>
          </p:cNvPicPr>
          <p:nvPr/>
        </p:nvPicPr>
        <p:blipFill>
          <a:blip r:embed="rId3"/>
          <a:stretch>
            <a:fillRect/>
          </a:stretch>
        </p:blipFill>
        <p:spPr>
          <a:xfrm>
            <a:off x="6158047" y="1823812"/>
            <a:ext cx="4486901" cy="3210373"/>
          </a:xfrm>
          <a:prstGeom prst="rect">
            <a:avLst/>
          </a:prstGeom>
        </p:spPr>
      </p:pic>
    </p:spTree>
    <p:extLst>
      <p:ext uri="{BB962C8B-B14F-4D97-AF65-F5344CB8AC3E}">
        <p14:creationId xmlns:p14="http://schemas.microsoft.com/office/powerpoint/2010/main" val="164478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B0F0BD-8ADB-F8A2-4E39-F84BF880BB1F}"/>
              </a:ext>
            </a:extLst>
          </p:cNvPr>
          <p:cNvPicPr>
            <a:picLocks noChangeAspect="1"/>
          </p:cNvPicPr>
          <p:nvPr/>
        </p:nvPicPr>
        <p:blipFill>
          <a:blip r:embed="rId2"/>
          <a:stretch>
            <a:fillRect/>
          </a:stretch>
        </p:blipFill>
        <p:spPr>
          <a:xfrm>
            <a:off x="1690072" y="699706"/>
            <a:ext cx="8811855" cy="5458587"/>
          </a:xfrm>
          <a:prstGeom prst="rect">
            <a:avLst/>
          </a:prstGeom>
        </p:spPr>
      </p:pic>
    </p:spTree>
    <p:extLst>
      <p:ext uri="{BB962C8B-B14F-4D97-AF65-F5344CB8AC3E}">
        <p14:creationId xmlns:p14="http://schemas.microsoft.com/office/powerpoint/2010/main" val="1219614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454</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Calibri</vt:lpstr>
      <vt:lpstr>Calibri Light</vt:lpstr>
      <vt:lpstr>Roboto</vt:lpstr>
      <vt:lpstr>RobotoRegular</vt:lpstr>
      <vt:lpstr>Wingdings</vt:lpstr>
      <vt:lpstr>Office Theme</vt:lpstr>
      <vt:lpstr>Hospital Management System </vt:lpstr>
      <vt:lpstr>          Hospital Management System in java. This system has a home page from where the administrator can login. On logging in the user can add details of patients and doctors.</vt:lpstr>
      <vt:lpstr>OBJECTIVE OF THIS PROJECT</vt:lpstr>
      <vt:lpstr>SOFTWARE AND HARDWARE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Humera Fatima</cp:lastModifiedBy>
  <cp:revision>72</cp:revision>
  <dcterms:created xsi:type="dcterms:W3CDTF">2021-09-08T10:38:53Z</dcterms:created>
  <dcterms:modified xsi:type="dcterms:W3CDTF">2023-03-24T07:14:55Z</dcterms:modified>
</cp:coreProperties>
</file>