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59" r:id="rId5"/>
    <p:sldId id="262" r:id="rId6"/>
    <p:sldId id="263" r:id="rId7"/>
    <p:sldId id="264" r:id="rId8"/>
    <p:sldId id="282" r:id="rId9"/>
    <p:sldId id="267" r:id="rId10"/>
    <p:sldId id="274" r:id="rId11"/>
    <p:sldId id="284" r:id="rId12"/>
    <p:sldId id="28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217"/>
    <a:srgbClr val="CC3300"/>
    <a:srgbClr val="41140B"/>
    <a:srgbClr val="682012"/>
    <a:srgbClr val="040404"/>
    <a:srgbClr val="991D13"/>
    <a:srgbClr val="59110B"/>
    <a:srgbClr val="990033"/>
    <a:srgbClr val="A93D11"/>
    <a:srgbClr val="D2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A3D54-6891-F7F8-320A-99933A130DC2}" v="11" dt="2021-12-07T05:48:23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neer Selvam" userId="S::contact@codeshoppy.com::f25469a4-5f5b-43d9-8bc8-25bf5402de52" providerId="AD" clId="Web-{699A3D54-6891-F7F8-320A-99933A130DC2}"/>
    <pc:docChg chg="modSld">
      <pc:chgData name="Panneer Selvam" userId="S::contact@codeshoppy.com::f25469a4-5f5b-43d9-8bc8-25bf5402de52" providerId="AD" clId="Web-{699A3D54-6891-F7F8-320A-99933A130DC2}" dt="2021-12-07T05:48:23.179" v="10" actId="20577"/>
      <pc:docMkLst>
        <pc:docMk/>
      </pc:docMkLst>
      <pc:sldChg chg="modSp">
        <pc:chgData name="Panneer Selvam" userId="S::contact@codeshoppy.com::f25469a4-5f5b-43d9-8bc8-25bf5402de52" providerId="AD" clId="Web-{699A3D54-6891-F7F8-320A-99933A130DC2}" dt="2021-12-07T05:48:23.179" v="10" actId="20577"/>
        <pc:sldMkLst>
          <pc:docMk/>
          <pc:sldMk cId="3930554759" sldId="269"/>
        </pc:sldMkLst>
        <pc:spChg chg="mod">
          <ac:chgData name="Panneer Selvam" userId="S::contact@codeshoppy.com::f25469a4-5f5b-43d9-8bc8-25bf5402de52" providerId="AD" clId="Web-{699A3D54-6891-F7F8-320A-99933A130DC2}" dt="2021-12-07T05:48:23.179" v="10" actId="20577"/>
          <ac:spMkLst>
            <pc:docMk/>
            <pc:sldMk cId="3930554759" sldId="26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0045521" y="154546"/>
            <a:ext cx="1912017" cy="60510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6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6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3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991D13">
                <a:lumMod val="79000"/>
              </a:srgbClr>
            </a:gs>
            <a:gs pos="4000">
              <a:srgbClr val="41140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ECC7-2B92-49EA-A87A-CDB0E892FBD9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0" y="2734837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Roboto"/>
              </a:rPr>
              <a:t>LIBRARY MANAGEMENT SYSTEM</a:t>
            </a: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1729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801E0-121B-3214-036A-1BA5734D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43" y="1632623"/>
            <a:ext cx="4124901" cy="3448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F9D26-6160-ABAB-06A0-0DEE78C4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08" y="1883239"/>
            <a:ext cx="412490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1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BC2B7-B4C9-50E1-F6A1-C8D42ACB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83" y="1243290"/>
            <a:ext cx="4115374" cy="4048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41ED5-89C9-E762-6D12-3B416609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10" y="1243290"/>
            <a:ext cx="409632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B5FEA-6787-2664-14F5-2E74BF85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07" y="1261792"/>
            <a:ext cx="4001058" cy="3877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B418C-7510-9FAB-6CA4-4381F9AC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354" y="1181110"/>
            <a:ext cx="473458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5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57696" y="47617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CONCLUSION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57696" y="110440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Hence we have designed the project to provide the user with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easy navigation, retrieval of data, and necessary feedback as much as possible.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 In this project, the user is provided with an online system that can be used to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issue and return books in library management online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This project helps in understanding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creation of interaction and the transparency between the student</a:t>
            </a:r>
            <a:r>
              <a:rPr lang="en-US" sz="1600" dirty="0">
                <a:latin typeface="RobotoRegular"/>
              </a:rPr>
              <a:t> and the librarian of the books through the system.</a:t>
            </a:r>
            <a:endParaRPr lang="en-IN" sz="1600" dirty="0">
              <a:latin typeface="RobotoRegular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 </a:t>
            </a:r>
            <a:endParaRPr lang="en-IN" sz="1600" b="1" dirty="0">
              <a:solidFill>
                <a:srgbClr val="C00000"/>
              </a:solidFill>
              <a:latin typeface="RobotoRegular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855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283617" y="476174"/>
            <a:ext cx="294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FUTURE ENHANCEMENT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3617" y="886265"/>
            <a:ext cx="10515600" cy="5604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In Future work, This application to develop a cross platforms like IOS, etc.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>
                <a:latin typeface="RobotoRegular"/>
              </a:rPr>
              <a:t>In adding the more features of online library management system to develop access with user’s flexibility.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To authenticate the users based on the system users list which is maintained by the operating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To restrict the usage of all files by the users based on their privileges on the system</a:t>
            </a:r>
            <a:endParaRPr lang="en-IN" sz="1600" dirty="0"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055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6017" y="0"/>
            <a:ext cx="10515600" cy="13255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AIM OF THE PROJECT</a:t>
            </a:r>
            <a:endParaRPr lang="en-US" sz="2000" b="1" dirty="0">
              <a:latin typeface="Roboto"/>
              <a:cs typeface="Robot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6017" y="886265"/>
            <a:ext cx="11085854" cy="57592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A  library book management is a project that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manages and stores book information </a:t>
            </a:r>
            <a:r>
              <a:rPr lang="en-US" sz="1600" dirty="0">
                <a:latin typeface="RobotoRegular"/>
              </a:rPr>
              <a:t>electronically according to students’ needs. The system helps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library manager to keep constant track of all the books </a:t>
            </a:r>
            <a:r>
              <a:rPr lang="en-US" sz="1600" dirty="0">
                <a:latin typeface="RobotoRegular"/>
              </a:rPr>
              <a:t>available in the library.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 It allows both the admin and the librarian to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search for the desired book</a:t>
            </a:r>
            <a:r>
              <a:rPr lang="en-US" sz="1600" dirty="0">
                <a:latin typeface="RobotoRegular"/>
              </a:rPr>
              <a:t>. It becomes necessary for schools and colleges to keep a continuous check on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the books issued and returned.</a:t>
            </a:r>
            <a:endParaRPr lang="en-US" sz="1600" dirty="0">
              <a:latin typeface="Roboto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This task if carried out manually will be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tedious and includes chances of mistakes</a:t>
            </a:r>
            <a:r>
              <a:rPr lang="en-US" sz="1600" dirty="0">
                <a:latin typeface="RobotoRegular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Thus this system reduces manual work to a great extent and allows a smooth flow of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library activities by removing chances of errors in the details.</a:t>
            </a:r>
            <a:endParaRPr lang="en-IN" sz="1600" b="1" dirty="0">
              <a:solidFill>
                <a:srgbClr val="C00000"/>
              </a:solidFill>
              <a:latin typeface="RobotoRegular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 algn="just">
              <a:buNone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162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9411" y="309809"/>
            <a:ext cx="10515600" cy="702062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OBJECTIVE OF THIS PROJECT</a:t>
            </a:r>
            <a:endParaRPr lang="en-IN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410" y="1011870"/>
            <a:ext cx="11023243" cy="54025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This project system was highly recommended due to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rapid increase of computer related tools </a:t>
            </a:r>
            <a:r>
              <a:rPr lang="en-US" sz="1600" dirty="0">
                <a:latin typeface="RobotoRegular"/>
              </a:rPr>
              <a:t>in the industry.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With this proposed system features and functions of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the e-librar</a:t>
            </a:r>
            <a:r>
              <a:rPr lang="en-US" sz="1600" dirty="0">
                <a:latin typeface="RobotoRegular"/>
              </a:rPr>
              <a:t>y that will be able to accommodate more reliably consistently and faster in providing a better service to the users.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982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3" y="277621"/>
            <a:ext cx="10515600" cy="816561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SOFTWARE AND HARDWARE REQUIREMENTS 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4583" y="831909"/>
            <a:ext cx="11328364" cy="60260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HARDWARE REQUIREMENTS:</a:t>
            </a:r>
          </a:p>
          <a:p>
            <a:pPr lvl="0"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Processor		  :     intel i5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Motherboard                 	  :     </a:t>
            </a:r>
            <a:r>
              <a:rPr lang="en-US" sz="1400" dirty="0" err="1">
                <a:latin typeface="RobotoRegular"/>
              </a:rPr>
              <a:t>intel</a:t>
            </a:r>
            <a:r>
              <a:rPr lang="en-US" sz="1400" dirty="0">
                <a:latin typeface="RobotoRegular"/>
              </a:rPr>
              <a:t> 915gvsr chipset board   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Ram			  :     4 gb ddr2 ram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Hard disk drive	 	  :      160 </a:t>
            </a:r>
            <a:r>
              <a:rPr lang="en-US" sz="1400" dirty="0" err="1">
                <a:latin typeface="RobotoRegular"/>
              </a:rPr>
              <a:t>gb</a:t>
            </a:r>
            <a:endParaRPr lang="en-IN" sz="1400" b="1" dirty="0">
              <a:latin typeface="Roboto"/>
              <a:cs typeface="Robot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SOFTWARE REQUIREMENTS: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Front end	: </a:t>
            </a:r>
            <a:r>
              <a:rPr lang="en-IN" sz="1400" dirty="0">
                <a:latin typeface="RobotoRegular"/>
              </a:rPr>
              <a:t>Java Swing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Back end	: </a:t>
            </a:r>
            <a:r>
              <a:rPr lang="en-US" sz="1400" dirty="0" err="1">
                <a:latin typeface="RobotoRegular"/>
              </a:rPr>
              <a:t>mysql</a:t>
            </a:r>
            <a:r>
              <a:rPr lang="en-US" sz="1400" dirty="0">
                <a:latin typeface="RobotoRegular"/>
              </a:rPr>
              <a:t>, java</a:t>
            </a:r>
            <a:endParaRPr lang="en-IN" sz="1400" dirty="0">
              <a:latin typeface="RobotoRegular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r>
              <a:rPr lang="en-US" sz="1400" dirty="0"/>
              <a:t> </a:t>
            </a:r>
            <a:endParaRPr lang="en-IN" sz="1400" dirty="0"/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138"/>
          <p:cNvGrpSpPr/>
          <p:nvPr/>
        </p:nvGrpSpPr>
        <p:grpSpPr>
          <a:xfrm>
            <a:off x="7328080" y="1509884"/>
            <a:ext cx="3484808" cy="3706060"/>
            <a:chOff x="777926" y="5809361"/>
            <a:chExt cx="1541780" cy="1506220"/>
          </a:xfrm>
        </p:grpSpPr>
        <p:sp>
          <p:nvSpPr>
            <p:cNvPr id="6" name="object 139"/>
            <p:cNvSpPr/>
            <p:nvPr/>
          </p:nvSpPr>
          <p:spPr>
            <a:xfrm>
              <a:off x="1511973" y="5929757"/>
              <a:ext cx="80264" cy="101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0"/>
            <p:cNvSpPr/>
            <p:nvPr/>
          </p:nvSpPr>
          <p:spPr>
            <a:xfrm>
              <a:off x="1286433" y="5884888"/>
              <a:ext cx="69697" cy="70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1"/>
            <p:cNvSpPr/>
            <p:nvPr/>
          </p:nvSpPr>
          <p:spPr>
            <a:xfrm>
              <a:off x="2077300" y="6025909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39" h="83185">
                  <a:moveTo>
                    <a:pt x="2730" y="0"/>
                  </a:moveTo>
                  <a:lnTo>
                    <a:pt x="0" y="82727"/>
                  </a:lnTo>
                  <a:lnTo>
                    <a:pt x="12204" y="83121"/>
                  </a:lnTo>
                  <a:lnTo>
                    <a:pt x="14935" y="406"/>
                  </a:lnTo>
                  <a:lnTo>
                    <a:pt x="2730" y="0"/>
                  </a:lnTo>
                  <a:close/>
                </a:path>
              </a:pathLst>
            </a:custGeom>
            <a:solidFill>
              <a:srgbClr val="AA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2"/>
            <p:cNvSpPr/>
            <p:nvPr/>
          </p:nvSpPr>
          <p:spPr>
            <a:xfrm>
              <a:off x="1666278" y="5809361"/>
              <a:ext cx="99161" cy="991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3"/>
            <p:cNvSpPr/>
            <p:nvPr/>
          </p:nvSpPr>
          <p:spPr>
            <a:xfrm>
              <a:off x="777926" y="5886043"/>
              <a:ext cx="1541606" cy="14291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71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82719" y="476174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PROPOSED SYSTEM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2719" y="845506"/>
            <a:ext cx="10846524" cy="5708475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Proposed system is an </a:t>
            </a:r>
            <a:r>
              <a:rPr lang="en-US" sz="2000" b="1" dirty="0">
                <a:solidFill>
                  <a:srgbClr val="C00000"/>
                </a:solidFill>
                <a:latin typeface="RobotoRegular"/>
              </a:rPr>
              <a:t>automated Library Management System</a:t>
            </a:r>
            <a:r>
              <a:rPr lang="en-US" sz="2000" dirty="0">
                <a:latin typeface="RobotoRegular"/>
              </a:rPr>
              <a:t>. Through our software  an admin can </a:t>
            </a:r>
            <a:r>
              <a:rPr lang="en-US" sz="2000" b="1" dirty="0">
                <a:solidFill>
                  <a:srgbClr val="C00000"/>
                </a:solidFill>
                <a:latin typeface="RobotoRegular"/>
              </a:rPr>
              <a:t>add  Librarian, view librarian, delete librarian. And Librarian can add books , issue books, return books, view issued books.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. User friendly interface</a:t>
            </a:r>
            <a:endParaRPr lang="en-IN" sz="20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. Fast access to database</a:t>
            </a:r>
            <a:endParaRPr lang="en-IN" sz="20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. Less error</a:t>
            </a:r>
            <a:endParaRPr lang="en-IN" sz="20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. More Storage Capacity</a:t>
            </a:r>
            <a:endParaRPr lang="en-IN" sz="20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. Search facility</a:t>
            </a:r>
            <a:endParaRPr lang="en-IN" sz="20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. Look and Feel Environment</a:t>
            </a:r>
            <a:endParaRPr lang="en-IN" sz="20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. Quick transaction</a:t>
            </a:r>
            <a:endParaRPr lang="en-IN" sz="2000" dirty="0">
              <a:latin typeface="RobotoRegular"/>
            </a:endParaRPr>
          </a:p>
          <a:p>
            <a:pPr marL="0" indent="0">
              <a:buNone/>
            </a:pPr>
            <a:endParaRPr lang="en-IN" sz="1600" dirty="0"/>
          </a:p>
          <a:p>
            <a:pPr lvl="0"/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2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24122" y="476174"/>
            <a:ext cx="454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ADVANTAGES OF PROPOSED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22" y="1207439"/>
            <a:ext cx="10515600" cy="4351338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The system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excludes the use of paper work </a:t>
            </a:r>
            <a:r>
              <a:rPr lang="en-US" sz="1600" dirty="0">
                <a:latin typeface="RobotoRegular"/>
              </a:rPr>
              <a:t>by managing all the book information electronically.</a:t>
            </a:r>
            <a:endParaRPr lang="en-IN" sz="1600" dirty="0">
              <a:latin typeface="RobotoRegular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Admin can keep updating the system by providing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new books arrival in system and their availability </a:t>
            </a:r>
            <a:r>
              <a:rPr lang="en-US" sz="1600" dirty="0">
                <a:latin typeface="RobotoRegular"/>
              </a:rPr>
              <a:t>thus students need not to go to library for issuing purpose.</a:t>
            </a:r>
            <a:endParaRPr lang="en-IN" sz="1600" dirty="0">
              <a:latin typeface="RobotoRegular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The system has books well organized and systematically arranged in different categories in the system so that user can easily search and find the book.</a:t>
            </a:r>
            <a:endParaRPr lang="en-IN" sz="1600" dirty="0">
              <a:latin typeface="RobotoRegular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Thus, it saves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human efforts and resources</a:t>
            </a:r>
            <a:r>
              <a:rPr lang="en-US" sz="1600" dirty="0">
                <a:latin typeface="RobotoRegular"/>
              </a:rPr>
              <a:t>.</a:t>
            </a:r>
            <a:endParaRPr lang="en-IN" sz="1600" dirty="0">
              <a:latin typeface="RobotoRegula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0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68932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39310" y="886265"/>
            <a:ext cx="10689269" cy="51733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RobotoRegular"/>
              </a:rPr>
              <a:t>Librarian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Login </a:t>
            </a:r>
            <a:endParaRPr lang="en-IN" sz="1600" dirty="0">
              <a:latin typeface="RobotoRegular"/>
            </a:endParaRP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Add books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View Books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Issue Books</a:t>
            </a:r>
          </a:p>
          <a:p>
            <a:pPr marL="538163" lvl="1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View issued books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Return Books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75579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68932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39310" y="886265"/>
            <a:ext cx="10689269" cy="51733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RobotoRegular"/>
              </a:rPr>
              <a:t>ADMIN</a:t>
            </a:r>
          </a:p>
          <a:p>
            <a:pPr marL="538163" lvl="0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Login </a:t>
            </a:r>
            <a:endParaRPr lang="en-IN" sz="1600" dirty="0">
              <a:latin typeface="RobotoRegular"/>
            </a:endParaRPr>
          </a:p>
          <a:p>
            <a:pPr marL="538163" lvl="0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Add Librarian </a:t>
            </a:r>
            <a:endParaRPr lang="en-IN" sz="1600" dirty="0">
              <a:latin typeface="RobotoRegular"/>
            </a:endParaRPr>
          </a:p>
          <a:p>
            <a:pPr marL="538163" lvl="0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View Librarian</a:t>
            </a:r>
          </a:p>
          <a:p>
            <a:pPr marL="538163" lvl="0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Delete Librarian</a:t>
            </a:r>
          </a:p>
          <a:p>
            <a:pPr marL="538163" lvl="0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79725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81441" y="476174"/>
            <a:ext cx="192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SCREENSHOTS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B6C37-67C6-6CCF-A94D-9EFA4923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19" y="1909290"/>
            <a:ext cx="4115374" cy="2743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890076-6A67-732C-4026-60F93B1F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34" y="1899764"/>
            <a:ext cx="406774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565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RobotoRegular</vt:lpstr>
      <vt:lpstr>Wingdings</vt:lpstr>
      <vt:lpstr>Office Theme</vt:lpstr>
      <vt:lpstr>LIBRARY MANAGEMENT SYSTEM </vt:lpstr>
      <vt:lpstr>AIM OF THE PROJECT</vt:lpstr>
      <vt:lpstr>OBJECTIVE OF THIS PROJECT</vt:lpstr>
      <vt:lpstr>SOFTWARE AND HARDWARE REQUIREMENTS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Humera Fatima</cp:lastModifiedBy>
  <cp:revision>65</cp:revision>
  <dcterms:created xsi:type="dcterms:W3CDTF">2021-09-08T10:38:53Z</dcterms:created>
  <dcterms:modified xsi:type="dcterms:W3CDTF">2023-02-24T07:07:32Z</dcterms:modified>
</cp:coreProperties>
</file>