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mv" ContentType="video/x-ms-wm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20" y="3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7e42f71d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7e42f71d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7e42f71d3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7e42f71d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7e42f71d3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7e42f71d3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7e9ee9eb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7e9ee9eb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7d8ef53b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7d8ef53b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80de2823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80de2823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7e5c967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7e5c967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7e9ee9e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7e9ee9e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7e42f71d3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7e42f71d3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wmv"/><Relationship Id="rId1" Type="http://schemas.microsoft.com/office/2007/relationships/media" Target="../media/media1.wmv"/><Relationship Id="rId5" Type="http://schemas.openxmlformats.org/officeDocument/2006/relationships/image" Target="../media/image13.png"/><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486A53E7-66BF-4722-B838-5EBD21DC7EF9}"/>
              </a:ext>
            </a:extLst>
          </p:cNvPr>
          <p:cNvPicPr>
            <a:picLocks noChangeAspect="1"/>
          </p:cNvPicPr>
          <p:nvPr/>
        </p:nvPicPr>
        <p:blipFill>
          <a:blip r:embed="rId3"/>
          <a:stretch>
            <a:fillRect/>
          </a:stretch>
        </p:blipFill>
        <p:spPr>
          <a:xfrm>
            <a:off x="-1" y="0"/>
            <a:ext cx="9144001" cy="5143500"/>
          </a:xfrm>
          <a:prstGeom prst="rect">
            <a:avLst/>
          </a:prstGeom>
        </p:spPr>
      </p:pic>
      <p:sp>
        <p:nvSpPr>
          <p:cNvPr id="59" name="Google Shape;59;p13"/>
          <p:cNvSpPr txBox="1">
            <a:spLocks noGrp="1"/>
          </p:cNvSpPr>
          <p:nvPr>
            <p:ph type="ctrTitle"/>
          </p:nvPr>
        </p:nvSpPr>
        <p:spPr>
          <a:xfrm>
            <a:off x="481574" y="895151"/>
            <a:ext cx="5081827" cy="91111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solidFill>
              </a:rPr>
              <a:t>Lose-the-Snooze</a:t>
            </a:r>
            <a:endParaRPr dirty="0">
              <a:solidFill>
                <a:schemeClr val="tx1"/>
              </a:solidFill>
            </a:endParaRPr>
          </a:p>
        </p:txBody>
      </p:sp>
      <p:sp>
        <p:nvSpPr>
          <p:cNvPr id="60" name="Google Shape;60;p13"/>
          <p:cNvSpPr txBox="1">
            <a:spLocks noGrp="1"/>
          </p:cNvSpPr>
          <p:nvPr>
            <p:ph type="subTitle" idx="1"/>
          </p:nvPr>
        </p:nvSpPr>
        <p:spPr>
          <a:xfrm>
            <a:off x="510450" y="3981211"/>
            <a:ext cx="7776902"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Design Project Presentation (</a:t>
            </a:r>
            <a:r>
              <a:rPr lang="en-US" dirty="0">
                <a:solidFill>
                  <a:schemeClr val="tx1"/>
                </a:solidFill>
              </a:rPr>
              <a:t>Shan </a:t>
            </a:r>
            <a:r>
              <a:rPr lang="en-US" dirty="0" err="1">
                <a:solidFill>
                  <a:schemeClr val="tx1"/>
                </a:solidFill>
              </a:rPr>
              <a:t>Banga</a:t>
            </a:r>
            <a:r>
              <a:rPr lang="en-US" dirty="0">
                <a:solidFill>
                  <a:schemeClr val="tx1"/>
                </a:solidFill>
              </a:rPr>
              <a:t> &amp; Harjot Gill)</a:t>
            </a:r>
            <a:endParaRPr dirty="0">
              <a:solidFill>
                <a:schemeClr val="tx1"/>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176425" y="141950"/>
            <a:ext cx="2109600" cy="5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t>Presentation</a:t>
            </a:r>
            <a:endParaRPr sz="2300"/>
          </a:p>
        </p:txBody>
      </p:sp>
      <p:pic>
        <p:nvPicPr>
          <p:cNvPr id="3" name="Watch exploded assembly">
            <a:hlinkClick r:id="" action="ppaction://media"/>
            <a:extLst>
              <a:ext uri="{FF2B5EF4-FFF2-40B4-BE49-F238E27FC236}">
                <a16:creationId xmlns:a16="http://schemas.microsoft.com/office/drawing/2014/main" id="{5E735AFC-2476-4F8D-849F-49CE58A5286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0"/>
            <a:ext cx="9144000"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06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3"/>
                                        </p:tgtEl>
                                      </p:cBhvr>
                                    </p:cmd>
                                  </p:childTnLst>
                                </p:cTn>
                              </p:par>
                            </p:childTnLst>
                          </p:cTn>
                        </p:par>
                      </p:childTnLst>
                    </p:cTn>
                  </p:par>
                </p:childTnLst>
              </p:cTn>
              <p:nextCondLst>
                <p:cond evt="onClick" delay="0">
                  <p:tgtEl>
                    <p:spTgt spid="3"/>
                  </p:tgtEl>
                </p:cond>
              </p:nextCondLst>
            </p:seq>
            <p:video>
              <p:cMediaNode vol="80000">
                <p:cTn id="12" fill="hold" display="0">
                  <p:stCondLst>
                    <p:cond delay="indefinite"/>
                  </p:stCondLst>
                </p:cTn>
                <p:tgtEl>
                  <p:spTgt spid="3"/>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26320FD5-63C8-47F1-B82C-14AA83BBAFF0}"/>
              </a:ext>
            </a:extLst>
          </p:cNvPr>
          <p:cNvPicPr>
            <a:picLocks noChangeAspect="1"/>
          </p:cNvPicPr>
          <p:nvPr/>
        </p:nvPicPr>
        <p:blipFill>
          <a:blip r:embed="rId3"/>
          <a:stretch>
            <a:fillRect/>
          </a:stretch>
        </p:blipFill>
        <p:spPr>
          <a:xfrm>
            <a:off x="-1" y="0"/>
            <a:ext cx="9144001" cy="5143500"/>
          </a:xfrm>
          <a:prstGeom prst="rect">
            <a:avLst/>
          </a:prstGeom>
        </p:spPr>
      </p:pic>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r>
              <a:rPr lang="en-US" dirty="0"/>
              <a:t>Problem Statement</a:t>
            </a:r>
            <a:endParaRPr dirty="0"/>
          </a:p>
        </p:txBody>
      </p:sp>
      <p:sp>
        <p:nvSpPr>
          <p:cNvPr id="66" name="Google Shape;66;p14"/>
          <p:cNvSpPr txBox="1">
            <a:spLocks noGrp="1"/>
          </p:cNvSpPr>
          <p:nvPr>
            <p:ph type="body" idx="1"/>
          </p:nvPr>
        </p:nvSpPr>
        <p:spPr>
          <a:xfrm>
            <a:off x="311700" y="1185725"/>
            <a:ext cx="445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000000"/>
                </a:solidFill>
                <a:latin typeface="Times New Roman"/>
                <a:ea typeface="Times New Roman"/>
                <a:cs typeface="Times New Roman"/>
                <a:sym typeface="Times New Roman"/>
              </a:rPr>
              <a:t>There are many times when sleep gets the best of us when we need to be attentive. For example, those college students who work full time and go to school tend to fall asleep during their lectures due to a lack of sleep. It would be nice to have something to help prevent this from happening and do so with . We have designed a ring that will be recommended to be worn at night to analyze an individual’s body activities as they sleep. These readings will then be transferred over to our personalized smart watch through bluetooth, which will then use that data to recognize if the owner has fallen asleep and begin to vibrate in order to wake them. </a:t>
            </a:r>
            <a:endParaRPr sz="14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rgbClr val="000000"/>
              </a:solidFill>
              <a:latin typeface="Times New Roman"/>
              <a:ea typeface="Times New Roman"/>
              <a:cs typeface="Times New Roman"/>
              <a:sym typeface="Times New Roman"/>
            </a:endParaRPr>
          </a:p>
        </p:txBody>
      </p:sp>
      <p:pic>
        <p:nvPicPr>
          <p:cNvPr id="67" name="Google Shape;67;p14"/>
          <p:cNvPicPr preferRelativeResize="0"/>
          <p:nvPr/>
        </p:nvPicPr>
        <p:blipFill rotWithShape="1">
          <a:blip r:embed="rId4">
            <a:alphaModFix/>
          </a:blip>
          <a:srcRect l="23815" t="10587" r="28563" b="4572"/>
          <a:stretch/>
        </p:blipFill>
        <p:spPr>
          <a:xfrm>
            <a:off x="4789550" y="2072913"/>
            <a:ext cx="4354450" cy="2983624"/>
          </a:xfrm>
          <a:prstGeom prst="rect">
            <a:avLst/>
          </a:prstGeom>
          <a:noFill/>
          <a:ln>
            <a:noFill/>
          </a:ln>
        </p:spPr>
      </p:pic>
      <p:pic>
        <p:nvPicPr>
          <p:cNvPr id="68" name="Google Shape;68;p14"/>
          <p:cNvPicPr preferRelativeResize="0"/>
          <p:nvPr/>
        </p:nvPicPr>
        <p:blipFill rotWithShape="1">
          <a:blip r:embed="rId5">
            <a:alphaModFix/>
          </a:blip>
          <a:srcRect l="6691" t="9486" r="14393" b="9913"/>
          <a:stretch/>
        </p:blipFill>
        <p:spPr>
          <a:xfrm>
            <a:off x="6059387" y="95725"/>
            <a:ext cx="2918225" cy="197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5FE6FF88-A248-4F01-A981-DF5B430D9DDA}"/>
              </a:ext>
            </a:extLst>
          </p:cNvPr>
          <p:cNvPicPr>
            <a:picLocks noChangeAspect="1"/>
          </p:cNvPicPr>
          <p:nvPr/>
        </p:nvPicPr>
        <p:blipFill>
          <a:blip r:embed="rId3"/>
          <a:stretch>
            <a:fillRect/>
          </a:stretch>
        </p:blipFill>
        <p:spPr>
          <a:xfrm>
            <a:off x="-1" y="0"/>
            <a:ext cx="9144001" cy="5143500"/>
          </a:xfrm>
          <a:prstGeom prst="rect">
            <a:avLst/>
          </a:prstGeom>
        </p:spPr>
      </p:pic>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does it work?</a:t>
            </a:r>
            <a:endParaRPr/>
          </a:p>
        </p:txBody>
      </p:sp>
      <p:sp>
        <p:nvSpPr>
          <p:cNvPr id="74" name="Google Shape;74;p15"/>
          <p:cNvSpPr txBox="1">
            <a:spLocks noGrp="1"/>
          </p:cNvSpPr>
          <p:nvPr>
            <p:ph type="body" idx="1"/>
          </p:nvPr>
        </p:nvSpPr>
        <p:spPr>
          <a:xfrm>
            <a:off x="311700" y="1152475"/>
            <a:ext cx="4665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dirty="0">
                <a:solidFill>
                  <a:srgbClr val="000000"/>
                </a:solidFill>
                <a:latin typeface="Times New Roman"/>
                <a:ea typeface="Times New Roman"/>
                <a:cs typeface="Times New Roman"/>
                <a:sym typeface="Times New Roman"/>
              </a:rPr>
              <a:t>The ring is designed with an in-built sensor that will analyze an individual’s body activities such as blood pressure, body temperature and other heart rate affecting activities thus it would be recommended to be worn at night. The ring will then store these readings and transfer it to the smart watch through bluetooth every 24 hours. The watch while being worn along with the ring throughout the day will observe the individual’s bodily readings and once it matches it with a similar reading from its database, it will have realized that the person has fallen asleep. This will result in the watch to start vibrating  in order to waken them, if the person does not react to the gentle vibrations it will gradually increase. The vibrations can then be turned off once the individual taps on the the watch’s screen.  </a:t>
            </a:r>
            <a:endParaRPr sz="1300" dirty="0">
              <a:solidFill>
                <a:srgbClr val="000000"/>
              </a:solidFill>
              <a:latin typeface="Times New Roman"/>
              <a:ea typeface="Times New Roman"/>
              <a:cs typeface="Times New Roman"/>
              <a:sym typeface="Times New Roman"/>
            </a:endParaRPr>
          </a:p>
        </p:txBody>
      </p:sp>
      <p:pic>
        <p:nvPicPr>
          <p:cNvPr id="75" name="Google Shape;75;p15"/>
          <p:cNvPicPr preferRelativeResize="0"/>
          <p:nvPr/>
        </p:nvPicPr>
        <p:blipFill rotWithShape="1">
          <a:blip r:embed="rId4">
            <a:alphaModFix/>
          </a:blip>
          <a:srcRect l="33923" t="11995" r="35180" b="6291"/>
          <a:stretch/>
        </p:blipFill>
        <p:spPr>
          <a:xfrm>
            <a:off x="5285300" y="1134888"/>
            <a:ext cx="2825024" cy="2873725"/>
          </a:xfrm>
          <a:prstGeom prst="rect">
            <a:avLst/>
          </a:prstGeom>
          <a:noFill/>
          <a:ln>
            <a:noFill/>
          </a:ln>
        </p:spPr>
      </p:pic>
      <p:sp>
        <p:nvSpPr>
          <p:cNvPr id="76" name="Google Shape;76;p15"/>
          <p:cNvSpPr/>
          <p:nvPr/>
        </p:nvSpPr>
        <p:spPr>
          <a:xfrm>
            <a:off x="7547050" y="2425625"/>
            <a:ext cx="915600" cy="2142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p:nvPr/>
        </p:nvSpPr>
        <p:spPr>
          <a:xfrm>
            <a:off x="8404300" y="2334500"/>
            <a:ext cx="828000" cy="45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Sensor</a:t>
            </a:r>
            <a:endParaRPr>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200"/>
                                        <p:tgtEl>
                                          <p:spTgt spid="75"/>
                                        </p:tgtEl>
                                      </p:cBhvr>
                                    </p:animEffect>
                                  </p:childTnLst>
                                </p:cTn>
                              </p:par>
                            </p:childTnLst>
                          </p:cTn>
                        </p:par>
                        <p:par>
                          <p:cTn id="8" fill="hold">
                            <p:stCondLst>
                              <p:cond delay="1200"/>
                            </p:stCondLst>
                            <p:childTnLst>
                              <p:par>
                                <p:cTn id="9" presetID="10" presetClass="entr" presetSubtype="0"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1500"/>
                                        <p:tgtEl>
                                          <p:spTgt spid="76"/>
                                        </p:tgtEl>
                                      </p:cBhvr>
                                    </p:animEffect>
                                  </p:childTnLst>
                                </p:cTn>
                              </p:par>
                            </p:childTnLst>
                          </p:cTn>
                        </p:par>
                        <p:par>
                          <p:cTn id="12" fill="hold">
                            <p:stCondLst>
                              <p:cond delay="2700"/>
                            </p:stCondLst>
                            <p:childTnLst>
                              <p:par>
                                <p:cTn id="13" presetID="10" presetClass="entr" presetSubtype="0" fill="hold"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1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D567DF4F-1563-457B-ADC0-0569DD1009B7}"/>
              </a:ext>
            </a:extLst>
          </p:cNvPr>
          <p:cNvPicPr>
            <a:picLocks noChangeAspect="1"/>
          </p:cNvPicPr>
          <p:nvPr/>
        </p:nvPicPr>
        <p:blipFill>
          <a:blip r:embed="rId3"/>
          <a:stretch>
            <a:fillRect/>
          </a:stretch>
        </p:blipFill>
        <p:spPr>
          <a:xfrm>
            <a:off x="-1" y="28875"/>
            <a:ext cx="9144001" cy="5143500"/>
          </a:xfrm>
          <a:prstGeom prst="rect">
            <a:avLst/>
          </a:prstGeom>
        </p:spPr>
      </p:pic>
      <p:pic>
        <p:nvPicPr>
          <p:cNvPr id="82" name="Google Shape;82;p16"/>
          <p:cNvPicPr preferRelativeResize="0"/>
          <p:nvPr/>
        </p:nvPicPr>
        <p:blipFill rotWithShape="1">
          <a:blip r:embed="rId4">
            <a:alphaModFix/>
          </a:blip>
          <a:srcRect l="35667" t="10979" r="27765" b="12915"/>
          <a:stretch/>
        </p:blipFill>
        <p:spPr>
          <a:xfrm>
            <a:off x="1453413" y="796025"/>
            <a:ext cx="5871413" cy="4016607"/>
          </a:xfrm>
          <a:prstGeom prst="rect">
            <a:avLst/>
          </a:prstGeom>
          <a:noFill/>
          <a:ln>
            <a:noFill/>
          </a:ln>
        </p:spPr>
      </p:pic>
      <p:sp>
        <p:nvSpPr>
          <p:cNvPr id="83" name="Google Shape;83;p16"/>
          <p:cNvSpPr txBox="1">
            <a:spLocks noGrp="1"/>
          </p:cNvSpPr>
          <p:nvPr>
            <p:ph type="title"/>
          </p:nvPr>
        </p:nvSpPr>
        <p:spPr>
          <a:xfrm>
            <a:off x="311700" y="223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208000" y="206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Watch </a:t>
            </a:r>
            <a:endParaRPr/>
          </a:p>
        </p:txBody>
      </p:sp>
      <p:sp>
        <p:nvSpPr>
          <p:cNvPr id="89" name="Google Shape;89;p17"/>
          <p:cNvSpPr txBox="1">
            <a:spLocks noGrp="1"/>
          </p:cNvSpPr>
          <p:nvPr>
            <p:ph type="body" idx="1"/>
          </p:nvPr>
        </p:nvSpPr>
        <p:spPr>
          <a:xfrm>
            <a:off x="117750" y="779375"/>
            <a:ext cx="4064700" cy="4245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Font typeface="Arial"/>
              <a:buChar char="●"/>
            </a:pPr>
            <a:r>
              <a:rPr lang="en" sz="1200" dirty="0">
                <a:solidFill>
                  <a:srgbClr val="000000"/>
                </a:solidFill>
                <a:latin typeface="Arial"/>
                <a:ea typeface="Arial"/>
                <a:cs typeface="Arial"/>
                <a:sym typeface="Arial"/>
              </a:rPr>
              <a:t>Wi-Fi (802.11b/g/n 2.4GHz)</a:t>
            </a:r>
            <a:endParaRPr sz="1200" dirty="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dirty="0">
                <a:solidFill>
                  <a:srgbClr val="000000"/>
                </a:solidFill>
                <a:latin typeface="Arial"/>
                <a:ea typeface="Arial"/>
                <a:cs typeface="Arial"/>
                <a:sym typeface="Arial"/>
              </a:rPr>
              <a:t>Bluetooth 5.0</a:t>
            </a:r>
            <a:endParaRPr sz="1200" dirty="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dirty="0">
                <a:solidFill>
                  <a:srgbClr val="000000"/>
                </a:solidFill>
                <a:latin typeface="Arial"/>
                <a:ea typeface="Arial"/>
                <a:cs typeface="Arial"/>
                <a:sym typeface="Arial"/>
              </a:rPr>
              <a:t>Built-in rechargeable lithium-ion battery with wireless charging</a:t>
            </a:r>
            <a:endParaRPr sz="1200" dirty="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dirty="0">
                <a:solidFill>
                  <a:srgbClr val="000000"/>
                </a:solidFill>
                <a:latin typeface="Arial"/>
                <a:ea typeface="Arial"/>
                <a:cs typeface="Arial"/>
                <a:sym typeface="Arial"/>
              </a:rPr>
              <a:t>Up to 18 hours of battery life</a:t>
            </a:r>
            <a:endParaRPr sz="1200" dirty="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dirty="0">
                <a:solidFill>
                  <a:srgbClr val="000000"/>
                </a:solidFill>
                <a:latin typeface="Arial"/>
                <a:ea typeface="Arial"/>
                <a:cs typeface="Arial"/>
                <a:sym typeface="Arial"/>
              </a:rPr>
              <a:t>Water resistant 50 meters</a:t>
            </a:r>
            <a:endParaRPr sz="1200" dirty="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dirty="0">
                <a:solidFill>
                  <a:srgbClr val="000000"/>
                </a:solidFill>
                <a:latin typeface="Arial"/>
                <a:ea typeface="Arial"/>
                <a:cs typeface="Arial"/>
                <a:sym typeface="Arial"/>
              </a:rPr>
              <a:t>Barometric altimeter</a:t>
            </a:r>
            <a:endParaRPr sz="1200" dirty="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dirty="0">
                <a:solidFill>
                  <a:srgbClr val="000000"/>
                </a:solidFill>
                <a:latin typeface="Arial"/>
                <a:ea typeface="Arial"/>
                <a:cs typeface="Arial"/>
                <a:sym typeface="Arial"/>
              </a:rPr>
              <a:t>Optical heart sensor</a:t>
            </a:r>
            <a:endParaRPr sz="1200" dirty="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dirty="0">
                <a:solidFill>
                  <a:srgbClr val="000000"/>
                </a:solidFill>
                <a:latin typeface="Arial"/>
                <a:ea typeface="Arial"/>
                <a:cs typeface="Arial"/>
                <a:sym typeface="Arial"/>
              </a:rPr>
              <a:t>Electrical heart sensor</a:t>
            </a:r>
            <a:endParaRPr sz="1200" dirty="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dirty="0">
                <a:solidFill>
                  <a:srgbClr val="000000"/>
                </a:solidFill>
                <a:latin typeface="Arial"/>
                <a:ea typeface="Arial"/>
                <a:cs typeface="Arial"/>
                <a:sym typeface="Arial"/>
              </a:rPr>
              <a:t>Accelerometer up to 32 g-forces</a:t>
            </a:r>
            <a:endParaRPr sz="1200" dirty="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dirty="0">
                <a:solidFill>
                  <a:srgbClr val="000000"/>
                </a:solidFill>
                <a:latin typeface="Arial"/>
                <a:ea typeface="Arial"/>
                <a:cs typeface="Arial"/>
                <a:sym typeface="Arial"/>
              </a:rPr>
              <a:t>Improved ambient light sensor</a:t>
            </a:r>
            <a:endParaRPr sz="1200" dirty="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dirty="0">
                <a:solidFill>
                  <a:srgbClr val="000000"/>
                </a:solidFill>
                <a:latin typeface="Arial"/>
                <a:ea typeface="Arial"/>
                <a:cs typeface="Arial"/>
                <a:sym typeface="Arial"/>
              </a:rPr>
              <a:t>Capacity 32GB</a:t>
            </a:r>
            <a:endParaRPr sz="1200" dirty="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dirty="0">
                <a:solidFill>
                  <a:srgbClr val="000000"/>
                </a:solidFill>
                <a:latin typeface="Arial"/>
                <a:ea typeface="Arial"/>
                <a:cs typeface="Arial"/>
                <a:sym typeface="Arial"/>
              </a:rPr>
              <a:t>Ion-X strengthened glass</a:t>
            </a:r>
            <a:endParaRPr sz="1200" dirty="0">
              <a:solidFill>
                <a:srgbClr val="000000"/>
              </a:solidFill>
              <a:latin typeface="Arial"/>
              <a:ea typeface="Arial"/>
              <a:cs typeface="Arial"/>
              <a:sym typeface="Arial"/>
            </a:endParaRPr>
          </a:p>
          <a:p>
            <a:pPr marL="457200" lvl="0" indent="-304800" algn="l" rtl="0">
              <a:lnSpc>
                <a:spcPct val="150000"/>
              </a:lnSpc>
              <a:spcBef>
                <a:spcPts val="0"/>
              </a:spcBef>
              <a:spcAft>
                <a:spcPts val="0"/>
              </a:spcAft>
              <a:buClr>
                <a:srgbClr val="000000"/>
              </a:buClr>
              <a:buSzPts val="1200"/>
              <a:buFont typeface="Arial"/>
              <a:buChar char="●"/>
            </a:pPr>
            <a:r>
              <a:rPr lang="en" sz="1200" dirty="0">
                <a:solidFill>
                  <a:srgbClr val="000000"/>
                </a:solidFill>
                <a:latin typeface="Arial"/>
                <a:ea typeface="Arial"/>
                <a:cs typeface="Arial"/>
                <a:sym typeface="Arial"/>
              </a:rPr>
              <a:t>NTC body temperature sensor</a:t>
            </a:r>
            <a:endParaRPr sz="1200" dirty="0">
              <a:solidFill>
                <a:srgbClr val="000000"/>
              </a:solidFill>
              <a:latin typeface="Arial"/>
              <a:ea typeface="Arial"/>
              <a:cs typeface="Arial"/>
              <a:sym typeface="Arial"/>
            </a:endParaRPr>
          </a:p>
          <a:p>
            <a:pPr marL="457200" lvl="0" indent="0" algn="l" rtl="0">
              <a:spcBef>
                <a:spcPts val="3200"/>
              </a:spcBef>
              <a:spcAft>
                <a:spcPts val="0"/>
              </a:spcAft>
              <a:buNone/>
            </a:pPr>
            <a:endParaRPr sz="1050" dirty="0">
              <a:solidFill>
                <a:srgbClr val="333333"/>
              </a:solidFill>
              <a:highlight>
                <a:srgbClr val="FFFFFF"/>
              </a:highlight>
              <a:latin typeface="Arial"/>
              <a:ea typeface="Arial"/>
              <a:cs typeface="Arial"/>
              <a:sym typeface="Arial"/>
            </a:endParaRPr>
          </a:p>
          <a:p>
            <a:pPr marL="457200" lvl="0" indent="0" algn="l" rtl="0">
              <a:spcBef>
                <a:spcPts val="0"/>
              </a:spcBef>
              <a:spcAft>
                <a:spcPts val="1600"/>
              </a:spcAft>
              <a:buNone/>
            </a:pPr>
            <a:endParaRPr sz="1200" dirty="0">
              <a:solidFill>
                <a:srgbClr val="2D3B45"/>
              </a:solidFill>
              <a:highlight>
                <a:srgbClr val="FFFFFF"/>
              </a:highlight>
              <a:latin typeface="Arial"/>
              <a:ea typeface="Arial"/>
              <a:cs typeface="Arial"/>
              <a:sym typeface="Arial"/>
            </a:endParaRPr>
          </a:p>
        </p:txBody>
      </p:sp>
      <p:pic>
        <p:nvPicPr>
          <p:cNvPr id="90" name="Google Shape;90;p17"/>
          <p:cNvPicPr preferRelativeResize="0"/>
          <p:nvPr/>
        </p:nvPicPr>
        <p:blipFill rotWithShape="1">
          <a:blip r:embed="rId3">
            <a:alphaModFix/>
          </a:blip>
          <a:srcRect t="554" r="467" b="-1010"/>
          <a:stretch/>
        </p:blipFill>
        <p:spPr>
          <a:xfrm rot="589804">
            <a:off x="4971173" y="114579"/>
            <a:ext cx="2202585" cy="481109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8"/>
          <p:cNvPicPr preferRelativeResize="0"/>
          <p:nvPr/>
        </p:nvPicPr>
        <p:blipFill rotWithShape="1">
          <a:blip r:embed="rId3">
            <a:alphaModFix/>
          </a:blip>
          <a:srcRect l="25239" t="9115" r="22720" b="17018"/>
          <a:stretch/>
        </p:blipFill>
        <p:spPr>
          <a:xfrm>
            <a:off x="0" y="0"/>
            <a:ext cx="9144002" cy="5143500"/>
          </a:xfrm>
          <a:prstGeom prst="rect">
            <a:avLst/>
          </a:prstGeom>
          <a:noFill/>
          <a:ln>
            <a:noFill/>
          </a:ln>
        </p:spPr>
      </p:pic>
      <p:sp>
        <p:nvSpPr>
          <p:cNvPr id="96" name="Google Shape;96;p18"/>
          <p:cNvSpPr txBox="1">
            <a:spLocks noGrp="1"/>
          </p:cNvSpPr>
          <p:nvPr>
            <p:ph type="body" idx="1"/>
          </p:nvPr>
        </p:nvSpPr>
        <p:spPr>
          <a:xfrm>
            <a:off x="3502875" y="1888100"/>
            <a:ext cx="997800" cy="406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00" b="1">
                <a:solidFill>
                  <a:srgbClr val="FF0000"/>
                </a:solidFill>
              </a:rPr>
              <a:t>Screen is 3mm offset</a:t>
            </a:r>
            <a:r>
              <a:rPr lang="en" sz="1300">
                <a:solidFill>
                  <a:srgbClr val="000000"/>
                </a:solidFill>
              </a:rPr>
              <a:t> </a:t>
            </a:r>
            <a:endParaRPr sz="1300">
              <a:solidFill>
                <a:srgbClr val="000000"/>
              </a:solidFill>
            </a:endParaRPr>
          </a:p>
          <a:p>
            <a:pPr marL="0" lvl="0" indent="0" algn="l" rtl="0">
              <a:spcBef>
                <a:spcPts val="0"/>
              </a:spcBef>
              <a:spcAft>
                <a:spcPts val="1600"/>
              </a:spcAft>
              <a:buNone/>
            </a:pPr>
            <a:endParaRPr/>
          </a:p>
        </p:txBody>
      </p:sp>
      <p:cxnSp>
        <p:nvCxnSpPr>
          <p:cNvPr id="97" name="Google Shape;97;p18"/>
          <p:cNvCxnSpPr/>
          <p:nvPr/>
        </p:nvCxnSpPr>
        <p:spPr>
          <a:xfrm flipH="1">
            <a:off x="3142550" y="2095100"/>
            <a:ext cx="404700" cy="199800"/>
          </a:xfrm>
          <a:prstGeom prst="straightConnector1">
            <a:avLst/>
          </a:prstGeom>
          <a:noFill/>
          <a:ln w="9525" cap="flat" cmpd="sng">
            <a:solidFill>
              <a:schemeClr val="dk2"/>
            </a:solidFill>
            <a:prstDash val="solid"/>
            <a:round/>
            <a:headEnd type="none" w="med" len="med"/>
            <a:tailEnd type="triangle" w="med" len="med"/>
          </a:ln>
        </p:spPr>
      </p:cxnSp>
      <p:sp>
        <p:nvSpPr>
          <p:cNvPr id="98" name="Google Shape;98;p18"/>
          <p:cNvSpPr txBox="1">
            <a:spLocks noGrp="1"/>
          </p:cNvSpPr>
          <p:nvPr>
            <p:ph type="title"/>
          </p:nvPr>
        </p:nvSpPr>
        <p:spPr>
          <a:xfrm>
            <a:off x="101075" y="134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Watch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A63F3B1F-6C2D-4808-9485-2041585C9C60}"/>
              </a:ext>
            </a:extLst>
          </p:cNvPr>
          <p:cNvPicPr>
            <a:picLocks noChangeAspect="1"/>
          </p:cNvPicPr>
          <p:nvPr/>
        </p:nvPicPr>
        <p:blipFill>
          <a:blip r:embed="rId3"/>
          <a:stretch>
            <a:fillRect/>
          </a:stretch>
        </p:blipFill>
        <p:spPr>
          <a:xfrm>
            <a:off x="-1" y="0"/>
            <a:ext cx="9144001" cy="5143500"/>
          </a:xfrm>
          <a:prstGeom prst="rect">
            <a:avLst/>
          </a:prstGeom>
        </p:spPr>
      </p:pic>
      <p:pic>
        <p:nvPicPr>
          <p:cNvPr id="103" name="Google Shape;103;p19"/>
          <p:cNvPicPr preferRelativeResize="0"/>
          <p:nvPr/>
        </p:nvPicPr>
        <p:blipFill rotWithShape="1">
          <a:blip r:embed="rId4">
            <a:alphaModFix/>
          </a:blip>
          <a:srcRect l="30849" t="13918" r="23148" b="16526"/>
          <a:stretch/>
        </p:blipFill>
        <p:spPr>
          <a:xfrm>
            <a:off x="4345375" y="1134775"/>
            <a:ext cx="4798624" cy="3188399"/>
          </a:xfrm>
          <a:prstGeom prst="rect">
            <a:avLst/>
          </a:prstGeom>
          <a:noFill/>
          <a:ln>
            <a:noFill/>
          </a:ln>
        </p:spPr>
      </p:pic>
      <p:pic>
        <p:nvPicPr>
          <p:cNvPr id="104" name="Google Shape;104;p19"/>
          <p:cNvPicPr preferRelativeResize="0"/>
          <p:nvPr/>
        </p:nvPicPr>
        <p:blipFill rotWithShape="1">
          <a:blip r:embed="rId5">
            <a:alphaModFix/>
          </a:blip>
          <a:srcRect l="20922" t="9108" r="26481" b="12357"/>
          <a:stretch/>
        </p:blipFill>
        <p:spPr>
          <a:xfrm>
            <a:off x="9438" y="1168400"/>
            <a:ext cx="4389726" cy="3124200"/>
          </a:xfrm>
          <a:prstGeom prst="rect">
            <a:avLst/>
          </a:prstGeom>
          <a:noFill/>
          <a:ln>
            <a:noFill/>
          </a:ln>
        </p:spPr>
      </p:pic>
      <p:sp>
        <p:nvSpPr>
          <p:cNvPr id="105" name="Google Shape;105;p19"/>
          <p:cNvSpPr txBox="1">
            <a:spLocks noGrp="1"/>
          </p:cNvSpPr>
          <p:nvPr>
            <p:ph type="title"/>
          </p:nvPr>
        </p:nvSpPr>
        <p:spPr>
          <a:xfrm>
            <a:off x="143025" y="123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Design Drawings: Bottom and Top Strap</a:t>
            </a:r>
            <a:endParaRPr dirty="0"/>
          </a:p>
          <a:p>
            <a:pPr marL="0" lvl="0" indent="0" algn="l" rtl="0">
              <a:spcBef>
                <a:spcPts val="0"/>
              </a:spcBef>
              <a:spcAft>
                <a:spcPts val="0"/>
              </a:spcAft>
              <a:buNone/>
            </a:pPr>
            <a:endParaRPr dirty="0"/>
          </a:p>
        </p:txBody>
      </p:sp>
      <p:sp>
        <p:nvSpPr>
          <p:cNvPr id="106" name="Google Shape;106;p19"/>
          <p:cNvSpPr txBox="1"/>
          <p:nvPr/>
        </p:nvSpPr>
        <p:spPr>
          <a:xfrm>
            <a:off x="345700" y="952850"/>
            <a:ext cx="8595300" cy="90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95DD6838-F251-464A-A8A6-EAA5CF90A9A2}"/>
              </a:ext>
            </a:extLst>
          </p:cNvPr>
          <p:cNvPicPr>
            <a:picLocks noChangeAspect="1"/>
          </p:cNvPicPr>
          <p:nvPr/>
        </p:nvPicPr>
        <p:blipFill>
          <a:blip r:embed="rId3"/>
          <a:stretch>
            <a:fillRect/>
          </a:stretch>
        </p:blipFill>
        <p:spPr>
          <a:xfrm>
            <a:off x="-1" y="0"/>
            <a:ext cx="9144001" cy="5143500"/>
          </a:xfrm>
          <a:prstGeom prst="rect">
            <a:avLst/>
          </a:prstGeom>
        </p:spPr>
      </p:pic>
      <p:sp>
        <p:nvSpPr>
          <p:cNvPr id="111" name="Google Shape;111;p20"/>
          <p:cNvSpPr txBox="1">
            <a:spLocks noGrp="1"/>
          </p:cNvSpPr>
          <p:nvPr>
            <p:ph type="title"/>
          </p:nvPr>
        </p:nvSpPr>
        <p:spPr>
          <a:xfrm>
            <a:off x="311700" y="245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Additional Parts </a:t>
            </a:r>
            <a:endParaRPr/>
          </a:p>
        </p:txBody>
      </p:sp>
      <p:pic>
        <p:nvPicPr>
          <p:cNvPr id="112" name="Google Shape;112;p20"/>
          <p:cNvPicPr preferRelativeResize="0"/>
          <p:nvPr/>
        </p:nvPicPr>
        <p:blipFill rotWithShape="1">
          <a:blip r:embed="rId4">
            <a:alphaModFix/>
          </a:blip>
          <a:srcRect l="21992" t="10655" r="21237" b="12183"/>
          <a:stretch/>
        </p:blipFill>
        <p:spPr>
          <a:xfrm>
            <a:off x="4516575" y="1188300"/>
            <a:ext cx="4627427" cy="3101651"/>
          </a:xfrm>
          <a:prstGeom prst="rect">
            <a:avLst/>
          </a:prstGeom>
          <a:noFill/>
          <a:ln>
            <a:noFill/>
          </a:ln>
        </p:spPr>
      </p:pic>
      <p:pic>
        <p:nvPicPr>
          <p:cNvPr id="113" name="Google Shape;113;p20"/>
          <p:cNvPicPr preferRelativeResize="0"/>
          <p:nvPr/>
        </p:nvPicPr>
        <p:blipFill rotWithShape="1">
          <a:blip r:embed="rId5">
            <a:alphaModFix/>
          </a:blip>
          <a:srcRect l="29938" t="5993" r="12340" b="14306"/>
          <a:stretch/>
        </p:blipFill>
        <p:spPr>
          <a:xfrm>
            <a:off x="67732" y="1188300"/>
            <a:ext cx="4465777" cy="3101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1"/>
          <p:cNvPicPr preferRelativeResize="0"/>
          <p:nvPr/>
        </p:nvPicPr>
        <p:blipFill rotWithShape="1">
          <a:blip r:embed="rId3">
            <a:alphaModFix/>
          </a:blip>
          <a:srcRect l="24676" t="13387" r="22910" b="12565"/>
          <a:stretch/>
        </p:blipFill>
        <p:spPr>
          <a:xfrm>
            <a:off x="0" y="0"/>
            <a:ext cx="9144002" cy="5143500"/>
          </a:xfrm>
          <a:prstGeom prst="rect">
            <a:avLst/>
          </a:prstGeom>
          <a:noFill/>
          <a:ln>
            <a:noFill/>
          </a:ln>
        </p:spPr>
      </p:pic>
      <p:sp>
        <p:nvSpPr>
          <p:cNvPr id="119" name="Google Shape;119;p21"/>
          <p:cNvSpPr txBox="1">
            <a:spLocks noGrp="1"/>
          </p:cNvSpPr>
          <p:nvPr>
            <p:ph type="title"/>
          </p:nvPr>
        </p:nvSpPr>
        <p:spPr>
          <a:xfrm>
            <a:off x="331175" y="172275"/>
            <a:ext cx="2742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Finalized Model</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TotalTime>
  <Words>373</Words>
  <Application>Microsoft Office PowerPoint</Application>
  <PresentationFormat>On-screen Show (16:9)</PresentationFormat>
  <Paragraphs>28</Paragraphs>
  <Slides>10</Slides>
  <Notes>10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Times New Roman</vt:lpstr>
      <vt:lpstr>Proxima Nova</vt:lpstr>
      <vt:lpstr>Arial</vt:lpstr>
      <vt:lpstr>Spearmint</vt:lpstr>
      <vt:lpstr>Lose-the-Snooze</vt:lpstr>
      <vt:lpstr>Introduction/Problem Statement</vt:lpstr>
      <vt:lpstr>How does it work?</vt:lpstr>
      <vt:lpstr>The Ring</vt:lpstr>
      <vt:lpstr>The Watch </vt:lpstr>
      <vt:lpstr>The Watch</vt:lpstr>
      <vt:lpstr>Design Drawings: Bottom and Top Strap </vt:lpstr>
      <vt:lpstr>Additional Parts </vt:lpstr>
      <vt:lpstr>Finalized Model</vt:lpstr>
      <vt:lpstr>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Lose-the-Snooze</dc:title>
  <cp:lastModifiedBy>Harjot Gill</cp:lastModifiedBy>
  <cp:revision>9</cp:revision>
  <dcterms:modified xsi:type="dcterms:W3CDTF">2020-05-18T17:23:30Z</dcterms:modified>
</cp:coreProperties>
</file>