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8"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67C03B3B-9AFA-43F7-9E1A-52DA4AE15F24}" type="datetimeFigureOut">
              <a:rPr lang="en-US" smtClean="0"/>
              <a:t>4/18/2022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305220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67C03B3B-9AFA-43F7-9E1A-52DA4AE15F24}" type="datetimeFigureOut">
              <a:rPr lang="en-US" smtClean="0"/>
              <a:t>4/18/2022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2460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67C03B3B-9AFA-43F7-9E1A-52DA4AE15F24}" type="datetimeFigureOut">
              <a:rPr lang="en-US" smtClean="0"/>
              <a:t>4/18/2022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281045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67C03B3B-9AFA-43F7-9E1A-52DA4AE15F24}" type="datetimeFigureOut">
              <a:rPr lang="en-US" smtClean="0"/>
              <a:t>4/18/2022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377811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7C03B3B-9AFA-43F7-9E1A-52DA4AE15F24}" type="datetimeFigureOut">
              <a:rPr lang="en-US" smtClean="0"/>
              <a:t>4/18/2022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14011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67C03B3B-9AFA-43F7-9E1A-52DA4AE15F24}" type="datetimeFigureOut">
              <a:rPr lang="en-US" smtClean="0"/>
              <a:t>4/18/2022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311045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67C03B3B-9AFA-43F7-9E1A-52DA4AE15F24}" type="datetimeFigureOut">
              <a:rPr lang="en-US" smtClean="0"/>
              <a:t>4/18/2022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4092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67C03B3B-9AFA-43F7-9E1A-52DA4AE15F24}" type="datetimeFigureOut">
              <a:rPr lang="en-US" smtClean="0"/>
              <a:t>4/18/2022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15685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7C03B3B-9AFA-43F7-9E1A-52DA4AE15F24}" type="datetimeFigureOut">
              <a:rPr lang="en-US" smtClean="0"/>
              <a:t>4/18/2022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148387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7C03B3B-9AFA-43F7-9E1A-52DA4AE15F24}" type="datetimeFigureOut">
              <a:rPr lang="en-US" smtClean="0"/>
              <a:t>4/18/2022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60242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7C03B3B-9AFA-43F7-9E1A-52DA4AE15F24}" type="datetimeFigureOut">
              <a:rPr lang="en-US" smtClean="0"/>
              <a:t>4/18/2022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3A13130-D9F8-4B2D-9458-88E9FF4A348E}" type="slidenum">
              <a:rPr lang="en-US" smtClean="0"/>
              <a:t>‹#›</a:t>
            </a:fld>
            <a:endParaRPr lang="en-US"/>
          </a:p>
        </p:txBody>
      </p:sp>
    </p:spTree>
    <p:extLst>
      <p:ext uri="{BB962C8B-B14F-4D97-AF65-F5344CB8AC3E}">
        <p14:creationId xmlns:p14="http://schemas.microsoft.com/office/powerpoint/2010/main" val="218631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03B3B-9AFA-43F7-9E1A-52DA4AE15F24}" type="datetimeFigureOut">
              <a:rPr lang="en-US" smtClean="0"/>
              <a:t>4/18/2022</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3130-D9F8-4B2D-9458-88E9FF4A348E}" type="slidenum">
              <a:rPr lang="en-US" smtClean="0"/>
              <a:t>‹#›</a:t>
            </a:fld>
            <a:endParaRPr lang="en-US"/>
          </a:p>
        </p:txBody>
      </p:sp>
    </p:spTree>
    <p:extLst>
      <p:ext uri="{BB962C8B-B14F-4D97-AF65-F5344CB8AC3E}">
        <p14:creationId xmlns:p14="http://schemas.microsoft.com/office/powerpoint/2010/main" val="2079653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963"/>
            <a:ext cx="761424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p:txBody>
          <a:bodyPr/>
          <a:lstStyle/>
          <a:p>
            <a:pPr algn="r"/>
            <a:r>
              <a:rPr lang="ru-RU" dirty="0" smtClean="0"/>
              <a:t>Деревья. </a:t>
            </a:r>
            <a:br>
              <a:rPr lang="ru-RU" dirty="0" smtClean="0"/>
            </a:br>
            <a:r>
              <a:rPr lang="ru-RU" dirty="0" smtClean="0"/>
              <a:t>Основные понятия</a:t>
            </a:r>
            <a:endParaRPr lang="en-US" dirty="0"/>
          </a:p>
        </p:txBody>
      </p:sp>
    </p:spTree>
    <p:extLst>
      <p:ext uri="{BB962C8B-B14F-4D97-AF65-F5344CB8AC3E}">
        <p14:creationId xmlns:p14="http://schemas.microsoft.com/office/powerpoint/2010/main" val="971024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Бинарное дерево поиска</a:t>
            </a:r>
          </a:p>
        </p:txBody>
      </p:sp>
      <p:sp>
        <p:nvSpPr>
          <p:cNvPr id="3" name="Объект 2"/>
          <p:cNvSpPr>
            <a:spLocks noGrp="1"/>
          </p:cNvSpPr>
          <p:nvPr>
            <p:ph idx="1"/>
          </p:nvPr>
        </p:nvSpPr>
        <p:spPr>
          <a:xfrm>
            <a:off x="838200" y="1203159"/>
            <a:ext cx="7427495" cy="5366084"/>
          </a:xfrm>
        </p:spPr>
        <p:txBody>
          <a:bodyPr>
            <a:normAutofit/>
          </a:bodyPr>
          <a:lstStyle/>
          <a:p>
            <a:pPr marL="0" indent="0" algn="just">
              <a:buNone/>
            </a:pPr>
            <a:r>
              <a:rPr lang="ru-RU" dirty="0" smtClean="0"/>
              <a:t>Во многих задачах требуется найти среднюю по значению из вершин дерева. </a:t>
            </a:r>
            <a:r>
              <a:rPr lang="ru-RU" i="1" dirty="0" smtClean="0"/>
              <a:t>Средней по значению </a:t>
            </a:r>
            <a:r>
              <a:rPr lang="ru-RU" dirty="0" smtClean="0"/>
              <a:t>является та из вершин дерева, которой соответствует ключевое значение x, для которого число вершин дерева, имеющих ключевое значение строго меньшее x, равно числу вершин дерева, имеющих ключевые значения строго большие x. Если число вершин в дереве чётно, то будем считать, что средней по значению вершины не существует. Если же дерево состоит из единственной вершины, то будем полагать, что эта вершина является средней по значению.</a:t>
            </a:r>
            <a:endParaRPr lang="en-US" dirty="0"/>
          </a:p>
        </p:txBody>
      </p:sp>
      <p:pic>
        <p:nvPicPr>
          <p:cNvPr id="6146"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95874" y="4451684"/>
            <a:ext cx="2743200" cy="830997"/>
          </a:xfrm>
          <a:prstGeom prst="rect">
            <a:avLst/>
          </a:prstGeom>
          <a:noFill/>
        </p:spPr>
        <p:txBody>
          <a:bodyPr wrap="square" rtlCol="0">
            <a:spAutoFit/>
          </a:bodyPr>
          <a:lstStyle/>
          <a:p>
            <a:r>
              <a:rPr lang="ru-RU" sz="2400" dirty="0" smtClean="0"/>
              <a:t>средняя по значению – 7</a:t>
            </a:r>
          </a:p>
        </p:txBody>
      </p:sp>
    </p:spTree>
    <p:extLst>
      <p:ext uri="{BB962C8B-B14F-4D97-AF65-F5344CB8AC3E}">
        <p14:creationId xmlns:p14="http://schemas.microsoft.com/office/powerpoint/2010/main" val="2385343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Пути и </a:t>
            </a:r>
            <a:r>
              <a:rPr lang="ru-RU" dirty="0" err="1"/>
              <a:t>полупути</a:t>
            </a:r>
            <a:endParaRPr lang="ru-RU" dirty="0"/>
          </a:p>
        </p:txBody>
      </p:sp>
      <p:sp>
        <p:nvSpPr>
          <p:cNvPr id="3" name="Объект 2"/>
          <p:cNvSpPr>
            <a:spLocks noGrp="1"/>
          </p:cNvSpPr>
          <p:nvPr>
            <p:ph idx="1"/>
          </p:nvPr>
        </p:nvSpPr>
        <p:spPr>
          <a:xfrm>
            <a:off x="838200" y="1191127"/>
            <a:ext cx="7138737" cy="5366084"/>
          </a:xfrm>
        </p:spPr>
        <p:txBody>
          <a:bodyPr>
            <a:normAutofit/>
          </a:bodyPr>
          <a:lstStyle/>
          <a:p>
            <a:pPr marL="0" indent="0" algn="just">
              <a:buNone/>
            </a:pPr>
            <a:r>
              <a:rPr lang="ru-RU" i="1" dirty="0" smtClean="0"/>
              <a:t>Путём </a:t>
            </a:r>
            <a:r>
              <a:rPr lang="ru-RU" dirty="0" smtClean="0"/>
              <a:t>(англ. </a:t>
            </a:r>
            <a:r>
              <a:rPr lang="ru-RU" i="1" dirty="0" err="1" smtClean="0"/>
              <a:t>path</a:t>
            </a:r>
            <a:r>
              <a:rPr lang="ru-RU" dirty="0" smtClean="0"/>
              <a:t>) в орграфе называется чередующаяся последовательность </a:t>
            </a:r>
            <a:br>
              <a:rPr lang="ru-RU" dirty="0" smtClean="0"/>
            </a:br>
            <a:r>
              <a:rPr lang="ru-RU" dirty="0" smtClean="0"/>
              <a:t>v</a:t>
            </a:r>
            <a:r>
              <a:rPr lang="ru-RU" baseline="-25000" dirty="0" smtClean="0"/>
              <a:t>0</a:t>
            </a:r>
            <a:r>
              <a:rPr lang="ru-RU" dirty="0" smtClean="0"/>
              <a:t>, (v</a:t>
            </a:r>
            <a:r>
              <a:rPr lang="ru-RU" baseline="-25000" dirty="0"/>
              <a:t>0</a:t>
            </a:r>
            <a:r>
              <a:rPr lang="ru-RU" dirty="0" smtClean="0"/>
              <a:t>,v</a:t>
            </a:r>
            <a:r>
              <a:rPr lang="ru-RU" baseline="-25000" dirty="0"/>
              <a:t>1</a:t>
            </a:r>
            <a:r>
              <a:rPr lang="ru-RU" dirty="0" smtClean="0"/>
              <a:t>), v</a:t>
            </a:r>
            <a:r>
              <a:rPr lang="ru-RU" baseline="-25000" dirty="0"/>
              <a:t>1</a:t>
            </a:r>
            <a:r>
              <a:rPr lang="ru-RU" dirty="0" smtClean="0"/>
              <a:t>, (v</a:t>
            </a:r>
            <a:r>
              <a:rPr lang="ru-RU" baseline="-25000" dirty="0"/>
              <a:t>1</a:t>
            </a:r>
            <a:r>
              <a:rPr lang="ru-RU" dirty="0" smtClean="0"/>
              <a:t>,v</a:t>
            </a:r>
            <a:r>
              <a:rPr lang="ru-RU" baseline="-25000" dirty="0"/>
              <a:t>2</a:t>
            </a:r>
            <a:r>
              <a:rPr lang="ru-RU" dirty="0" smtClean="0"/>
              <a:t>), v</a:t>
            </a:r>
            <a:r>
              <a:rPr lang="ru-RU" baseline="-25000" dirty="0"/>
              <a:t>2</a:t>
            </a:r>
            <a:r>
              <a:rPr lang="ru-RU" dirty="0" smtClean="0"/>
              <a:t>, …, </a:t>
            </a:r>
            <a:r>
              <a:rPr lang="ru-RU" dirty="0" err="1" smtClean="0"/>
              <a:t>v</a:t>
            </a:r>
            <a:r>
              <a:rPr lang="ru-RU" baseline="-25000" dirty="0" err="1"/>
              <a:t>n</a:t>
            </a:r>
            <a:r>
              <a:rPr lang="ru-RU" dirty="0" smtClean="0"/>
              <a:t> вершин и дуг. При этом дуги в пути не могут повторяться. Первая и последняя вершины пути называются </a:t>
            </a:r>
            <a:r>
              <a:rPr lang="ru-RU" i="1" dirty="0" smtClean="0"/>
              <a:t>крайними</a:t>
            </a:r>
            <a:r>
              <a:rPr lang="ru-RU" dirty="0" smtClean="0"/>
              <a:t>, а все остальные — </a:t>
            </a:r>
            <a:r>
              <a:rPr lang="ru-RU" i="1" dirty="0" smtClean="0"/>
              <a:t>внутренними</a:t>
            </a:r>
            <a:r>
              <a:rPr lang="ru-RU" dirty="0" smtClean="0"/>
              <a:t>. Под </a:t>
            </a:r>
            <a:r>
              <a:rPr lang="ru-RU" i="1" dirty="0" smtClean="0"/>
              <a:t>длиной пути</a:t>
            </a:r>
            <a:r>
              <a:rPr lang="ru-RU" dirty="0" smtClean="0"/>
              <a:t> будем понимать число дуг в нём. Так, на приведённом рисунке последовательность 8,(8,3),3,(3,6),6 является путём длины 2.</a:t>
            </a: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05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Пути и </a:t>
            </a:r>
            <a:r>
              <a:rPr lang="ru-RU" dirty="0" err="1"/>
              <a:t>полупути</a:t>
            </a:r>
            <a:endParaRPr lang="ru-RU" dirty="0"/>
          </a:p>
        </p:txBody>
      </p:sp>
      <p:sp>
        <p:nvSpPr>
          <p:cNvPr id="3" name="Объект 2"/>
          <p:cNvSpPr>
            <a:spLocks noGrp="1"/>
          </p:cNvSpPr>
          <p:nvPr>
            <p:ph idx="1"/>
          </p:nvPr>
        </p:nvSpPr>
        <p:spPr>
          <a:xfrm>
            <a:off x="838200" y="1191127"/>
            <a:ext cx="7138737" cy="5366084"/>
          </a:xfrm>
        </p:spPr>
        <p:txBody>
          <a:bodyPr>
            <a:normAutofit/>
          </a:bodyPr>
          <a:lstStyle/>
          <a:p>
            <a:pPr marL="0" indent="0" algn="just">
              <a:buNone/>
            </a:pPr>
            <a:r>
              <a:rPr lang="ru-RU" dirty="0" smtClean="0"/>
              <a:t>Определим </a:t>
            </a:r>
            <a:r>
              <a:rPr lang="ru-RU" i="1" dirty="0" smtClean="0"/>
              <a:t>центральную вершину </a:t>
            </a:r>
            <a:r>
              <a:rPr lang="ru-RU" dirty="0" smtClean="0"/>
              <a:t>некоторого пути как вершину v, для которой число вершин в этом пути до неё равно числу вершин в этом пути после неё (если число вершин в пути чётно, то будем говорить, что центральной вершины для заданного пути не существует). Так, на приведённом рисунке для пути 8,(8,3),3,(3,6),6 центральной вершиной является вершина 3.</a:t>
            </a: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475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Пути и </a:t>
            </a:r>
            <a:r>
              <a:rPr lang="ru-RU" dirty="0" err="1"/>
              <a:t>полупути</a:t>
            </a:r>
            <a:endParaRPr lang="ru-RU" dirty="0"/>
          </a:p>
        </p:txBody>
      </p:sp>
      <p:sp>
        <p:nvSpPr>
          <p:cNvPr id="3" name="Объект 2"/>
          <p:cNvSpPr>
            <a:spLocks noGrp="1"/>
          </p:cNvSpPr>
          <p:nvPr>
            <p:ph idx="1"/>
          </p:nvPr>
        </p:nvSpPr>
        <p:spPr>
          <a:xfrm>
            <a:off x="838200" y="1191127"/>
            <a:ext cx="7138737" cy="5366084"/>
          </a:xfrm>
        </p:spPr>
        <p:txBody>
          <a:bodyPr>
            <a:normAutofit/>
          </a:bodyPr>
          <a:lstStyle/>
          <a:p>
            <a:pPr marL="0" indent="0" algn="just">
              <a:buNone/>
            </a:pPr>
            <a:r>
              <a:rPr lang="ru-RU" dirty="0" smtClean="0"/>
              <a:t>Определим </a:t>
            </a:r>
            <a:r>
              <a:rPr lang="ru-RU" i="1" dirty="0" smtClean="0"/>
              <a:t>среднюю вершину </a:t>
            </a:r>
            <a:r>
              <a:rPr lang="ru-RU" dirty="0" smtClean="0"/>
              <a:t>некоторого пути как вершину v, для которой в этом пути число вершин с меньшим, чем у вершины v, ключом равно числу вершин с большим, чем у вершины v, ключом (если число вершин в пути чётно, то будем говорить, что средней вершины для заданного пути не существует). Так, на приведённом рисунке для пути 8,(8,3),3,(3,6),6 средней вершиной является вершина 6.</a:t>
            </a: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90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Пути и </a:t>
            </a:r>
            <a:r>
              <a:rPr lang="ru-RU" dirty="0" err="1"/>
              <a:t>полупути</a:t>
            </a:r>
            <a:endParaRPr lang="ru-RU" dirty="0"/>
          </a:p>
        </p:txBody>
      </p:sp>
      <p:sp>
        <p:nvSpPr>
          <p:cNvPr id="3" name="Объект 2"/>
          <p:cNvSpPr>
            <a:spLocks noGrp="1"/>
          </p:cNvSpPr>
          <p:nvPr>
            <p:ph idx="1"/>
          </p:nvPr>
        </p:nvSpPr>
        <p:spPr>
          <a:xfrm>
            <a:off x="838200" y="866274"/>
            <a:ext cx="7138737" cy="5690937"/>
          </a:xfrm>
        </p:spPr>
        <p:txBody>
          <a:bodyPr>
            <a:normAutofit fontScale="92500" lnSpcReduction="10000"/>
          </a:bodyPr>
          <a:lstStyle/>
          <a:p>
            <a:pPr marL="0" indent="0" algn="just">
              <a:buNone/>
            </a:pPr>
            <a:r>
              <a:rPr lang="ru-RU" dirty="0" smtClean="0"/>
              <a:t>Для </a:t>
            </a:r>
            <a:r>
              <a:rPr lang="ru-RU" i="1" dirty="0" err="1" smtClean="0"/>
              <a:t>полупути</a:t>
            </a:r>
            <a:r>
              <a:rPr lang="ru-RU" i="1" dirty="0" smtClean="0"/>
              <a:t> </a:t>
            </a:r>
            <a:r>
              <a:rPr lang="ru-RU" dirty="0" smtClean="0"/>
              <a:t>(англ. </a:t>
            </a:r>
            <a:r>
              <a:rPr lang="ru-RU" i="1" dirty="0" err="1" smtClean="0"/>
              <a:t>semipath</a:t>
            </a:r>
            <a:r>
              <a:rPr lang="ru-RU" dirty="0" smtClean="0"/>
              <a:t>) снимается ограничение на направление дуг. Например, последовательность 3,(8,3),8,(8,10),10 является </a:t>
            </a:r>
            <a:r>
              <a:rPr lang="ru-RU" dirty="0" err="1" smtClean="0"/>
              <a:t>полупутём</a:t>
            </a:r>
            <a:r>
              <a:rPr lang="ru-RU" dirty="0" smtClean="0"/>
              <a:t> длины 2, но не является путём. В </a:t>
            </a:r>
            <a:r>
              <a:rPr lang="ru-RU" dirty="0" err="1" smtClean="0"/>
              <a:t>полупути</a:t>
            </a:r>
            <a:r>
              <a:rPr lang="ru-RU" dirty="0" smtClean="0"/>
              <a:t>, как и в пути, дуги не могут повторяться.</a:t>
            </a:r>
          </a:p>
          <a:p>
            <a:pPr marL="0" indent="0" algn="just">
              <a:buNone/>
            </a:pPr>
            <a:endParaRPr lang="ru-RU" dirty="0" smtClean="0"/>
          </a:p>
          <a:p>
            <a:pPr marL="0" indent="0" algn="just">
              <a:buNone/>
            </a:pPr>
            <a:r>
              <a:rPr lang="ru-RU" i="1" dirty="0" smtClean="0"/>
              <a:t>Корнем </a:t>
            </a:r>
            <a:r>
              <a:rPr lang="ru-RU" i="1" dirty="0" err="1" smtClean="0"/>
              <a:t>полупути</a:t>
            </a:r>
            <a:r>
              <a:rPr lang="ru-RU" i="1" dirty="0" smtClean="0"/>
              <a:t> </a:t>
            </a:r>
            <a:r>
              <a:rPr lang="ru-RU" dirty="0" smtClean="0"/>
              <a:t>будем называть ту из вершин этого </a:t>
            </a:r>
            <a:r>
              <a:rPr lang="ru-RU" dirty="0" err="1" smtClean="0"/>
              <a:t>полупути</a:t>
            </a:r>
            <a:r>
              <a:rPr lang="ru-RU" dirty="0" smtClean="0"/>
              <a:t>, которая находится на наибольшей высоте (если выписать дуги </a:t>
            </a:r>
            <a:r>
              <a:rPr lang="ru-RU" dirty="0" err="1" smtClean="0"/>
              <a:t>полупути</a:t>
            </a:r>
            <a:r>
              <a:rPr lang="ru-RU" dirty="0" smtClean="0"/>
              <a:t>, то из корня этого </a:t>
            </a:r>
            <a:r>
              <a:rPr lang="ru-RU" dirty="0" err="1" smtClean="0"/>
              <a:t>полупути</a:t>
            </a:r>
            <a:r>
              <a:rPr lang="ru-RU" dirty="0" smtClean="0"/>
              <a:t> дуги только выходят). Центральная и средняя вершины </a:t>
            </a:r>
            <a:r>
              <a:rPr lang="ru-RU" dirty="0" err="1" smtClean="0"/>
              <a:t>полупути</a:t>
            </a:r>
            <a:r>
              <a:rPr lang="ru-RU" dirty="0" smtClean="0"/>
              <a:t> определяются аналогично, как и для пути. Для </a:t>
            </a:r>
            <a:r>
              <a:rPr lang="ru-RU" dirty="0" err="1" smtClean="0"/>
              <a:t>полупути</a:t>
            </a:r>
            <a:r>
              <a:rPr lang="ru-RU" dirty="0" smtClean="0"/>
              <a:t> 3,(8,3),8,(8,10),10 вершина 8 является и центральной, и средней, и корнем этого </a:t>
            </a:r>
            <a:r>
              <a:rPr lang="ru-RU" dirty="0" err="1" smtClean="0"/>
              <a:t>полупути</a:t>
            </a:r>
            <a:r>
              <a:rPr lang="ru-RU" dirty="0" smtClean="0"/>
              <a:t>.</a:t>
            </a: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49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Пути и </a:t>
            </a:r>
            <a:r>
              <a:rPr lang="ru-RU" dirty="0" err="1"/>
              <a:t>полупути</a:t>
            </a:r>
            <a:endParaRPr lang="ru-RU" dirty="0"/>
          </a:p>
        </p:txBody>
      </p:sp>
      <p:sp>
        <p:nvSpPr>
          <p:cNvPr id="3" name="Объект 2"/>
          <p:cNvSpPr>
            <a:spLocks noGrp="1"/>
          </p:cNvSpPr>
          <p:nvPr>
            <p:ph idx="1"/>
          </p:nvPr>
        </p:nvSpPr>
        <p:spPr>
          <a:xfrm>
            <a:off x="838200" y="866274"/>
            <a:ext cx="7138737" cy="5690937"/>
          </a:xfrm>
        </p:spPr>
        <p:txBody>
          <a:bodyPr>
            <a:normAutofit fontScale="85000" lnSpcReduction="20000"/>
          </a:bodyPr>
          <a:lstStyle/>
          <a:p>
            <a:pPr marL="0" indent="0" algn="just">
              <a:buNone/>
            </a:pPr>
            <a:r>
              <a:rPr lang="ru-RU" i="1" dirty="0"/>
              <a:t>Наибольшим </a:t>
            </a:r>
            <a:r>
              <a:rPr lang="ru-RU" i="1" dirty="0" err="1"/>
              <a:t>полупутём</a:t>
            </a:r>
            <a:r>
              <a:rPr lang="ru-RU" dirty="0"/>
              <a:t> (англ. </a:t>
            </a:r>
            <a:r>
              <a:rPr lang="ru-RU" i="1" dirty="0" err="1"/>
              <a:t>maximum</a:t>
            </a:r>
            <a:r>
              <a:rPr lang="ru-RU" i="1" dirty="0"/>
              <a:t> </a:t>
            </a:r>
            <a:r>
              <a:rPr lang="ru-RU" i="1" dirty="0" err="1"/>
              <a:t>semipath</a:t>
            </a:r>
            <a:r>
              <a:rPr lang="ru-RU" dirty="0"/>
              <a:t>) в дереве будем называть </a:t>
            </a:r>
            <a:r>
              <a:rPr lang="ru-RU" dirty="0" err="1"/>
              <a:t>полупуть</a:t>
            </a:r>
            <a:r>
              <a:rPr lang="ru-RU" dirty="0"/>
              <a:t> наибольшей длины (не стоит путать наибольший </a:t>
            </a:r>
            <a:r>
              <a:rPr lang="ru-RU" dirty="0" err="1"/>
              <a:t>полупуть</a:t>
            </a:r>
            <a:r>
              <a:rPr lang="ru-RU" dirty="0"/>
              <a:t> с </a:t>
            </a:r>
            <a:r>
              <a:rPr lang="ru-RU" i="1" dirty="0"/>
              <a:t>максимальным </a:t>
            </a:r>
            <a:r>
              <a:rPr lang="ru-RU" i="1" dirty="0" err="1"/>
              <a:t>полупутём</a:t>
            </a:r>
            <a:r>
              <a:rPr lang="ru-RU" dirty="0"/>
              <a:t> (англ. </a:t>
            </a:r>
            <a:r>
              <a:rPr lang="ru-RU" i="1" dirty="0" err="1"/>
              <a:t>maximal</a:t>
            </a:r>
            <a:r>
              <a:rPr lang="ru-RU" i="1" dirty="0"/>
              <a:t> </a:t>
            </a:r>
            <a:r>
              <a:rPr lang="ru-RU" i="1" dirty="0" err="1"/>
              <a:t>semipath</a:t>
            </a:r>
            <a:r>
              <a:rPr lang="ru-RU" dirty="0"/>
              <a:t>) — </a:t>
            </a:r>
            <a:r>
              <a:rPr lang="ru-RU" dirty="0" err="1"/>
              <a:t>полупутём</a:t>
            </a:r>
            <a:r>
              <a:rPr lang="ru-RU" dirty="0"/>
              <a:t>, который нельзя продолжить; наибольший </a:t>
            </a:r>
            <a:r>
              <a:rPr lang="ru-RU" dirty="0" err="1"/>
              <a:t>полупуть</a:t>
            </a:r>
            <a:r>
              <a:rPr lang="ru-RU" dirty="0"/>
              <a:t> всегда является максимальным, а вот обратное не всегда верно). Следует отметить, что наибольший </a:t>
            </a:r>
            <a:r>
              <a:rPr lang="ru-RU" dirty="0" err="1"/>
              <a:t>полупуть</a:t>
            </a:r>
            <a:r>
              <a:rPr lang="ru-RU" dirty="0"/>
              <a:t> в дереве не обязательно соединяет некоторые два листа этого дерева. Так, например, если у корня дерева только одно поддерево, то наибольший </a:t>
            </a:r>
            <a:r>
              <a:rPr lang="ru-RU" dirty="0" err="1"/>
              <a:t>полупуть</a:t>
            </a:r>
            <a:r>
              <a:rPr lang="ru-RU" dirty="0"/>
              <a:t> может соединять корень дерева и один из листьев. Заметим, что в дереве может быть несколько корней </a:t>
            </a:r>
            <a:r>
              <a:rPr lang="ru-RU" dirty="0" err="1"/>
              <a:t>полупутей</a:t>
            </a:r>
            <a:r>
              <a:rPr lang="ru-RU" dirty="0"/>
              <a:t> наибольшей длины, а через один и тот же корень может проходить несколько различных </a:t>
            </a:r>
            <a:r>
              <a:rPr lang="ru-RU" dirty="0" err="1"/>
              <a:t>полупутей</a:t>
            </a:r>
            <a:r>
              <a:rPr lang="ru-RU" dirty="0"/>
              <a:t> наибольшей длины. Так, в дереве, приведённом на рисунке, есть два наибольших </a:t>
            </a:r>
            <a:r>
              <a:rPr lang="ru-RU" dirty="0" err="1"/>
              <a:t>полупути</a:t>
            </a:r>
            <a:r>
              <a:rPr lang="ru-RU" dirty="0"/>
              <a:t>: один соединяет вершину 4 и вершину 13, другой — вершину 7 и вершину 13. Оба эти </a:t>
            </a:r>
            <a:r>
              <a:rPr lang="ru-RU" dirty="0" err="1"/>
              <a:t>полупути</a:t>
            </a:r>
            <a:r>
              <a:rPr lang="ru-RU" dirty="0"/>
              <a:t> имеют длину 6 и имеют общий корень — вершину 8.</a:t>
            </a: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297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Обходы дерева</a:t>
            </a:r>
            <a:endParaRPr lang="ru-RU" dirty="0"/>
          </a:p>
        </p:txBody>
      </p:sp>
      <p:sp>
        <p:nvSpPr>
          <p:cNvPr id="3" name="Объект 2"/>
          <p:cNvSpPr>
            <a:spLocks noGrp="1"/>
          </p:cNvSpPr>
          <p:nvPr>
            <p:ph idx="1"/>
          </p:nvPr>
        </p:nvSpPr>
        <p:spPr>
          <a:xfrm>
            <a:off x="838200" y="866274"/>
            <a:ext cx="7138737" cy="5690937"/>
          </a:xfrm>
        </p:spPr>
        <p:txBody>
          <a:bodyPr>
            <a:normAutofit/>
          </a:bodyPr>
          <a:lstStyle/>
          <a:p>
            <a:pPr marL="0" indent="0" algn="just">
              <a:buNone/>
            </a:pPr>
            <a:r>
              <a:rPr lang="ru-RU" dirty="0"/>
              <a:t>Многие алгоритмы, работая с бинарными корневыми деревьями, посещают один раз в определенном порядке каждую вершину дерева. </a:t>
            </a:r>
            <a:r>
              <a:rPr lang="ru-RU" dirty="0" smtClean="0"/>
              <a:t>Существуют </a:t>
            </a:r>
            <a:r>
              <a:rPr lang="ru-RU" dirty="0"/>
              <a:t>три наиболее распространенных способа обхода вершин бинарного дерева (предполагаем, что бинарное дерево задано списковой структурой): </a:t>
            </a:r>
            <a:r>
              <a:rPr lang="ru-RU" i="1" dirty="0"/>
              <a:t>прямой</a:t>
            </a:r>
            <a:r>
              <a:rPr lang="ru-RU" dirty="0"/>
              <a:t>, </a:t>
            </a:r>
            <a:r>
              <a:rPr lang="ru-RU" i="1" dirty="0"/>
              <a:t>обратный</a:t>
            </a:r>
            <a:r>
              <a:rPr lang="ru-RU" dirty="0"/>
              <a:t> и </a:t>
            </a:r>
            <a:br>
              <a:rPr lang="ru-RU" dirty="0"/>
            </a:br>
            <a:r>
              <a:rPr lang="ru-RU" i="1" dirty="0" smtClean="0"/>
              <a:t>внутренний</a:t>
            </a:r>
            <a:r>
              <a:rPr lang="ru-RU" dirty="0"/>
              <a:t>.</a:t>
            </a: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5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Обходы дерева</a:t>
            </a:r>
            <a:endParaRPr lang="ru-RU" dirty="0"/>
          </a:p>
        </p:txBody>
      </p:sp>
      <p:sp>
        <p:nvSpPr>
          <p:cNvPr id="3" name="Объект 2"/>
          <p:cNvSpPr>
            <a:spLocks noGrp="1"/>
          </p:cNvSpPr>
          <p:nvPr>
            <p:ph idx="1"/>
          </p:nvPr>
        </p:nvSpPr>
        <p:spPr>
          <a:xfrm>
            <a:off x="838200" y="866274"/>
            <a:ext cx="7138737" cy="5690937"/>
          </a:xfrm>
        </p:spPr>
        <p:txBody>
          <a:bodyPr>
            <a:normAutofit fontScale="92500" lnSpcReduction="20000"/>
          </a:bodyPr>
          <a:lstStyle/>
          <a:p>
            <a:pPr marL="0" indent="0" algn="just">
              <a:buNone/>
            </a:pPr>
            <a:r>
              <a:rPr lang="ru-RU" i="1" dirty="0"/>
              <a:t>Прямой</a:t>
            </a:r>
            <a:r>
              <a:rPr lang="ru-RU" dirty="0"/>
              <a:t> порядок обхода (сверху вниз) заключается в том, что корень некоторого дерева посещается раньше, чем его поддеревья. Если после корня посещается его левое (правое) поддерево, то обход называется прямым левым (правым) обходом.</a:t>
            </a:r>
          </a:p>
          <a:p>
            <a:pPr marL="0" indent="0">
              <a:buNone/>
            </a:pPr>
            <a:r>
              <a:rPr lang="ru-RU" dirty="0"/>
              <a:t>Приведем процедуру прямого левого </a:t>
            </a:r>
            <a:r>
              <a:rPr lang="ru-RU" dirty="0" smtClean="0"/>
              <a:t>обхода:</a:t>
            </a:r>
          </a:p>
          <a:p>
            <a:pPr marL="0" indent="0">
              <a:buNone/>
            </a:pPr>
            <a:r>
              <a:rPr lang="en-US" b="1" dirty="0"/>
              <a:t>procedure </a:t>
            </a:r>
            <a:r>
              <a:rPr lang="en-US" dirty="0"/>
              <a:t>CLR(Cur : ^Node);</a:t>
            </a:r>
          </a:p>
          <a:p>
            <a:pPr marL="0" indent="0">
              <a:buNone/>
            </a:pPr>
            <a:r>
              <a:rPr lang="en-US" dirty="0"/>
              <a:t>  </a:t>
            </a:r>
            <a:r>
              <a:rPr lang="en-US" b="1" dirty="0"/>
              <a:t>begin</a:t>
            </a:r>
          </a:p>
          <a:p>
            <a:pPr marL="0" indent="0">
              <a:buNone/>
            </a:pPr>
            <a:r>
              <a:rPr lang="en-US" b="1" dirty="0"/>
              <a:t>    if </a:t>
            </a:r>
            <a:r>
              <a:rPr lang="en-US" dirty="0"/>
              <a:t>Cur &lt;&gt; Nil </a:t>
            </a:r>
            <a:r>
              <a:rPr lang="en-US" b="1" dirty="0"/>
              <a:t>then begin</a:t>
            </a:r>
          </a:p>
          <a:p>
            <a:pPr marL="0" indent="0">
              <a:buNone/>
            </a:pPr>
            <a:r>
              <a:rPr lang="en-US" b="1" dirty="0"/>
              <a:t>      </a:t>
            </a:r>
            <a:r>
              <a:rPr lang="en-US" dirty="0"/>
              <a:t>write(</a:t>
            </a:r>
            <a:r>
              <a:rPr lang="en-US" dirty="0" err="1"/>
              <a:t>Cur^.Key</a:t>
            </a:r>
            <a:r>
              <a:rPr lang="en-US" dirty="0"/>
              <a:t>, ' ');</a:t>
            </a:r>
          </a:p>
          <a:p>
            <a:pPr marL="0" indent="0">
              <a:buNone/>
            </a:pPr>
            <a:r>
              <a:rPr lang="en-US" dirty="0"/>
              <a:t>      CLR(</a:t>
            </a:r>
            <a:r>
              <a:rPr lang="en-US" dirty="0" err="1"/>
              <a:t>Cur^.Left</a:t>
            </a:r>
            <a:r>
              <a:rPr lang="en-US" dirty="0"/>
              <a:t>);</a:t>
            </a:r>
          </a:p>
          <a:p>
            <a:pPr marL="0" indent="0">
              <a:buNone/>
            </a:pPr>
            <a:r>
              <a:rPr lang="en-US" dirty="0"/>
              <a:t>      CLR(</a:t>
            </a:r>
            <a:r>
              <a:rPr lang="en-US" dirty="0" err="1"/>
              <a:t>Cur^.Right</a:t>
            </a:r>
            <a:r>
              <a:rPr lang="en-US" dirty="0"/>
              <a:t>);</a:t>
            </a:r>
          </a:p>
          <a:p>
            <a:pPr marL="0" indent="0">
              <a:buNone/>
            </a:pPr>
            <a:r>
              <a:rPr lang="en-US" dirty="0"/>
              <a:t>    </a:t>
            </a:r>
            <a:r>
              <a:rPr lang="en-US" b="1" dirty="0"/>
              <a:t>end</a:t>
            </a:r>
            <a:r>
              <a:rPr lang="en-US" dirty="0"/>
              <a:t>;</a:t>
            </a:r>
          </a:p>
          <a:p>
            <a:pPr marL="0" indent="0">
              <a:buNone/>
            </a:pPr>
            <a:r>
              <a:rPr lang="en-US" dirty="0"/>
              <a:t>  </a:t>
            </a:r>
            <a:r>
              <a:rPr lang="en-US" b="1" dirty="0"/>
              <a:t>end</a:t>
            </a:r>
            <a:r>
              <a:rPr lang="en-US" dirty="0"/>
              <a:t>;</a:t>
            </a:r>
            <a:endParaRPr lang="ru-RU"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97253" y="4463716"/>
            <a:ext cx="3741821" cy="954107"/>
          </a:xfrm>
          <a:prstGeom prst="rect">
            <a:avLst/>
          </a:prstGeom>
          <a:noFill/>
        </p:spPr>
        <p:txBody>
          <a:bodyPr wrap="square" rtlCol="0">
            <a:spAutoFit/>
          </a:bodyPr>
          <a:lstStyle/>
          <a:p>
            <a:r>
              <a:rPr lang="ru-RU" sz="2800" dirty="0"/>
              <a:t>Прямой левый обход: </a:t>
            </a:r>
            <a:endParaRPr lang="ru-RU" sz="2800" dirty="0" smtClean="0"/>
          </a:p>
          <a:p>
            <a:r>
              <a:rPr lang="ru-RU" sz="2800" dirty="0" smtClean="0"/>
              <a:t>8</a:t>
            </a:r>
            <a:r>
              <a:rPr lang="ru-RU" sz="2800" dirty="0"/>
              <a:t>, 3, 1, 6, 4, 7, 10, 14, 13</a:t>
            </a:r>
            <a:endParaRPr lang="en-US" sz="2800" dirty="0"/>
          </a:p>
        </p:txBody>
      </p:sp>
    </p:spTree>
    <p:extLst>
      <p:ext uri="{BB962C8B-B14F-4D97-AF65-F5344CB8AC3E}">
        <p14:creationId xmlns:p14="http://schemas.microsoft.com/office/powerpoint/2010/main" val="1830761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Обходы дерева</a:t>
            </a:r>
            <a:endParaRPr lang="ru-RU" dirty="0"/>
          </a:p>
        </p:txBody>
      </p:sp>
      <p:sp>
        <p:nvSpPr>
          <p:cNvPr id="3" name="Объект 2"/>
          <p:cNvSpPr>
            <a:spLocks noGrp="1"/>
          </p:cNvSpPr>
          <p:nvPr>
            <p:ph idx="1"/>
          </p:nvPr>
        </p:nvSpPr>
        <p:spPr>
          <a:xfrm>
            <a:off x="838200" y="866274"/>
            <a:ext cx="7138737" cy="5690937"/>
          </a:xfrm>
        </p:spPr>
        <p:txBody>
          <a:bodyPr>
            <a:normAutofit fontScale="85000" lnSpcReduction="20000"/>
          </a:bodyPr>
          <a:lstStyle/>
          <a:p>
            <a:pPr marL="0" indent="0" algn="just">
              <a:buNone/>
            </a:pPr>
            <a:r>
              <a:rPr lang="ru-RU" i="1" dirty="0" smtClean="0"/>
              <a:t>Обратный </a:t>
            </a:r>
            <a:r>
              <a:rPr lang="ru-RU" dirty="0" smtClean="0"/>
              <a:t>порядок обхода (снизу вверх) заключается в том, что корень дерева посещается после его поддеревьев. Если сначала посещается левое (правое) поддерево корня, то обход называется обратным левым (правым) обходом.</a:t>
            </a:r>
          </a:p>
          <a:p>
            <a:pPr marL="0" indent="0" algn="just">
              <a:buNone/>
            </a:pPr>
            <a:endParaRPr lang="ru-RU" dirty="0" smtClean="0"/>
          </a:p>
          <a:p>
            <a:pPr marL="0" indent="0" algn="just">
              <a:buNone/>
            </a:pPr>
            <a:r>
              <a:rPr lang="ru-RU" dirty="0" smtClean="0"/>
              <a:t>Приведем процедуру обратного левого обхода:</a:t>
            </a:r>
            <a:endParaRPr lang="en-US" dirty="0" smtClean="0"/>
          </a:p>
          <a:p>
            <a:pPr marL="0" indent="0">
              <a:buNone/>
            </a:pPr>
            <a:r>
              <a:rPr lang="en-US" b="1" dirty="0"/>
              <a:t>procedure </a:t>
            </a:r>
            <a:r>
              <a:rPr lang="en-US" dirty="0"/>
              <a:t>LRC(Cur : ^Node);</a:t>
            </a:r>
          </a:p>
          <a:p>
            <a:pPr marL="0" indent="0">
              <a:buNone/>
            </a:pPr>
            <a:r>
              <a:rPr lang="en-US" dirty="0"/>
              <a:t>  </a:t>
            </a:r>
            <a:r>
              <a:rPr lang="en-US" b="1" dirty="0"/>
              <a:t>begin</a:t>
            </a:r>
          </a:p>
          <a:p>
            <a:pPr marL="0" indent="0">
              <a:buNone/>
            </a:pPr>
            <a:r>
              <a:rPr lang="en-US" b="1" dirty="0"/>
              <a:t>    if </a:t>
            </a:r>
            <a:r>
              <a:rPr lang="en-US" dirty="0"/>
              <a:t>Cur &lt;&gt; Nil </a:t>
            </a:r>
            <a:r>
              <a:rPr lang="en-US" b="1" dirty="0"/>
              <a:t>then begin</a:t>
            </a:r>
          </a:p>
          <a:p>
            <a:pPr marL="0" indent="0">
              <a:buNone/>
            </a:pPr>
            <a:r>
              <a:rPr lang="en-US" b="1" dirty="0"/>
              <a:t>      </a:t>
            </a:r>
            <a:r>
              <a:rPr lang="en-US" dirty="0"/>
              <a:t>LRC(</a:t>
            </a:r>
            <a:r>
              <a:rPr lang="en-US" dirty="0" err="1"/>
              <a:t>Cur^.Left</a:t>
            </a:r>
            <a:r>
              <a:rPr lang="en-US" dirty="0"/>
              <a:t>);</a:t>
            </a:r>
          </a:p>
          <a:p>
            <a:pPr marL="0" indent="0">
              <a:buNone/>
            </a:pPr>
            <a:r>
              <a:rPr lang="en-US" dirty="0"/>
              <a:t>      LRC(</a:t>
            </a:r>
            <a:r>
              <a:rPr lang="en-US" dirty="0" err="1"/>
              <a:t>Cur^.Right</a:t>
            </a:r>
            <a:r>
              <a:rPr lang="en-US" dirty="0"/>
              <a:t>);</a:t>
            </a:r>
          </a:p>
          <a:p>
            <a:pPr marL="0" indent="0">
              <a:buNone/>
            </a:pPr>
            <a:r>
              <a:rPr lang="en-US" dirty="0"/>
              <a:t>      write(</a:t>
            </a:r>
            <a:r>
              <a:rPr lang="en-US" dirty="0" err="1"/>
              <a:t>Cur^.Key</a:t>
            </a:r>
            <a:r>
              <a:rPr lang="en-US" dirty="0"/>
              <a:t>, ' '); </a:t>
            </a:r>
          </a:p>
          <a:p>
            <a:pPr marL="0" indent="0">
              <a:buNone/>
            </a:pPr>
            <a:r>
              <a:rPr lang="en-US" dirty="0"/>
              <a:t>    </a:t>
            </a:r>
            <a:r>
              <a:rPr lang="en-US" b="1" dirty="0"/>
              <a:t>end</a:t>
            </a:r>
            <a:r>
              <a:rPr lang="en-US" dirty="0"/>
              <a:t>;</a:t>
            </a:r>
          </a:p>
          <a:p>
            <a:pPr marL="0" indent="0">
              <a:buNone/>
            </a:pPr>
            <a:r>
              <a:rPr lang="en-US" dirty="0"/>
              <a:t>  </a:t>
            </a:r>
            <a:r>
              <a:rPr lang="en-US" b="1" dirty="0"/>
              <a:t>end</a:t>
            </a:r>
            <a:r>
              <a:rPr lang="en-US" dirty="0"/>
              <a:t>;</a:t>
            </a:r>
            <a:endParaRPr lang="ru-RU" dirty="0" smtClean="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76937" y="4463716"/>
            <a:ext cx="3862137" cy="954107"/>
          </a:xfrm>
          <a:prstGeom prst="rect">
            <a:avLst/>
          </a:prstGeom>
          <a:noFill/>
        </p:spPr>
        <p:txBody>
          <a:bodyPr wrap="square" rtlCol="0">
            <a:spAutoFit/>
          </a:bodyPr>
          <a:lstStyle/>
          <a:p>
            <a:r>
              <a:rPr lang="ru-RU" sz="2800" dirty="0" smtClean="0"/>
              <a:t>Обратный </a:t>
            </a:r>
            <a:r>
              <a:rPr lang="ru-RU" sz="2800" dirty="0"/>
              <a:t>левый обход: </a:t>
            </a:r>
            <a:endParaRPr lang="ru-RU" sz="2800" dirty="0" smtClean="0"/>
          </a:p>
          <a:p>
            <a:r>
              <a:rPr lang="ru-RU" sz="2800" dirty="0" smtClean="0"/>
              <a:t>1</a:t>
            </a:r>
            <a:r>
              <a:rPr lang="ru-RU" sz="2800" dirty="0"/>
              <a:t>, 4, 7, 6, 3, 13, 14, 10, </a:t>
            </a:r>
            <a:r>
              <a:rPr lang="ru-RU" sz="2800" dirty="0" smtClean="0"/>
              <a:t>8</a:t>
            </a:r>
            <a:endParaRPr lang="en-US" sz="2800" dirty="0"/>
          </a:p>
        </p:txBody>
      </p:sp>
    </p:spTree>
    <p:extLst>
      <p:ext uri="{BB962C8B-B14F-4D97-AF65-F5344CB8AC3E}">
        <p14:creationId xmlns:p14="http://schemas.microsoft.com/office/powerpoint/2010/main" val="60256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Обходы дерева</a:t>
            </a:r>
            <a:endParaRPr lang="ru-RU" dirty="0"/>
          </a:p>
        </p:txBody>
      </p:sp>
      <p:sp>
        <p:nvSpPr>
          <p:cNvPr id="3" name="Объект 2"/>
          <p:cNvSpPr>
            <a:spLocks noGrp="1"/>
          </p:cNvSpPr>
          <p:nvPr>
            <p:ph idx="1"/>
          </p:nvPr>
        </p:nvSpPr>
        <p:spPr>
          <a:xfrm>
            <a:off x="838200" y="866274"/>
            <a:ext cx="7138737" cy="5690937"/>
          </a:xfrm>
        </p:spPr>
        <p:txBody>
          <a:bodyPr>
            <a:normAutofit fontScale="77500" lnSpcReduction="20000"/>
          </a:bodyPr>
          <a:lstStyle/>
          <a:p>
            <a:pPr marL="0" indent="0" algn="just">
              <a:buNone/>
            </a:pPr>
            <a:r>
              <a:rPr lang="ru-RU" i="1" dirty="0" smtClean="0"/>
              <a:t>Внутренний </a:t>
            </a:r>
            <a:r>
              <a:rPr lang="ru-RU" dirty="0" smtClean="0"/>
              <a:t>порядок обхода (слева направо или справа налево) заключается в том, что корень посещается после посещения одного из его поддеревьев. Если корень посещается после посещения его левого (правого) поддерева, то обход называется внутренним левым (правым) обходом. Заметим, что внутренний левый (правый) обход посещает вершины дерева в порядке возрастания (убывания) ключей вершин.</a:t>
            </a:r>
          </a:p>
          <a:p>
            <a:pPr marL="0" indent="0" algn="just">
              <a:buNone/>
            </a:pPr>
            <a:endParaRPr lang="ru-RU" dirty="0" smtClean="0"/>
          </a:p>
          <a:p>
            <a:pPr marL="0" indent="0" algn="just">
              <a:buNone/>
            </a:pPr>
            <a:r>
              <a:rPr lang="ru-RU" dirty="0" smtClean="0"/>
              <a:t>Приведем процедуру левого внутреннего обхода:</a:t>
            </a:r>
          </a:p>
          <a:p>
            <a:pPr marL="0" indent="0">
              <a:buNone/>
            </a:pPr>
            <a:r>
              <a:rPr lang="en-US" b="1" dirty="0"/>
              <a:t>procedure </a:t>
            </a:r>
            <a:r>
              <a:rPr lang="en-US" dirty="0"/>
              <a:t>LCR(Cur : ^Node);</a:t>
            </a:r>
          </a:p>
          <a:p>
            <a:pPr marL="0" indent="0">
              <a:buNone/>
            </a:pPr>
            <a:r>
              <a:rPr lang="en-US" dirty="0"/>
              <a:t>  </a:t>
            </a:r>
            <a:r>
              <a:rPr lang="en-US" b="1" dirty="0"/>
              <a:t>begin</a:t>
            </a:r>
          </a:p>
          <a:p>
            <a:pPr marL="0" indent="0">
              <a:buNone/>
            </a:pPr>
            <a:r>
              <a:rPr lang="en-US" b="1" dirty="0"/>
              <a:t>    if </a:t>
            </a:r>
            <a:r>
              <a:rPr lang="en-US" dirty="0"/>
              <a:t>Cur &lt;&gt; Nil </a:t>
            </a:r>
            <a:r>
              <a:rPr lang="en-US" b="1" dirty="0"/>
              <a:t>then begin</a:t>
            </a:r>
          </a:p>
          <a:p>
            <a:pPr marL="0" indent="0">
              <a:buNone/>
            </a:pPr>
            <a:r>
              <a:rPr lang="en-US" b="1" dirty="0"/>
              <a:t>      </a:t>
            </a:r>
            <a:r>
              <a:rPr lang="en-US" dirty="0"/>
              <a:t>LCR(</a:t>
            </a:r>
            <a:r>
              <a:rPr lang="en-US" dirty="0" err="1"/>
              <a:t>Cur^.Left</a:t>
            </a:r>
            <a:r>
              <a:rPr lang="en-US" dirty="0"/>
              <a:t>);</a:t>
            </a:r>
          </a:p>
          <a:p>
            <a:pPr marL="0" indent="0">
              <a:buNone/>
            </a:pPr>
            <a:r>
              <a:rPr lang="en-US" dirty="0"/>
              <a:t>      write(</a:t>
            </a:r>
            <a:r>
              <a:rPr lang="en-US" dirty="0" err="1"/>
              <a:t>Cur^.Key</a:t>
            </a:r>
            <a:r>
              <a:rPr lang="en-US" dirty="0"/>
              <a:t>, ' ');</a:t>
            </a:r>
          </a:p>
          <a:p>
            <a:pPr marL="0" indent="0">
              <a:buNone/>
            </a:pPr>
            <a:r>
              <a:rPr lang="en-US" dirty="0"/>
              <a:t>      LCR(</a:t>
            </a:r>
            <a:r>
              <a:rPr lang="en-US" dirty="0" err="1"/>
              <a:t>Cur^.Right</a:t>
            </a:r>
            <a:r>
              <a:rPr lang="en-US" dirty="0"/>
              <a:t>);</a:t>
            </a:r>
          </a:p>
          <a:p>
            <a:pPr marL="0" indent="0">
              <a:buNone/>
            </a:pPr>
            <a:r>
              <a:rPr lang="en-US" dirty="0"/>
              <a:t>    </a:t>
            </a:r>
            <a:r>
              <a:rPr lang="en-US" b="1" dirty="0"/>
              <a:t>end</a:t>
            </a:r>
            <a:r>
              <a:rPr lang="en-US" dirty="0"/>
              <a:t>;</a:t>
            </a:r>
          </a:p>
          <a:p>
            <a:pPr marL="0" indent="0">
              <a:buNone/>
            </a:pPr>
            <a:r>
              <a:rPr lang="en-US" dirty="0"/>
              <a:t>  </a:t>
            </a:r>
            <a:r>
              <a:rPr lang="en-US" b="1" dirty="0"/>
              <a:t>end</a:t>
            </a:r>
            <a:r>
              <a:rPr lang="en-US" dirty="0"/>
              <a:t>;</a:t>
            </a:r>
            <a:endParaRPr lang="ru-RU" dirty="0" smtClean="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40053" y="4463716"/>
            <a:ext cx="4199021" cy="954107"/>
          </a:xfrm>
          <a:prstGeom prst="rect">
            <a:avLst/>
          </a:prstGeom>
          <a:noFill/>
        </p:spPr>
        <p:txBody>
          <a:bodyPr wrap="square" rtlCol="0">
            <a:spAutoFit/>
          </a:bodyPr>
          <a:lstStyle/>
          <a:p>
            <a:r>
              <a:rPr lang="ru-RU" sz="2800" dirty="0" smtClean="0"/>
              <a:t>Внутренний </a:t>
            </a:r>
            <a:r>
              <a:rPr lang="ru-RU" sz="2800" dirty="0"/>
              <a:t>левый обход: </a:t>
            </a:r>
            <a:endParaRPr lang="ru-RU" sz="2800" dirty="0" smtClean="0"/>
          </a:p>
          <a:p>
            <a:r>
              <a:rPr lang="ru-RU" sz="2800" dirty="0" smtClean="0"/>
              <a:t>1</a:t>
            </a:r>
            <a:r>
              <a:rPr lang="ru-RU" sz="2800" dirty="0"/>
              <a:t>, 3, 4, 6, 7, 8, 10, 13, 14</a:t>
            </a:r>
            <a:endParaRPr lang="en-US" sz="2800" dirty="0"/>
          </a:p>
        </p:txBody>
      </p:sp>
    </p:spTree>
    <p:extLst>
      <p:ext uri="{BB962C8B-B14F-4D97-AF65-F5344CB8AC3E}">
        <p14:creationId xmlns:p14="http://schemas.microsoft.com/office/powerpoint/2010/main" val="884738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Определение</a:t>
            </a:r>
            <a:endParaRPr lang="en-US" dirty="0"/>
          </a:p>
        </p:txBody>
      </p:sp>
      <p:sp>
        <p:nvSpPr>
          <p:cNvPr id="3" name="Объект 2"/>
          <p:cNvSpPr>
            <a:spLocks noGrp="1"/>
          </p:cNvSpPr>
          <p:nvPr>
            <p:ph idx="1"/>
          </p:nvPr>
        </p:nvSpPr>
        <p:spPr>
          <a:xfrm>
            <a:off x="838200" y="1106906"/>
            <a:ext cx="10515600" cy="5366084"/>
          </a:xfrm>
        </p:spPr>
        <p:txBody>
          <a:bodyPr>
            <a:normAutofit/>
          </a:bodyPr>
          <a:lstStyle/>
          <a:p>
            <a:pPr marL="0" indent="0" algn="just">
              <a:buNone/>
            </a:pPr>
            <a:r>
              <a:rPr lang="ru-RU" i="1" dirty="0"/>
              <a:t>Деревом</a:t>
            </a:r>
            <a:r>
              <a:rPr lang="ru-RU" dirty="0"/>
              <a:t> (англ. </a:t>
            </a:r>
            <a:r>
              <a:rPr lang="ru-RU" i="1" dirty="0" err="1"/>
              <a:t>tree</a:t>
            </a:r>
            <a:r>
              <a:rPr lang="ru-RU" dirty="0"/>
              <a:t>) называется связный граф без циклов. На практике часто приходится иметь дело со специальными видами деревьев. Наиболее распространенным среди них являются корневые деревья</a:t>
            </a:r>
            <a:r>
              <a:rPr lang="ru-RU" dirty="0" smtClean="0"/>
              <a:t>.</a:t>
            </a:r>
          </a:p>
          <a:p>
            <a:pPr marL="0" indent="0">
              <a:buNone/>
            </a:pPr>
            <a:r>
              <a:rPr lang="ru-RU" i="1" dirty="0"/>
              <a:t>Корневое дерево</a:t>
            </a:r>
            <a:r>
              <a:rPr lang="ru-RU" dirty="0"/>
              <a:t> (или </a:t>
            </a:r>
            <a:r>
              <a:rPr lang="ru-RU" i="1" dirty="0"/>
              <a:t>ориентированное дерево с корнем</a:t>
            </a:r>
            <a:r>
              <a:rPr lang="ru-RU" dirty="0"/>
              <a:t>, англ. </a:t>
            </a:r>
            <a:r>
              <a:rPr lang="ru-RU" i="1" dirty="0" err="1"/>
              <a:t>directed</a:t>
            </a:r>
            <a:r>
              <a:rPr lang="ru-RU" i="1" dirty="0"/>
              <a:t> </a:t>
            </a:r>
            <a:r>
              <a:rPr lang="ru-RU" i="1" dirty="0" err="1"/>
              <a:t>rooted</a:t>
            </a:r>
            <a:r>
              <a:rPr lang="ru-RU" i="1" dirty="0"/>
              <a:t> </a:t>
            </a:r>
            <a:r>
              <a:rPr lang="ru-RU" i="1" dirty="0" err="1"/>
              <a:t>tree</a:t>
            </a:r>
            <a:r>
              <a:rPr lang="ru-RU" dirty="0"/>
              <a:t>) — это ориентированный граф, который удовлетворяет следующим условиям:</a:t>
            </a:r>
          </a:p>
          <a:p>
            <a:r>
              <a:rPr lang="ru-RU" dirty="0"/>
              <a:t>имеется в точности одна вершина, в которую не входит ни одна дуга и которая называется </a:t>
            </a:r>
            <a:r>
              <a:rPr lang="ru-RU" i="1" dirty="0"/>
              <a:t>корнем</a:t>
            </a:r>
            <a:r>
              <a:rPr lang="ru-RU" dirty="0"/>
              <a:t>;</a:t>
            </a:r>
          </a:p>
          <a:p>
            <a:r>
              <a:rPr lang="ru-RU" dirty="0"/>
              <a:t>в каждую вершину, кроме корня, входит ровно одна дуга;</a:t>
            </a:r>
          </a:p>
          <a:p>
            <a:r>
              <a:rPr lang="ru-RU" dirty="0"/>
              <a:t>из корня имеется путь к каждой вершине.</a:t>
            </a:r>
          </a:p>
          <a:p>
            <a:pPr marL="0" indent="0" algn="just">
              <a:buNone/>
            </a:pPr>
            <a:endParaRPr lang="en-US" b="1" dirty="0"/>
          </a:p>
        </p:txBody>
      </p:sp>
    </p:spTree>
    <p:extLst>
      <p:ext uri="{BB962C8B-B14F-4D97-AF65-F5344CB8AC3E}">
        <p14:creationId xmlns:p14="http://schemas.microsoft.com/office/powerpoint/2010/main" val="3689633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Обходы дерева</a:t>
            </a:r>
            <a:endParaRPr lang="ru-RU" dirty="0"/>
          </a:p>
        </p:txBody>
      </p:sp>
      <p:sp>
        <p:nvSpPr>
          <p:cNvPr id="3" name="Объект 2"/>
          <p:cNvSpPr>
            <a:spLocks noGrp="1"/>
          </p:cNvSpPr>
          <p:nvPr>
            <p:ph idx="1"/>
          </p:nvPr>
        </p:nvSpPr>
        <p:spPr>
          <a:xfrm>
            <a:off x="838200" y="866274"/>
            <a:ext cx="7138737" cy="5690937"/>
          </a:xfrm>
        </p:spPr>
        <p:txBody>
          <a:bodyPr>
            <a:normAutofit/>
          </a:bodyPr>
          <a:lstStyle/>
          <a:p>
            <a:pPr marL="0" indent="0" algn="just">
              <a:buNone/>
            </a:pPr>
            <a:r>
              <a:rPr lang="ru-RU" i="1" dirty="0" smtClean="0"/>
              <a:t>Обход в ширину </a:t>
            </a:r>
            <a:r>
              <a:rPr lang="ru-RU" dirty="0" smtClean="0"/>
              <a:t>(</a:t>
            </a:r>
            <a:r>
              <a:rPr lang="ru-RU" dirty="0" smtClean="0"/>
              <a:t>слева направо или справа налево) заключается в том, что </a:t>
            </a:r>
            <a:r>
              <a:rPr lang="ru-RU" dirty="0" smtClean="0"/>
              <a:t>вершины дерева посещаются начиная с корня, в порядке увеличения глубин вершин. В отличие от </a:t>
            </a:r>
            <a:r>
              <a:rPr lang="ru-RU" dirty="0" smtClean="0"/>
              <a:t>ранее описанных обходов, которые по сути являются поисков в глубину (и реализуются рекурсией или использованием стека), </a:t>
            </a:r>
            <a:r>
              <a:rPr lang="ru-RU" dirty="0" smtClean="0"/>
              <a:t>обход в ширину подразумевает использование очереди.</a:t>
            </a:r>
            <a:endParaRPr lang="ru-RU" dirty="0" smtClean="0"/>
          </a:p>
          <a:p>
            <a:pPr marL="0" indent="0" algn="just">
              <a:buNone/>
            </a:pPr>
            <a:endParaRPr lang="ru-RU" dirty="0" smtClean="0"/>
          </a:p>
          <a:p>
            <a:pPr marL="0" indent="0" algn="just">
              <a:buNone/>
            </a:pPr>
            <a:endParaRPr lang="ru-RU" dirty="0" smtClean="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203159"/>
            <a:ext cx="3602268" cy="3007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40053" y="4463716"/>
            <a:ext cx="4199021" cy="954107"/>
          </a:xfrm>
          <a:prstGeom prst="rect">
            <a:avLst/>
          </a:prstGeom>
          <a:noFill/>
        </p:spPr>
        <p:txBody>
          <a:bodyPr wrap="square" rtlCol="0">
            <a:spAutoFit/>
          </a:bodyPr>
          <a:lstStyle/>
          <a:p>
            <a:r>
              <a:rPr lang="en-US" sz="2800" dirty="0" smtClean="0"/>
              <a:t>BFS</a:t>
            </a:r>
            <a:r>
              <a:rPr lang="ru-RU" sz="2800" dirty="0" smtClean="0"/>
              <a:t>: </a:t>
            </a:r>
            <a:endParaRPr lang="ru-RU" sz="2800" dirty="0" smtClean="0"/>
          </a:p>
          <a:p>
            <a:r>
              <a:rPr lang="en-US" sz="2800" dirty="0"/>
              <a:t>8</a:t>
            </a:r>
            <a:r>
              <a:rPr lang="ru-RU" sz="2800" dirty="0" smtClean="0"/>
              <a:t>, </a:t>
            </a:r>
            <a:r>
              <a:rPr lang="ru-RU" sz="2800" dirty="0"/>
              <a:t>3, </a:t>
            </a:r>
            <a:r>
              <a:rPr lang="en-US" sz="2800" dirty="0" smtClean="0"/>
              <a:t>10</a:t>
            </a:r>
            <a:r>
              <a:rPr lang="ru-RU" sz="2800" dirty="0" smtClean="0"/>
              <a:t>, </a:t>
            </a:r>
            <a:r>
              <a:rPr lang="en-US" sz="2800" dirty="0"/>
              <a:t>1</a:t>
            </a:r>
            <a:r>
              <a:rPr lang="ru-RU" sz="2800" dirty="0" smtClean="0"/>
              <a:t>, </a:t>
            </a:r>
            <a:r>
              <a:rPr lang="en-US" sz="2800" dirty="0"/>
              <a:t>6</a:t>
            </a:r>
            <a:r>
              <a:rPr lang="ru-RU" sz="2800" dirty="0" smtClean="0"/>
              <a:t>, </a:t>
            </a:r>
            <a:r>
              <a:rPr lang="en-US" sz="2800" dirty="0" smtClean="0"/>
              <a:t>14</a:t>
            </a:r>
            <a:r>
              <a:rPr lang="ru-RU" sz="2800" dirty="0" smtClean="0"/>
              <a:t>, </a:t>
            </a:r>
            <a:r>
              <a:rPr lang="en-US" sz="2800" dirty="0" smtClean="0"/>
              <a:t>4</a:t>
            </a:r>
            <a:r>
              <a:rPr lang="ru-RU" sz="2800" dirty="0" smtClean="0"/>
              <a:t>, </a:t>
            </a:r>
            <a:r>
              <a:rPr lang="en-US" sz="2800" dirty="0" smtClean="0"/>
              <a:t>7</a:t>
            </a:r>
            <a:r>
              <a:rPr lang="ru-RU" sz="2800" dirty="0" smtClean="0"/>
              <a:t>, 1</a:t>
            </a:r>
            <a:r>
              <a:rPr lang="en-US" sz="2800" dirty="0" smtClean="0"/>
              <a:t>3</a:t>
            </a:r>
            <a:endParaRPr lang="en-US" sz="2800" dirty="0"/>
          </a:p>
        </p:txBody>
      </p:sp>
    </p:spTree>
    <p:extLst>
      <p:ext uri="{BB962C8B-B14F-4D97-AF65-F5344CB8AC3E}">
        <p14:creationId xmlns:p14="http://schemas.microsoft.com/office/powerpoint/2010/main" val="1034937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Удаление вершины</a:t>
            </a:r>
            <a:endParaRPr lang="ru-RU" dirty="0"/>
          </a:p>
        </p:txBody>
      </p:sp>
      <p:sp>
        <p:nvSpPr>
          <p:cNvPr id="3" name="Объект 2"/>
          <p:cNvSpPr>
            <a:spLocks noGrp="1"/>
          </p:cNvSpPr>
          <p:nvPr>
            <p:ph idx="1"/>
          </p:nvPr>
        </p:nvSpPr>
        <p:spPr>
          <a:xfrm>
            <a:off x="838200" y="866274"/>
            <a:ext cx="9809747" cy="5690937"/>
          </a:xfrm>
        </p:spPr>
        <p:txBody>
          <a:bodyPr>
            <a:normAutofit fontScale="92500" lnSpcReduction="10000"/>
          </a:bodyPr>
          <a:lstStyle/>
          <a:p>
            <a:pPr marL="0" indent="0" algn="just">
              <a:buNone/>
            </a:pPr>
            <a:r>
              <a:rPr lang="ru-RU" dirty="0"/>
              <a:t>В некоторых задачах требуется выполнить удаление заданной вершины </a:t>
            </a:r>
            <a:r>
              <a:rPr lang="ru-RU" i="1" dirty="0"/>
              <a:t>v</a:t>
            </a:r>
            <a:r>
              <a:rPr lang="ru-RU" dirty="0"/>
              <a:t> из дерева (предположим, что </a:t>
            </a:r>
            <a:r>
              <a:rPr lang="ru-RU" i="1" dirty="0"/>
              <a:t>f</a:t>
            </a:r>
            <a:r>
              <a:rPr lang="ru-RU" dirty="0"/>
              <a:t> — отец удаляемой вершины).</a:t>
            </a:r>
          </a:p>
          <a:p>
            <a:pPr marL="0" indent="0" algn="just">
              <a:buNone/>
            </a:pPr>
            <a:r>
              <a:rPr lang="ru-RU" dirty="0"/>
              <a:t>Задача удаления достаточно проста и выполняется за константное время, если у удаляемой вершины </a:t>
            </a:r>
            <a:r>
              <a:rPr lang="ru-RU" i="1" dirty="0"/>
              <a:t>v</a:t>
            </a:r>
            <a:r>
              <a:rPr lang="ru-RU" dirty="0"/>
              <a:t> не более одного поддерева (предположим, что если поддерево у вершины </a:t>
            </a:r>
            <a:r>
              <a:rPr lang="ru-RU" i="1" dirty="0"/>
              <a:t>v</a:t>
            </a:r>
            <a:r>
              <a:rPr lang="ru-RU" dirty="0"/>
              <a:t> существует, то </a:t>
            </a:r>
            <a:r>
              <a:rPr lang="ru-RU" i="1" dirty="0"/>
              <a:t>w</a:t>
            </a:r>
            <a:r>
              <a:rPr lang="ru-RU" dirty="0"/>
              <a:t> — его корень). В этом случае можно выполнить непосредственное удаление вершины </a:t>
            </a:r>
            <a:r>
              <a:rPr lang="ru-RU" i="1" dirty="0"/>
              <a:t>v</a:t>
            </a:r>
            <a:r>
              <a:rPr lang="ru-RU" dirty="0"/>
              <a:t>, после чего выполняются следующие действия:</a:t>
            </a:r>
          </a:p>
          <a:p>
            <a:r>
              <a:rPr lang="ru-RU" dirty="0"/>
              <a:t>если </a:t>
            </a:r>
            <a:r>
              <a:rPr lang="ru-RU" i="1" dirty="0"/>
              <a:t>v</a:t>
            </a:r>
            <a:r>
              <a:rPr lang="ru-RU" dirty="0"/>
              <a:t> — корень дерева, то корнем дерева станет вершина </a:t>
            </a:r>
            <a:r>
              <a:rPr lang="ru-RU" i="1" dirty="0"/>
              <a:t>w</a:t>
            </a:r>
            <a:r>
              <a:rPr lang="ru-RU" dirty="0"/>
              <a:t> (если у вершины </a:t>
            </a:r>
            <a:r>
              <a:rPr lang="ru-RU" i="1" dirty="0"/>
              <a:t>v</a:t>
            </a:r>
            <a:r>
              <a:rPr lang="ru-RU" dirty="0"/>
              <a:t> сыновей не было, то дерево перестанет существовать);</a:t>
            </a:r>
          </a:p>
          <a:p>
            <a:r>
              <a:rPr lang="ru-RU" dirty="0"/>
              <a:t>если </a:t>
            </a:r>
            <a:r>
              <a:rPr lang="ru-RU" i="1" dirty="0"/>
              <a:t>v</a:t>
            </a:r>
            <a:r>
              <a:rPr lang="ru-RU" dirty="0"/>
              <a:t> — лист, то ссылка у вершины </a:t>
            </a:r>
            <a:r>
              <a:rPr lang="ru-RU" i="1" dirty="0"/>
              <a:t>f</a:t>
            </a:r>
            <a:r>
              <a:rPr lang="ru-RU" dirty="0"/>
              <a:t>, указывающая на вершину </a:t>
            </a:r>
            <a:r>
              <a:rPr lang="ru-RU" i="1" dirty="0"/>
              <a:t>v</a:t>
            </a:r>
            <a:r>
              <a:rPr lang="ru-RU" dirty="0"/>
              <a:t>, станет пустой;</a:t>
            </a:r>
          </a:p>
          <a:p>
            <a:r>
              <a:rPr lang="ru-RU" dirty="0"/>
              <a:t>если </a:t>
            </a:r>
            <a:r>
              <a:rPr lang="ru-RU" i="1" dirty="0"/>
              <a:t>v</a:t>
            </a:r>
            <a:r>
              <a:rPr lang="ru-RU" dirty="0"/>
              <a:t> не лист и не корень дерева, то ссылка у </a:t>
            </a:r>
            <a:r>
              <a:rPr lang="ru-RU" i="1" dirty="0"/>
              <a:t>f</a:t>
            </a:r>
            <a:r>
              <a:rPr lang="ru-RU" dirty="0"/>
              <a:t>, указывающая на </a:t>
            </a:r>
            <a:r>
              <a:rPr lang="ru-RU" i="1" dirty="0"/>
              <a:t>v</a:t>
            </a:r>
            <a:r>
              <a:rPr lang="ru-RU" dirty="0"/>
              <a:t>, будет указывать на </a:t>
            </a:r>
            <a:r>
              <a:rPr lang="ru-RU" i="1" dirty="0"/>
              <a:t>w</a:t>
            </a:r>
            <a:r>
              <a:rPr lang="ru-RU" dirty="0"/>
              <a:t>.</a:t>
            </a:r>
          </a:p>
          <a:p>
            <a:pPr marL="0" indent="0" algn="just">
              <a:buNone/>
            </a:pPr>
            <a:endParaRPr lang="ru-RU" dirty="0" smtClean="0"/>
          </a:p>
        </p:txBody>
      </p:sp>
    </p:spTree>
    <p:extLst>
      <p:ext uri="{BB962C8B-B14F-4D97-AF65-F5344CB8AC3E}">
        <p14:creationId xmlns:p14="http://schemas.microsoft.com/office/powerpoint/2010/main" val="2286663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Удаление вершины</a:t>
            </a:r>
            <a:endParaRPr lang="ru-RU" dirty="0"/>
          </a:p>
        </p:txBody>
      </p:sp>
      <p:sp>
        <p:nvSpPr>
          <p:cNvPr id="3" name="Объект 2"/>
          <p:cNvSpPr>
            <a:spLocks noGrp="1"/>
          </p:cNvSpPr>
          <p:nvPr>
            <p:ph idx="1"/>
          </p:nvPr>
        </p:nvSpPr>
        <p:spPr>
          <a:xfrm>
            <a:off x="838200" y="866274"/>
            <a:ext cx="9809747" cy="5690937"/>
          </a:xfrm>
        </p:spPr>
        <p:txBody>
          <a:bodyPr>
            <a:normAutofit fontScale="92500" lnSpcReduction="10000"/>
          </a:bodyPr>
          <a:lstStyle/>
          <a:p>
            <a:pPr marL="0" indent="0" algn="just">
              <a:buNone/>
            </a:pPr>
            <a:r>
              <a:rPr lang="ru-RU" dirty="0" smtClean="0"/>
              <a:t>Случай удаления вершины v, у которой два поддерева, можно свести к предыдущему. При этом непосредственного удаления вершины v из дерева не происходит, а ключ вершины v заменяется на значение минимального (максимального) ключа среди вершин правого (левого) поддерева вершины v — такое удаление называют правым (левым).</a:t>
            </a:r>
          </a:p>
          <a:p>
            <a:pPr marL="0" indent="0" algn="just">
              <a:buNone/>
            </a:pPr>
            <a:endParaRPr lang="ru-RU" dirty="0" smtClean="0"/>
          </a:p>
          <a:p>
            <a:pPr marL="0" indent="0" algn="just">
              <a:buNone/>
            </a:pPr>
            <a:r>
              <a:rPr lang="ru-RU" dirty="0" smtClean="0"/>
              <a:t>Рассмотрим более подробно правое удаление. Предположим, что минимальный ключ в правом поддереве вершины v имела вершина z. Запишем ключ вершины z в вершину v, что приведёт к тому, что в дереве появятся две вершины v и z с одинаковыми ключевыми значениями, а это недопустимо для бинарного поискового дерева.</a:t>
            </a:r>
          </a:p>
          <a:p>
            <a:pPr marL="0" indent="0" algn="just">
              <a:buNone/>
            </a:pPr>
            <a:r>
              <a:rPr lang="ru-RU" dirty="0"/>
              <a:t>Поэтому, удаляем вершину </a:t>
            </a:r>
            <a:r>
              <a:rPr lang="ru-RU" i="1" dirty="0"/>
              <a:t>z</a:t>
            </a:r>
            <a:r>
              <a:rPr lang="ru-RU" dirty="0"/>
              <a:t> из дерева. Это сделать проще, так как вершина </a:t>
            </a:r>
            <a:r>
              <a:rPr lang="ru-RU" i="1" dirty="0"/>
              <a:t>z</a:t>
            </a:r>
            <a:r>
              <a:rPr lang="ru-RU" dirty="0"/>
              <a:t> не имеет левого поддерева (возможно, является листом) и завершаем процедуру удаления.</a:t>
            </a:r>
            <a:endParaRPr lang="ru-RU" dirty="0" smtClean="0"/>
          </a:p>
        </p:txBody>
      </p:sp>
    </p:spTree>
    <p:extLst>
      <p:ext uri="{BB962C8B-B14F-4D97-AF65-F5344CB8AC3E}">
        <p14:creationId xmlns:p14="http://schemas.microsoft.com/office/powerpoint/2010/main" val="3499594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Определение</a:t>
            </a:r>
            <a:endParaRPr lang="en-US" dirty="0"/>
          </a:p>
        </p:txBody>
      </p:sp>
      <p:sp>
        <p:nvSpPr>
          <p:cNvPr id="3" name="Объект 2"/>
          <p:cNvSpPr>
            <a:spLocks noGrp="1"/>
          </p:cNvSpPr>
          <p:nvPr>
            <p:ph idx="1"/>
          </p:nvPr>
        </p:nvSpPr>
        <p:spPr>
          <a:xfrm>
            <a:off x="838200" y="1203160"/>
            <a:ext cx="10515600" cy="5366084"/>
          </a:xfrm>
        </p:spPr>
        <p:txBody>
          <a:bodyPr>
            <a:normAutofit/>
          </a:bodyPr>
          <a:lstStyle/>
          <a:p>
            <a:pPr marL="0" indent="0" algn="just">
              <a:buNone/>
            </a:pPr>
            <a:r>
              <a:rPr lang="ru-RU" dirty="0" smtClean="0"/>
              <a:t>Если в корневом дереве существует путь из v в w, то v называют </a:t>
            </a:r>
            <a:r>
              <a:rPr lang="ru-RU" i="1" dirty="0" smtClean="0"/>
              <a:t>предком </a:t>
            </a:r>
            <a:r>
              <a:rPr lang="ru-RU" dirty="0" smtClean="0"/>
              <a:t>вершины w, а w — </a:t>
            </a:r>
            <a:r>
              <a:rPr lang="ru-RU" i="1" dirty="0" smtClean="0"/>
              <a:t>потомком </a:t>
            </a:r>
            <a:r>
              <a:rPr lang="ru-RU" dirty="0" smtClean="0"/>
              <a:t>вершины v. Стоит отметить, что любая вершина является своим собственным потомком. Если вершина не имеет других потомков, то её называют </a:t>
            </a:r>
            <a:r>
              <a:rPr lang="ru-RU" i="1" dirty="0" smtClean="0"/>
              <a:t>висячей вершиной </a:t>
            </a:r>
            <a:r>
              <a:rPr lang="ru-RU" dirty="0" smtClean="0"/>
              <a:t>(англ. </a:t>
            </a:r>
            <a:r>
              <a:rPr lang="ru-RU" i="1" dirty="0" err="1" smtClean="0"/>
              <a:t>pendant</a:t>
            </a:r>
            <a:r>
              <a:rPr lang="ru-RU" i="1" dirty="0" smtClean="0"/>
              <a:t> </a:t>
            </a:r>
            <a:r>
              <a:rPr lang="ru-RU" i="1" dirty="0" err="1" smtClean="0"/>
              <a:t>vertex</a:t>
            </a:r>
            <a:r>
              <a:rPr lang="ru-RU" dirty="0" smtClean="0"/>
              <a:t>) или </a:t>
            </a:r>
            <a:r>
              <a:rPr lang="ru-RU" i="1" dirty="0" smtClean="0"/>
              <a:t>листом</a:t>
            </a:r>
            <a:r>
              <a:rPr lang="ru-RU" dirty="0" smtClean="0"/>
              <a:t> (мн. </a:t>
            </a:r>
            <a:r>
              <a:rPr lang="ru-RU" i="1" dirty="0" smtClean="0"/>
              <a:t>листьями</a:t>
            </a:r>
            <a:r>
              <a:rPr lang="ru-RU" dirty="0" smtClean="0"/>
              <a:t>, англ. </a:t>
            </a:r>
            <a:r>
              <a:rPr lang="ru-RU" i="1" dirty="0" err="1" smtClean="0"/>
              <a:t>leaf</a:t>
            </a:r>
            <a:r>
              <a:rPr lang="ru-RU" i="1" dirty="0" smtClean="0"/>
              <a:t> </a:t>
            </a:r>
            <a:r>
              <a:rPr lang="ru-RU" dirty="0" smtClean="0"/>
              <a:t>/ </a:t>
            </a:r>
            <a:r>
              <a:rPr lang="ru-RU" i="1" dirty="0" err="1" smtClean="0"/>
              <a:t>leaves</a:t>
            </a:r>
            <a:r>
              <a:rPr lang="ru-RU" dirty="0" smtClean="0"/>
              <a:t>). Вершины, отличные от корня и листьев, называют </a:t>
            </a:r>
            <a:r>
              <a:rPr lang="ru-RU" i="1" dirty="0" smtClean="0"/>
              <a:t>внутренними</a:t>
            </a:r>
            <a:r>
              <a:rPr lang="ru-RU" dirty="0" smtClean="0"/>
              <a:t>.</a:t>
            </a:r>
            <a:endParaRPr lang="en-US"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3777417"/>
            <a:ext cx="508635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21763" y="3516870"/>
            <a:ext cx="288862" cy="369332"/>
          </a:xfrm>
          <a:prstGeom prst="rect">
            <a:avLst/>
          </a:prstGeom>
          <a:noFill/>
        </p:spPr>
        <p:txBody>
          <a:bodyPr wrap="none" rtlCol="0">
            <a:spAutoFit/>
          </a:bodyPr>
          <a:lstStyle/>
          <a:p>
            <a:r>
              <a:rPr lang="en-US" dirty="0"/>
              <a:t>v</a:t>
            </a:r>
          </a:p>
        </p:txBody>
      </p:sp>
      <p:sp>
        <p:nvSpPr>
          <p:cNvPr id="6" name="TextBox 5"/>
          <p:cNvSpPr txBox="1"/>
          <p:nvPr/>
        </p:nvSpPr>
        <p:spPr>
          <a:xfrm>
            <a:off x="9611996" y="5735415"/>
            <a:ext cx="349776" cy="369332"/>
          </a:xfrm>
          <a:prstGeom prst="rect">
            <a:avLst/>
          </a:prstGeom>
          <a:noFill/>
        </p:spPr>
        <p:txBody>
          <a:bodyPr wrap="none" rtlCol="0">
            <a:spAutoFit/>
          </a:bodyPr>
          <a:lstStyle/>
          <a:p>
            <a:r>
              <a:rPr lang="en-US" dirty="0"/>
              <a:t>w</a:t>
            </a:r>
          </a:p>
        </p:txBody>
      </p:sp>
    </p:spTree>
    <p:extLst>
      <p:ext uri="{BB962C8B-B14F-4D97-AF65-F5344CB8AC3E}">
        <p14:creationId xmlns:p14="http://schemas.microsoft.com/office/powerpoint/2010/main" val="3875512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Определение</a:t>
            </a:r>
            <a:endParaRPr lang="en-US" dirty="0"/>
          </a:p>
        </p:txBody>
      </p:sp>
      <p:sp>
        <p:nvSpPr>
          <p:cNvPr id="3" name="Объект 2"/>
          <p:cNvSpPr>
            <a:spLocks noGrp="1"/>
          </p:cNvSpPr>
          <p:nvPr>
            <p:ph idx="1"/>
          </p:nvPr>
        </p:nvSpPr>
        <p:spPr>
          <a:xfrm>
            <a:off x="838200" y="1203159"/>
            <a:ext cx="10515600" cy="5366084"/>
          </a:xfrm>
        </p:spPr>
        <p:txBody>
          <a:bodyPr>
            <a:normAutofit/>
          </a:bodyPr>
          <a:lstStyle/>
          <a:p>
            <a:pPr marL="0" indent="0" algn="just">
              <a:buNone/>
            </a:pPr>
            <a:r>
              <a:rPr lang="ru-RU" dirty="0" smtClean="0"/>
              <a:t>Если (</a:t>
            </a:r>
            <a:r>
              <a:rPr lang="ru-RU" dirty="0" err="1" smtClean="0"/>
              <a:t>v,w</a:t>
            </a:r>
            <a:r>
              <a:rPr lang="ru-RU" dirty="0" smtClean="0"/>
              <a:t>) — дуга корневого дерева, то v называется </a:t>
            </a:r>
            <a:r>
              <a:rPr lang="ru-RU" i="1" dirty="0" smtClean="0"/>
              <a:t>отцом</a:t>
            </a:r>
            <a:r>
              <a:rPr lang="ru-RU" dirty="0" smtClean="0"/>
              <a:t> (также </a:t>
            </a:r>
            <a:r>
              <a:rPr lang="ru-RU" i="1" dirty="0" smtClean="0"/>
              <a:t>родителем</a:t>
            </a:r>
            <a:r>
              <a:rPr lang="ru-RU" dirty="0" smtClean="0"/>
              <a:t> или </a:t>
            </a:r>
            <a:r>
              <a:rPr lang="ru-RU" i="1" dirty="0" smtClean="0"/>
              <a:t>непосредственным предком</a:t>
            </a:r>
            <a:r>
              <a:rPr lang="ru-RU" dirty="0" smtClean="0"/>
              <a:t>) вершины w, а w называется </a:t>
            </a:r>
            <a:r>
              <a:rPr lang="ru-RU" i="1" dirty="0" smtClean="0"/>
              <a:t>сыном </a:t>
            </a:r>
            <a:r>
              <a:rPr lang="ru-RU" dirty="0" smtClean="0"/>
              <a:t>(или </a:t>
            </a:r>
            <a:r>
              <a:rPr lang="ru-RU" i="1" dirty="0" smtClean="0"/>
              <a:t>непосредственным потомком</a:t>
            </a:r>
            <a:r>
              <a:rPr lang="ru-RU" dirty="0" smtClean="0"/>
              <a:t>) вершины v. Подграф, порождённый всеми потомками вершины v (включая вершину v) корневого дерева T, называется </a:t>
            </a:r>
            <a:r>
              <a:rPr lang="ru-RU" i="1" dirty="0" smtClean="0"/>
              <a:t>поддеревом </a:t>
            </a:r>
            <a:r>
              <a:rPr lang="ru-RU" dirty="0" smtClean="0"/>
              <a:t>(англ. </a:t>
            </a:r>
            <a:r>
              <a:rPr lang="ru-RU" i="1" dirty="0" err="1" smtClean="0"/>
              <a:t>subtree</a:t>
            </a:r>
            <a:r>
              <a:rPr lang="ru-RU" dirty="0" smtClean="0"/>
              <a:t>) корневого дерева T с корнем в вершине v.</a:t>
            </a:r>
            <a:endParaRPr lang="en-US" dirty="0"/>
          </a:p>
        </p:txBody>
      </p:sp>
      <p:pic>
        <p:nvPicPr>
          <p:cNvPr id="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3777417"/>
            <a:ext cx="5086350"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52334" y="4266378"/>
            <a:ext cx="288862" cy="369332"/>
          </a:xfrm>
          <a:prstGeom prst="rect">
            <a:avLst/>
          </a:prstGeom>
          <a:noFill/>
        </p:spPr>
        <p:txBody>
          <a:bodyPr wrap="none" rtlCol="0">
            <a:spAutoFit/>
          </a:bodyPr>
          <a:lstStyle/>
          <a:p>
            <a:r>
              <a:rPr lang="en-US" dirty="0"/>
              <a:t>v</a:t>
            </a:r>
          </a:p>
        </p:txBody>
      </p:sp>
      <p:sp>
        <p:nvSpPr>
          <p:cNvPr id="7" name="TextBox 6"/>
          <p:cNvSpPr txBox="1"/>
          <p:nvPr/>
        </p:nvSpPr>
        <p:spPr>
          <a:xfrm>
            <a:off x="6722944" y="5010904"/>
            <a:ext cx="349776" cy="369332"/>
          </a:xfrm>
          <a:prstGeom prst="rect">
            <a:avLst/>
          </a:prstGeom>
          <a:noFill/>
        </p:spPr>
        <p:txBody>
          <a:bodyPr wrap="none" rtlCol="0">
            <a:spAutoFit/>
          </a:bodyPr>
          <a:lstStyle/>
          <a:p>
            <a:r>
              <a:rPr lang="en-US" dirty="0" smtClean="0"/>
              <a:t>w</a:t>
            </a:r>
            <a:endParaRPr lang="en-US" dirty="0"/>
          </a:p>
        </p:txBody>
      </p:sp>
    </p:spTree>
    <p:extLst>
      <p:ext uri="{BB962C8B-B14F-4D97-AF65-F5344CB8AC3E}">
        <p14:creationId xmlns:p14="http://schemas.microsoft.com/office/powerpoint/2010/main" val="1405372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Определение</a:t>
            </a:r>
            <a:endParaRPr lang="en-US" dirty="0"/>
          </a:p>
        </p:txBody>
      </p:sp>
      <p:sp>
        <p:nvSpPr>
          <p:cNvPr id="3" name="Объект 2"/>
          <p:cNvSpPr>
            <a:spLocks noGrp="1"/>
          </p:cNvSpPr>
          <p:nvPr>
            <p:ph idx="1"/>
          </p:nvPr>
        </p:nvSpPr>
        <p:spPr>
          <a:xfrm>
            <a:off x="838200" y="1203159"/>
            <a:ext cx="10515600" cy="5366084"/>
          </a:xfrm>
        </p:spPr>
        <p:txBody>
          <a:bodyPr>
            <a:normAutofit/>
          </a:bodyPr>
          <a:lstStyle/>
          <a:p>
            <a:pPr marL="0" indent="0" algn="just">
              <a:buNone/>
            </a:pPr>
            <a:r>
              <a:rPr lang="ru-RU" i="1" dirty="0" smtClean="0"/>
              <a:t>Глубиной </a:t>
            </a:r>
            <a:r>
              <a:rPr lang="ru-RU" dirty="0" smtClean="0"/>
              <a:t>(англ. </a:t>
            </a:r>
            <a:r>
              <a:rPr lang="ru-RU" i="1" dirty="0" err="1" smtClean="0"/>
              <a:t>depth</a:t>
            </a:r>
            <a:r>
              <a:rPr lang="ru-RU" dirty="0" smtClean="0"/>
              <a:t>) вершины v в корневом дереве называется длина (в дугах) единственного пути из корня в эту вершину.</a:t>
            </a:r>
          </a:p>
          <a:p>
            <a:pPr marL="0" indent="0" algn="just">
              <a:buNone/>
            </a:pPr>
            <a:endParaRPr lang="ru-RU" dirty="0" smtClean="0"/>
          </a:p>
          <a:p>
            <a:pPr marL="0" indent="0" algn="just">
              <a:buNone/>
            </a:pPr>
            <a:r>
              <a:rPr lang="ru-RU" i="1" dirty="0" smtClean="0"/>
              <a:t>Высотой</a:t>
            </a:r>
            <a:r>
              <a:rPr lang="ru-RU" dirty="0" smtClean="0"/>
              <a:t> (англ. </a:t>
            </a:r>
            <a:r>
              <a:rPr lang="ru-RU" i="1" dirty="0" err="1" smtClean="0"/>
              <a:t>height</a:t>
            </a:r>
            <a:r>
              <a:rPr lang="ru-RU" dirty="0" smtClean="0"/>
              <a:t>) вершины v в корневом дереве называется длина (в дугах) наибольшего пути из вершины v до одного из его потомков. Высота корневого дерева — высота корня.</a:t>
            </a:r>
          </a:p>
          <a:p>
            <a:pPr marL="0" indent="0" algn="just">
              <a:buNone/>
            </a:pPr>
            <a:endParaRPr lang="ru-RU" dirty="0" smtClean="0"/>
          </a:p>
          <a:p>
            <a:pPr marL="0" indent="0" algn="just">
              <a:buNone/>
            </a:pPr>
            <a:r>
              <a:rPr lang="ru-RU" i="1" dirty="0" smtClean="0"/>
              <a:t>Уровнем</a:t>
            </a:r>
            <a:r>
              <a:rPr lang="ru-RU" dirty="0" smtClean="0"/>
              <a:t> (англ. </a:t>
            </a:r>
            <a:r>
              <a:rPr lang="ru-RU" i="1" dirty="0" err="1" smtClean="0"/>
              <a:t>level</a:t>
            </a:r>
            <a:r>
              <a:rPr lang="ru-RU" dirty="0" smtClean="0"/>
              <a:t>) вершины v называется разность высоты дерева и глубины вершины v.</a:t>
            </a:r>
            <a:endParaRPr lang="en-US" dirty="0"/>
          </a:p>
        </p:txBody>
      </p:sp>
    </p:spTree>
    <p:extLst>
      <p:ext uri="{BB962C8B-B14F-4D97-AF65-F5344CB8AC3E}">
        <p14:creationId xmlns:p14="http://schemas.microsoft.com/office/powerpoint/2010/main" val="3897286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Определение</a:t>
            </a:r>
            <a:endParaRPr lang="en-US" dirty="0"/>
          </a:p>
        </p:txBody>
      </p:sp>
      <p:sp>
        <p:nvSpPr>
          <p:cNvPr id="3" name="Объект 2"/>
          <p:cNvSpPr>
            <a:spLocks noGrp="1"/>
          </p:cNvSpPr>
          <p:nvPr>
            <p:ph idx="1"/>
          </p:nvPr>
        </p:nvSpPr>
        <p:spPr>
          <a:xfrm>
            <a:off x="838200" y="1203159"/>
            <a:ext cx="10515600" cy="5366084"/>
          </a:xfrm>
        </p:spPr>
        <p:txBody>
          <a:bodyPr>
            <a:normAutofit/>
          </a:bodyPr>
          <a:lstStyle/>
          <a:p>
            <a:pPr marL="0" indent="0" algn="just">
              <a:buNone/>
            </a:pPr>
            <a:r>
              <a:rPr lang="ru-RU" i="1" dirty="0" smtClean="0"/>
              <a:t>Упорядоченное корневое дерево</a:t>
            </a:r>
            <a:r>
              <a:rPr lang="ru-RU" dirty="0" smtClean="0"/>
              <a:t> — это корневое дерево, у которого дуги, выходящие из каждой вершины, упорядочены (в дальнейшем будем считать, что они упорядочены слева направо).</a:t>
            </a:r>
          </a:p>
          <a:p>
            <a:pPr marL="0" indent="0" algn="just">
              <a:buNone/>
            </a:pPr>
            <a:endParaRPr lang="ru-RU" dirty="0" smtClean="0"/>
          </a:p>
          <a:p>
            <a:pPr marL="0" indent="0" algn="just">
              <a:buNone/>
            </a:pPr>
            <a:r>
              <a:rPr lang="ru-RU" i="1" dirty="0" smtClean="0"/>
              <a:t>Бинарное дерево </a:t>
            </a:r>
            <a:r>
              <a:rPr lang="ru-RU" dirty="0" smtClean="0"/>
              <a:t>(англ. </a:t>
            </a:r>
            <a:r>
              <a:rPr lang="ru-RU" i="1" dirty="0" err="1" smtClean="0"/>
              <a:t>binary</a:t>
            </a:r>
            <a:r>
              <a:rPr lang="ru-RU" i="1" dirty="0" smtClean="0"/>
              <a:t> </a:t>
            </a:r>
            <a:r>
              <a:rPr lang="ru-RU" i="1" dirty="0" err="1" smtClean="0"/>
              <a:t>tree</a:t>
            </a:r>
            <a:r>
              <a:rPr lang="ru-RU" dirty="0" smtClean="0"/>
              <a:t>) — это упорядоченное корневое дерево, у каждой вершины которого имеется не более двух сыновей. В бинарном дереве каждый сын произвольной вершины определяется как </a:t>
            </a:r>
            <a:r>
              <a:rPr lang="ru-RU" i="1" dirty="0" smtClean="0"/>
              <a:t>левый </a:t>
            </a:r>
            <a:r>
              <a:rPr lang="ru-RU" dirty="0" smtClean="0"/>
              <a:t>или </a:t>
            </a:r>
            <a:r>
              <a:rPr lang="ru-RU" i="1" dirty="0" smtClean="0"/>
              <a:t>правый</a:t>
            </a:r>
            <a:r>
              <a:rPr lang="ru-RU" dirty="0" smtClean="0"/>
              <a:t>. Поддерево (если оно существует), корнем которого является левый сын вершины v, называется </a:t>
            </a:r>
            <a:r>
              <a:rPr lang="ru-RU" i="1" dirty="0" smtClean="0"/>
              <a:t>левым поддеревом </a:t>
            </a:r>
            <a:r>
              <a:rPr lang="ru-RU" dirty="0" smtClean="0"/>
              <a:t>вершины v. Аналогичным образом определяется </a:t>
            </a:r>
            <a:r>
              <a:rPr lang="ru-RU" i="1" dirty="0" smtClean="0"/>
              <a:t>правое поддерево </a:t>
            </a:r>
            <a:r>
              <a:rPr lang="ru-RU" dirty="0" smtClean="0"/>
              <a:t>для вершины v.</a:t>
            </a:r>
            <a:endParaRPr lang="en-US" dirty="0"/>
          </a:p>
        </p:txBody>
      </p:sp>
    </p:spTree>
    <p:extLst>
      <p:ext uri="{BB962C8B-B14F-4D97-AF65-F5344CB8AC3E}">
        <p14:creationId xmlns:p14="http://schemas.microsoft.com/office/powerpoint/2010/main" val="3529461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Представление в памяти</a:t>
            </a:r>
            <a:endParaRPr lang="en-US" dirty="0"/>
          </a:p>
        </p:txBody>
      </p:sp>
      <p:sp>
        <p:nvSpPr>
          <p:cNvPr id="3" name="Объект 2"/>
          <p:cNvSpPr>
            <a:spLocks noGrp="1"/>
          </p:cNvSpPr>
          <p:nvPr>
            <p:ph idx="1"/>
          </p:nvPr>
        </p:nvSpPr>
        <p:spPr>
          <a:xfrm>
            <a:off x="838200" y="1203159"/>
            <a:ext cx="10515600" cy="5366084"/>
          </a:xfrm>
        </p:spPr>
        <p:txBody>
          <a:bodyPr>
            <a:normAutofit/>
          </a:bodyPr>
          <a:lstStyle/>
          <a:p>
            <a:pPr marL="0" indent="0" algn="just">
              <a:buNone/>
            </a:pPr>
            <a:r>
              <a:rPr lang="ru-RU" dirty="0" smtClean="0"/>
              <a:t>Существует несколько способов представления бинарных деревьев (предполагаем, что вершины дерева занумерованы целыми числами от 1 до n).</a:t>
            </a:r>
          </a:p>
          <a:p>
            <a:pPr marL="0" indent="0" algn="just">
              <a:buNone/>
            </a:pPr>
            <a:r>
              <a:rPr lang="ru-RU" dirty="0" smtClean="0"/>
              <a:t>1. Представление в виде двух массивов — </a:t>
            </a:r>
            <a:r>
              <a:rPr lang="ru-RU" dirty="0" err="1" smtClean="0"/>
              <a:t>Left</a:t>
            </a:r>
            <a:r>
              <a:rPr lang="ru-RU" dirty="0" smtClean="0"/>
              <a:t> и </a:t>
            </a:r>
            <a:r>
              <a:rPr lang="ru-RU" dirty="0" err="1" smtClean="0"/>
              <a:t>Right</a:t>
            </a:r>
            <a:r>
              <a:rPr lang="ru-RU" dirty="0" smtClean="0"/>
              <a:t>:</a:t>
            </a:r>
          </a:p>
          <a:p>
            <a:pPr lvl="1" algn="just"/>
            <a:r>
              <a:rPr lang="ru-RU" dirty="0" smtClean="0"/>
              <a:t>если вершина j является левым (правым) сыном вершины i, то </a:t>
            </a:r>
            <a:r>
              <a:rPr lang="ru-RU" dirty="0" err="1" smtClean="0"/>
              <a:t>Left</a:t>
            </a:r>
            <a:r>
              <a:rPr lang="ru-RU" dirty="0" smtClean="0"/>
              <a:t>[i] = j (</a:t>
            </a:r>
            <a:r>
              <a:rPr lang="ru-RU" dirty="0" err="1" smtClean="0"/>
              <a:t>Right</a:t>
            </a:r>
            <a:r>
              <a:rPr lang="ru-RU" dirty="0" smtClean="0"/>
              <a:t>[i] = j);</a:t>
            </a:r>
          </a:p>
          <a:p>
            <a:pPr lvl="1" algn="just"/>
            <a:r>
              <a:rPr lang="ru-RU" dirty="0" smtClean="0"/>
              <a:t>если у вершины i нет левого (правого) сына, то </a:t>
            </a:r>
            <a:r>
              <a:rPr lang="ru-RU" dirty="0" err="1" smtClean="0"/>
              <a:t>Left</a:t>
            </a:r>
            <a:r>
              <a:rPr lang="ru-RU" dirty="0" smtClean="0"/>
              <a:t>[i] = 0 (</a:t>
            </a:r>
            <a:r>
              <a:rPr lang="ru-RU" dirty="0" err="1" smtClean="0"/>
              <a:t>Right</a:t>
            </a:r>
            <a:r>
              <a:rPr lang="ru-RU" dirty="0" smtClean="0"/>
              <a:t>[i] = 0).</a:t>
            </a:r>
          </a:p>
          <a:p>
            <a:pPr marL="0" indent="0" algn="just">
              <a:buNone/>
            </a:pPr>
            <a:endParaRPr lang="en-US" dirty="0"/>
          </a:p>
        </p:txBody>
      </p:sp>
      <p:pic>
        <p:nvPicPr>
          <p:cNvPr id="4"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02" y="4196254"/>
            <a:ext cx="3006778" cy="2510660"/>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rotWithShape="1">
          <a:blip r:embed="rId3"/>
          <a:srcRect l="6374" t="34271" r="44086" b="54868"/>
          <a:stretch/>
        </p:blipFill>
        <p:spPr>
          <a:xfrm>
            <a:off x="3620124" y="4841823"/>
            <a:ext cx="8095979" cy="997877"/>
          </a:xfrm>
          <a:prstGeom prst="rect">
            <a:avLst/>
          </a:prstGeom>
        </p:spPr>
      </p:pic>
    </p:spTree>
    <p:extLst>
      <p:ext uri="{BB962C8B-B14F-4D97-AF65-F5344CB8AC3E}">
        <p14:creationId xmlns:p14="http://schemas.microsoft.com/office/powerpoint/2010/main" val="46034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smtClean="0"/>
              <a:t>Представление в памяти</a:t>
            </a:r>
            <a:endParaRPr lang="en-US" dirty="0"/>
          </a:p>
        </p:txBody>
      </p:sp>
      <p:sp>
        <p:nvSpPr>
          <p:cNvPr id="3" name="Объект 2"/>
          <p:cNvSpPr>
            <a:spLocks noGrp="1"/>
          </p:cNvSpPr>
          <p:nvPr>
            <p:ph idx="1"/>
          </p:nvPr>
        </p:nvSpPr>
        <p:spPr>
          <a:xfrm>
            <a:off x="838200" y="1203159"/>
            <a:ext cx="10515600" cy="5366084"/>
          </a:xfrm>
        </p:spPr>
        <p:txBody>
          <a:bodyPr>
            <a:normAutofit/>
          </a:bodyPr>
          <a:lstStyle/>
          <a:p>
            <a:pPr marL="0" indent="0" algn="just">
              <a:buNone/>
            </a:pPr>
            <a:r>
              <a:rPr lang="ru-RU" dirty="0"/>
              <a:t>2</a:t>
            </a:r>
            <a:r>
              <a:rPr lang="ru-RU" dirty="0" smtClean="0"/>
              <a:t>. Представление в виде списковой структуры, когда каждый элемент списка содержит помимо информационной части (ключ вершины, дополнительные метки и т. п.), ссылку на левого и правого ее сыновей и, возможно, ссылку на отца:</a:t>
            </a:r>
          </a:p>
          <a:p>
            <a:pPr marL="0" indent="0" algn="just">
              <a:buNone/>
            </a:pPr>
            <a:endParaRPr lang="ru-RU" dirty="0" smtClean="0"/>
          </a:p>
          <a:p>
            <a:pPr marL="0" indent="0">
              <a:buNone/>
            </a:pPr>
            <a:r>
              <a:rPr lang="en-US" b="1" dirty="0"/>
              <a:t>type </a:t>
            </a:r>
          </a:p>
          <a:p>
            <a:pPr marL="0" indent="0">
              <a:buNone/>
            </a:pPr>
            <a:r>
              <a:rPr lang="en-US" b="1" dirty="0"/>
              <a:t>  </a:t>
            </a:r>
            <a:r>
              <a:rPr lang="en-US" dirty="0"/>
              <a:t>Node = </a:t>
            </a:r>
            <a:r>
              <a:rPr lang="en-US" b="1" dirty="0"/>
              <a:t>record</a:t>
            </a:r>
          </a:p>
          <a:p>
            <a:pPr marL="0" indent="0">
              <a:buNone/>
            </a:pPr>
            <a:r>
              <a:rPr lang="en-US" b="1" dirty="0"/>
              <a:t>    </a:t>
            </a:r>
            <a:r>
              <a:rPr lang="en-US" dirty="0"/>
              <a:t>Key </a:t>
            </a:r>
            <a:r>
              <a:rPr lang="en-US" dirty="0" smtClean="0"/>
              <a:t>:</a:t>
            </a:r>
            <a:r>
              <a:rPr lang="ru-RU" dirty="0" smtClean="0"/>
              <a:t> </a:t>
            </a:r>
            <a:r>
              <a:rPr lang="en-US" dirty="0" smtClean="0"/>
              <a:t>integer</a:t>
            </a:r>
            <a:r>
              <a:rPr lang="en-US" dirty="0"/>
              <a:t>;</a:t>
            </a:r>
          </a:p>
          <a:p>
            <a:pPr marL="0" indent="0">
              <a:buNone/>
            </a:pPr>
            <a:r>
              <a:rPr lang="en-US" dirty="0"/>
              <a:t>    Left, Right : ^Node</a:t>
            </a:r>
            <a:r>
              <a:rPr lang="en-US" dirty="0" smtClean="0"/>
              <a:t>;</a:t>
            </a:r>
            <a:r>
              <a:rPr lang="ru-RU" dirty="0" smtClean="0"/>
              <a:t> // </a:t>
            </a:r>
            <a:r>
              <a:rPr lang="en-US" dirty="0" smtClean="0"/>
              <a:t>Left, Right, Parent : ^Node;</a:t>
            </a:r>
            <a:endParaRPr lang="en-US" dirty="0"/>
          </a:p>
          <a:p>
            <a:pPr marL="0" indent="0">
              <a:buNone/>
            </a:pPr>
            <a:r>
              <a:rPr lang="en-US" dirty="0"/>
              <a:t>  </a:t>
            </a:r>
            <a:r>
              <a:rPr lang="en-US" b="1" dirty="0"/>
              <a:t>end</a:t>
            </a:r>
            <a:r>
              <a:rPr lang="en-US" dirty="0"/>
              <a:t>;</a:t>
            </a:r>
          </a:p>
          <a:p>
            <a:pPr marL="0" indent="0" algn="just">
              <a:buNone/>
            </a:pPr>
            <a:endParaRPr lang="en-US" dirty="0"/>
          </a:p>
        </p:txBody>
      </p:sp>
    </p:spTree>
    <p:extLst>
      <p:ext uri="{BB962C8B-B14F-4D97-AF65-F5344CB8AC3E}">
        <p14:creationId xmlns:p14="http://schemas.microsoft.com/office/powerpoint/2010/main" val="2862493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697832"/>
          </a:xfrm>
        </p:spPr>
        <p:txBody>
          <a:bodyPr/>
          <a:lstStyle/>
          <a:p>
            <a:r>
              <a:rPr lang="ru-RU" dirty="0"/>
              <a:t>Бинарное дерево поиска</a:t>
            </a:r>
          </a:p>
        </p:txBody>
      </p:sp>
      <p:sp>
        <p:nvSpPr>
          <p:cNvPr id="3" name="Объект 2"/>
          <p:cNvSpPr>
            <a:spLocks noGrp="1"/>
          </p:cNvSpPr>
          <p:nvPr>
            <p:ph idx="1"/>
          </p:nvPr>
        </p:nvSpPr>
        <p:spPr>
          <a:xfrm>
            <a:off x="838200" y="1203159"/>
            <a:ext cx="7427495" cy="5366084"/>
          </a:xfrm>
        </p:spPr>
        <p:txBody>
          <a:bodyPr>
            <a:normAutofit lnSpcReduction="10000"/>
          </a:bodyPr>
          <a:lstStyle/>
          <a:p>
            <a:pPr marL="0" indent="0" algn="just">
              <a:buNone/>
            </a:pPr>
            <a:r>
              <a:rPr lang="ru-RU" dirty="0" smtClean="0"/>
              <a:t>Предположим, что каждой вершине бинарного дерева соответствует некоторое ключевое значение (например целое число). Бинарное дерево называется </a:t>
            </a:r>
            <a:r>
              <a:rPr lang="ru-RU" i="1" dirty="0" smtClean="0"/>
              <a:t>деревом поиска </a:t>
            </a:r>
            <a:r>
              <a:rPr lang="ru-RU" dirty="0" smtClean="0"/>
              <a:t>(</a:t>
            </a:r>
            <a:r>
              <a:rPr lang="ru-RU" i="1" dirty="0" smtClean="0"/>
              <a:t>бинарным поисковым деревом</a:t>
            </a:r>
            <a:r>
              <a:rPr lang="ru-RU" dirty="0" smtClean="0"/>
              <a:t>), если для каждой вершины v ключи всех вершин в левом поддереве вершины v меньше ключа вершины v, а ключи всех вершин в правом поддереве — больше. В поисковом дереве нет двух вершин с одинаковыми ключевыми значениями, если не оговорено иное. Минимальный (максимальный) элемент бинарного поискового дерева соответствует ключевому значению самой левой (правой) вершины дерева.</a:t>
            </a:r>
            <a:endParaRPr lang="en-US" dirty="0"/>
          </a:p>
        </p:txBody>
      </p:sp>
      <p:pic>
        <p:nvPicPr>
          <p:cNvPr id="6146" name="Picture 2" descr="https://acm.bsu.by/w/image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493" y="1188169"/>
            <a:ext cx="3602268" cy="30078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95874" y="4451684"/>
            <a:ext cx="2743200" cy="1200329"/>
          </a:xfrm>
          <a:prstGeom prst="rect">
            <a:avLst/>
          </a:prstGeom>
          <a:noFill/>
        </p:spPr>
        <p:txBody>
          <a:bodyPr wrap="square" rtlCol="0">
            <a:spAutoFit/>
          </a:bodyPr>
          <a:lstStyle/>
          <a:p>
            <a:r>
              <a:rPr lang="ru-RU" sz="2400" dirty="0"/>
              <a:t>к</a:t>
            </a:r>
            <a:r>
              <a:rPr lang="ru-RU" sz="2400" dirty="0" smtClean="0"/>
              <a:t>орень – 8</a:t>
            </a:r>
          </a:p>
          <a:p>
            <a:r>
              <a:rPr lang="ru-RU" sz="2400" dirty="0" smtClean="0"/>
              <a:t>листья – 1, 4, 7, 13</a:t>
            </a:r>
          </a:p>
          <a:p>
            <a:r>
              <a:rPr lang="ru-RU" sz="2400" dirty="0" smtClean="0"/>
              <a:t>высота дерева – 3</a:t>
            </a:r>
          </a:p>
        </p:txBody>
      </p:sp>
    </p:spTree>
    <p:extLst>
      <p:ext uri="{BB962C8B-B14F-4D97-AF65-F5344CB8AC3E}">
        <p14:creationId xmlns:p14="http://schemas.microsoft.com/office/powerpoint/2010/main" val="2515494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1447</Words>
  <Application>Microsoft Office PowerPoint</Application>
  <PresentationFormat>Широкоэкранный</PresentationFormat>
  <Paragraphs>116</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Calibri Light</vt:lpstr>
      <vt:lpstr>Тема Office</vt:lpstr>
      <vt:lpstr>Деревья.  Основные понятия</vt:lpstr>
      <vt:lpstr>Определение</vt:lpstr>
      <vt:lpstr>Определение</vt:lpstr>
      <vt:lpstr>Определение</vt:lpstr>
      <vt:lpstr>Определение</vt:lpstr>
      <vt:lpstr>Определение</vt:lpstr>
      <vt:lpstr>Представление в памяти</vt:lpstr>
      <vt:lpstr>Представление в памяти</vt:lpstr>
      <vt:lpstr>Бинарное дерево поиска</vt:lpstr>
      <vt:lpstr>Бинарное дерево поиска</vt:lpstr>
      <vt:lpstr>Пути и полупути</vt:lpstr>
      <vt:lpstr>Пути и полупути</vt:lpstr>
      <vt:lpstr>Пути и полупути</vt:lpstr>
      <vt:lpstr>Пути и полупути</vt:lpstr>
      <vt:lpstr>Пути и полупути</vt:lpstr>
      <vt:lpstr>Обходы дерева</vt:lpstr>
      <vt:lpstr>Обходы дерева</vt:lpstr>
      <vt:lpstr>Обходы дерева</vt:lpstr>
      <vt:lpstr>Обходы дерева</vt:lpstr>
      <vt:lpstr>Обходы дерева</vt:lpstr>
      <vt:lpstr>Удаление вершины</vt:lpstr>
      <vt:lpstr>Удаление вершины</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Деревья.  Основные понятия</dc:title>
  <dc:creator>Olimp2018</dc:creator>
  <cp:lastModifiedBy>Olimp2018</cp:lastModifiedBy>
  <cp:revision>16</cp:revision>
  <dcterms:created xsi:type="dcterms:W3CDTF">2022-04-04T01:20:06Z</dcterms:created>
  <dcterms:modified xsi:type="dcterms:W3CDTF">2022-04-18T06:03:17Z</dcterms:modified>
</cp:coreProperties>
</file>