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306" r:id="rId4"/>
    <p:sldId id="307" r:id="rId5"/>
    <p:sldId id="329" r:id="rId6"/>
    <p:sldId id="309" r:id="rId7"/>
    <p:sldId id="330" r:id="rId8"/>
    <p:sldId id="310" r:id="rId9"/>
    <p:sldId id="311" r:id="rId10"/>
    <p:sldId id="312" r:id="rId11"/>
    <p:sldId id="331" r:id="rId12"/>
    <p:sldId id="313" r:id="rId13"/>
    <p:sldId id="314" r:id="rId14"/>
    <p:sldId id="332" r:id="rId15"/>
    <p:sldId id="315" r:id="rId16"/>
    <p:sldId id="333" r:id="rId17"/>
    <p:sldId id="338" r:id="rId18"/>
    <p:sldId id="316" r:id="rId19"/>
    <p:sldId id="317" r:id="rId20"/>
    <p:sldId id="319" r:id="rId21"/>
    <p:sldId id="318" r:id="rId22"/>
    <p:sldId id="320" r:id="rId23"/>
    <p:sldId id="334" r:id="rId24"/>
    <p:sldId id="321" r:id="rId25"/>
    <p:sldId id="322" r:id="rId26"/>
    <p:sldId id="323" r:id="rId27"/>
    <p:sldId id="324" r:id="rId28"/>
    <p:sldId id="327" r:id="rId29"/>
    <p:sldId id="308" r:id="rId30"/>
    <p:sldId id="269" r:id="rId31"/>
    <p:sldId id="272" r:id="rId32"/>
    <p:sldId id="339" r:id="rId33"/>
    <p:sldId id="335" r:id="rId34"/>
    <p:sldId id="279" r:id="rId35"/>
    <p:sldId id="300" r:id="rId36"/>
    <p:sldId id="336" r:id="rId37"/>
    <p:sldId id="325" r:id="rId38"/>
    <p:sldId id="326" r:id="rId39"/>
    <p:sldId id="328" r:id="rId40"/>
    <p:sldId id="337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1%D1%82%D0%B8%D1%82%D1%83%D1%82_%D1%82%D0%B5%D0%BE%D1%80%D0%B5%D1%82%D0%B8%D1%87%D0%B5%D1%81%D0%BA%D0%BE%D0%B9_%D0%B8_%D1%8D%D0%BA%D1%81%D0%BF%D0%B5%D1%80%D0%B8%D0%BC%D0%B5%D0%BD%D1%82%D0%B0%D0%BB%D1%8C%D0%BD%D0%BE%D0%B9_%D1%84%D0%B8%D0%B7%D0%B8%D0%BA%D0%B8" TargetMode="External"/><Relationship Id="rId13" Type="http://schemas.openxmlformats.org/officeDocument/2006/relationships/image" Target="../media/image4.jpeg"/><Relationship Id="rId3" Type="http://schemas.openxmlformats.org/officeDocument/2006/relationships/hyperlink" Target="https://ru.wikipedia.org/wiki/%D0%A0%D0%A1%D0%A4%D0%A1%D0%A0" TargetMode="External"/><Relationship Id="rId7" Type="http://schemas.openxmlformats.org/officeDocument/2006/relationships/hyperlink" Target="https://ru.wikipedia.org/wiki/%D0%9C%D0%B0%D1%82%D0%B5%D0%BC%D0%B0%D1%82%D0%B8%D0%BA" TargetMode="External"/><Relationship Id="rId12" Type="http://schemas.openxmlformats.org/officeDocument/2006/relationships/image" Target="../media/image3.jpeg"/><Relationship Id="rId17" Type="http://schemas.openxmlformats.org/officeDocument/2006/relationships/hyperlink" Target="https://ru.wikipedia.org/wiki/%D0%94%D0%BE%D0%BA%D1%82%D0%BE%D1%80_%D1%84%D0%B8%D0%B7%D0%B8%D0%BA%D0%BE-%D0%BC%D0%B0%D1%82%D0%B5%D0%BC%D0%B0%D1%82%D0%B8%D1%87%D0%B5%D1%81%D0%BA%D0%B8%D1%85_%D0%BD%D0%B0%D1%83%D0%BA" TargetMode="External"/><Relationship Id="rId2" Type="http://schemas.openxmlformats.org/officeDocument/2006/relationships/hyperlink" Target="https://ru.wikipedia.org/wiki/%D0%A1%D0%B0%D0%BC%D0%B0%D1%80%D0%B0" TargetMode="External"/><Relationship Id="rId16" Type="http://schemas.openxmlformats.org/officeDocument/2006/relationships/hyperlink" Target="https://ru.wikipedia.org/wiki/%D0%9C%D0%BE%D1%81%D0%BA%D0%BE%D0%B2%D1%81%D0%BA%D0%B8%D0%B9_%D0%B3%D0%BE%D1%81%D1%83%D0%B4%D0%B0%D1%80%D1%81%D1%82%D0%B2%D0%B5%D0%BD%D0%BD%D1%8B%D0%B9_%D1%83%D0%BD%D0%B8%D0%B2%D0%B5%D1%80%D1%81%D0%B8%D1%82%D0%B5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11" Type="http://schemas.openxmlformats.org/officeDocument/2006/relationships/hyperlink" Target="https://ru.wikipedia.org/wiki/%D0%9A%D0%B0%D0%BD%D0%B4%D0%B8%D0%B4%D0%B0%D1%82_%D1%84%D0%B8%D0%B7%D0%B8%D0%BA%D0%BE-%D0%BC%D0%B0%D1%82%D0%B5%D0%BC%D0%B0%D1%82%D0%B8%D1%87%D0%B5%D1%81%D0%BA%D0%B8%D1%85_%D0%BD%D0%B0%D1%83%D0%BA" TargetMode="External"/><Relationship Id="rId5" Type="http://schemas.openxmlformats.org/officeDocument/2006/relationships/hyperlink" Target="https://ru.wikipedia.org/wiki/%D0%98%D0%B7%D1%80%D0%B0%D0%B8%D0%BB%D1%8C" TargetMode="External"/><Relationship Id="rId15" Type="http://schemas.openxmlformats.org/officeDocument/2006/relationships/hyperlink" Target="https://ru.wikipedia.org/wiki/%D0%A0%D0%BE%D1%81%D1%81%D0%B8%D1%8F" TargetMode="External"/><Relationship Id="rId10" Type="http://schemas.openxmlformats.org/officeDocument/2006/relationships/hyperlink" Target="https://ru.wikipedia.org/wiki/%D0%9C%D0%B5%D1%85%D0%B0%D0%BD%D0%B8%D0%BA%D0%BE-%D0%BC%D0%B0%D1%82%D0%B5%D0%BC%D0%B0%D1%82%D0%B8%D1%87%D0%B5%D1%81%D0%BA%D0%B8%D0%B9_%D1%84%D0%B0%D0%BA%D1%83%D0%BB%D1%8C%D1%82%D0%B5%D1%82_%D0%9C%D0%93%D0%A3" TargetMode="External"/><Relationship Id="rId4" Type="http://schemas.openxmlformats.org/officeDocument/2006/relationships/hyperlink" Target="https://ru.wikipedia.org/wiki/%D0%93%D0%B8%D0%B2%D0%B0%D1%82%D0%B0%D0%B8%D0%BC" TargetMode="External"/><Relationship Id="rId9" Type="http://schemas.openxmlformats.org/officeDocument/2006/relationships/hyperlink" Target="https://ru.wikipedia.org/wiki/%D0%90%D0%BB%D1%8C%D0%BC%D0%B0-%D0%BC%D0%B0%D1%82%D0%B5%D1%80" TargetMode="External"/><Relationship Id="rId14" Type="http://schemas.openxmlformats.org/officeDocument/2006/relationships/hyperlink" Target="https://ru.wikipedia.org/wiki/%D0%9C%D0%BE%D1%81%D0%BA%D0%B2%D0%B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Zc9ad2ycl9NCwvunbHfkNApZ9NQTmes9/view?usp=sharing" TargetMode="External"/><Relationship Id="rId5" Type="http://schemas.openxmlformats.org/officeDocument/2006/relationships/hyperlink" Target="https://drive.google.com/file/d/1WDO5vfxvjT96q3VyJaPbn6OvtNIGBNXT/view?usp=sharing" TargetMode="External"/><Relationship Id="rId4" Type="http://schemas.openxmlformats.org/officeDocument/2006/relationships/hyperlink" Target="https://drive.google.com/file/d/1kR80BTkoTxzOeqmvT8vErXY_SwaeiFiR/view?usp=sha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БИНАРНЫЕ ПОИСКОВЫЕ ДЕРЕВЬЯ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07" y="17687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36591" y="6324311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95558" y="1605825"/>
            <a:ext cx="7888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(левый, правый)  - </a:t>
            </a:r>
            <a:r>
              <a:rPr lang="en-US" sz="2400" b="1" dirty="0" err="1"/>
              <a:t>PreOrderTraversal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0" name="Текст 4"/>
          <p:cNvSpPr>
            <a:spLocks noGrp="1"/>
          </p:cNvSpPr>
          <p:nvPr>
            <p:ph type="body" sz="quarter" idx="3"/>
          </p:nvPr>
        </p:nvSpPr>
        <p:spPr>
          <a:xfrm>
            <a:off x="4514548" y="501105"/>
            <a:ext cx="1979563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Обходы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558" y="2344489"/>
            <a:ext cx="874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PostOrderTraversal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95558" y="3083153"/>
            <a:ext cx="7736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внутренний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InOrderTraversal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4545" y="4679209"/>
            <a:ext cx="108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Время выполнения обхода: пропорционально числу вершин в дереве (=</a:t>
            </a:r>
            <a:r>
              <a:rPr lang="en-US" sz="2400" b="1" dirty="0">
                <a:solidFill>
                  <a:srgbClr val="002060"/>
                </a:solidFill>
              </a:rPr>
              <a:t>n</a:t>
            </a:r>
            <a:r>
              <a:rPr lang="ru-RU" sz="24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1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2525" y="98815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Action (v)</a:t>
            </a:r>
          </a:p>
          <a:p>
            <a:r>
              <a:rPr lang="en-US" b="1" dirty="0"/>
              <a:t>            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b="1" dirty="0"/>
              <a:t>            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00050" y="55390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Action (v)</a:t>
            </a:r>
          </a:p>
          <a:p>
            <a:r>
              <a:rPr lang="en-US" b="1" dirty="0"/>
              <a:t>            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b="1" dirty="0"/>
              <a:t>            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35774" y="3372882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5501183" y="425693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1183" y="374565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2, 1, 6, 4, 3, 10, 9, 8, 7, 18, 17, 14, 13, 11, 19, 20, 22, 21, 23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03843" y="456978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2, 6, 10, 18, 19, 20, 22, 23, 21, 17, 14, 13, 11, 9, 8, 7, 4, 3, 1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1966" y="0"/>
            <a:ext cx="3654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b="1" dirty="0"/>
              <a:t>            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Action (v)</a:t>
            </a:r>
            <a:endParaRPr lang="en-US" dirty="0"/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781955" y="0"/>
            <a:ext cx="3775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b="1" dirty="0"/>
              <a:t>            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Action (v)</a:t>
            </a:r>
            <a:endParaRPr lang="en-US" dirty="0"/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9238" y="2843505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6159238" y="372755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9238" y="321628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1 ,3, 4, 7, 8, 9, 11, 13, 14, 17, 21, 23, 22, 20, 19, 18, 10, 6, 2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59238" y="404041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23, 21, 22, 20, 19, 11, 13, 14, 17, 18, 7, 8, 9, 10, 3, 4, 6, 1, 2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0147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ru-RU" b="1" dirty="0"/>
              <a:t>            </a:t>
            </a:r>
            <a:r>
              <a:rPr lang="en-US" b="1" dirty="0"/>
              <a:t> </a:t>
            </a:r>
            <a:r>
              <a:rPr lang="ru-RU" b="1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Action (v)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b="1" dirty="0"/>
              <a:t>            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976942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b="1" dirty="0" err="1"/>
              <a:t>InTraversal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b="1" dirty="0"/>
              <a:t>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Action (v)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b="1" dirty="0"/>
              <a:t>            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96376" y="3345806"/>
            <a:ext cx="45728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 левый обход </a:t>
            </a:r>
          </a:p>
          <a:p>
            <a:r>
              <a:rPr lang="ru-RU" sz="1600" i="1" dirty="0"/>
              <a:t>(ключи отсортированы по возрастанию)</a:t>
            </a:r>
            <a:endParaRPr lang="ru-RU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319484" y="4603482"/>
            <a:ext cx="36022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r>
              <a:rPr lang="ru-RU" sz="1600" i="1" dirty="0"/>
              <a:t>(ключи отсортированы по убыванию)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6222" y="395156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1, 2, 3, 4, 6, 7, 8, 9, 10, 11, 13, 14, 17, 18, 19, 20, 21, 22, 23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8263" y="5261414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23, 22, 21, 20, 19, 18, 17, 14, 13, 11, 10, 9, 8, 7, 6, 4, 3, 2, 1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3637839" y="312846"/>
            <a:ext cx="3912276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Примеры задач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64950" y="1401631"/>
            <a:ext cx="1122982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002060"/>
                </a:solidFill>
              </a:rPr>
              <a:t>Найти высоту дерева.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002060"/>
                </a:solidFill>
              </a:rPr>
              <a:t>Определить, является ли дерево </a:t>
            </a:r>
            <a:r>
              <a:rPr lang="ru-RU" sz="2400" dirty="0" err="1">
                <a:solidFill>
                  <a:srgbClr val="002060"/>
                </a:solidFill>
              </a:rPr>
              <a:t>сбалансированнным</a:t>
            </a:r>
            <a:r>
              <a:rPr lang="ru-RU" sz="2400" dirty="0">
                <a:solidFill>
                  <a:srgbClr val="002060"/>
                </a:solidFill>
              </a:rPr>
              <a:t> по высоте?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002060"/>
                </a:solidFill>
              </a:rPr>
              <a:t>Найти длину наибольшего </a:t>
            </a:r>
            <a:r>
              <a:rPr lang="ru-RU" sz="2400" dirty="0" err="1">
                <a:solidFill>
                  <a:srgbClr val="002060"/>
                </a:solidFill>
              </a:rPr>
              <a:t>полупути</a:t>
            </a:r>
            <a:r>
              <a:rPr lang="ru-RU" sz="2400" dirty="0">
                <a:solidFill>
                  <a:srgbClr val="002060"/>
                </a:solidFill>
              </a:rPr>
              <a:t> (корни </a:t>
            </a:r>
            <a:r>
              <a:rPr lang="ru-RU" sz="2400" dirty="0" err="1">
                <a:solidFill>
                  <a:srgbClr val="002060"/>
                </a:solidFill>
              </a:rPr>
              <a:t>полупутей</a:t>
            </a:r>
            <a:r>
              <a:rPr lang="ru-RU" sz="2400" dirty="0">
                <a:solidFill>
                  <a:srgbClr val="002060"/>
                </a:solidFill>
              </a:rPr>
              <a:t> наибольшей длины).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002060"/>
                </a:solidFill>
              </a:rPr>
              <a:t>Проверить, является ли дерево идеально-сбалансированным по числу вершин?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002060"/>
                </a:solidFill>
              </a:rPr>
              <a:t>Найти среднюю по значению вершину в дереве.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002060"/>
                </a:solidFill>
              </a:rPr>
              <a:t>Найти среднюю по значению вершину среди вершин, у которых высоты поддеревьев совпадают.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002060"/>
                </a:solidFill>
              </a:rPr>
              <a:t>Найти среднюю по значению вершину среди вершин некоторого пути.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4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692" y="3134380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47" y="3503712"/>
            <a:ext cx="5577697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лист, то её высота равна 0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только одно поддерево, то её высота равна высоте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есть оба поддерева, то её высота равна максимуму из высот </a:t>
            </a:r>
            <a:r>
              <a:rPr lang="ru-RU" dirty="0" err="1"/>
              <a:t>поддреревьев</a:t>
            </a:r>
            <a:r>
              <a:rPr lang="ru-RU" dirty="0"/>
              <a:t>, увеличенному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8028126" y="1655918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733563" y="2130707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364351" y="464963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904295" y="464963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651876" y="393556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10097496" y="332462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370059" y="276448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211151" y="4649635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25288" y="3935568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420407" y="3320661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286418" y="2704763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438854" y="1179703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596590" y="2707744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97057" y="2219811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99141" y="702819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7749411" y="1986634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7070432" y="2550527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8591318" y="2461423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6518220" y="4266284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7939128" y="3035479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7099979" y="3658149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262264" y="1033535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8551265" y="1986634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896510" y="1510419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9189581" y="2461423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890555" y="3095202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617992" y="3655344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10209195" y="4266284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1172372" y="4266284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91023" y="4262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6912" y="3580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78007" y="4289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18407" y="4262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1369" y="2381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6931" y="1918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33972" y="3009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5721" y="2392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14236" y="3600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411051" y="3025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48237" y="2002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66311" y="1286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93928" y="848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9150" y="349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521141" y="2428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73662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Найти высоту дерева.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Определить, является ли дерево </a:t>
            </a:r>
            <a:r>
              <a:rPr lang="ru-RU" dirty="0" err="1">
                <a:solidFill>
                  <a:srgbClr val="002060"/>
                </a:solidFill>
              </a:rPr>
              <a:t>сбалансированнным</a:t>
            </a:r>
            <a:r>
              <a:rPr lang="ru-RU" dirty="0">
                <a:solidFill>
                  <a:srgbClr val="002060"/>
                </a:solidFill>
              </a:rPr>
              <a:t> по высоте (для всех вершин высоты их </a:t>
            </a:r>
            <a:r>
              <a:rPr lang="ru-RU" dirty="0" err="1">
                <a:solidFill>
                  <a:srgbClr val="002060"/>
                </a:solidFill>
              </a:rPr>
              <a:t>подеревьев</a:t>
            </a:r>
            <a:r>
              <a:rPr lang="ru-RU" dirty="0">
                <a:solidFill>
                  <a:srgbClr val="002060"/>
                </a:solidFill>
              </a:rPr>
              <a:t> должны отличаться не более, чем на 1)?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7171" y="2356996"/>
            <a:ext cx="402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высоту каждой вершины. </a:t>
            </a:r>
          </a:p>
        </p:txBody>
      </p:sp>
    </p:spTree>
    <p:extLst>
      <p:ext uri="{BB962C8B-B14F-4D97-AF65-F5344CB8AC3E}">
        <p14:creationId xmlns:p14="http://schemas.microsoft.com/office/powerpoint/2010/main" val="25287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6635340" y="2201787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5956361" y="2765680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9095124" y="4481437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76952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2841" y="3795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3936" y="450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4336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7298" y="259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32860" y="213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9901" y="3224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1650" y="2607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00165" y="381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96980" y="324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166" y="2217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2240" y="1501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9857" y="1064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672" y="54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7070" y="2643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470" y="1774357"/>
            <a:ext cx="441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Зная метки высот, </a:t>
            </a:r>
            <a:r>
              <a:rPr lang="ru-RU" b="1" dirty="0">
                <a:solidFill>
                  <a:srgbClr val="002060"/>
                </a:solidFill>
              </a:rPr>
              <a:t>можно найти длину наибольшего </a:t>
            </a:r>
            <a:r>
              <a:rPr lang="ru-RU" b="1" dirty="0" err="1">
                <a:solidFill>
                  <a:srgbClr val="002060"/>
                </a:solidFill>
              </a:rPr>
              <a:t>полупути</a:t>
            </a:r>
            <a:r>
              <a:rPr lang="ru-RU" b="1" dirty="0">
                <a:solidFill>
                  <a:srgbClr val="002060"/>
                </a:solidFill>
              </a:rPr>
              <a:t> и его корень</a:t>
            </a:r>
            <a:r>
              <a:rPr lang="ru-RU" dirty="0">
                <a:solidFill>
                  <a:srgbClr val="002060"/>
                </a:solidFill>
              </a:rPr>
              <a:t>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0172" y="4969854"/>
            <a:ext cx="4301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</a:rPr>
              <a:t>Вершина 18: 3+3+2=8 </a:t>
            </a:r>
          </a:p>
          <a:p>
            <a:r>
              <a:rPr lang="ru-RU" sz="1600" dirty="0">
                <a:solidFill>
                  <a:srgbClr val="002060"/>
                </a:solidFill>
              </a:rPr>
              <a:t>является корнем наибольшего </a:t>
            </a:r>
            <a:r>
              <a:rPr lang="ru-RU" sz="1600" dirty="0" err="1">
                <a:solidFill>
                  <a:srgbClr val="002060"/>
                </a:solidFill>
              </a:rPr>
              <a:t>полупути</a:t>
            </a:r>
            <a:r>
              <a:rPr lang="ru-RU" sz="1600" dirty="0">
                <a:solidFill>
                  <a:srgbClr val="002060"/>
                </a:solidFill>
              </a:rPr>
              <a:t>.  </a:t>
            </a:r>
          </a:p>
          <a:p>
            <a:endParaRPr lang="ru-RU" sz="1600" dirty="0">
              <a:solidFill>
                <a:srgbClr val="002060"/>
              </a:solidFill>
            </a:endParaRPr>
          </a:p>
          <a:p>
            <a:r>
              <a:rPr lang="ru-RU" sz="1600" dirty="0">
                <a:solidFill>
                  <a:srgbClr val="002060"/>
                </a:solidFill>
              </a:rPr>
              <a:t>Длина наибольшего </a:t>
            </a:r>
            <a:r>
              <a:rPr lang="ru-RU" sz="1600" dirty="0" err="1">
                <a:solidFill>
                  <a:srgbClr val="002060"/>
                </a:solidFill>
              </a:rPr>
              <a:t>полупути</a:t>
            </a:r>
            <a:r>
              <a:rPr lang="ru-RU" sz="1600" dirty="0">
                <a:solidFill>
                  <a:srgbClr val="002060"/>
                </a:solidFill>
              </a:rPr>
              <a:t> равна 8.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3) Найти длину наибольшего </a:t>
            </a:r>
            <a:r>
              <a:rPr lang="ru-RU" dirty="0" err="1">
                <a:solidFill>
                  <a:srgbClr val="002060"/>
                </a:solidFill>
              </a:rPr>
              <a:t>полупути</a:t>
            </a:r>
            <a:r>
              <a:rPr lang="ru-RU" dirty="0">
                <a:solidFill>
                  <a:srgbClr val="002060"/>
                </a:solidFill>
              </a:rPr>
              <a:t> (корни </a:t>
            </a:r>
            <a:r>
              <a:rPr lang="ru-RU" dirty="0" err="1">
                <a:solidFill>
                  <a:srgbClr val="002060"/>
                </a:solidFill>
              </a:rPr>
              <a:t>полупутей</a:t>
            </a:r>
            <a:r>
              <a:rPr lang="ru-RU" dirty="0">
                <a:solidFill>
                  <a:srgbClr val="002060"/>
                </a:solidFill>
              </a:rPr>
              <a:t> наибольшей длины).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9051" y="2808218"/>
            <a:ext cx="443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найдём ту вершину </a:t>
            </a:r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ru-RU" dirty="0">
                <a:solidFill>
                  <a:srgbClr val="002060"/>
                </a:solidFill>
              </a:rPr>
              <a:t>, для которой сумма меток высот её поддеревьев,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увеличенное на 2 или 1 (в зависимости от того, сколько поддеревьев у вершины </a:t>
            </a:r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ru-RU" dirty="0">
                <a:solidFill>
                  <a:srgbClr val="002060"/>
                </a:solidFill>
              </a:rPr>
              <a:t>), является наибольшей.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6750" y="2864960"/>
            <a:ext cx="8965" cy="1508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174935" y="5207673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683559" y="514193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65136" y="439703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177535" y="5207673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29664" y="4352384"/>
            <a:ext cx="59511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736645" y="909473"/>
            <a:ext cx="542582" cy="3874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6635340" y="2201787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5956361" y="2765680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99768" y="1240189"/>
            <a:ext cx="203536" cy="21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66115" cy="5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8988459" y="4727754"/>
            <a:ext cx="665980" cy="41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85632" y="4727754"/>
            <a:ext cx="394203" cy="47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25973" y="4838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5069" y="4027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07134" y="4791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385173" y="4847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69742" y="3208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0374" y="2598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9901" y="3224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1650" y="2607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89334" y="4054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96980" y="324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166" y="2217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2240" y="1501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9857" y="1064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672" y="54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7070" y="2643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3) Найти длину наибольшего </a:t>
            </a:r>
            <a:r>
              <a:rPr lang="ru-RU" dirty="0" err="1">
                <a:solidFill>
                  <a:srgbClr val="002060"/>
                </a:solidFill>
              </a:rPr>
              <a:t>полупути</a:t>
            </a:r>
            <a:r>
              <a:rPr lang="ru-RU" dirty="0">
                <a:solidFill>
                  <a:srgbClr val="002060"/>
                </a:solidFill>
              </a:rPr>
              <a:t> (корни </a:t>
            </a:r>
            <a:r>
              <a:rPr lang="ru-RU" dirty="0" err="1">
                <a:solidFill>
                  <a:srgbClr val="002060"/>
                </a:solidFill>
              </a:rPr>
              <a:t>полупутей</a:t>
            </a:r>
            <a:r>
              <a:rPr lang="ru-RU" dirty="0">
                <a:solidFill>
                  <a:srgbClr val="002060"/>
                </a:solidFill>
              </a:rPr>
              <a:t> наибольшей длины).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8" name="Овал 57"/>
          <p:cNvSpPr/>
          <p:nvPr/>
        </p:nvSpPr>
        <p:spPr>
          <a:xfrm>
            <a:off x="4939937" y="1364357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ru-RU" sz="1400" dirty="0"/>
          </a:p>
        </p:txBody>
      </p:sp>
      <p:cxnSp>
        <p:nvCxnSpPr>
          <p:cNvPr id="6" name="Прямая со стрелкой 5"/>
          <p:cNvCxnSpPr>
            <a:stCxn id="23" idx="2"/>
            <a:endCxn id="58" idx="0"/>
          </p:cNvCxnSpPr>
          <p:nvPr/>
        </p:nvCxnSpPr>
        <p:spPr>
          <a:xfrm flipH="1">
            <a:off x="5211228" y="1103202"/>
            <a:ext cx="525417" cy="2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72804" y="103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673351" y="3532570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  <a:endParaRPr lang="ru-RU" sz="1400" dirty="0"/>
          </a:p>
        </p:txBody>
      </p:sp>
      <p:cxnSp>
        <p:nvCxnSpPr>
          <p:cNvPr id="8" name="Прямая со стрелкой 7"/>
          <p:cNvCxnSpPr>
            <a:stCxn id="21" idx="3"/>
          </p:cNvCxnSpPr>
          <p:nvPr/>
        </p:nvCxnSpPr>
        <p:spPr>
          <a:xfrm flipH="1">
            <a:off x="5167879" y="3253613"/>
            <a:ext cx="395938" cy="34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58320" y="210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76" name="Прямая со стрелкой 75"/>
          <p:cNvCxnSpPr>
            <a:stCxn id="18" idx="4"/>
          </p:cNvCxnSpPr>
          <p:nvPr/>
        </p:nvCxnSpPr>
        <p:spPr>
          <a:xfrm flipH="1">
            <a:off x="6093358" y="3931206"/>
            <a:ext cx="516838" cy="41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7" idx="4"/>
          </p:cNvCxnSpPr>
          <p:nvPr/>
        </p:nvCxnSpPr>
        <p:spPr>
          <a:xfrm flipH="1">
            <a:off x="5560374" y="4739842"/>
            <a:ext cx="466850" cy="44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097" y="1259372"/>
            <a:ext cx="42561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Вершины </a:t>
            </a:r>
            <a:r>
              <a:rPr lang="en-US" sz="2000" b="1" u="sng" dirty="0"/>
              <a:t>2</a:t>
            </a:r>
            <a:r>
              <a:rPr lang="ru-RU" sz="2000" b="1" u="sng" dirty="0"/>
              <a:t>, 10, 18 </a:t>
            </a:r>
            <a:r>
              <a:rPr lang="ru-RU" sz="2000" dirty="0">
                <a:solidFill>
                  <a:srgbClr val="002060"/>
                </a:solidFill>
              </a:rPr>
              <a:t>являются корнями </a:t>
            </a:r>
            <a:r>
              <a:rPr lang="ru-RU" sz="2000" dirty="0" err="1">
                <a:solidFill>
                  <a:srgbClr val="002060"/>
                </a:solidFill>
              </a:rPr>
              <a:t>полупутей</a:t>
            </a:r>
            <a:r>
              <a:rPr lang="ru-RU" sz="2000" dirty="0">
                <a:solidFill>
                  <a:srgbClr val="002060"/>
                </a:solidFill>
              </a:rPr>
              <a:t> наибольшей длины  </a:t>
            </a:r>
            <a:r>
              <a:rPr lang="ru-RU" sz="2000" b="1" dirty="0">
                <a:solidFill>
                  <a:srgbClr val="002060"/>
                </a:solidFill>
              </a:rPr>
              <a:t>8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444" y="2288914"/>
            <a:ext cx="425612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Вопрос 1.</a:t>
            </a:r>
          </a:p>
          <a:p>
            <a:r>
              <a:rPr lang="ru-RU" dirty="0">
                <a:solidFill>
                  <a:srgbClr val="002060"/>
                </a:solidFill>
              </a:rPr>
              <a:t>Сколько </a:t>
            </a:r>
            <a:r>
              <a:rPr lang="ru-RU" dirty="0" err="1">
                <a:solidFill>
                  <a:srgbClr val="002060"/>
                </a:solidFill>
              </a:rPr>
              <a:t>полупутей</a:t>
            </a:r>
            <a:r>
              <a:rPr lang="ru-RU" dirty="0">
                <a:solidFill>
                  <a:srgbClr val="002060"/>
                </a:solidFill>
              </a:rPr>
              <a:t> наибольшей длины проходит через вершины?</a:t>
            </a:r>
          </a:p>
          <a:p>
            <a:r>
              <a:rPr lang="ru-RU" dirty="0">
                <a:solidFill>
                  <a:srgbClr val="002060"/>
                </a:solidFill>
              </a:rPr>
              <a:t>1</a:t>
            </a:r>
          </a:p>
          <a:p>
            <a:r>
              <a:rPr lang="ru-RU" dirty="0">
                <a:solidFill>
                  <a:srgbClr val="002060"/>
                </a:solidFill>
              </a:rPr>
              <a:t>2</a:t>
            </a:r>
          </a:p>
          <a:p>
            <a:r>
              <a:rPr lang="ru-RU" dirty="0">
                <a:solidFill>
                  <a:srgbClr val="002060"/>
                </a:solidFill>
              </a:rPr>
              <a:t>10</a:t>
            </a:r>
          </a:p>
          <a:p>
            <a:r>
              <a:rPr lang="ru-RU" dirty="0">
                <a:solidFill>
                  <a:srgbClr val="002060"/>
                </a:solidFill>
              </a:rPr>
              <a:t>18</a:t>
            </a:r>
          </a:p>
          <a:p>
            <a:r>
              <a:rPr lang="ru-RU" dirty="0">
                <a:solidFill>
                  <a:srgbClr val="002060"/>
                </a:solidFill>
              </a:rPr>
              <a:t>19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444" y="4976305"/>
            <a:ext cx="425612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Вопрос 2.</a:t>
            </a:r>
          </a:p>
          <a:p>
            <a:r>
              <a:rPr lang="ru-RU" dirty="0">
                <a:solidFill>
                  <a:srgbClr val="002060"/>
                </a:solidFill>
              </a:rPr>
              <a:t> Через какие вершины пройдёт наибольшее число </a:t>
            </a:r>
            <a:r>
              <a:rPr lang="ru-RU" dirty="0" err="1">
                <a:solidFill>
                  <a:srgbClr val="002060"/>
                </a:solidFill>
              </a:rPr>
              <a:t>полупутей</a:t>
            </a:r>
            <a:r>
              <a:rPr lang="ru-RU" dirty="0">
                <a:solidFill>
                  <a:srgbClr val="002060"/>
                </a:solidFill>
              </a:rPr>
              <a:t> наибольшей длины?</a:t>
            </a:r>
          </a:p>
        </p:txBody>
      </p:sp>
    </p:spTree>
    <p:extLst>
      <p:ext uri="{BB962C8B-B14F-4D97-AF65-F5344CB8AC3E}">
        <p14:creationId xmlns:p14="http://schemas.microsoft.com/office/powerpoint/2010/main" val="34014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4260" y="2509562"/>
            <a:ext cx="4320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dirty="0"/>
              <a:t>v </a:t>
            </a:r>
            <a:r>
              <a:rPr lang="ru-RU" dirty="0"/>
              <a:t>лист, то её метка  равна 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только одно поддерево, то её метка равна метке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есть оба поддерева, то её метка равна сумме меток поддеревьев, увеличенной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6635340" y="2201787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5956361" y="2765680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9095124" y="4481437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76952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2841" y="3795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3936" y="450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4336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7298" y="259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32860" y="213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9901" y="3224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1650" y="2607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00165" y="381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96980" y="324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166" y="22179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2240" y="1501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9857" y="10640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672" y="5486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7070" y="2643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954" y="35298"/>
            <a:ext cx="5440483" cy="16927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4) Проверить, является ли дерево идеально-сбалансированным по числу вершин: для каждой вершины число вершин в поддеревьях должно отличаться не более, чем на 1 (</a:t>
            </a:r>
            <a:r>
              <a:rPr lang="ru-RU" sz="1400" dirty="0">
                <a:solidFill>
                  <a:srgbClr val="002060"/>
                </a:solidFill>
              </a:rPr>
              <a:t>для простоты вычислений, если у вершины отсутствует поддерево, то число вершин в таком поддереве полагается равным 0</a:t>
            </a:r>
            <a:r>
              <a:rPr lang="ru-RU" dirty="0">
                <a:solidFill>
                  <a:srgbClr val="002060"/>
                </a:solidFill>
              </a:rPr>
              <a:t>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5" name="Прямоугольник 54"/>
          <p:cNvSpPr/>
          <p:nvPr/>
        </p:nvSpPr>
        <p:spPr>
          <a:xfrm>
            <a:off x="6751571" y="239759"/>
            <a:ext cx="509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число вершин в каждом поддереве.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567" y="2065632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</p:spTree>
    <p:extLst>
      <p:ext uri="{BB962C8B-B14F-4D97-AF65-F5344CB8AC3E}">
        <p14:creationId xmlns:p14="http://schemas.microsoft.com/office/powerpoint/2010/main" val="13285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3004" y="3565057"/>
            <a:ext cx="4223497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Выполнить </a:t>
            </a:r>
            <a:r>
              <a:rPr lang="ru-RU" b="1" dirty="0"/>
              <a:t>любой обход</a:t>
            </a:r>
            <a:r>
              <a:rPr lang="ru-RU" dirty="0"/>
              <a:t> дерева и подсчитать число вершин (</a:t>
            </a:r>
            <a:r>
              <a:rPr lang="en-US" b="1" dirty="0"/>
              <a:t>n</a:t>
            </a:r>
            <a:r>
              <a:rPr lang="ru-RU" b="1" dirty="0"/>
              <a:t>=15</a:t>
            </a:r>
            <a:r>
              <a:rPr lang="ru-RU" dirty="0"/>
              <a:t>). 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чётно, то полагаем, что средней не существует.</a:t>
            </a:r>
            <a:endParaRPr lang="en-US" dirty="0"/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не чётно, то выполним </a:t>
            </a:r>
            <a:r>
              <a:rPr lang="ru-RU" b="1" dirty="0"/>
              <a:t>внутренний обход</a:t>
            </a:r>
            <a:r>
              <a:rPr lang="ru-RU" dirty="0"/>
              <a:t>, считая пройденные во время этого обхода вершины. Остановимся, как только счётчик пройденных вершин станет равным </a:t>
            </a:r>
            <a:r>
              <a:rPr lang="en-US" dirty="0"/>
              <a:t>[n/2]</a:t>
            </a:r>
            <a:r>
              <a:rPr lang="ru-RU" dirty="0"/>
              <a:t>+1</a:t>
            </a:r>
            <a:r>
              <a:rPr lang="en-US" dirty="0"/>
              <a:t> </a:t>
            </a:r>
            <a:r>
              <a:rPr lang="en-US" b="1" dirty="0"/>
              <a:t>(=8</a:t>
            </a:r>
            <a:r>
              <a:rPr lang="en-US" dirty="0"/>
              <a:t>)</a:t>
            </a:r>
            <a:r>
              <a:rPr lang="ru-RU" dirty="0"/>
              <a:t>. </a:t>
            </a:r>
          </a:p>
        </p:txBody>
      </p: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6059768" y="2819397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540601" y="2255504"/>
            <a:ext cx="230662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7017462" y="1924788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93023" y="2399577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323811" y="489006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863755" y="489006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611336" y="4175997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056956" y="3565057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329519" y="300491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421723" y="4918615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968280" y="4221156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409743" y="3589531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275754" y="2973633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428190" y="1448573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585926" y="2976614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286393" y="2488681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788477" y="971689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6738747" y="2255504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9" idx="0"/>
          </p:cNvCxnSpPr>
          <p:nvPr/>
        </p:nvCxnSpPr>
        <p:spPr>
          <a:xfrm flipH="1">
            <a:off x="7580654" y="2730293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5783080" y="4590175"/>
            <a:ext cx="309153" cy="34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928464" y="3304349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6331059" y="3952515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251600" y="1302405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885846" y="1779289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149041" y="2730293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850015" y="3335631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77452" y="3895773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9168655" y="4506713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131832" y="4506713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78531" y="648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3625" y="116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81414" y="2661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99236" y="2235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31737" y="1630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36248" y="4627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899351" y="3930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443605" y="3260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52177" y="5766385"/>
            <a:ext cx="444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r>
              <a:rPr lang="ru-RU" dirty="0"/>
              <a:t>вершина </a:t>
            </a:r>
            <a:r>
              <a:rPr lang="ru-RU" dirty="0">
                <a:solidFill>
                  <a:srgbClr val="FF0000"/>
                </a:solidFill>
              </a:rPr>
              <a:t>14</a:t>
            </a:r>
            <a:r>
              <a:rPr lang="ru-RU" dirty="0"/>
              <a:t> является средней по значению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5046" y="123362"/>
            <a:ext cx="5406936" cy="105157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5) Найти среднюю по значению вершину в дереве </a:t>
            </a:r>
            <a:endParaRPr lang="en-US" dirty="0">
              <a:solidFill>
                <a:srgbClr val="002060"/>
              </a:solidFill>
            </a:endParaRPr>
          </a:p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(не использовать дополнительную память, зависящую от </a:t>
            </a:r>
            <a:r>
              <a:rPr lang="en-US" dirty="0">
                <a:solidFill>
                  <a:srgbClr val="002060"/>
                </a:solidFill>
              </a:rPr>
              <a:t>n)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108660" y="1215967"/>
            <a:ext cx="5297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узнать чётно или нет число вершин в дереве.</a:t>
            </a:r>
          </a:p>
          <a:p>
            <a:pPr algn="just"/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Если число вершин нечётно,  то средняя вершина существует и её можно найти, просматривая вершины дерева, например,  по не убыванию ключей.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07950" y="5395707"/>
            <a:ext cx="5721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en-US" dirty="0"/>
              <a:t>(</a:t>
            </a:r>
            <a:r>
              <a:rPr lang="ru-RU" dirty="0"/>
              <a:t>на рис</a:t>
            </a:r>
            <a:r>
              <a:rPr lang="en-US" dirty="0"/>
              <a:t>. </a:t>
            </a:r>
            <a:r>
              <a:rPr lang="ru-RU" dirty="0"/>
              <a:t>нумерация вершин при левом </a:t>
            </a:r>
            <a:r>
              <a:rPr lang="en-US" dirty="0" err="1"/>
              <a:t>InOrderTraversal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01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4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5121" y="1440890"/>
            <a:ext cx="5131143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u="sng" dirty="0">
                <a:solidFill>
                  <a:srgbClr val="0070C0"/>
                </a:solidFill>
              </a:rPr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20093" y="2316818"/>
            <a:ext cx="9553341" cy="1959348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32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32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32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8627" y="2050542"/>
            <a:ext cx="39224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Сначала </a:t>
            </a:r>
            <a:r>
              <a:rPr lang="ru-RU" b="1" dirty="0"/>
              <a:t>обратным</a:t>
            </a:r>
            <a:r>
              <a:rPr lang="ru-RU" dirty="0"/>
              <a:t> обходом расставить вершинам метки высот. Во время этого же обхода подсчитать количество вершин, у которых метки высот поддеревьев совпали. Пусть у нас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 </a:t>
            </a:r>
            <a:r>
              <a:rPr lang="ru-RU" dirty="0"/>
              <a:t>таких вершин. </a:t>
            </a:r>
          </a:p>
          <a:p>
            <a:pPr marL="342900" indent="-342900" algn="just">
              <a:buAutoNum type="arabicPeriod"/>
            </a:pPr>
            <a:r>
              <a:rPr lang="ru-RU" dirty="0"/>
              <a:t>Если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 – </a:t>
            </a:r>
            <a:r>
              <a:rPr lang="ru-RU" dirty="0"/>
              <a:t>чётно, то полагаем, что считаем, что средней не существует.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Если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 – </a:t>
            </a:r>
            <a:r>
              <a:rPr lang="ru-RU" dirty="0"/>
              <a:t>не чётно, то выполним </a:t>
            </a:r>
            <a:r>
              <a:rPr lang="ru-RU" b="1" dirty="0"/>
              <a:t>внутренний</a:t>
            </a:r>
            <a:r>
              <a:rPr lang="ru-RU" dirty="0"/>
              <a:t> обход, считая  при этом только лишь те вершины, для которых высоты их поддеревьев совпадают. Остановимся, как только счётчик станет равным 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m/2]</a:t>
            </a:r>
            <a:r>
              <a:rPr lang="ru-RU" b="1" dirty="0">
                <a:solidFill>
                  <a:srgbClr val="FF0000"/>
                </a:solidFill>
              </a:rPr>
              <a:t>+1</a:t>
            </a:r>
            <a:r>
              <a:rPr lang="ru-RU" dirty="0"/>
              <a:t>. 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52798" y="4483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654675" y="376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349726" y="3166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9619581" y="1590478"/>
            <a:ext cx="2415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вершины, для которых высоты поддеревьев совпали:</a:t>
            </a:r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11,12,13, </a:t>
            </a:r>
            <a:r>
              <a:rPr lang="en-US" sz="1600" b="1" dirty="0">
                <a:solidFill>
                  <a:srgbClr val="FF0000"/>
                </a:solidFill>
              </a:rPr>
              <a:t>18</a:t>
            </a:r>
            <a:r>
              <a:rPr lang="en-US" sz="1600" dirty="0">
                <a:solidFill>
                  <a:srgbClr val="FF0000"/>
                </a:solidFill>
              </a:rPr>
              <a:t>,21,22,23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66317" y="2050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72025" y="268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21914" y="2662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098925" y="315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885062" y="3824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0366414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8794025" y="486478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>
            <a:stCxn id="13" idx="3"/>
            <a:endCxn id="51" idx="0"/>
          </p:cNvCxnSpPr>
          <p:nvPr/>
        </p:nvCxnSpPr>
        <p:spPr>
          <a:xfrm flipH="1">
            <a:off x="9098925" y="4481437"/>
            <a:ext cx="52818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97238" y="4549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096235" y="4882646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79591" y="4554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17" idx="5"/>
            <a:endCxn id="62" idx="0"/>
          </p:cNvCxnSpPr>
          <p:nvPr/>
        </p:nvCxnSpPr>
        <p:spPr>
          <a:xfrm>
            <a:off x="6180143" y="4481437"/>
            <a:ext cx="223161" cy="4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045" y="123362"/>
            <a:ext cx="6146911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solidFill>
                  <a:srgbClr val="002060"/>
                </a:solidFill>
              </a:rPr>
              <a:t>6</a:t>
            </a:r>
            <a:r>
              <a:rPr lang="ru-RU" dirty="0">
                <a:solidFill>
                  <a:srgbClr val="002060"/>
                </a:solidFill>
              </a:rPr>
              <a:t>) Найти среднюю по значению вершину среди вершин, у которых высоты поддеревьев совпадают.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16372" y="902425"/>
            <a:ext cx="758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узнать чётно или нет число нужных вершин.  Если число нечётно,  то средняя вершина существует и её можно найти, просматривая нужные вершины, например,  по не убыванию ключей.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20559" y="5493062"/>
            <a:ext cx="367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Внутренний (левый) обход: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11,12,13,</a:t>
            </a:r>
            <a:r>
              <a:rPr lang="en-US" dirty="0"/>
              <a:t> </a:t>
            </a:r>
            <a:r>
              <a:rPr lang="ru-RU" dirty="0"/>
              <a:t>14, 17, </a:t>
            </a:r>
            <a:r>
              <a:rPr lang="en-US" i="1" dirty="0">
                <a:solidFill>
                  <a:srgbClr val="FF0000"/>
                </a:solidFill>
              </a:rPr>
              <a:t>18</a:t>
            </a:r>
            <a:r>
              <a:rPr lang="en-US" dirty="0"/>
              <a:t>,</a:t>
            </a:r>
            <a:r>
              <a:rPr lang="ru-RU" dirty="0"/>
              <a:t>19</a:t>
            </a:r>
            <a:r>
              <a:rPr lang="en-US" dirty="0"/>
              <a:t>,</a:t>
            </a:r>
            <a:r>
              <a:rPr lang="ru-RU" dirty="0">
                <a:solidFill>
                  <a:srgbClr val="FF0000"/>
                </a:solidFill>
              </a:rPr>
              <a:t>20,21,</a:t>
            </a:r>
            <a:r>
              <a:rPr lang="en-US" dirty="0">
                <a:solidFill>
                  <a:srgbClr val="FF0000"/>
                </a:solidFill>
              </a:rPr>
              <a:t>22,23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5488554" y="6262705"/>
            <a:ext cx="3305471" cy="8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404847" y="5704114"/>
            <a:ext cx="8965" cy="534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7" grpId="0"/>
      <p:bldP spid="58" grpId="0"/>
      <p:bldP spid="59" grpId="0"/>
      <p:bldP spid="60" grpId="0"/>
      <p:bldP spid="43" grpId="0"/>
      <p:bldP spid="44" grpId="0"/>
      <p:bldP spid="45" grpId="0"/>
      <p:bldP spid="46" grpId="0"/>
      <p:bldP spid="47" grpId="0"/>
      <p:bldP spid="48" grpId="0"/>
      <p:bldP spid="51" grpId="0" animBg="1"/>
      <p:bldP spid="61" grpId="0"/>
      <p:bldP spid="62" grpId="0" animBg="1"/>
      <p:bldP spid="63" grpId="0"/>
      <p:bldP spid="42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endParaRPr lang="ru-RU" sz="1400" dirty="0"/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endParaRPr lang="ru-RU" sz="1400" dirty="0"/>
          </a:p>
        </p:txBody>
      </p:sp>
      <p:sp>
        <p:nvSpPr>
          <p:cNvPr id="12" name="Овал 11"/>
          <p:cNvSpPr/>
          <p:nvPr/>
        </p:nvSpPr>
        <p:spPr>
          <a:xfrm>
            <a:off x="6979713" y="521086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ru-RU" sz="1400" dirty="0"/>
          </a:p>
        </p:txBody>
      </p:sp>
      <p:sp>
        <p:nvSpPr>
          <p:cNvPr id="14" name="Овал 13"/>
          <p:cNvSpPr/>
          <p:nvPr/>
        </p:nvSpPr>
        <p:spPr>
          <a:xfrm>
            <a:off x="6179312" y="475136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endParaRPr lang="ru-RU" sz="1400" dirty="0"/>
          </a:p>
        </p:txBody>
      </p:sp>
      <p:sp>
        <p:nvSpPr>
          <p:cNvPr id="15" name="Овал 14"/>
          <p:cNvSpPr/>
          <p:nvPr/>
        </p:nvSpPr>
        <p:spPr>
          <a:xfrm>
            <a:off x="7029297" y="419350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</a:t>
            </a:r>
            <a:endParaRPr lang="ru-RU" sz="1400" dirty="0"/>
          </a:p>
        </p:txBody>
      </p:sp>
      <p:sp>
        <p:nvSpPr>
          <p:cNvPr id="18" name="Овал 17"/>
          <p:cNvSpPr/>
          <p:nvPr/>
        </p:nvSpPr>
        <p:spPr>
          <a:xfrm>
            <a:off x="7735649" y="3539781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ru-RU" sz="1400" dirty="0"/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ru-RU" sz="1400" dirty="0"/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endParaRPr lang="ru-RU" sz="1400" dirty="0"/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endParaRPr lang="ru-RU" sz="1400" dirty="0"/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08561" y="4667657"/>
            <a:ext cx="42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вершина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ru-RU" dirty="0"/>
              <a:t> является средней по значению</a:t>
            </a:r>
          </a:p>
        </p:txBody>
      </p:sp>
      <p:cxnSp>
        <p:nvCxnSpPr>
          <p:cNvPr id="5" name="Прямая со стрелкой 4"/>
          <p:cNvCxnSpPr>
            <a:stCxn id="19" idx="5"/>
            <a:endCxn id="18" idx="0"/>
          </p:cNvCxnSpPr>
          <p:nvPr/>
        </p:nvCxnSpPr>
        <p:spPr>
          <a:xfrm>
            <a:off x="7692843" y="3250632"/>
            <a:ext cx="346666" cy="2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3"/>
            <a:endCxn id="15" idx="0"/>
          </p:cNvCxnSpPr>
          <p:nvPr/>
        </p:nvCxnSpPr>
        <p:spPr>
          <a:xfrm flipH="1">
            <a:off x="7334197" y="3877269"/>
            <a:ext cx="490450" cy="31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5" idx="3"/>
            <a:endCxn id="14" idx="0"/>
          </p:cNvCxnSpPr>
          <p:nvPr/>
        </p:nvCxnSpPr>
        <p:spPr>
          <a:xfrm flipH="1">
            <a:off x="6484212" y="4524222"/>
            <a:ext cx="634388" cy="22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5"/>
            <a:endCxn id="12" idx="1"/>
          </p:cNvCxnSpPr>
          <p:nvPr/>
        </p:nvCxnSpPr>
        <p:spPr>
          <a:xfrm>
            <a:off x="6699808" y="5082077"/>
            <a:ext cx="369208" cy="18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96664"/>
              </p:ext>
            </p:extLst>
          </p:nvPr>
        </p:nvGraphicFramePr>
        <p:xfrm>
          <a:off x="505192" y="2078249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!!!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>
            <a:off x="538299" y="2522087"/>
            <a:ext cx="42109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88555"/>
              </p:ext>
            </p:extLst>
          </p:nvPr>
        </p:nvGraphicFramePr>
        <p:xfrm>
          <a:off x="481578" y="349630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!!!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Таблица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50343"/>
              </p:ext>
            </p:extLst>
          </p:nvPr>
        </p:nvGraphicFramePr>
        <p:xfrm>
          <a:off x="481578" y="386744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!!!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05642"/>
              </p:ext>
            </p:extLst>
          </p:nvPr>
        </p:nvGraphicFramePr>
        <p:xfrm>
          <a:off x="483758" y="425634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!!!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01709" y="29380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101709" y="3349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76061" y="37374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11833" y="421144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99539" y="45958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87440"/>
              </p:ext>
            </p:extLst>
          </p:nvPr>
        </p:nvGraphicFramePr>
        <p:xfrm>
          <a:off x="481578" y="465655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!!!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55863"/>
              </p:ext>
            </p:extLst>
          </p:nvPr>
        </p:nvGraphicFramePr>
        <p:xfrm>
          <a:off x="474620" y="5011012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!!!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07006" y="49450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99539" y="5301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ru-RU" dirty="0"/>
          </a:p>
        </p:txBody>
      </p:sp>
      <p:graphicFrame>
        <p:nvGraphicFramePr>
          <p:cNvPr id="74" name="Таблица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71794"/>
              </p:ext>
            </p:extLst>
          </p:nvPr>
        </p:nvGraphicFramePr>
        <p:xfrm>
          <a:off x="481578" y="5376054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!!!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76061" y="56712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23297"/>
              </p:ext>
            </p:extLst>
          </p:nvPr>
        </p:nvGraphicFramePr>
        <p:xfrm>
          <a:off x="467000" y="5730508"/>
          <a:ext cx="43535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ru-RU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92305"/>
              </p:ext>
            </p:extLst>
          </p:nvPr>
        </p:nvGraphicFramePr>
        <p:xfrm>
          <a:off x="520283" y="3033337"/>
          <a:ext cx="4315365" cy="4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!!!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045" y="123362"/>
            <a:ext cx="5305849" cy="105157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7) Найти среднюю по значению вершину среди вершин некоторого пути. </a:t>
            </a:r>
          </a:p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Предположим, что задан корень этого пути.</a:t>
            </a:r>
            <a:endParaRPr lang="ru-RU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0" grpId="0"/>
      <p:bldP spid="65" grpId="0"/>
      <p:bldP spid="66" grpId="0"/>
      <p:bldP spid="67" grpId="0"/>
      <p:bldP spid="68" grpId="0"/>
      <p:bldP spid="72" grpId="0"/>
      <p:bldP spid="73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254" y="83200"/>
            <a:ext cx="443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Удаление  вершины</a:t>
            </a:r>
          </a:p>
        </p:txBody>
      </p: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4648" y="1179768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64648" y="189954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64648" y="2882266"/>
            <a:ext cx="5619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(возможно «правое» или «левое»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1376486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307454" y="2256238"/>
            <a:ext cx="1198610" cy="36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Прямая соединительная линия 114"/>
          <p:cNvCxnSpPr/>
          <p:nvPr/>
        </p:nvCxnSpPr>
        <p:spPr>
          <a:xfrm>
            <a:off x="272374" y="4635934"/>
            <a:ext cx="671209" cy="66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Прямоугольник 65"/>
          <p:cNvSpPr/>
          <p:nvPr/>
        </p:nvSpPr>
        <p:spPr>
          <a:xfrm>
            <a:off x="213691" y="370184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</p:spTree>
    <p:extLst>
      <p:ext uri="{BB962C8B-B14F-4D97-AF65-F5344CB8AC3E}">
        <p14:creationId xmlns:p14="http://schemas.microsoft.com/office/powerpoint/2010/main" val="822098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11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307454" y="2256238"/>
            <a:ext cx="1198610" cy="36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729574" y="3968336"/>
            <a:ext cx="729306" cy="87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5" name="Прямоугольник 64"/>
          <p:cNvSpPr/>
          <p:nvPr/>
        </p:nvSpPr>
        <p:spPr>
          <a:xfrm>
            <a:off x="282043" y="186120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</p:spTree>
    <p:extLst>
      <p:ext uri="{BB962C8B-B14F-4D97-AF65-F5344CB8AC3E}">
        <p14:creationId xmlns:p14="http://schemas.microsoft.com/office/powerpoint/2010/main" val="325169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6910" y="1565913"/>
            <a:ext cx="5220883" cy="3798424"/>
            <a:chOff x="1344859" y="1440576"/>
            <a:chExt cx="5377560" cy="3857390"/>
          </a:xfrm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9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307454" y="2256238"/>
            <a:ext cx="1198610" cy="36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815042" y="992221"/>
            <a:ext cx="643838" cy="61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2" name="Рисунок 6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Прямоугольник 62"/>
          <p:cNvSpPr/>
          <p:nvPr/>
        </p:nvSpPr>
        <p:spPr>
          <a:xfrm>
            <a:off x="251166" y="12043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</p:spTree>
    <p:extLst>
      <p:ext uri="{BB962C8B-B14F-4D97-AF65-F5344CB8AC3E}">
        <p14:creationId xmlns:p14="http://schemas.microsoft.com/office/powerpoint/2010/main" val="4077713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60222" y="1539901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правое удаление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solidFill>
            <a:srgbClr val="92D050"/>
          </a:solidFill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5155660" y="2047083"/>
            <a:ext cx="1121142" cy="300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145915" y="4538258"/>
            <a:ext cx="204281" cy="22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114" name="Овал 113"/>
          <p:cNvSpPr/>
          <p:nvPr/>
        </p:nvSpPr>
        <p:spPr>
          <a:xfrm>
            <a:off x="6740966" y="3031619"/>
            <a:ext cx="503221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75923" y="2576504"/>
            <a:ext cx="480402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5972" y="2368886"/>
            <a:ext cx="334010" cy="26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15" idx="3"/>
            <a:endCxn id="114" idx="7"/>
          </p:cNvCxnSpPr>
          <p:nvPr/>
        </p:nvCxnSpPr>
        <p:spPr>
          <a:xfrm flipH="1">
            <a:off x="7170493" y="2884976"/>
            <a:ext cx="275784" cy="19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12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2035618" y="1871286"/>
            <a:ext cx="556701" cy="3613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0" name="Рисунок 6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«правое»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38224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2" grpId="0" animBg="1"/>
      <p:bldP spid="1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60222" y="1539901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левое удаление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solidFill>
            <a:schemeClr val="accent1"/>
          </a:solidFill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5155660" y="2047083"/>
            <a:ext cx="1121142" cy="300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44384" y="2629429"/>
            <a:ext cx="511941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1353" y="2368886"/>
            <a:ext cx="338629" cy="3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12</a:t>
            </a:r>
          </a:p>
        </p:txBody>
      </p:sp>
      <p:sp>
        <p:nvSpPr>
          <p:cNvPr id="69" name="Овал 68"/>
          <p:cNvSpPr/>
          <p:nvPr/>
        </p:nvSpPr>
        <p:spPr>
          <a:xfrm>
            <a:off x="2271058" y="1937030"/>
            <a:ext cx="556701" cy="3613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Прямоугольник 66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«левое»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27960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32" grpId="0" animBg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125" y="4975062"/>
            <a:ext cx="91274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!!! </a:t>
            </a:r>
            <a:r>
              <a:rPr lang="ru-RU" dirty="0"/>
              <a:t>Если у удаляемой  вершины только одно поддерево, то НЕТ ПОНЯТИЯ ПРАВОЕ/ЛЕВОЕ</a:t>
            </a:r>
          </a:p>
          <a:p>
            <a:r>
              <a:rPr lang="ru-RU" dirty="0"/>
              <a:t>удаление. Удаление всегда выполняется однозначною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3517" y="507206"/>
            <a:ext cx="102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вершину, которая удовлетворяет заданному свойству. Удалить эту вершину (правое удаление).</a:t>
            </a:r>
          </a:p>
        </p:txBody>
      </p:sp>
      <p:sp>
        <p:nvSpPr>
          <p:cNvPr id="5" name="Овал 4"/>
          <p:cNvSpPr/>
          <p:nvPr/>
        </p:nvSpPr>
        <p:spPr>
          <a:xfrm>
            <a:off x="1727630" y="1934315"/>
            <a:ext cx="501530" cy="476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229160" y="2514372"/>
            <a:ext cx="501530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628200" y="3047060"/>
            <a:ext cx="501530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2833248" y="3047060"/>
            <a:ext cx="501530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>
            <a:stCxn id="5" idx="5"/>
            <a:endCxn id="70" idx="1"/>
          </p:cNvCxnSpPr>
          <p:nvPr/>
        </p:nvCxnSpPr>
        <p:spPr>
          <a:xfrm>
            <a:off x="2155713" y="2341166"/>
            <a:ext cx="146894" cy="24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0" idx="3"/>
            <a:endCxn id="71" idx="7"/>
          </p:cNvCxnSpPr>
          <p:nvPr/>
        </p:nvCxnSpPr>
        <p:spPr>
          <a:xfrm flipH="1">
            <a:off x="2056283" y="2921223"/>
            <a:ext cx="246324" cy="19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70" idx="5"/>
            <a:endCxn id="72" idx="1"/>
          </p:cNvCxnSpPr>
          <p:nvPr/>
        </p:nvCxnSpPr>
        <p:spPr>
          <a:xfrm>
            <a:off x="2657243" y="2921223"/>
            <a:ext cx="249452" cy="19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325637" y="1331822"/>
            <a:ext cx="501530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5724677" y="1864510"/>
            <a:ext cx="501530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6929725" y="1864510"/>
            <a:ext cx="501530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/>
          <p:cNvCxnSpPr>
            <a:stCxn id="81" idx="3"/>
            <a:endCxn id="82" idx="7"/>
          </p:cNvCxnSpPr>
          <p:nvPr/>
        </p:nvCxnSpPr>
        <p:spPr>
          <a:xfrm flipH="1">
            <a:off x="6152760" y="1738673"/>
            <a:ext cx="246324" cy="19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5"/>
            <a:endCxn id="83" idx="1"/>
          </p:cNvCxnSpPr>
          <p:nvPr/>
        </p:nvCxnSpPr>
        <p:spPr>
          <a:xfrm>
            <a:off x="6753720" y="1738673"/>
            <a:ext cx="249452" cy="19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6148319" y="3116865"/>
            <a:ext cx="501530" cy="4766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6701128" y="3660300"/>
            <a:ext cx="501530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7253936" y="4249498"/>
            <a:ext cx="529717" cy="456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/>
          <p:cNvCxnSpPr>
            <a:stCxn id="87" idx="5"/>
            <a:endCxn id="89" idx="1"/>
          </p:cNvCxnSpPr>
          <p:nvPr/>
        </p:nvCxnSpPr>
        <p:spPr>
          <a:xfrm>
            <a:off x="6576402" y="3523716"/>
            <a:ext cx="198173" cy="20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9" idx="5"/>
            <a:endCxn id="91" idx="1"/>
          </p:cNvCxnSpPr>
          <p:nvPr/>
        </p:nvCxnSpPr>
        <p:spPr>
          <a:xfrm>
            <a:off x="7129211" y="4067151"/>
            <a:ext cx="202300" cy="24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88700" y="2462671"/>
            <a:ext cx="70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6690" y="180331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997229" y="2677728"/>
            <a:ext cx="7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1978395" y="1274251"/>
            <a:ext cx="0" cy="475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83653" y="37572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98832" y="6032839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Ответ:</a:t>
            </a:r>
            <a:r>
              <a:rPr lang="ru-RU" dirty="0"/>
              <a:t> правильно выполнено удаление на рис. 1. </a:t>
            </a:r>
          </a:p>
        </p:txBody>
      </p:sp>
    </p:spTree>
    <p:extLst>
      <p:ext uri="{BB962C8B-B14F-4D97-AF65-F5344CB8AC3E}">
        <p14:creationId xmlns:p14="http://schemas.microsoft.com/office/powerpoint/2010/main" val="20747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0" grpId="0" animBg="1"/>
      <p:bldP spid="71" grpId="0" animBg="1"/>
      <p:bldP spid="72" grpId="0" animBg="1"/>
      <p:bldP spid="81" grpId="0" animBg="1"/>
      <p:bldP spid="82" grpId="0" animBg="1"/>
      <p:bldP spid="83" grpId="0" animBg="1"/>
      <p:bldP spid="87" grpId="0" animBg="1"/>
      <p:bldP spid="89" grpId="0" animBg="1"/>
      <p:bldP spid="91" grpId="0" animBg="1"/>
      <p:bldP spid="48" grpId="0"/>
      <p:bldP spid="49" grpId="0"/>
      <p:bldP spid="50" grpId="0"/>
      <p:bldP spid="29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24003" y="60826"/>
            <a:ext cx="5568792" cy="1153132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Оценки числа операций</a:t>
            </a:r>
          </a:p>
          <a:p>
            <a:pPr algn="ctr"/>
            <a:r>
              <a:rPr lang="ru-RU" sz="3200" dirty="0"/>
              <a:t>в худшем случае</a:t>
            </a:r>
          </a:p>
        </p:txBody>
      </p:sp>
      <p:sp>
        <p:nvSpPr>
          <p:cNvPr id="10" name="Овал 9"/>
          <p:cNvSpPr/>
          <p:nvPr/>
        </p:nvSpPr>
        <p:spPr>
          <a:xfrm>
            <a:off x="2231544" y="2756920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936981" y="3231709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35" name="Овал 34"/>
          <p:cNvSpPr/>
          <p:nvPr/>
        </p:nvSpPr>
        <p:spPr>
          <a:xfrm>
            <a:off x="3573477" y="386548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42" name="Овал 41"/>
          <p:cNvSpPr/>
          <p:nvPr/>
        </p:nvSpPr>
        <p:spPr>
          <a:xfrm>
            <a:off x="1642272" y="2280705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970921" y="1802621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434044" y="2133337"/>
            <a:ext cx="286749" cy="2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754683" y="3087636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99928" y="2611421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392999" y="3562425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Объект 3"/>
          <p:cNvSpPr>
            <a:spLocks noGrp="1"/>
          </p:cNvSpPr>
          <p:nvPr>
            <p:ph sz="half" idx="2"/>
          </p:nvPr>
        </p:nvSpPr>
        <p:spPr>
          <a:xfrm>
            <a:off x="6435841" y="2585670"/>
            <a:ext cx="4017001" cy="1204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для последовательности из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42" name="Объект 3"/>
          <p:cNvSpPr>
            <a:spLocks noGrp="1"/>
          </p:cNvSpPr>
          <p:nvPr>
            <p:ph sz="half" idx="2"/>
          </p:nvPr>
        </p:nvSpPr>
        <p:spPr>
          <a:xfrm>
            <a:off x="6435840" y="147613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/>
          <p:cNvSpPr>
            <a:spLocks noGrp="1"/>
          </p:cNvSpPr>
          <p:nvPr>
            <p:ph sz="half" idx="2"/>
          </p:nvPr>
        </p:nvSpPr>
        <p:spPr>
          <a:xfrm>
            <a:off x="6435841" y="1213958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690" y="4759478"/>
            <a:ext cx="363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худшем случае высота дерева</a:t>
            </a:r>
          </a:p>
          <a:p>
            <a:r>
              <a:rPr lang="en-US" sz="2400" b="1" dirty="0"/>
              <a:t>h</a:t>
            </a:r>
            <a:r>
              <a:rPr lang="ru-RU" sz="2400" b="1" dirty="0"/>
              <a:t> </a:t>
            </a:r>
            <a:r>
              <a:rPr lang="en-US" sz="2400" dirty="0"/>
              <a:t>=</a:t>
            </a:r>
            <a:r>
              <a:rPr lang="ru-RU" sz="2400" dirty="0"/>
              <a:t> 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-1</a:t>
            </a:r>
            <a:endParaRPr lang="ru-RU" sz="2400" b="1" dirty="0"/>
          </a:p>
        </p:txBody>
      </p:sp>
      <p:sp>
        <p:nvSpPr>
          <p:cNvPr id="50" name="Объект 3"/>
          <p:cNvSpPr>
            <a:spLocks noGrp="1"/>
          </p:cNvSpPr>
          <p:nvPr>
            <p:ph sz="half" idx="2"/>
          </p:nvPr>
        </p:nvSpPr>
        <p:spPr>
          <a:xfrm>
            <a:off x="6435841" y="5385776"/>
            <a:ext cx="3263971" cy="81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обход дерева из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 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Объект 3"/>
          <p:cNvSpPr>
            <a:spLocks noGrp="1"/>
          </p:cNvSpPr>
          <p:nvPr>
            <p:ph sz="half" idx="2"/>
          </p:nvPr>
        </p:nvSpPr>
        <p:spPr>
          <a:xfrm>
            <a:off x="6435841" y="4182850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792795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581317" y="28787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581317" y="133755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581317" y="2795248"/>
            <a:ext cx="776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·h</a:t>
            </a:r>
            <a:endParaRPr lang="ru-RU" sz="3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0581317" y="550228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0581317" y="425294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6000" y="5324221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096000" y="2482845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6096000" y="3903612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6203887" y="1255059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95537" y="308648"/>
            <a:ext cx="5453437" cy="53197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Бинарное поисковое дерево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537" y="4581238"/>
            <a:ext cx="613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solidFill>
                  <a:srgbClr val="0070C0"/>
                </a:solidFill>
              </a:rPr>
              <a:t>Поисковое</a:t>
            </a:r>
          </a:p>
          <a:p>
            <a:r>
              <a:rPr lang="ru-RU" dirty="0"/>
              <a:t>5.    Каждой вершине поставлено в соответствие некоторое целое число - </a:t>
            </a:r>
            <a:r>
              <a:rPr lang="ru-RU" i="1" dirty="0"/>
              <a:t>ключ</a:t>
            </a:r>
            <a:r>
              <a:rPr lang="ru-RU" dirty="0"/>
              <a:t>. Для каждой вершины</a:t>
            </a:r>
            <a:r>
              <a:rPr lang="en-US" dirty="0"/>
              <a:t> </a:t>
            </a:r>
            <a:r>
              <a:rPr lang="en-US" b="1" i="1" dirty="0">
                <a:solidFill>
                  <a:srgbClr val="7030A0"/>
                </a:solidFill>
              </a:rPr>
              <a:t>v</a:t>
            </a:r>
            <a:r>
              <a:rPr lang="en-US" dirty="0"/>
              <a:t> </a:t>
            </a:r>
            <a:r>
              <a:rPr lang="ru-RU" dirty="0"/>
              <a:t> все ключи в её левом поддереве </a:t>
            </a:r>
            <a:r>
              <a:rPr lang="ru-RU" u="sng" dirty="0"/>
              <a:t>строго меньше </a:t>
            </a:r>
            <a:r>
              <a:rPr lang="ru-RU" dirty="0"/>
              <a:t>ключа вершины </a:t>
            </a:r>
            <a:r>
              <a:rPr lang="en-US" b="1" i="1" dirty="0">
                <a:solidFill>
                  <a:srgbClr val="7030A0"/>
                </a:solidFill>
              </a:rPr>
              <a:t>v</a:t>
            </a:r>
            <a:r>
              <a:rPr lang="ru-RU" dirty="0"/>
              <a:t>, а в правом – </a:t>
            </a:r>
            <a:r>
              <a:rPr lang="ru-RU" u="sng" dirty="0"/>
              <a:t>строго больше</a:t>
            </a:r>
            <a:r>
              <a:rPr lang="ru-RU" dirty="0"/>
              <a:t>.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7964307" y="1426837"/>
            <a:ext cx="3289269" cy="2686414"/>
            <a:chOff x="8116052" y="2253673"/>
            <a:chExt cx="3289269" cy="2686414"/>
          </a:xfrm>
        </p:grpSpPr>
        <p:sp>
          <p:nvSpPr>
            <p:cNvPr id="8" name="Овал 7"/>
            <p:cNvSpPr/>
            <p:nvPr/>
          </p:nvSpPr>
          <p:spPr>
            <a:xfrm>
              <a:off x="9262264" y="2253673"/>
              <a:ext cx="461818" cy="452582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7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8629573" y="4354947"/>
              <a:ext cx="461818" cy="452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9768884" y="4381288"/>
              <a:ext cx="556701" cy="452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10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92144" y="3009431"/>
              <a:ext cx="461818" cy="452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0386290" y="3667442"/>
              <a:ext cx="542438" cy="452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9031355" y="3667443"/>
              <a:ext cx="461818" cy="452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16052" y="3717637"/>
              <a:ext cx="461818" cy="452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555683" y="3075710"/>
              <a:ext cx="461818" cy="452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cxnSp>
          <p:nvCxnSpPr>
            <p:cNvPr id="18" name="Прямая со стрелкой 17"/>
            <p:cNvCxnSpPr>
              <a:stCxn id="8" idx="3"/>
              <a:endCxn id="16" idx="0"/>
            </p:cNvCxnSpPr>
            <p:nvPr/>
          </p:nvCxnSpPr>
          <p:spPr>
            <a:xfrm flipH="1">
              <a:off x="8786592" y="2639976"/>
              <a:ext cx="543304" cy="43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" idx="3"/>
              <a:endCxn id="15" idx="0"/>
            </p:cNvCxnSpPr>
            <p:nvPr/>
          </p:nvCxnSpPr>
          <p:spPr>
            <a:xfrm flipH="1">
              <a:off x="8346961" y="3462013"/>
              <a:ext cx="276354" cy="255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6" idx="5"/>
              <a:endCxn id="14" idx="0"/>
            </p:cNvCxnSpPr>
            <p:nvPr/>
          </p:nvCxnSpPr>
          <p:spPr>
            <a:xfrm>
              <a:off x="8949869" y="3462013"/>
              <a:ext cx="312395" cy="205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4" idx="3"/>
              <a:endCxn id="9" idx="0"/>
            </p:cNvCxnSpPr>
            <p:nvPr/>
          </p:nvCxnSpPr>
          <p:spPr>
            <a:xfrm flipH="1">
              <a:off x="8860482" y="4053746"/>
              <a:ext cx="238505" cy="301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8" idx="5"/>
              <a:endCxn id="11" idx="0"/>
            </p:cNvCxnSpPr>
            <p:nvPr/>
          </p:nvCxnSpPr>
          <p:spPr>
            <a:xfrm>
              <a:off x="9656450" y="2639976"/>
              <a:ext cx="466603" cy="36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1" idx="5"/>
              <a:endCxn id="13" idx="0"/>
            </p:cNvCxnSpPr>
            <p:nvPr/>
          </p:nvCxnSpPr>
          <p:spPr>
            <a:xfrm>
              <a:off x="10286330" y="3395734"/>
              <a:ext cx="371179" cy="27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3" idx="3"/>
              <a:endCxn id="10" idx="7"/>
            </p:cNvCxnSpPr>
            <p:nvPr/>
          </p:nvCxnSpPr>
          <p:spPr>
            <a:xfrm flipH="1">
              <a:off x="10244058" y="4053745"/>
              <a:ext cx="221670" cy="39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3" idx="5"/>
            </p:cNvCxnSpPr>
            <p:nvPr/>
          </p:nvCxnSpPr>
          <p:spPr>
            <a:xfrm>
              <a:off x="10849290" y="4053745"/>
              <a:ext cx="158934" cy="43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10848620" y="4487505"/>
              <a:ext cx="556701" cy="452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12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971308" y="888296"/>
            <a:ext cx="88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корень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9617139" y="1145245"/>
            <a:ext cx="354169" cy="249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753977" y="5032526"/>
            <a:ext cx="2530501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 </a:t>
            </a:r>
            <a:r>
              <a:rPr lang="en-US" sz="2400" dirty="0"/>
              <a:t>– </a:t>
            </a:r>
            <a:r>
              <a:rPr lang="ru-RU" sz="2400" dirty="0"/>
              <a:t>число вершин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m=n-1</a:t>
            </a:r>
            <a:r>
              <a:rPr lang="en-US" sz="2400" dirty="0"/>
              <a:t> – </a:t>
            </a:r>
            <a:r>
              <a:rPr lang="ru-RU" sz="2400" dirty="0"/>
              <a:t>число дуг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5537" y="10185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>
                <a:solidFill>
                  <a:srgbClr val="0070C0"/>
                </a:solidFill>
              </a:rPr>
              <a:t>Корневое дерево</a:t>
            </a:r>
          </a:p>
          <a:p>
            <a:pPr marL="342900" indent="-342900">
              <a:buAutoNum type="arabicPeriod"/>
            </a:pPr>
            <a:r>
              <a:rPr lang="ru-RU" dirty="0"/>
              <a:t>Ориентированный граф, в существует ровно одна вершина без входящих дуг (корень).</a:t>
            </a:r>
          </a:p>
          <a:p>
            <a:pPr marL="342900" indent="-342900">
              <a:buAutoNum type="arabicPeriod"/>
            </a:pPr>
            <a:r>
              <a:rPr lang="ru-RU" dirty="0"/>
              <a:t>В каждую вершину, за исключением корня, входит ровно одна дуга.</a:t>
            </a:r>
          </a:p>
          <a:p>
            <a:pPr marL="342900" indent="-342900">
              <a:buAutoNum type="arabicPeriod"/>
            </a:pPr>
            <a:r>
              <a:rPr lang="ru-RU" dirty="0"/>
              <a:t>Из корня дерева существует единственный путь в любую вершину.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537" y="33020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>
                <a:solidFill>
                  <a:srgbClr val="0070C0"/>
                </a:solidFill>
              </a:rPr>
              <a:t>Бинарное</a:t>
            </a:r>
          </a:p>
          <a:p>
            <a:r>
              <a:rPr lang="ru-RU" dirty="0"/>
              <a:t>4.    Каждая вершина содержит  не более 2-х сыновей (левый и, возможно, правый).</a:t>
            </a:r>
          </a:p>
        </p:txBody>
      </p:sp>
    </p:spTree>
    <p:extLst>
      <p:ext uri="{BB962C8B-B14F-4D97-AF65-F5344CB8AC3E}">
        <p14:creationId xmlns:p14="http://schemas.microsoft.com/office/powerpoint/2010/main" val="19515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/>
      <p:bldP spid="56" grpId="0" animBg="1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7200" y="908830"/>
            <a:ext cx="114456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В </a:t>
            </a:r>
            <a:r>
              <a:rPr lang="ru-RU" sz="3200" b="1" u="sng" dirty="0"/>
              <a:t>1962</a:t>
            </a:r>
            <a:r>
              <a:rPr lang="ru-RU" sz="3200" dirty="0"/>
              <a:t> году советские учёные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 err="1"/>
              <a:t>Г.М.</a:t>
            </a:r>
            <a:r>
              <a:rPr lang="ru-RU" sz="3200" dirty="0" err="1">
                <a:solidFill>
                  <a:srgbClr val="FF0000"/>
                </a:solidFill>
              </a:rPr>
              <a:t>А</a:t>
            </a:r>
            <a:r>
              <a:rPr lang="ru-RU" sz="3200" dirty="0" err="1"/>
              <a:t>дельсон</a:t>
            </a:r>
            <a:r>
              <a:rPr lang="ru-RU" sz="3200" dirty="0"/>
              <a:t>-</a:t>
            </a:r>
            <a:r>
              <a:rPr lang="ru-RU" sz="3200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ельский </a:t>
            </a:r>
          </a:p>
          <a:p>
            <a:pPr algn="just"/>
            <a:r>
              <a:rPr lang="ru-RU" sz="2800" dirty="0"/>
              <a:t>и</a:t>
            </a:r>
            <a:r>
              <a:rPr lang="ru-RU" sz="3200" dirty="0"/>
              <a:t>  </a:t>
            </a:r>
          </a:p>
          <a:p>
            <a:pPr algn="just"/>
            <a:r>
              <a:rPr lang="ru-RU" sz="3200" dirty="0" err="1"/>
              <a:t>Е.М.</a:t>
            </a:r>
            <a:r>
              <a:rPr lang="ru-RU" sz="3200" dirty="0" err="1">
                <a:solidFill>
                  <a:srgbClr val="C00000"/>
                </a:solidFill>
              </a:rPr>
              <a:t>Л</a:t>
            </a:r>
            <a:r>
              <a:rPr lang="ru-RU" sz="3200" dirty="0" err="1"/>
              <a:t>андис</a:t>
            </a:r>
            <a:endParaRPr lang="ru-RU" sz="3200" dirty="0"/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предложили структуру данных  сбалансированного поискового дерева. </a:t>
            </a:r>
          </a:p>
        </p:txBody>
      </p:sp>
    </p:spTree>
    <p:extLst>
      <p:ext uri="{BB962C8B-B14F-4D97-AF65-F5344CB8AC3E}">
        <p14:creationId xmlns:p14="http://schemas.microsoft.com/office/powerpoint/2010/main" val="413758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528" y="440793"/>
            <a:ext cx="2398102" cy="1202139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Георгий </a:t>
            </a:r>
            <a:br>
              <a:rPr lang="en-US" sz="2400" b="1" dirty="0"/>
            </a:br>
            <a:r>
              <a:rPr lang="ru-RU" sz="2400" b="1" dirty="0"/>
              <a:t>Максимович </a:t>
            </a:r>
            <a:br>
              <a:rPr lang="en-US" sz="2400" b="1" dirty="0"/>
            </a:br>
            <a:r>
              <a:rPr lang="ru-RU" sz="2400" b="1" dirty="0"/>
              <a:t>Адельсон-Вельский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983639"/>
              </p:ext>
            </p:extLst>
          </p:nvPr>
        </p:nvGraphicFramePr>
        <p:xfrm>
          <a:off x="355120" y="2311396"/>
          <a:ext cx="4347509" cy="4187580"/>
        </p:xfrm>
        <a:graphic>
          <a:graphicData uri="http://schemas.openxmlformats.org/drawingml/2006/table">
            <a:tbl>
              <a:tblPr/>
              <a:tblGrid>
                <a:gridCol w="133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7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8 января 1922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2" tooltip="Самара"/>
                        </a:rPr>
                        <a:t>Самара</a:t>
                      </a:r>
                      <a:r>
                        <a:rPr lang="ru-RU" sz="1200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3" tooltip="РСФСР"/>
                        </a:rPr>
                        <a:t>РСФСР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26 апреля 2014</a:t>
                      </a:r>
                      <a:r>
                        <a:rPr lang="ru-RU" sz="1200" dirty="0">
                          <a:effectLst/>
                        </a:rPr>
                        <a:t> (92 года)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Гиватаим"/>
                        </a:rPr>
                        <a:t>Гиватаим</a:t>
                      </a:r>
                      <a:r>
                        <a:rPr lang="ru-RU" sz="1200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Союз Советских Социалистических Республик"/>
                        </a:rPr>
                        <a:t>СССР</a:t>
                      </a:r>
                      <a:r>
                        <a:rPr lang="ru-RU" sz="1200" dirty="0">
                          <a:effectLst/>
                        </a:rPr>
                        <a:t> → 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68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7" tooltip="Математик"/>
                        </a:rPr>
                        <a:t>математик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616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Институт теоретической и экспериментальной физики"/>
                        </a:rPr>
                        <a:t>Институт теоретической и экспериментальной физики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>
                          <a:solidFill>
                            <a:srgbClr val="0B0080"/>
                          </a:solidFill>
                          <a:effectLst/>
                          <a:hlinkClick r:id="rId9" tooltip="Альма-матер"/>
                        </a:rPr>
                        <a:t>Альма-матер</a:t>
                      </a:r>
                      <a:endParaRPr lang="ru-RU" sz="12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Механико-математический факультет МГУ"/>
                        </a:rPr>
                        <a:t>МГУ (мехмат)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Учёная степень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Кандидат физико-математических наук"/>
                        </a:rPr>
                        <a:t>кандидат ф.-м. наук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2" y="32681"/>
            <a:ext cx="1814646" cy="22787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22" y="47403"/>
            <a:ext cx="1957382" cy="2263993"/>
          </a:xfrm>
          <a:prstGeom prst="rect">
            <a:avLst/>
          </a:prstGeom>
        </p:spPr>
      </p:pic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381211"/>
              </p:ext>
            </p:extLst>
          </p:nvPr>
        </p:nvGraphicFramePr>
        <p:xfrm>
          <a:off x="6152074" y="2311396"/>
          <a:ext cx="4515926" cy="4187578"/>
        </p:xfrm>
        <a:graphic>
          <a:graphicData uri="http://schemas.openxmlformats.org/drawingml/2006/table">
            <a:tbl>
              <a:tblPr/>
              <a:tblGrid>
                <a:gridCol w="84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34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6 октября 1921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0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Харьков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12 декабря 1997</a:t>
                      </a:r>
                      <a:r>
                        <a:rPr lang="ru-RU" sz="1200" u="none" dirty="0">
                          <a:effectLst/>
                        </a:rPr>
                        <a:t> (76 лет)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Москва"/>
                        </a:rPr>
                        <a:t>Москва</a:t>
                      </a:r>
                      <a:r>
                        <a:rPr lang="ru-RU" sz="1200" u="none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Россия"/>
                        </a:rPr>
                        <a:t>Россия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Союз Советских Социалистических Республик"/>
                        </a:rPr>
                        <a:t>СССР</a:t>
                      </a:r>
                      <a:r>
                        <a:rPr lang="ru-RU" sz="1200" u="none" dirty="0">
                          <a:effectLst/>
                        </a:rPr>
                        <a:t> → 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Россия"/>
                        </a:rPr>
                        <a:t>Россия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dirty="0">
                          <a:effectLst/>
                        </a:rPr>
                        <a:t>математика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531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6" tooltip="Московский государственный университет"/>
                        </a:rPr>
                        <a:t>Московский государственный университет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>
                          <a:solidFill>
                            <a:srgbClr val="0B0080"/>
                          </a:solidFill>
                          <a:effectLst/>
                          <a:hlinkClick r:id="rId9" tooltip="Альма-матер"/>
                        </a:rPr>
                        <a:t>Альма-матер</a:t>
                      </a:r>
                      <a:endParaRPr lang="ru-RU" sz="12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Механико-математический факультет МГУ"/>
                        </a:rPr>
                        <a:t>МГУ (мехмат)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959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Учёная степень,</a:t>
                      </a:r>
                      <a:r>
                        <a:rPr lang="ru-RU" sz="1200" baseline="0" dirty="0">
                          <a:effectLst/>
                        </a:rPr>
                        <a:t> звание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Доктор физико-математических наук"/>
                        </a:rPr>
                        <a:t>доктор 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Кандидат физико-математических наук"/>
                        </a:rPr>
                        <a:t>ф.-м. наук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, профессор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8469131" y="518591"/>
            <a:ext cx="1906821" cy="120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Евгений </a:t>
            </a:r>
            <a:br>
              <a:rPr lang="en-US" sz="2400" b="1" dirty="0"/>
            </a:br>
            <a:r>
              <a:rPr lang="ru-RU" sz="2400" b="1" dirty="0"/>
              <a:t>Михайлович </a:t>
            </a:r>
            <a:br>
              <a:rPr lang="en-US" sz="2400" b="1" dirty="0"/>
            </a:br>
            <a:r>
              <a:rPr lang="ru-RU" sz="2400" b="1" dirty="0"/>
              <a:t>Ландис</a:t>
            </a:r>
            <a:r>
              <a:rPr lang="ru-RU" sz="2000" dirty="0"/>
              <a:t> 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9058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12448" y="1592533"/>
            <a:ext cx="10662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рамках дисциплины в дальнейшем мы подробно исследуем эту структуру данных, а пока лишь получим краткую информацию о ней.</a:t>
            </a:r>
          </a:p>
        </p:txBody>
      </p:sp>
    </p:spTree>
    <p:extLst>
      <p:ext uri="{BB962C8B-B14F-4D97-AF65-F5344CB8AC3E}">
        <p14:creationId xmlns:p14="http://schemas.microsoft.com/office/powerpoint/2010/main" val="2995706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010" y="789196"/>
            <a:ext cx="10502153" cy="97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>
                <a:solidFill>
                  <a:srgbClr val="FF0000"/>
                </a:solidFill>
              </a:rPr>
              <a:t>АВ</a:t>
            </a:r>
            <a:r>
              <a:rPr lang="ru-RU" sz="3000" b="1" dirty="0">
                <a:solidFill>
                  <a:srgbClr val="C00000"/>
                </a:solidFill>
              </a:rPr>
              <a:t>Л</a:t>
            </a:r>
            <a:r>
              <a:rPr lang="ru-RU" sz="3000" b="1" dirty="0"/>
              <a:t>-дерево</a:t>
            </a:r>
            <a:r>
              <a:rPr lang="ru-RU" sz="3000" dirty="0"/>
              <a:t> </a:t>
            </a:r>
            <a:r>
              <a:rPr lang="ru-RU" dirty="0"/>
              <a:t>– это бинарное поисковое дерево, которое является </a:t>
            </a:r>
            <a:r>
              <a:rPr lang="ru-RU" dirty="0" err="1">
                <a:solidFill>
                  <a:srgbClr val="7030A0"/>
                </a:solidFill>
              </a:rPr>
              <a:t>сблансированным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7030A0"/>
                </a:solidFill>
              </a:rPr>
              <a:t>по высоте.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106833" y="2910178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811328" y="365760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24068" y="365760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172974" y="450873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44574" y="450873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508740" y="3366691"/>
            <a:ext cx="681471" cy="29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92798" y="3366691"/>
            <a:ext cx="503202" cy="29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457646" y="4114113"/>
            <a:ext cx="437060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97293" y="4114113"/>
            <a:ext cx="531953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08498" y="3571336"/>
            <a:ext cx="332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каждой вершины дерева высоты её поддеревьев отличаются не более, чем на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61010" y="1790076"/>
            <a:ext cx="10031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FF0000"/>
                </a:solidFill>
              </a:rPr>
              <a:t>АВ</a:t>
            </a:r>
            <a:r>
              <a:rPr lang="ru-RU" sz="2800" dirty="0">
                <a:solidFill>
                  <a:srgbClr val="C00000"/>
                </a:solidFill>
              </a:rPr>
              <a:t>Л</a:t>
            </a:r>
            <a:r>
              <a:rPr lang="ru-RU" sz="2800" dirty="0"/>
              <a:t> — аббревиатура, образованная первыми буквами фамилий создателей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981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6189"/>
            <a:ext cx="10515600" cy="4710774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38474" y="-1438654"/>
            <a:ext cx="8936468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ТЕОРЕМА.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kumimoji="0" lang="en-US" altLang="ru-RU" sz="28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число внутренних вершин АВЛ-дерева, а    </a:t>
            </a:r>
            <a:r>
              <a:rPr kumimoji="0" lang="en-US" altLang="ru-RU" sz="28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его высота.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справедливы следующие неравенства: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507599"/>
              </p:ext>
            </p:extLst>
          </p:nvPr>
        </p:nvGraphicFramePr>
        <p:xfrm>
          <a:off x="2221844" y="2513664"/>
          <a:ext cx="7364284" cy="61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2" name="Equation" r:id="rId3" imgW="3035160" imgH="266400" progId="Equation.DSMT4">
                  <p:embed/>
                </p:oleObj>
              </mc:Choice>
              <mc:Fallback>
                <p:oleObj name="Equation" r:id="rId3" imgW="3035160" imgH="2664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844" y="2513664"/>
                        <a:ext cx="7364284" cy="613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30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17" y="253458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Использование поисковых деревьев на практике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4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i="1" dirty="0">
                <a:solidFill>
                  <a:schemeClr val="accent1">
                    <a:lumMod val="50000"/>
                  </a:schemeClr>
                </a:solidFill>
              </a:rPr>
              <a:t>Сортировка деревом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3091" y="19032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Предположим, что на вход поступаю числа, среди которых нет повторяющихся. </a:t>
            </a:r>
          </a:p>
          <a:p>
            <a:pPr marL="0" indent="0">
              <a:buNone/>
            </a:pPr>
            <a:r>
              <a:rPr lang="ru-RU" dirty="0"/>
              <a:t>Рассмотрим следующий алгоритм сортировки. </a:t>
            </a:r>
          </a:p>
          <a:p>
            <a:pPr marL="0" indent="0">
              <a:buNone/>
            </a:pPr>
            <a:r>
              <a:rPr lang="ru-RU" dirty="0"/>
              <a:t>1. По последовательности чисел сначала построим АВЛ-дерево. 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n*log 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Выполним внутренний левый обход построенного дерева.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результате работы алгоритма числа будут выданы в порядке возрастания. </a:t>
            </a:r>
          </a:p>
          <a:p>
            <a:pPr marL="0" indent="0">
              <a:buNone/>
            </a:pPr>
            <a:r>
              <a:rPr lang="ru-RU" dirty="0"/>
              <a:t>Какое время работы алгоритма в худшем случае?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n*log n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636" y="256086"/>
            <a:ext cx="10341633" cy="658314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70C0"/>
                </a:solidFill>
              </a:rPr>
              <a:t>Абстрактный тип данных: множество (</a:t>
            </a:r>
            <a:r>
              <a:rPr lang="en-US" sz="3600" b="1" dirty="0">
                <a:solidFill>
                  <a:srgbClr val="0070C0"/>
                </a:solidFill>
              </a:rPr>
              <a:t>set</a:t>
            </a:r>
            <a:r>
              <a:rPr lang="en-US" sz="3600" dirty="0">
                <a:solidFill>
                  <a:srgbClr val="0070C0"/>
                </a:solidFill>
              </a:rPr>
              <a:t>)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534" y="914400"/>
            <a:ext cx="10515600" cy="20141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Множество (англ. </a:t>
            </a:r>
            <a:r>
              <a:rPr lang="en-US" sz="2000" dirty="0"/>
              <a:t>set) </a:t>
            </a:r>
            <a:r>
              <a:rPr lang="ru-RU" sz="2000" dirty="0"/>
              <a:t>—хранит набор попарно различных объектов без определённого порядка.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accent5"/>
                </a:solidFill>
              </a:rPr>
              <a:t>Интерфейс множества включает три основные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solidFill>
                  <a:schemeClr val="accent5"/>
                </a:solidFill>
              </a:rPr>
              <a:t> </a:t>
            </a:r>
            <a:r>
              <a:rPr lang="ru-RU" sz="2000" dirty="0" err="1">
                <a:solidFill>
                  <a:schemeClr val="accent5"/>
                </a:solidFill>
              </a:rPr>
              <a:t>Insert</a:t>
            </a:r>
            <a:r>
              <a:rPr lang="ru-RU" sz="2000" dirty="0">
                <a:solidFill>
                  <a:schemeClr val="accent5"/>
                </a:solidFill>
              </a:rPr>
              <a:t>(x) — добавить в множество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solidFill>
                  <a:schemeClr val="accent5"/>
                </a:solidFill>
              </a:rPr>
              <a:t> </a:t>
            </a:r>
            <a:r>
              <a:rPr lang="ru-RU" sz="2000" dirty="0" err="1">
                <a:solidFill>
                  <a:schemeClr val="accent5"/>
                </a:solidFill>
              </a:rPr>
              <a:t>Contains</a:t>
            </a:r>
            <a:r>
              <a:rPr lang="ru-RU" sz="2000" dirty="0">
                <a:solidFill>
                  <a:schemeClr val="accent5"/>
                </a:solidFill>
              </a:rPr>
              <a:t>(x) — проверить, содержится ли в множестве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 err="1">
                <a:solidFill>
                  <a:schemeClr val="accent5"/>
                </a:solidFill>
              </a:rPr>
              <a:t>Remove</a:t>
            </a:r>
            <a:r>
              <a:rPr lang="ru-RU" sz="2000" dirty="0">
                <a:solidFill>
                  <a:schemeClr val="accent5"/>
                </a:solidFill>
              </a:rPr>
              <a:t>(x) — удалить ключ x из множества.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84376" y="3003848"/>
            <a:ext cx="1099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реализации интерфейса множества обычно используются такие структуры данных, как: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сбалансированные поисковые деревья: например, AVL-деревья, 2-3-деревья, красно-чёрные деревья.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хеш-таблицы.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2126" y="4059598"/>
            <a:ext cx="10769741" cy="22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</a:pPr>
            <a:r>
              <a:rPr lang="ru-RU" dirty="0"/>
              <a:t>В стандартной библиотеке </a:t>
            </a:r>
            <a:r>
              <a:rPr lang="ru-RU" dirty="0">
                <a:solidFill>
                  <a:srgbClr val="FF0000"/>
                </a:solidFill>
              </a:rPr>
              <a:t>C++ </a:t>
            </a:r>
            <a:r>
              <a:rPr lang="ru-RU" dirty="0"/>
              <a:t>есть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set</a:t>
            </a:r>
            <a:r>
              <a:rPr lang="ru-RU" dirty="0"/>
              <a:t>, который реализует множество на основе сбалансированного дерева (обычно красно-чёрного),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unordered_set</a:t>
            </a:r>
            <a:r>
              <a:rPr lang="ru-RU" dirty="0"/>
              <a:t>, построенный на базе хеш-таблицы.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dirty="0" err="1">
                <a:solidFill>
                  <a:srgbClr val="FF0000"/>
                </a:solidFill>
              </a:rPr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Set</a:t>
            </a:r>
            <a:r>
              <a:rPr lang="ru-RU" dirty="0"/>
              <a:t>, у которого есть несколько реализаций, среди которых классы </a:t>
            </a:r>
            <a:r>
              <a:rPr lang="ru-RU" dirty="0" err="1"/>
              <a:t>TreeSet</a:t>
            </a:r>
            <a:r>
              <a:rPr lang="ru-RU" dirty="0"/>
              <a:t> (работает на основе красно-чёрного дерева) и </a:t>
            </a:r>
            <a:r>
              <a:rPr lang="ru-RU" dirty="0" err="1"/>
              <a:t>HashSet</a:t>
            </a:r>
            <a:r>
              <a:rPr lang="ru-RU" dirty="0"/>
              <a:t> (на основе хеш-таблицы).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dirty="0" err="1">
                <a:solidFill>
                  <a:srgbClr val="FF0000"/>
                </a:solidFill>
              </a:rPr>
              <a:t>Python</a:t>
            </a:r>
            <a:r>
              <a:rPr lang="ru-RU" dirty="0"/>
              <a:t> есть только встроенный тип </a:t>
            </a:r>
            <a:r>
              <a:rPr lang="ru-RU" dirty="0" err="1"/>
              <a:t>set</a:t>
            </a:r>
            <a:r>
              <a:rPr lang="ru-RU" dirty="0"/>
              <a:t>, использующий хеширование, но нет готового класса множества, построенного на сбалансированных деревьях.</a:t>
            </a:r>
          </a:p>
        </p:txBody>
      </p:sp>
    </p:spTree>
    <p:extLst>
      <p:ext uri="{BB962C8B-B14F-4D97-AF65-F5344CB8AC3E}">
        <p14:creationId xmlns:p14="http://schemas.microsoft.com/office/powerpoint/2010/main" val="4035453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935" y="7811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Абстрактный тип данных ассоциативный массив (</a:t>
            </a:r>
            <a:r>
              <a:rPr lang="en-US" sz="3200" b="1" dirty="0">
                <a:solidFill>
                  <a:srgbClr val="0070C0"/>
                </a:solidFill>
              </a:rPr>
              <a:t>map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730" y="798166"/>
            <a:ext cx="11689976" cy="26673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Ассоциативный массив (англ. </a:t>
            </a:r>
            <a:r>
              <a:rPr lang="ru-RU" sz="1800" dirty="0" err="1"/>
              <a:t>associative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), или отображение (англ. </a:t>
            </a:r>
            <a:r>
              <a:rPr lang="ru-RU" sz="1800" dirty="0" err="1"/>
              <a:t>map</a:t>
            </a:r>
            <a:r>
              <a:rPr lang="ru-RU" sz="1800" dirty="0"/>
              <a:t>), или словарь (англ. </a:t>
            </a:r>
            <a:r>
              <a:rPr lang="ru-RU" sz="1800" dirty="0" err="1"/>
              <a:t>dictionary</a:t>
            </a:r>
            <a:r>
              <a:rPr lang="ru-RU" sz="1800" dirty="0"/>
              <a:t>), —хранит пары вида (ключ, значение), при этом каждый ключ встречается не более одного раза. </a:t>
            </a: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Название «ассоциативный» происходит от того, что значения ассоциируются с ключами.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>
                <a:solidFill>
                  <a:schemeClr val="accent5"/>
                </a:solidFill>
              </a:rPr>
              <a:t>Интерфейс ассоциативного массива включает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dirty="0">
                <a:solidFill>
                  <a:schemeClr val="accent5"/>
                </a:solidFill>
              </a:rPr>
              <a:t> </a:t>
            </a:r>
            <a:r>
              <a:rPr lang="ru-RU" sz="1800" dirty="0" err="1">
                <a:solidFill>
                  <a:schemeClr val="accent5"/>
                </a:solidFill>
              </a:rPr>
              <a:t>Insert</a:t>
            </a:r>
            <a:r>
              <a:rPr lang="ru-RU" sz="1800" dirty="0">
                <a:solidFill>
                  <a:schemeClr val="accent5"/>
                </a:solidFill>
              </a:rPr>
              <a:t>(</a:t>
            </a:r>
            <a:r>
              <a:rPr lang="ru-RU" sz="1800" dirty="0" err="1">
                <a:solidFill>
                  <a:schemeClr val="accent5"/>
                </a:solidFill>
              </a:rPr>
              <a:t>k,v</a:t>
            </a:r>
            <a:r>
              <a:rPr lang="ru-RU" sz="1800" dirty="0">
                <a:solidFill>
                  <a:schemeClr val="accent5"/>
                </a:solidFill>
              </a:rPr>
              <a:t>) — добавить пару, состоящую из ключа k и значения v; </a:t>
            </a:r>
            <a:endParaRPr lang="en-US" sz="1800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1800" dirty="0">
                <a:solidFill>
                  <a:schemeClr val="accent5"/>
                </a:solidFill>
              </a:rPr>
              <a:t> </a:t>
            </a:r>
            <a:r>
              <a:rPr lang="ru-RU" sz="1800" dirty="0" err="1">
                <a:solidFill>
                  <a:schemeClr val="accent5"/>
                </a:solidFill>
              </a:rPr>
              <a:t>Find</a:t>
            </a:r>
            <a:r>
              <a:rPr lang="ru-RU" sz="1800" dirty="0">
                <a:solidFill>
                  <a:schemeClr val="accent5"/>
                </a:solidFill>
              </a:rPr>
              <a:t>(k) — найти значение, ассоциированное с ключом k, или сообщить, что значения, связанного с заданным ключом, нет;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dirty="0" err="1">
                <a:solidFill>
                  <a:schemeClr val="accent5"/>
                </a:solidFill>
              </a:rPr>
              <a:t>Remove</a:t>
            </a:r>
            <a:r>
              <a:rPr lang="ru-RU" sz="1800" dirty="0">
                <a:solidFill>
                  <a:schemeClr val="accent5"/>
                </a:solidFill>
              </a:rPr>
              <a:t>(</a:t>
            </a:r>
            <a:r>
              <a:rPr lang="en-US" sz="1800" dirty="0">
                <a:solidFill>
                  <a:schemeClr val="accent5"/>
                </a:solidFill>
              </a:rPr>
              <a:t>k</a:t>
            </a:r>
            <a:r>
              <a:rPr lang="ru-RU" sz="1800" dirty="0">
                <a:solidFill>
                  <a:schemeClr val="accent5"/>
                </a:solidFill>
              </a:rPr>
              <a:t>) —  удалить пару, ключ в которой равен k.</a:t>
            </a:r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2730" y="3738942"/>
            <a:ext cx="1103107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/>
              <a:t>Данный интерфейс реализуется на практике теми же способами, что и</a:t>
            </a:r>
            <a:r>
              <a:rPr lang="en-US" dirty="0"/>
              <a:t> </a:t>
            </a: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множества.</a:t>
            </a:r>
            <a:r>
              <a:rPr lang="en-US" dirty="0"/>
              <a:t>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технически немного сложнее, чем множества, но использует те же идеи.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Для языка программирования </a:t>
            </a:r>
            <a:r>
              <a:rPr lang="ru-RU" dirty="0">
                <a:solidFill>
                  <a:srgbClr val="FF0000"/>
                </a:solidFill>
              </a:rPr>
              <a:t>C++</a:t>
            </a:r>
            <a:r>
              <a:rPr lang="ru-RU" dirty="0"/>
              <a:t> в стандартной библиотеке доступен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map</a:t>
            </a:r>
            <a:r>
              <a:rPr lang="ru-RU" dirty="0"/>
              <a:t>, работающий на основе сбалансированного дерева (обычно красно</a:t>
            </a:r>
            <a:r>
              <a:rPr lang="en-US" dirty="0"/>
              <a:t>-</a:t>
            </a:r>
            <a:r>
              <a:rPr lang="ru-RU" dirty="0"/>
              <a:t>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unordered_map</a:t>
            </a:r>
            <a:r>
              <a:rPr lang="ru-RU" dirty="0"/>
              <a:t>, работающий на основе хеш-таблицы.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dirty="0" err="1">
                <a:solidFill>
                  <a:srgbClr val="FF0000"/>
                </a:solidFill>
              </a:rPr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Map</a:t>
            </a:r>
            <a:r>
              <a:rPr lang="ru-RU" dirty="0"/>
              <a:t>, который реализуется несколькими классами, в частности классом </a:t>
            </a:r>
            <a:r>
              <a:rPr lang="ru-RU" dirty="0" err="1"/>
              <a:t>TreeMap</a:t>
            </a:r>
            <a:r>
              <a:rPr lang="ru-RU" dirty="0"/>
              <a:t> (базируется на красно-чёрном дереве) и </a:t>
            </a:r>
            <a:r>
              <a:rPr lang="ru-RU" dirty="0" err="1"/>
              <a:t>HashMap</a:t>
            </a:r>
            <a:r>
              <a:rPr lang="ru-RU" dirty="0"/>
              <a:t> (базируется на хеш-таблице).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dirty="0" err="1">
                <a:solidFill>
                  <a:srgbClr val="FF0000"/>
                </a:solidFill>
              </a:rPr>
              <a:t>Python</a:t>
            </a:r>
            <a:r>
              <a:rPr lang="ru-RU" dirty="0"/>
              <a:t> очень широко используется встроенный тип </a:t>
            </a:r>
            <a:r>
              <a:rPr lang="ru-RU" dirty="0" err="1"/>
              <a:t>dict</a:t>
            </a:r>
            <a:r>
              <a:rPr lang="ru-RU" dirty="0"/>
              <a:t>. Этот словарь использует внутри хеширование.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950701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82205" y="1293681"/>
            <a:ext cx="7332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В.М. Котов, Ю.Л.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Орлович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Е.П. Соболевская, С.А. Соболь – Минск : БГУ, 2017. С. 122-180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0" y="656840"/>
            <a:ext cx="2939432" cy="39982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4188" y="531845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Литература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82205" y="2723280"/>
            <a:ext cx="715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https://acm.bsu.by/wiki/Программная_реализация_бинарных_поисковых_деревьев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4298" y="4694534"/>
            <a:ext cx="6808146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0.1 построение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5"/>
              </a:rPr>
              <a:t>0.2 удаление вершин из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5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6"/>
              </a:rPr>
              <a:t>0.3 проверка является ли бинарное дерево поисковым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875880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/>
              <a:t>Общие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39041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400565" y="2632278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106002" y="3107067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8736790" y="562599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7276734" y="562599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24315" y="491192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7469935" y="4300988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42498" y="374084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583590" y="5625995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197727" y="4911928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4792846" y="4297021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5658857" y="3681123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92460" y="3263709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4041525" y="2746483"/>
            <a:ext cx="52062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4811293" y="2156063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3969029" y="3684104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4669496" y="3196171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3120364" y="4279494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4139942" y="1677979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3329959" y="2208595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3793082" y="2008695"/>
            <a:ext cx="426319" cy="2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4485908" y="2486779"/>
            <a:ext cx="403906" cy="3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3755583" y="3077199"/>
            <a:ext cx="362186" cy="24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5121850" y="2962994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3594206" y="4014820"/>
            <a:ext cx="456121" cy="32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4442871" y="3526887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5963757" y="3437783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3890659" y="5242644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5311567" y="4011839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4472418" y="4634509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4603065" y="2008695"/>
            <a:ext cx="286749" cy="2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5923704" y="2962994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5268949" y="2486779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6562020" y="3437783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7262994" y="4071562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7990431" y="4631704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7581634" y="5242644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8466996" y="5242644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41305" y="250502"/>
            <a:ext cx="10276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Построить бинарное поисковое дерево для последовательности элементов: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5654" y="860797"/>
            <a:ext cx="850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2,  1,  6,  4,  3,  10, 9,  8,  7, 18,  17,  14,  13,  11,  19,  20,  22, 23,  21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63875" y="86079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6225" y="124414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9238" y="1741540"/>
            <a:ext cx="405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так как мы договорились (см. определение) , что в дереве все ключи различны, то одинаковые элементы при добавлении будем игнорировать </a:t>
            </a:r>
          </a:p>
        </p:txBody>
      </p:sp>
    </p:spTree>
    <p:extLst>
      <p:ext uri="{BB962C8B-B14F-4D97-AF65-F5344CB8AC3E}">
        <p14:creationId xmlns:p14="http://schemas.microsoft.com/office/powerpoint/2010/main" val="41110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7" grpId="0"/>
      <p:bldP spid="11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71737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540824" y="2220767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303018" y="2775712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877049" y="521448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416993" y="521448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164574" y="4500417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10194" y="3889477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882757" y="332933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723849" y="5214484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337986" y="4500417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933105" y="3885510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799116" y="326961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432719" y="2852198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208828" y="2289346"/>
            <a:ext cx="52062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951552" y="1744552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109288" y="3272593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809755" y="2784660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60623" y="3867983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280201" y="1266468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470218" y="1797084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933341" y="1597184"/>
            <a:ext cx="426319" cy="2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653211" y="2075268"/>
            <a:ext cx="376862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895842" y="2620062"/>
            <a:ext cx="389230" cy="28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262109" y="2551483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734465" y="3603309"/>
            <a:ext cx="456121" cy="32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583130" y="3115376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104016" y="3106428"/>
            <a:ext cx="277242" cy="16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030918" y="4831133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451826" y="3600328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612677" y="4222998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743324" y="1597184"/>
            <a:ext cx="286749" cy="2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063963" y="2551483"/>
            <a:ext cx="317295" cy="28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409208" y="2075268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759036" y="3106428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403253" y="3660051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130690" y="4220193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721893" y="4831133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685070" y="4831133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74373" y="821222"/>
            <a:ext cx="6358086" cy="18466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Высота вершины</a:t>
            </a:r>
            <a:r>
              <a:rPr lang="ru-RU" sz="2000" b="1" dirty="0"/>
              <a:t>: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ru-RU" sz="2000" dirty="0"/>
              <a:t>длина наибольшего пути от вершины до одного из её потомков. </a:t>
            </a:r>
          </a:p>
          <a:p>
            <a:r>
              <a:rPr lang="ru-RU" dirty="0">
                <a:solidFill>
                  <a:srgbClr val="FF0000"/>
                </a:solidFill>
              </a:rPr>
              <a:t>высота (</a:t>
            </a:r>
            <a:r>
              <a:rPr lang="en-US" dirty="0">
                <a:solidFill>
                  <a:srgbClr val="FF0000"/>
                </a:solidFill>
              </a:rPr>
              <a:t>10) =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ru-RU" b="1" dirty="0">
                <a:solidFill>
                  <a:srgbClr val="FF0000"/>
                </a:solidFill>
              </a:rPr>
              <a:t> </a:t>
            </a:r>
          </a:p>
          <a:p>
            <a:endParaRPr lang="ru-RU" b="1" dirty="0"/>
          </a:p>
          <a:p>
            <a:r>
              <a:rPr lang="ru-RU" b="1" dirty="0">
                <a:solidFill>
                  <a:srgbClr val="0070C0"/>
                </a:solidFill>
              </a:rPr>
              <a:t>Высота дерева</a:t>
            </a:r>
            <a:r>
              <a:rPr lang="ru-RU" b="1" dirty="0"/>
              <a:t>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высота корня.</a:t>
            </a:r>
          </a:p>
          <a:p>
            <a:r>
              <a:rPr lang="ru-RU" dirty="0">
                <a:solidFill>
                  <a:srgbClr val="FF0000"/>
                </a:solidFill>
              </a:rPr>
              <a:t>высота (дерева) = </a:t>
            </a:r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81194" y="2872947"/>
            <a:ext cx="595255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Глубина вершины</a:t>
            </a:r>
            <a:r>
              <a:rPr lang="ru-RU" b="1" dirty="0"/>
              <a:t>: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dirty="0"/>
              <a:t>длина пути из корня  в вершину (</a:t>
            </a:r>
            <a:r>
              <a:rPr lang="ru-RU" sz="1200" dirty="0"/>
              <a:t>этот путь единственный)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FF0000"/>
                </a:solidFill>
              </a:rPr>
              <a:t>глубина (</a:t>
            </a:r>
            <a:r>
              <a:rPr lang="en-US" dirty="0">
                <a:solidFill>
                  <a:srgbClr val="FF0000"/>
                </a:solidFill>
              </a:rPr>
              <a:t>10) = </a:t>
            </a:r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877049" y="4016768"/>
            <a:ext cx="61288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Уровень вершины</a:t>
            </a:r>
            <a:r>
              <a:rPr lang="ru-RU" b="1" dirty="0"/>
              <a:t>: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dirty="0"/>
              <a:t>высота дерева минус глубина вершины</a:t>
            </a:r>
          </a:p>
          <a:p>
            <a:r>
              <a:rPr lang="ru-RU" dirty="0">
                <a:solidFill>
                  <a:srgbClr val="FF0000"/>
                </a:solidFill>
              </a:rPr>
              <a:t>уровень (</a:t>
            </a:r>
            <a:r>
              <a:rPr lang="en-US" dirty="0">
                <a:solidFill>
                  <a:srgbClr val="FF0000"/>
                </a:solidFill>
              </a:rPr>
              <a:t>10)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ru-RU" dirty="0">
                <a:solidFill>
                  <a:srgbClr val="0070C0"/>
                </a:solidFill>
              </a:rPr>
              <a:t>высота (дерева)- глубина (</a:t>
            </a:r>
            <a:r>
              <a:rPr lang="en-US" dirty="0">
                <a:solidFill>
                  <a:srgbClr val="0070C0"/>
                </a:solidFill>
              </a:rPr>
              <a:t>10) </a:t>
            </a:r>
            <a:r>
              <a:rPr lang="ru-RU" dirty="0">
                <a:solidFill>
                  <a:srgbClr val="0070C0"/>
                </a:solidFill>
              </a:rPr>
              <a:t>=7 – 2 </a:t>
            </a:r>
            <a:r>
              <a:rPr lang="ru-RU" dirty="0">
                <a:solidFill>
                  <a:srgbClr val="FF0000"/>
                </a:solidFill>
              </a:rPr>
              <a:t>= </a:t>
            </a:r>
            <a:r>
              <a:rPr lang="ru-RU" b="1" dirty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3508" y="68413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Высота, глубина,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60623" y="4693467"/>
            <a:ext cx="5672886" cy="15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4678" y="5414587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0-й уровень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212679" y="5393463"/>
            <a:ext cx="6367415" cy="11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4678" y="470366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1-й уровень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215682" y="4071473"/>
            <a:ext cx="5084400" cy="29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4678" y="420143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2-й уровень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1509" y="1443866"/>
            <a:ext cx="1635711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67883" y="1412568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7-й уровень</a:t>
            </a: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260623" y="3460020"/>
            <a:ext cx="4349571" cy="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195632" y="3017577"/>
            <a:ext cx="3843579" cy="8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260623" y="2427157"/>
            <a:ext cx="3042395" cy="20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260623" y="1945341"/>
            <a:ext cx="2538493" cy="44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32598" y="3456561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3-й уровень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49144" y="3053121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4-й уровень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79830" y="245296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5-й уровень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-67883" y="1958373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6-й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012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47" grpId="0" animBg="1"/>
      <p:bldP spid="148" grpId="0" animBg="1"/>
      <p:bldP spid="149" grpId="0" animBg="1"/>
      <p:bldP spid="11" grpId="0"/>
      <p:bldP spid="55" grpId="0"/>
      <p:bldP spid="59" grpId="0"/>
      <p:bldP spid="66" grpId="0"/>
      <p:bldP spid="81" grpId="0"/>
      <p:bldP spid="82" grpId="0"/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4195319" y="3044013"/>
            <a:ext cx="612895" cy="387458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4969077" y="3518802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7599865" y="6037730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6139809" y="6037730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6887390" y="5323663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6333010" y="4712723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5605573" y="4152581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2457316" y="6005490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3060802" y="5323663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3655921" y="4708756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4359278" y="415690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2155535" y="3675444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2880943" y="3130981"/>
            <a:ext cx="52062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3556575" y="2567798"/>
            <a:ext cx="536177" cy="387458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2811939" y="4095839"/>
            <a:ext cx="555140" cy="387458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3512406" y="3607906"/>
            <a:ext cx="529966" cy="387458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1983439" y="4691229"/>
            <a:ext cx="555140" cy="387458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2885224" y="2089714"/>
            <a:ext cx="542582" cy="387458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2075241" y="2620330"/>
            <a:ext cx="542582" cy="387458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2538364" y="2420430"/>
            <a:ext cx="426319" cy="25664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3325326" y="2898514"/>
            <a:ext cx="309770" cy="28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2618658" y="3461697"/>
            <a:ext cx="338529" cy="27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3964760" y="3374729"/>
            <a:ext cx="320315" cy="28991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2457281" y="4426555"/>
            <a:ext cx="435956" cy="32141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3285781" y="3938622"/>
            <a:ext cx="304237" cy="21395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4664178" y="3849518"/>
            <a:ext cx="383139" cy="30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2764385" y="5654379"/>
            <a:ext cx="376872" cy="35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4174642" y="4487620"/>
            <a:ext cx="273939" cy="2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3335493" y="5046244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3348347" y="2420430"/>
            <a:ext cx="286749" cy="20411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4718458" y="3374729"/>
            <a:ext cx="328859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</p:cNvCxnSpPr>
          <p:nvPr/>
        </p:nvCxnSpPr>
        <p:spPr>
          <a:xfrm>
            <a:off x="4014231" y="2898514"/>
            <a:ext cx="221372" cy="20224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5425095" y="3849518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6126069" y="4483297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6853506" y="5043439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6444709" y="5654379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7407886" y="5654379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3280" y="709636"/>
            <a:ext cx="1164872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dirty="0" err="1">
                <a:solidFill>
                  <a:srgbClr val="0070C0"/>
                </a:solidFill>
              </a:rPr>
              <a:t>полупути</a:t>
            </a:r>
            <a:r>
              <a:rPr lang="ru-RU" sz="2400" dirty="0"/>
              <a:t> снимается ограничение на направление дуг.</a:t>
            </a:r>
          </a:p>
          <a:p>
            <a:r>
              <a:rPr lang="ru-RU" sz="2400" dirty="0">
                <a:solidFill>
                  <a:srgbClr val="0070C0"/>
                </a:solidFill>
              </a:rPr>
              <a:t> </a:t>
            </a:r>
          </a:p>
          <a:p>
            <a:r>
              <a:rPr lang="ru-RU" sz="2400" dirty="0"/>
              <a:t>Пример </a:t>
            </a:r>
            <a:r>
              <a:rPr lang="ru-RU" sz="2400" dirty="0" err="1"/>
              <a:t>полупути</a:t>
            </a:r>
            <a:r>
              <a:rPr lang="ru-RU" sz="2400" dirty="0"/>
              <a:t>,  соединяющего вершины 1 и 7: </a:t>
            </a:r>
            <a:r>
              <a:rPr lang="ru-RU" sz="2400" b="1" u="sng" dirty="0">
                <a:solidFill>
                  <a:srgbClr val="002060"/>
                </a:solidFill>
              </a:rPr>
              <a:t>1 -  2 -  6 -  10 - 9 -  8  - 7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783508" y="110080"/>
            <a:ext cx="2740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Путь,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</a:rPr>
              <a:t>полупуть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839715" y="1857795"/>
            <a:ext cx="612895" cy="38745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545152" y="2332584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175940" y="485151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715884" y="485151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63465" y="413744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909085" y="352650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181648" y="2966363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022740" y="4851512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636877" y="4137445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231996" y="3522538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098007" y="2906640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731610" y="2489226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480675" y="1972000"/>
            <a:ext cx="52062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250443" y="1381580"/>
            <a:ext cx="536177" cy="38745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408179" y="2909621"/>
            <a:ext cx="555140" cy="38745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108646" y="2421688"/>
            <a:ext cx="529966" cy="38745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559514" y="3505011"/>
            <a:ext cx="555140" cy="38745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579092" y="903496"/>
            <a:ext cx="542582" cy="38745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769109" y="1434112"/>
            <a:ext cx="542582" cy="38745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1232232" y="1270841"/>
            <a:ext cx="426319" cy="25664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925058" y="1712296"/>
            <a:ext cx="403906" cy="3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1194733" y="2302716"/>
            <a:ext cx="362186" cy="24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2561000" y="2225140"/>
            <a:ext cx="368471" cy="28991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1033356" y="3240337"/>
            <a:ext cx="456121" cy="32141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1882021" y="2789033"/>
            <a:ext cx="304237" cy="21395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402907" y="2663300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329809" y="4468161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750717" y="3237356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911568" y="3860026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endCxn id="42" idx="1"/>
          </p:cNvCxnSpPr>
          <p:nvPr/>
        </p:nvCxnSpPr>
        <p:spPr>
          <a:xfrm>
            <a:off x="2001302" y="1270841"/>
            <a:ext cx="327662" cy="16748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362854" y="2188511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endCxn id="10" idx="1"/>
          </p:cNvCxnSpPr>
          <p:nvPr/>
        </p:nvCxnSpPr>
        <p:spPr>
          <a:xfrm>
            <a:off x="2708099" y="1748925"/>
            <a:ext cx="221372" cy="16561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4001170" y="2663300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702144" y="3297079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429581" y="3857221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5020784" y="4468161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983961" y="4468161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967895" y="1043342"/>
            <a:ext cx="5601493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Центральная вершина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полупути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/>
              <a:t>такая вершина,  что количество вершин в </a:t>
            </a:r>
            <a:r>
              <a:rPr lang="ru-RU" dirty="0" err="1"/>
              <a:t>полупути</a:t>
            </a:r>
            <a:r>
              <a:rPr lang="ru-RU" dirty="0"/>
              <a:t> до неё равно количеству вершин после неё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949167" y="2105818"/>
            <a:ext cx="579286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Средняя по значению (медиана) вершина  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полупути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такая  вершина, что у половины из оставшихся вершин этого </a:t>
            </a:r>
            <a:r>
              <a:rPr lang="ru-RU" dirty="0" err="1"/>
              <a:t>полупути</a:t>
            </a:r>
            <a:r>
              <a:rPr lang="ru-RU" dirty="0"/>
              <a:t> ключ меньше, а у половины – больше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0076" y="3330375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делать, если число вершин, среди которых надо найти центральную или среднюю ЧЁТНО?</a:t>
            </a:r>
          </a:p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246453" y="175720"/>
            <a:ext cx="7699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Центральная и средняя вершины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</a:rPr>
              <a:t>полупути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36383" y="350501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?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560076" y="4689757"/>
            <a:ext cx="3597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центральной и средней вершины</a:t>
            </a:r>
            <a:br>
              <a:rPr lang="ru-RU" dirty="0"/>
            </a:br>
            <a:r>
              <a:rPr lang="ru-RU" dirty="0"/>
              <a:t> НЕ СУЩЕСТВУЕТ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9097347" y="4331174"/>
            <a:ext cx="0" cy="328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169074" y="2330969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5874511" y="2805758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8505299" y="532468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7045243" y="5324686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7792824" y="461061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7238444" y="3999679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6511007" y="3439537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352099" y="5324686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3966236" y="4610619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4561355" y="3995712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5427366" y="3379814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42" name="Овал 41"/>
          <p:cNvSpPr/>
          <p:nvPr/>
        </p:nvSpPr>
        <p:spPr>
          <a:xfrm>
            <a:off x="4579802" y="1854754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3737538" y="3382795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4438005" y="2894862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3940089" y="1377870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4890359" y="2661685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4211380" y="3225578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5732266" y="3136474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3659168" y="4941335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5080076" y="3710530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4240927" y="4333200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4403212" y="1708586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5692213" y="2661685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5037458" y="2185470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6330529" y="3136474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7031503" y="3770253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7758940" y="4330395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7350143" y="4941335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8313320" y="4941335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8620" y="415274"/>
            <a:ext cx="11047775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Наибольшим </a:t>
            </a:r>
            <a:r>
              <a:rPr lang="ru-RU" sz="2400" dirty="0" err="1">
                <a:solidFill>
                  <a:schemeClr val="accent2">
                    <a:lumMod val="75000"/>
                  </a:schemeClr>
                </a:solidFill>
              </a:rPr>
              <a:t>полупутём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/>
              <a:t>в дереве будем называть </a:t>
            </a:r>
            <a:r>
              <a:rPr lang="ru-RU" sz="2400" dirty="0" err="1"/>
              <a:t>полупуть</a:t>
            </a:r>
            <a:r>
              <a:rPr lang="ru-RU" sz="2400" dirty="0"/>
              <a:t> наибольшей длины.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15906" y="1708586"/>
            <a:ext cx="5642493" cy="70788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Корнем </a:t>
            </a:r>
            <a:r>
              <a:rPr lang="ru-RU" sz="2000" dirty="0" err="1">
                <a:solidFill>
                  <a:srgbClr val="C00000"/>
                </a:solidFill>
              </a:rPr>
              <a:t>полупути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назовём вершину </a:t>
            </a:r>
            <a:r>
              <a:rPr lang="ru-RU" sz="2000" dirty="0" err="1"/>
              <a:t>полупути</a:t>
            </a:r>
            <a:r>
              <a:rPr lang="ru-RU" sz="2000" dirty="0"/>
              <a:t> с самой большой высотой.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6511007" y="2555194"/>
            <a:ext cx="304899" cy="22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08105" y="2739665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13542" y="3214454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66253" y="573338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984274" y="573338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31855" y="501931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177475" y="440837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50038" y="3848233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291130" y="5733382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05267" y="5019315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00386" y="4404408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66397" y="3788510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0" y="3371096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49065" y="2853870"/>
            <a:ext cx="52062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18833" y="2263450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676569" y="3791491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377036" y="3303558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879120" y="1786566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193448" y="2594166"/>
            <a:ext cx="403906" cy="3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63123" y="3184586"/>
            <a:ext cx="362186" cy="24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29390" y="3070381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50411" y="3634274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671297" y="3545170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598199" y="5350031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19107" y="4119226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179958" y="4741896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42243" y="2117282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31244" y="3070381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1976489" y="2594166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69560" y="3545170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3970534" y="4178949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697971" y="4739091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289174" y="5350031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52351" y="5350031"/>
            <a:ext cx="218802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8099754" y="2739665"/>
            <a:ext cx="612895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10</a:t>
            </a:r>
          </a:p>
        </p:txBody>
      </p:sp>
      <p:sp>
        <p:nvSpPr>
          <p:cNvPr id="48" name="Овал 47"/>
          <p:cNvSpPr/>
          <p:nvPr/>
        </p:nvSpPr>
        <p:spPr>
          <a:xfrm>
            <a:off x="8805191" y="3214454"/>
            <a:ext cx="534258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1435979" y="573338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23</a:t>
            </a:r>
          </a:p>
        </p:txBody>
      </p:sp>
      <p:sp>
        <p:nvSpPr>
          <p:cNvPr id="51" name="Овал 50"/>
          <p:cNvSpPr/>
          <p:nvPr/>
        </p:nvSpPr>
        <p:spPr>
          <a:xfrm>
            <a:off x="9975923" y="5733382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21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723504" y="501931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22</a:t>
            </a:r>
          </a:p>
        </p:txBody>
      </p:sp>
      <p:sp>
        <p:nvSpPr>
          <p:cNvPr id="53" name="Овал 52"/>
          <p:cNvSpPr/>
          <p:nvPr/>
        </p:nvSpPr>
        <p:spPr>
          <a:xfrm>
            <a:off x="10169124" y="4408375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20</a:t>
            </a:r>
          </a:p>
        </p:txBody>
      </p:sp>
      <p:sp>
        <p:nvSpPr>
          <p:cNvPr id="54" name="Овал 53"/>
          <p:cNvSpPr/>
          <p:nvPr/>
        </p:nvSpPr>
        <p:spPr>
          <a:xfrm>
            <a:off x="9441687" y="3848233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19</a:t>
            </a:r>
          </a:p>
        </p:txBody>
      </p:sp>
      <p:sp>
        <p:nvSpPr>
          <p:cNvPr id="55" name="Овал 54"/>
          <p:cNvSpPr/>
          <p:nvPr/>
        </p:nvSpPr>
        <p:spPr>
          <a:xfrm>
            <a:off x="6282779" y="5733382"/>
            <a:ext cx="61413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11</a:t>
            </a:r>
          </a:p>
        </p:txBody>
      </p:sp>
      <p:sp>
        <p:nvSpPr>
          <p:cNvPr id="56" name="Овал 55"/>
          <p:cNvSpPr/>
          <p:nvPr/>
        </p:nvSpPr>
        <p:spPr>
          <a:xfrm>
            <a:off x="6896916" y="5019315"/>
            <a:ext cx="549381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13</a:t>
            </a:r>
          </a:p>
        </p:txBody>
      </p:sp>
      <p:sp>
        <p:nvSpPr>
          <p:cNvPr id="57" name="Овал 56"/>
          <p:cNvSpPr/>
          <p:nvPr/>
        </p:nvSpPr>
        <p:spPr>
          <a:xfrm>
            <a:off x="7492035" y="4404408"/>
            <a:ext cx="607719" cy="395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14</a:t>
            </a:r>
          </a:p>
        </p:txBody>
      </p:sp>
      <p:sp>
        <p:nvSpPr>
          <p:cNvPr id="58" name="Овал 57"/>
          <p:cNvSpPr/>
          <p:nvPr/>
        </p:nvSpPr>
        <p:spPr>
          <a:xfrm>
            <a:off x="8358046" y="3788510"/>
            <a:ext cx="609799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17</a:t>
            </a:r>
          </a:p>
        </p:txBody>
      </p:sp>
      <p:sp>
        <p:nvSpPr>
          <p:cNvPr id="59" name="Овал 58"/>
          <p:cNvSpPr/>
          <p:nvPr/>
        </p:nvSpPr>
        <p:spPr>
          <a:xfrm>
            <a:off x="5991649" y="3371096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6740714" y="2853870"/>
            <a:ext cx="52062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</a:p>
        </p:txBody>
      </p:sp>
      <p:sp>
        <p:nvSpPr>
          <p:cNvPr id="63" name="Овал 62"/>
          <p:cNvSpPr/>
          <p:nvPr/>
        </p:nvSpPr>
        <p:spPr>
          <a:xfrm>
            <a:off x="7510482" y="2263450"/>
            <a:ext cx="536177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6</a:t>
            </a:r>
          </a:p>
        </p:txBody>
      </p:sp>
      <p:sp>
        <p:nvSpPr>
          <p:cNvPr id="64" name="Овал 63"/>
          <p:cNvSpPr/>
          <p:nvPr/>
        </p:nvSpPr>
        <p:spPr>
          <a:xfrm>
            <a:off x="6668218" y="3791491"/>
            <a:ext cx="555140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8</a:t>
            </a:r>
          </a:p>
        </p:txBody>
      </p:sp>
      <p:sp>
        <p:nvSpPr>
          <p:cNvPr id="65" name="Овал 64"/>
          <p:cNvSpPr/>
          <p:nvPr/>
        </p:nvSpPr>
        <p:spPr>
          <a:xfrm>
            <a:off x="7368685" y="3303558"/>
            <a:ext cx="529966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9</a:t>
            </a:r>
          </a:p>
        </p:txBody>
      </p:sp>
      <p:sp>
        <p:nvSpPr>
          <p:cNvPr id="66" name="Овал 65"/>
          <p:cNvSpPr/>
          <p:nvPr/>
        </p:nvSpPr>
        <p:spPr>
          <a:xfrm>
            <a:off x="6870769" y="1786566"/>
            <a:ext cx="542582" cy="38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67" name="Прямая со стрелкой 66"/>
          <p:cNvCxnSpPr>
            <a:stCxn id="63" idx="3"/>
            <a:endCxn id="61" idx="7"/>
          </p:cNvCxnSpPr>
          <p:nvPr/>
        </p:nvCxnSpPr>
        <p:spPr>
          <a:xfrm flipH="1">
            <a:off x="7185097" y="2594166"/>
            <a:ext cx="403906" cy="3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1" idx="3"/>
            <a:endCxn id="59" idx="7"/>
          </p:cNvCxnSpPr>
          <p:nvPr/>
        </p:nvCxnSpPr>
        <p:spPr>
          <a:xfrm flipH="1">
            <a:off x="6454772" y="3184586"/>
            <a:ext cx="362186" cy="24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7" idx="3"/>
            <a:endCxn id="65" idx="7"/>
          </p:cNvCxnSpPr>
          <p:nvPr/>
        </p:nvCxnSpPr>
        <p:spPr>
          <a:xfrm flipH="1">
            <a:off x="7821039" y="3070381"/>
            <a:ext cx="368471" cy="2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5" idx="3"/>
            <a:endCxn id="64" idx="7"/>
          </p:cNvCxnSpPr>
          <p:nvPr/>
        </p:nvCxnSpPr>
        <p:spPr>
          <a:xfrm flipH="1">
            <a:off x="7142060" y="3634274"/>
            <a:ext cx="304237" cy="21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48" idx="3"/>
            <a:endCxn id="58" idx="0"/>
          </p:cNvCxnSpPr>
          <p:nvPr/>
        </p:nvCxnSpPr>
        <p:spPr>
          <a:xfrm flipH="1">
            <a:off x="8662946" y="3545170"/>
            <a:ext cx="22048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56" idx="3"/>
            <a:endCxn id="55" idx="0"/>
          </p:cNvCxnSpPr>
          <p:nvPr/>
        </p:nvCxnSpPr>
        <p:spPr>
          <a:xfrm flipH="1">
            <a:off x="6589848" y="5350031"/>
            <a:ext cx="387523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8" idx="3"/>
            <a:endCxn id="57" idx="7"/>
          </p:cNvCxnSpPr>
          <p:nvPr/>
        </p:nvCxnSpPr>
        <p:spPr>
          <a:xfrm flipH="1">
            <a:off x="8010756" y="4119226"/>
            <a:ext cx="436593" cy="3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57" idx="3"/>
            <a:endCxn id="56" idx="0"/>
          </p:cNvCxnSpPr>
          <p:nvPr/>
        </p:nvCxnSpPr>
        <p:spPr>
          <a:xfrm flipH="1">
            <a:off x="7171607" y="4741896"/>
            <a:ext cx="409426" cy="27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6" idx="5"/>
            <a:endCxn id="63" idx="1"/>
          </p:cNvCxnSpPr>
          <p:nvPr/>
        </p:nvCxnSpPr>
        <p:spPr>
          <a:xfrm>
            <a:off x="7333892" y="2117282"/>
            <a:ext cx="255111" cy="2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47" idx="5"/>
            <a:endCxn id="48" idx="1"/>
          </p:cNvCxnSpPr>
          <p:nvPr/>
        </p:nvCxnSpPr>
        <p:spPr>
          <a:xfrm>
            <a:off x="8622893" y="3070381"/>
            <a:ext cx="260538" cy="2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3" idx="5"/>
            <a:endCxn id="47" idx="1"/>
          </p:cNvCxnSpPr>
          <p:nvPr/>
        </p:nvCxnSpPr>
        <p:spPr>
          <a:xfrm>
            <a:off x="7968138" y="2594166"/>
            <a:ext cx="221372" cy="20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48" idx="5"/>
          </p:cNvCxnSpPr>
          <p:nvPr/>
        </p:nvCxnSpPr>
        <p:spPr>
          <a:xfrm>
            <a:off x="9261209" y="3545170"/>
            <a:ext cx="336932" cy="3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4" idx="5"/>
            <a:endCxn id="53" idx="1"/>
          </p:cNvCxnSpPr>
          <p:nvPr/>
        </p:nvCxnSpPr>
        <p:spPr>
          <a:xfrm>
            <a:off x="9962183" y="4178949"/>
            <a:ext cx="296244" cy="28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3" idx="5"/>
            <a:endCxn id="52" idx="0"/>
          </p:cNvCxnSpPr>
          <p:nvPr/>
        </p:nvCxnSpPr>
        <p:spPr>
          <a:xfrm>
            <a:off x="10689620" y="4739091"/>
            <a:ext cx="338784" cy="2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2" idx="3"/>
            <a:endCxn id="51" idx="0"/>
          </p:cNvCxnSpPr>
          <p:nvPr/>
        </p:nvCxnSpPr>
        <p:spPr>
          <a:xfrm flipH="1">
            <a:off x="10280823" y="5350031"/>
            <a:ext cx="531984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2" idx="5"/>
            <a:endCxn id="50" idx="0"/>
          </p:cNvCxnSpPr>
          <p:nvPr/>
        </p:nvCxnSpPr>
        <p:spPr>
          <a:xfrm>
            <a:off x="11244000" y="5350031"/>
            <a:ext cx="496879" cy="3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061" y="149211"/>
            <a:ext cx="9538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Пример.</a:t>
            </a:r>
          </a:p>
          <a:p>
            <a:r>
              <a:rPr lang="ru-RU" sz="2000" dirty="0"/>
              <a:t>1) Длина наибольшего </a:t>
            </a:r>
            <a:r>
              <a:rPr lang="ru-RU" sz="2000" dirty="0" err="1"/>
              <a:t>полупути</a:t>
            </a:r>
            <a:r>
              <a:rPr lang="ru-RU" sz="2000" dirty="0"/>
              <a:t> = </a:t>
            </a:r>
            <a:r>
              <a:rPr lang="ru-RU" sz="2000" b="1" dirty="0"/>
              <a:t>8.</a:t>
            </a:r>
          </a:p>
          <a:p>
            <a:r>
              <a:rPr lang="ru-RU" sz="2000" dirty="0"/>
              <a:t>2) Вершины </a:t>
            </a:r>
            <a:r>
              <a:rPr lang="ru-RU" sz="2000" b="1" dirty="0"/>
              <a:t>18</a:t>
            </a:r>
            <a:r>
              <a:rPr lang="ru-RU" sz="2000" dirty="0"/>
              <a:t> и </a:t>
            </a:r>
            <a:r>
              <a:rPr lang="ru-RU" sz="2000" b="1" dirty="0"/>
              <a:t>6</a:t>
            </a:r>
            <a:r>
              <a:rPr lang="ru-RU" sz="2000" dirty="0"/>
              <a:t> являются корнями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длины.</a:t>
            </a:r>
          </a:p>
          <a:p>
            <a:r>
              <a:rPr lang="ru-RU" sz="2000" dirty="0"/>
              <a:t>3) Через вершину </a:t>
            </a:r>
            <a:r>
              <a:rPr lang="ru-RU" sz="2000" b="1" dirty="0"/>
              <a:t>18</a:t>
            </a:r>
            <a:r>
              <a:rPr lang="ru-RU" sz="2000" dirty="0"/>
              <a:t> проходить </a:t>
            </a:r>
            <a:r>
              <a:rPr lang="ru-RU" sz="2000" b="1" dirty="0"/>
              <a:t>5</a:t>
            </a:r>
            <a:r>
              <a:rPr lang="ru-RU" sz="2000" dirty="0"/>
              <a:t> попарно различных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5" name="Рисунок 8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1864</TotalTime>
  <Words>3423</Words>
  <Application>Microsoft Office PowerPoint</Application>
  <PresentationFormat>Широкоэкранный</PresentationFormat>
  <Paragraphs>957</Paragraphs>
  <Slides>40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SFMono-Regular</vt:lpstr>
      <vt:lpstr>Times New Roman</vt:lpstr>
      <vt:lpstr>Wingdings</vt:lpstr>
      <vt:lpstr>Тема Office</vt:lpstr>
      <vt:lpstr>Equation</vt:lpstr>
      <vt:lpstr>ОРГАНИЗАЦИЯ ПОИСКА</vt:lpstr>
      <vt:lpstr>Словарные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Георгий  Максимович  Адельсон-Вельский </vt:lpstr>
      <vt:lpstr>Презентация PowerPoint</vt:lpstr>
      <vt:lpstr>Презентация PowerPoint</vt:lpstr>
      <vt:lpstr>Презентация PowerPoint</vt:lpstr>
      <vt:lpstr>Использование поисковых деревьев на практике </vt:lpstr>
      <vt:lpstr>Сортировка деревом</vt:lpstr>
      <vt:lpstr>Абстрактный тип данных: множество (set)</vt:lpstr>
      <vt:lpstr>Абстрактный тип данных ассоциативный массив (map)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256</cp:revision>
  <dcterms:created xsi:type="dcterms:W3CDTF">2020-04-14T05:04:13Z</dcterms:created>
  <dcterms:modified xsi:type="dcterms:W3CDTF">2022-01-19T11:28:34Z</dcterms:modified>
</cp:coreProperties>
</file>