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7" r:id="rId4"/>
    <p:sldId id="269" r:id="rId5"/>
    <p:sldId id="268" r:id="rId6"/>
    <p:sldId id="258" r:id="rId7"/>
    <p:sldId id="259" r:id="rId8"/>
    <p:sldId id="260" r:id="rId9"/>
    <p:sldId id="261" r:id="rId10"/>
    <p:sldId id="262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63" r:id="rId22"/>
    <p:sldId id="264" r:id="rId23"/>
    <p:sldId id="265" r:id="rId24"/>
    <p:sldId id="2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054" autoAdjust="0"/>
  </p:normalViewPr>
  <p:slideViewPr>
    <p:cSldViewPr snapToGrid="0">
      <p:cViewPr varScale="1">
        <p:scale>
          <a:sx n="66" d="100"/>
          <a:sy n="66" d="100"/>
        </p:scale>
        <p:origin x="9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11506-0AB5-4EC7-A3A0-F6CDD5CACB1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0DFED-E6B2-4771-8068-806FF87D1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16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0DFED-E6B2-4771-8068-806FF87D12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9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0DFED-E6B2-4771-8068-806FF87D12F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31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0DFED-E6B2-4771-8068-806FF87D12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52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0DFED-E6B2-4771-8068-806FF87D12F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5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6879-512F-4230-B42A-0BFBD321BD8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306-7808-414C-B462-18F1A9F4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8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6879-512F-4230-B42A-0BFBD321BD8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306-7808-414C-B462-18F1A9F4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7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6879-512F-4230-B42A-0BFBD321BD8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306-7808-414C-B462-18F1A9F4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3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6879-512F-4230-B42A-0BFBD321BD8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306-7808-414C-B462-18F1A9F4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6879-512F-4230-B42A-0BFBD321BD8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306-7808-414C-B462-18F1A9F4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8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6879-512F-4230-B42A-0BFBD321BD8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306-7808-414C-B462-18F1A9F4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1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6879-512F-4230-B42A-0BFBD321BD8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306-7808-414C-B462-18F1A9F4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0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6879-512F-4230-B42A-0BFBD321BD8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306-7808-414C-B462-18F1A9F4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6879-512F-4230-B42A-0BFBD321BD8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306-7808-414C-B462-18F1A9F4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6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6879-512F-4230-B42A-0BFBD321BD8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306-7808-414C-B462-18F1A9F4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7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6879-512F-4230-B42A-0BFBD321BD8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306-7808-414C-B462-18F1A9F4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46879-512F-4230-B42A-0BFBD321BD8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CD306-7808-414C-B462-18F1A9F4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4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8.bin"/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oleObject" Target="../embeddings/oleObject19.bin"/><Relationship Id="rId18" Type="http://schemas.openxmlformats.org/officeDocument/2006/relationships/oleObject" Target="../embeddings/oleObject24.bin"/><Relationship Id="rId26" Type="http://schemas.openxmlformats.org/officeDocument/2006/relationships/oleObject" Target="../embeddings/oleObject32.bin"/><Relationship Id="rId3" Type="http://schemas.openxmlformats.org/officeDocument/2006/relationships/image" Target="../media/image1.png"/><Relationship Id="rId21" Type="http://schemas.openxmlformats.org/officeDocument/2006/relationships/oleObject" Target="../embeddings/oleObject27.bin"/><Relationship Id="rId7" Type="http://schemas.openxmlformats.org/officeDocument/2006/relationships/image" Target="../media/image3.wmf"/><Relationship Id="rId12" Type="http://schemas.openxmlformats.org/officeDocument/2006/relationships/oleObject" Target="../embeddings/oleObject18.bin"/><Relationship Id="rId17" Type="http://schemas.openxmlformats.org/officeDocument/2006/relationships/oleObject" Target="../embeddings/oleObject23.bin"/><Relationship Id="rId25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6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4.wmf"/><Relationship Id="rId24" Type="http://schemas.openxmlformats.org/officeDocument/2006/relationships/oleObject" Target="../embeddings/oleObject30.bin"/><Relationship Id="rId5" Type="http://schemas.openxmlformats.org/officeDocument/2006/relationships/image" Target="../media/image2.wmf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9.bin"/><Relationship Id="rId28" Type="http://schemas.openxmlformats.org/officeDocument/2006/relationships/oleObject" Target="../embeddings/oleObject34.bin"/><Relationship Id="rId10" Type="http://schemas.openxmlformats.org/officeDocument/2006/relationships/oleObject" Target="../embeddings/oleObject17.bin"/><Relationship Id="rId19" Type="http://schemas.openxmlformats.org/officeDocument/2006/relationships/oleObject" Target="../embeddings/oleObject25.bin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6.bin"/><Relationship Id="rId14" Type="http://schemas.openxmlformats.org/officeDocument/2006/relationships/oleObject" Target="../embeddings/oleObject20.bin"/><Relationship Id="rId22" Type="http://schemas.openxmlformats.org/officeDocument/2006/relationships/oleObject" Target="../embeddings/oleObject28.bin"/><Relationship Id="rId27" Type="http://schemas.openxmlformats.org/officeDocument/2006/relationships/oleObject" Target="../embeddings/oleObject3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Однонаправленный связный список. Структура</a:t>
            </a:r>
            <a:br>
              <a:rPr lang="ru-RU" dirty="0"/>
            </a:br>
            <a:r>
              <a:rPr lang="ru-RU" dirty="0"/>
              <a:t>списка и операции над его элементами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99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36208" y="1217655"/>
            <a:ext cx="5209705" cy="523220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ru-RU" sz="2800" b="1" dirty="0"/>
              <a:t>1. Поиск</a:t>
            </a:r>
            <a:r>
              <a:rPr lang="ru-RU" sz="2800" dirty="0"/>
              <a:t> элемента по ключу </a:t>
            </a:r>
            <a:r>
              <a:rPr lang="en-US" sz="2800" dirty="0"/>
              <a:t>x</a:t>
            </a:r>
            <a:r>
              <a:rPr lang="ru-RU" sz="2800" dirty="0"/>
              <a:t>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70207" y="1897225"/>
            <a:ext cx="527570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2. Добавление</a:t>
            </a:r>
            <a:r>
              <a:rPr lang="ru-RU" sz="2800" dirty="0"/>
              <a:t> элемента </a:t>
            </a:r>
          </a:p>
          <a:p>
            <a:pPr lvl="1"/>
            <a:r>
              <a:rPr lang="ru-RU" sz="2400" dirty="0"/>
              <a:t>задана ссылка на элемент, после которого выполняется добавление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70207" y="3315459"/>
            <a:ext cx="527570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3. Удаление элемента </a:t>
            </a:r>
          </a:p>
          <a:p>
            <a:pPr lvl="1"/>
            <a:r>
              <a:rPr lang="ru-RU" sz="2400" dirty="0"/>
              <a:t>задана ссылка на элемент, который предшествует удаляемому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0207" y="356832"/>
            <a:ext cx="6876222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rgbClr val="0070C0"/>
                </a:solidFill>
              </a:rPr>
              <a:t>Время выполнения базовых операций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/>
          </p:nvPr>
        </p:nvGraphicFramePr>
        <p:xfrm>
          <a:off x="5988406" y="1144749"/>
          <a:ext cx="1346052" cy="856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3" imgW="419040" imgH="266400" progId="Equation.DSMT4">
                  <p:embed/>
                </p:oleObj>
              </mc:Choice>
              <mc:Fallback>
                <p:oleObj name="Equation" r:id="rId3" imgW="4190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88406" y="1144749"/>
                        <a:ext cx="1346052" cy="8565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/>
          </p:nvPr>
        </p:nvGraphicFramePr>
        <p:xfrm>
          <a:off x="6063554" y="2236168"/>
          <a:ext cx="11684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5" imgW="393480" imgH="266400" progId="Equation.DSMT4">
                  <p:embed/>
                </p:oleObj>
              </mc:Choice>
              <mc:Fallback>
                <p:oleObj name="Equation" r:id="rId5" imgW="3934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63554" y="2236168"/>
                        <a:ext cx="1168400" cy="79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/>
          </p:nvPr>
        </p:nvGraphicFramePr>
        <p:xfrm>
          <a:off x="6040259" y="3654401"/>
          <a:ext cx="11684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7" imgW="393480" imgH="266400" progId="Equation.DSMT4">
                  <p:embed/>
                </p:oleObj>
              </mc:Choice>
              <mc:Fallback>
                <p:oleObj name="Equation" r:id="rId7" imgW="3934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40259" y="3654401"/>
                        <a:ext cx="1168400" cy="79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63749" y="1071667"/>
            <a:ext cx="339424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Рекомендация</a:t>
            </a:r>
            <a:endParaRPr lang="en-US" sz="2400" b="1" dirty="0"/>
          </a:p>
          <a:p>
            <a:endParaRPr lang="ru-RU" sz="2000" dirty="0"/>
          </a:p>
          <a:p>
            <a:r>
              <a:rPr lang="ru-RU" sz="2000" dirty="0"/>
              <a:t>В результате выполнения базовых операций необходимо придерживаться правила: </a:t>
            </a:r>
            <a:endParaRPr lang="en-US" sz="2000" dirty="0"/>
          </a:p>
          <a:p>
            <a:pPr lvl="1"/>
            <a:r>
              <a:rPr lang="ru-RU" sz="2400" b="1" dirty="0"/>
              <a:t>ранее вставленные элементы никуда не перемещаются, их адреса в памяти не меняются.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/>
        </p:nvPicPr>
        <p:blipFill>
          <a:blip r:embed="rId8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13" name="Прямая соединительная линия 12"/>
          <p:cNvCxnSpPr/>
          <p:nvPr/>
        </p:nvCxnSpPr>
        <p:spPr>
          <a:xfrm>
            <a:off x="7530860" y="155275"/>
            <a:ext cx="34506" cy="6656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98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256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Однонаправленный связный список.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25643"/>
            <a:ext cx="10515600" cy="55513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i="1" dirty="0" smtClean="0"/>
              <a:t>Списком </a:t>
            </a:r>
            <a:r>
              <a:rPr lang="ru-RU" dirty="0" smtClean="0"/>
              <a:t>называется структура данных, каждый элемент которой посредством указателя связывается со следующим элементом. Из определения следует, что каждый элемент списка содержит как минимум одно поле данных (например, </a:t>
            </a:r>
            <a:r>
              <a:rPr lang="en-US" dirty="0" smtClean="0"/>
              <a:t>data : integer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и поле ссылки на следующий элемент (например, </a:t>
            </a:r>
            <a:r>
              <a:rPr lang="en-US" dirty="0" smtClean="0"/>
              <a:t>next</a:t>
            </a:r>
            <a:r>
              <a:rPr lang="ru-RU" dirty="0" smtClean="0"/>
              <a:t>)</a:t>
            </a:r>
            <a:r>
              <a:rPr lang="en-US" dirty="0" smtClean="0"/>
              <a:t>. </a:t>
            </a:r>
            <a:r>
              <a:rPr lang="ru-RU" dirty="0" smtClean="0"/>
              <a:t>Поле ссылки последнего элемента имеет значение </a:t>
            </a:r>
            <a:r>
              <a:rPr lang="en-US" dirty="0" smtClean="0"/>
              <a:t>Nil. </a:t>
            </a:r>
            <a:r>
              <a:rPr lang="ru-RU" dirty="0" smtClean="0"/>
              <a:t>Указатель на начало списка (первый элемент) является значением отдельной переменной.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37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256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Однонаправленный связный список.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25643"/>
            <a:ext cx="10515600" cy="5551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Пример элемента списка:</a:t>
            </a:r>
          </a:p>
          <a:p>
            <a:pPr marL="0" indent="0">
              <a:buNone/>
            </a:pPr>
            <a:r>
              <a:rPr lang="en-US" b="1" dirty="0"/>
              <a:t>type</a:t>
            </a:r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dirty="0"/>
              <a:t>list = ^item;</a:t>
            </a:r>
          </a:p>
          <a:p>
            <a:pPr marL="0" indent="0">
              <a:buNone/>
            </a:pPr>
            <a:r>
              <a:rPr lang="en-US" dirty="0"/>
              <a:t>  item = </a:t>
            </a:r>
            <a:r>
              <a:rPr lang="en-US" b="1" dirty="0"/>
              <a:t>record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dirty="0"/>
              <a:t>data : integer;</a:t>
            </a:r>
          </a:p>
          <a:p>
            <a:pPr marL="0" indent="0">
              <a:buNone/>
            </a:pPr>
            <a:r>
              <a:rPr lang="en-US" dirty="0"/>
              <a:t>    next : list;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end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/>
              <a:t>var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dirty="0" smtClean="0"/>
              <a:t>first, last : </a:t>
            </a:r>
            <a:r>
              <a:rPr lang="en-US" dirty="0"/>
              <a:t>list;</a:t>
            </a:r>
          </a:p>
        </p:txBody>
      </p:sp>
    </p:spTree>
    <p:extLst>
      <p:ext uri="{BB962C8B-B14F-4D97-AF65-F5344CB8AC3E}">
        <p14:creationId xmlns:p14="http://schemas.microsoft.com/office/powerpoint/2010/main" val="3471741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256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Однонаправленный связный список.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25643"/>
            <a:ext cx="10515600" cy="555132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Основные операции с элементами списка:</a:t>
            </a:r>
          </a:p>
          <a:p>
            <a:pPr algn="just"/>
            <a:r>
              <a:rPr lang="ru-RU" dirty="0"/>
              <a:t>просмотр элементов списка;</a:t>
            </a:r>
          </a:p>
          <a:p>
            <a:pPr algn="just"/>
            <a:r>
              <a:rPr lang="ru-RU" dirty="0"/>
              <a:t>вставка элемента в список;</a:t>
            </a:r>
          </a:p>
          <a:p>
            <a:pPr algn="just"/>
            <a:r>
              <a:rPr lang="ru-RU" dirty="0"/>
              <a:t>удаление элемента из списка.</a:t>
            </a:r>
          </a:p>
          <a:p>
            <a:pPr marL="0" indent="0" algn="just">
              <a:buNone/>
            </a:pPr>
            <a:r>
              <a:rPr lang="ru-RU" dirty="0"/>
              <a:t>Просмотр элементов </a:t>
            </a:r>
            <a:r>
              <a:rPr lang="ru-RU" dirty="0" smtClean="0"/>
              <a:t>списка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procedure </a:t>
            </a:r>
            <a:r>
              <a:rPr lang="en-US" dirty="0" smtClean="0"/>
              <a:t>print(p </a:t>
            </a:r>
            <a:r>
              <a:rPr lang="en-US" dirty="0"/>
              <a:t>: list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begin</a:t>
            </a:r>
          </a:p>
          <a:p>
            <a:pPr marL="0" indent="0">
              <a:buNone/>
            </a:pPr>
            <a:r>
              <a:rPr lang="en-US" b="1" dirty="0"/>
              <a:t>    while </a:t>
            </a:r>
            <a:r>
              <a:rPr lang="en-US" dirty="0" smtClean="0"/>
              <a:t>p &lt;&gt; </a:t>
            </a:r>
            <a:r>
              <a:rPr lang="en-US" dirty="0"/>
              <a:t>Nil </a:t>
            </a:r>
            <a:r>
              <a:rPr lang="en-US" b="1" dirty="0"/>
              <a:t>do begin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dirty="0" smtClean="0"/>
              <a:t>write(</a:t>
            </a:r>
            <a:r>
              <a:rPr lang="en-US" dirty="0" err="1" smtClean="0"/>
              <a:t>p^.</a:t>
            </a:r>
            <a:r>
              <a:rPr lang="en-US" dirty="0" err="1"/>
              <a:t>data</a:t>
            </a:r>
            <a:r>
              <a:rPr lang="en-US" dirty="0"/>
              <a:t>, ' '); </a:t>
            </a:r>
            <a:r>
              <a:rPr lang="en-US" dirty="0" smtClean="0"/>
              <a:t>p := </a:t>
            </a:r>
            <a:r>
              <a:rPr lang="en-US" dirty="0" err="1" smtClean="0"/>
              <a:t>p^.</a:t>
            </a:r>
            <a:r>
              <a:rPr lang="en-US" dirty="0" err="1"/>
              <a:t>next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end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end</a:t>
            </a:r>
            <a:r>
              <a:rPr lang="en-U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6934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256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Однонаправленный связный список.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25643"/>
            <a:ext cx="10515600" cy="55513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Вставка элемента в список возможна логически в его начало, конец и середину. Разберем эти случаи. Вставка в начало списка имеет вид: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procedure </a:t>
            </a:r>
            <a:r>
              <a:rPr lang="en-US" dirty="0" err="1"/>
              <a:t>Insert_Front</a:t>
            </a:r>
            <a:r>
              <a:rPr lang="en-US" dirty="0"/>
              <a:t>(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 smtClean="0"/>
              <a:t>p1 </a:t>
            </a:r>
            <a:r>
              <a:rPr lang="en-US" dirty="0"/>
              <a:t>: list; </a:t>
            </a:r>
            <a:r>
              <a:rPr lang="en-US" b="1" dirty="0" err="1" smtClean="0"/>
              <a:t>var</a:t>
            </a:r>
            <a:r>
              <a:rPr lang="en-US" dirty="0" smtClean="0"/>
              <a:t> p2: list; x </a:t>
            </a:r>
            <a:r>
              <a:rPr lang="en-US" dirty="0"/>
              <a:t>: integer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temp : list;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begin</a:t>
            </a:r>
          </a:p>
          <a:p>
            <a:pPr marL="0" indent="0">
              <a:buNone/>
            </a:pPr>
            <a:r>
              <a:rPr lang="en-US" b="1" dirty="0"/>
              <a:t>    new</a:t>
            </a:r>
            <a:r>
              <a:rPr lang="en-US" dirty="0"/>
              <a:t>(temp</a:t>
            </a:r>
            <a:r>
              <a:rPr lang="en-US" dirty="0" smtClean="0"/>
              <a:t>); </a:t>
            </a:r>
            <a:r>
              <a:rPr lang="en-US" b="1" dirty="0"/>
              <a:t>if </a:t>
            </a:r>
            <a:r>
              <a:rPr lang="en-US" dirty="0"/>
              <a:t>last = Nil </a:t>
            </a:r>
            <a:r>
              <a:rPr lang="en-US" b="1" dirty="0"/>
              <a:t>then </a:t>
            </a:r>
            <a:r>
              <a:rPr lang="en-US" dirty="0" smtClean="0"/>
              <a:t>p2 </a:t>
            </a:r>
            <a:r>
              <a:rPr lang="en-US" dirty="0"/>
              <a:t>:= </a:t>
            </a:r>
            <a:r>
              <a:rPr lang="en-US" dirty="0" smtClean="0"/>
              <a:t>temp;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 smtClean="0"/>
              <a:t>temp^.</a:t>
            </a:r>
            <a:r>
              <a:rPr lang="en-US" dirty="0" err="1"/>
              <a:t>next</a:t>
            </a:r>
            <a:r>
              <a:rPr lang="en-US" dirty="0"/>
              <a:t> </a:t>
            </a:r>
            <a:r>
              <a:rPr lang="en-US" dirty="0" smtClean="0"/>
              <a:t>:= p1; </a:t>
            </a:r>
            <a:r>
              <a:rPr lang="en-US" dirty="0" err="1" smtClean="0"/>
              <a:t>temp^.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smtClean="0"/>
              <a:t>:= </a:t>
            </a:r>
            <a:r>
              <a:rPr lang="en-US" dirty="0"/>
              <a:t>x;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p1 := </a:t>
            </a:r>
            <a:r>
              <a:rPr lang="en-US" dirty="0"/>
              <a:t>temp;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end</a:t>
            </a:r>
            <a:r>
              <a:rPr lang="en-US" dirty="0"/>
              <a:t>;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2646" t="36349" r="34434" b="10691"/>
          <a:stretch/>
        </p:blipFill>
        <p:spPr>
          <a:xfrm>
            <a:off x="7720263" y="2723900"/>
            <a:ext cx="4283242" cy="387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04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256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Однонаправленный связный список.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25643"/>
            <a:ext cx="10515600" cy="55513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Вставка элемента в конец списка (можно сделать реализацию без указателя </a:t>
            </a:r>
            <a:r>
              <a:rPr lang="en-US" dirty="0" smtClean="0"/>
              <a:t>last</a:t>
            </a:r>
            <a:r>
              <a:rPr lang="ru-RU" dirty="0" smtClean="0"/>
              <a:t>, но она медленнее):</a:t>
            </a:r>
            <a:endParaRPr lang="en-US" dirty="0" smtClean="0"/>
          </a:p>
          <a:p>
            <a:pPr marL="0" indent="0">
              <a:buNone/>
            </a:pPr>
            <a:r>
              <a:rPr lang="sv-SE" b="1" dirty="0"/>
              <a:t>procedure </a:t>
            </a:r>
            <a:r>
              <a:rPr lang="sv-SE" dirty="0"/>
              <a:t>Insert_Back(</a:t>
            </a:r>
            <a:r>
              <a:rPr lang="sv-SE" b="1" dirty="0"/>
              <a:t>var </a:t>
            </a:r>
            <a:r>
              <a:rPr lang="sv-SE" dirty="0"/>
              <a:t>p1 : list; </a:t>
            </a:r>
            <a:r>
              <a:rPr lang="sv-SE" b="1" dirty="0"/>
              <a:t>var </a:t>
            </a:r>
            <a:r>
              <a:rPr lang="sv-SE" dirty="0"/>
              <a:t>p2 : list; x : integer);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temp : list;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begin</a:t>
            </a:r>
          </a:p>
          <a:p>
            <a:pPr marL="0" indent="0">
              <a:buNone/>
            </a:pPr>
            <a:r>
              <a:rPr lang="en-US" b="1" dirty="0"/>
              <a:t>    new</a:t>
            </a:r>
            <a:r>
              <a:rPr lang="en-US" dirty="0"/>
              <a:t>(temp); </a:t>
            </a:r>
            <a:r>
              <a:rPr lang="en-US" dirty="0" err="1"/>
              <a:t>temp^.next</a:t>
            </a:r>
            <a:r>
              <a:rPr lang="en-US" dirty="0"/>
              <a:t> := Nil; </a:t>
            </a:r>
            <a:r>
              <a:rPr lang="en-US" dirty="0" err="1"/>
              <a:t>temp^.data</a:t>
            </a:r>
            <a:r>
              <a:rPr lang="en-US" dirty="0"/>
              <a:t> := x;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if </a:t>
            </a:r>
            <a:r>
              <a:rPr lang="en-US" dirty="0"/>
              <a:t>p2 = Nil </a:t>
            </a:r>
            <a:r>
              <a:rPr lang="en-US" b="1" dirty="0"/>
              <a:t>then begin </a:t>
            </a:r>
            <a:r>
              <a:rPr lang="en-US" dirty="0"/>
              <a:t>p1 := temp; p2 := temp; </a:t>
            </a:r>
            <a:r>
              <a:rPr lang="en-US" b="1" dirty="0"/>
              <a:t>end</a:t>
            </a:r>
          </a:p>
          <a:p>
            <a:pPr marL="0" indent="0">
              <a:buNone/>
            </a:pPr>
            <a:r>
              <a:rPr lang="en-US" b="1" dirty="0"/>
              <a:t>    else begin </a:t>
            </a:r>
            <a:r>
              <a:rPr lang="en-US" dirty="0"/>
              <a:t>p2^.next := temp; p2 := temp; </a:t>
            </a:r>
            <a:r>
              <a:rPr lang="en-US" b="1" dirty="0"/>
              <a:t>end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end</a:t>
            </a:r>
            <a:r>
              <a:rPr lang="en-US" dirty="0"/>
              <a:t>;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3109" t="38816" r="34804" b="9046"/>
          <a:stretch/>
        </p:blipFill>
        <p:spPr>
          <a:xfrm>
            <a:off x="8609703" y="3585410"/>
            <a:ext cx="3582297" cy="327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75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256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Однонаправленный связный список.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25643"/>
            <a:ext cx="10515600" cy="55513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Вставка элемента в середину списка: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procedure </a:t>
            </a:r>
            <a:r>
              <a:rPr lang="en-US" dirty="0" err="1"/>
              <a:t>Insert_Middle</a:t>
            </a:r>
            <a:r>
              <a:rPr lang="en-US" dirty="0"/>
              <a:t>(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p1 : list; n : integer; x : integer);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 err="1"/>
              <a:t>var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dirty="0"/>
              <a:t>temp, p : list;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: integer;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begin</a:t>
            </a:r>
          </a:p>
          <a:p>
            <a:pPr marL="0" indent="0">
              <a:buNone/>
            </a:pPr>
            <a:r>
              <a:rPr lang="en-US" b="1" dirty="0"/>
              <a:t>    new</a:t>
            </a:r>
            <a:r>
              <a:rPr lang="en-US" dirty="0"/>
              <a:t>(temp); </a:t>
            </a:r>
            <a:r>
              <a:rPr lang="en-US" dirty="0" err="1"/>
              <a:t>temp^.data</a:t>
            </a:r>
            <a:r>
              <a:rPr lang="en-US" dirty="0"/>
              <a:t> := x; </a:t>
            </a:r>
          </a:p>
          <a:p>
            <a:pPr marL="0" indent="0">
              <a:buNone/>
            </a:pPr>
            <a:r>
              <a:rPr lang="en-US" dirty="0"/>
              <a:t>    p := p1; </a:t>
            </a:r>
            <a:r>
              <a:rPr lang="en-US" b="1" dirty="0"/>
              <a:t>for </a:t>
            </a:r>
            <a:r>
              <a:rPr lang="en-US" dirty="0" err="1"/>
              <a:t>i</a:t>
            </a:r>
            <a:r>
              <a:rPr lang="en-US" dirty="0"/>
              <a:t> := 1 </a:t>
            </a:r>
            <a:r>
              <a:rPr lang="en-US" b="1" dirty="0"/>
              <a:t>to </a:t>
            </a:r>
            <a:r>
              <a:rPr lang="en-US" dirty="0"/>
              <a:t>n - 2 </a:t>
            </a:r>
            <a:r>
              <a:rPr lang="en-US" b="1" dirty="0"/>
              <a:t>do </a:t>
            </a:r>
            <a:r>
              <a:rPr lang="en-US" dirty="0"/>
              <a:t>p := </a:t>
            </a:r>
            <a:r>
              <a:rPr lang="en-US" dirty="0" err="1"/>
              <a:t>p^.next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temp^.next</a:t>
            </a:r>
            <a:r>
              <a:rPr lang="en-US" dirty="0"/>
              <a:t> := </a:t>
            </a:r>
            <a:r>
              <a:rPr lang="en-US" dirty="0" err="1"/>
              <a:t>p^.next</a:t>
            </a:r>
            <a:r>
              <a:rPr lang="en-US" dirty="0"/>
              <a:t>; </a:t>
            </a:r>
            <a:r>
              <a:rPr lang="en-US" dirty="0" err="1"/>
              <a:t>p^.next</a:t>
            </a:r>
            <a:r>
              <a:rPr lang="en-US" dirty="0"/>
              <a:t> := temp;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end</a:t>
            </a:r>
            <a:r>
              <a:rPr lang="en-US" dirty="0"/>
              <a:t>;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22105" t="25658" r="24343" b="21478"/>
          <a:stretch/>
        </p:blipFill>
        <p:spPr>
          <a:xfrm>
            <a:off x="7182086" y="4078514"/>
            <a:ext cx="4908314" cy="272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72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256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Однонаправленный связный список.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25643"/>
            <a:ext cx="10515600" cy="55513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Удаление элемента из начала списка: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procedure </a:t>
            </a:r>
            <a:r>
              <a:rPr lang="en-US" dirty="0" err="1"/>
              <a:t>Del_Front</a:t>
            </a:r>
            <a:r>
              <a:rPr lang="en-US" dirty="0"/>
              <a:t>(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p1: list;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p2: list);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temp : list;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begin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dirty="0"/>
              <a:t>temp := p1; p1 := p1^.next; Dispose(temp);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if </a:t>
            </a:r>
            <a:r>
              <a:rPr lang="en-US" dirty="0"/>
              <a:t>p1 = Nil </a:t>
            </a:r>
            <a:r>
              <a:rPr lang="en-US" b="1" dirty="0"/>
              <a:t>then </a:t>
            </a:r>
            <a:r>
              <a:rPr lang="en-US" dirty="0"/>
              <a:t>p2 := Nil;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end</a:t>
            </a:r>
            <a:r>
              <a:rPr lang="en-U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1084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256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Однонаправленный связный список.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54671"/>
            <a:ext cx="10515600" cy="55513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Удаление элемента из конца списка: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procedure </a:t>
            </a:r>
            <a:r>
              <a:rPr lang="en-US" dirty="0" err="1"/>
              <a:t>Del_Back</a:t>
            </a:r>
            <a:r>
              <a:rPr lang="en-US" dirty="0"/>
              <a:t>(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p1 : list;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p2 : list);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temp : list;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begin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dirty="0"/>
              <a:t>temp := p1; </a:t>
            </a:r>
            <a:r>
              <a:rPr lang="en-US" b="1" dirty="0"/>
              <a:t>while </a:t>
            </a:r>
            <a:r>
              <a:rPr lang="en-US" dirty="0" err="1"/>
              <a:t>temp^.next^.next</a:t>
            </a:r>
            <a:r>
              <a:rPr lang="en-US" dirty="0"/>
              <a:t> &lt;&gt; Nil </a:t>
            </a:r>
            <a:r>
              <a:rPr lang="en-US" b="1" dirty="0"/>
              <a:t>do </a:t>
            </a:r>
            <a:r>
              <a:rPr lang="en-US" dirty="0"/>
              <a:t>temp := </a:t>
            </a:r>
            <a:r>
              <a:rPr lang="en-US" dirty="0" err="1"/>
              <a:t>temp^.next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p2 := temp; Dispose(</a:t>
            </a:r>
            <a:r>
              <a:rPr lang="en-US" dirty="0" err="1"/>
              <a:t>temp^.next</a:t>
            </a:r>
            <a:r>
              <a:rPr lang="en-US" dirty="0"/>
              <a:t>); </a:t>
            </a:r>
            <a:r>
              <a:rPr lang="en-US" dirty="0" err="1"/>
              <a:t>temp^.next</a:t>
            </a:r>
            <a:r>
              <a:rPr lang="en-US" dirty="0"/>
              <a:t> := Nil;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end</a:t>
            </a:r>
            <a:r>
              <a:rPr lang="en-U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4346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256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Однонаправленный связный список.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54671"/>
            <a:ext cx="10515600" cy="55513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Удаление элемента из середины списка: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procedure </a:t>
            </a:r>
            <a:r>
              <a:rPr lang="en-US" dirty="0" err="1"/>
              <a:t>Del_Middle</a:t>
            </a:r>
            <a:r>
              <a:rPr lang="en-US" dirty="0"/>
              <a:t>(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p1 : list; n : integer);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 err="1"/>
              <a:t>var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dirty="0"/>
              <a:t>temp, temp2 : list;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:integer;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begin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dirty="0"/>
              <a:t>temp := p1; </a:t>
            </a:r>
            <a:r>
              <a:rPr lang="en-US" b="1" dirty="0"/>
              <a:t>for </a:t>
            </a:r>
            <a:r>
              <a:rPr lang="en-US" dirty="0" err="1"/>
              <a:t>i</a:t>
            </a:r>
            <a:r>
              <a:rPr lang="en-US" dirty="0"/>
              <a:t> := 1 </a:t>
            </a:r>
            <a:r>
              <a:rPr lang="en-US" b="1" dirty="0"/>
              <a:t>to </a:t>
            </a:r>
            <a:r>
              <a:rPr lang="en-US" dirty="0"/>
              <a:t>n - 2 </a:t>
            </a:r>
            <a:r>
              <a:rPr lang="en-US" b="1" dirty="0"/>
              <a:t>do </a:t>
            </a:r>
            <a:r>
              <a:rPr lang="en-US" dirty="0"/>
              <a:t>temp := </a:t>
            </a:r>
            <a:r>
              <a:rPr lang="en-US" dirty="0" err="1"/>
              <a:t>temp^.next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temp2 := </a:t>
            </a:r>
            <a:r>
              <a:rPr lang="en-US" dirty="0" err="1"/>
              <a:t>temp^.next</a:t>
            </a:r>
            <a:r>
              <a:rPr lang="en-US" dirty="0"/>
              <a:t>; </a:t>
            </a:r>
            <a:r>
              <a:rPr lang="en-US" dirty="0" err="1"/>
              <a:t>temp^.next</a:t>
            </a:r>
            <a:r>
              <a:rPr lang="en-US" dirty="0"/>
              <a:t> := </a:t>
            </a:r>
            <a:r>
              <a:rPr lang="en-US" dirty="0" err="1"/>
              <a:t>temp^.next^.next</a:t>
            </a:r>
            <a:r>
              <a:rPr lang="en-US" dirty="0"/>
              <a:t>; Dispose(temp2);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end</a:t>
            </a:r>
            <a:r>
              <a:rPr lang="en-US" dirty="0"/>
              <a:t>;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13634" t="25744" r="16534" b="23859"/>
          <a:stretch/>
        </p:blipFill>
        <p:spPr>
          <a:xfrm>
            <a:off x="7053943" y="4773229"/>
            <a:ext cx="5138057" cy="208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0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256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Динамические переменные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25643"/>
            <a:ext cx="10515600" cy="55513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Стандартные типы </a:t>
            </a:r>
            <a:r>
              <a:rPr lang="ru-RU" dirty="0"/>
              <a:t>данных </a:t>
            </a:r>
            <a:r>
              <a:rPr lang="ru-RU" dirty="0" smtClean="0"/>
              <a:t>(</a:t>
            </a:r>
            <a:r>
              <a:rPr lang="en-US" dirty="0" smtClean="0"/>
              <a:t>integer, double, </a:t>
            </a:r>
            <a:r>
              <a:rPr lang="en-US" dirty="0" err="1" smtClean="0"/>
              <a:t>boolean</a:t>
            </a:r>
            <a:r>
              <a:rPr lang="en-US" dirty="0" smtClean="0"/>
              <a:t>, char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явля­ются </a:t>
            </a:r>
            <a:r>
              <a:rPr lang="ru-RU" dirty="0"/>
              <a:t>статическими. Область памяти для их размещения </a:t>
            </a:r>
            <a:r>
              <a:rPr lang="ru-RU" dirty="0" err="1" smtClean="0"/>
              <a:t>выде­лется</a:t>
            </a:r>
            <a:r>
              <a:rPr lang="ru-RU" dirty="0" smtClean="0"/>
              <a:t> </a:t>
            </a:r>
            <a:r>
              <a:rPr lang="ru-RU" dirty="0"/>
              <a:t>на стадии компиляции. Перераспределение ее на стадии выполнения программы не </a:t>
            </a:r>
            <a:r>
              <a:rPr lang="ru-RU" dirty="0" smtClean="0"/>
              <a:t>допускается. </a:t>
            </a:r>
            <a:r>
              <a:rPr lang="ru-RU" dirty="0"/>
              <a:t>Поэтому, в частности, </a:t>
            </a:r>
            <a:r>
              <a:rPr lang="ru-RU" dirty="0" smtClean="0"/>
              <a:t>приходится </a:t>
            </a:r>
            <a:r>
              <a:rPr lang="ru-RU" dirty="0"/>
              <a:t>резервировать, например для массивов, максима­льно возможный в задаче его размер.</a:t>
            </a:r>
            <a:endParaRPr lang="en-US" dirty="0"/>
          </a:p>
          <a:p>
            <a:pPr marL="0" indent="0" algn="just">
              <a:buNone/>
            </a:pPr>
            <a:r>
              <a:rPr lang="ru-RU" dirty="0"/>
              <a:t>Выделение памяти для переменных на стадии выполнения программы возможно с использованием нового типа данных — </a:t>
            </a:r>
            <a:r>
              <a:rPr lang="ru-RU" i="1" dirty="0"/>
              <a:t>указателей</a:t>
            </a:r>
            <a:r>
              <a:rPr lang="ru-RU" dirty="0"/>
              <a:t> (ссылок). Значением указателя (переменной ссы­лочного типа) является </a:t>
            </a:r>
            <a:r>
              <a:rPr lang="ru-RU" i="1" dirty="0"/>
              <a:t>адрес</a:t>
            </a:r>
            <a:r>
              <a:rPr lang="ru-RU" dirty="0"/>
              <a:t> области памяти (первой ячейки) на переменные заданного базового типа. Итак, не значение пе­ременной (величины), а адрес памяти, в которой находится пере­менная (принцип косвенной адресации).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24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256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Однонаправленный связный список.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25643"/>
            <a:ext cx="10515600" cy="5551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Пример списка на массивах:</a:t>
            </a:r>
          </a:p>
          <a:p>
            <a:pPr marL="0" indent="0">
              <a:buNone/>
            </a:pPr>
            <a:r>
              <a:rPr lang="en-US" b="1" dirty="0" err="1" smtClean="0"/>
              <a:t>var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dirty="0" smtClean="0"/>
              <a:t>data, next: array[0..10000] of integer;</a:t>
            </a:r>
          </a:p>
          <a:p>
            <a:pPr marL="0" indent="0">
              <a:buNone/>
            </a:pPr>
            <a:r>
              <a:rPr lang="en-US" dirty="0" smtClean="0"/>
              <a:t>  first, last : integer;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4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75819" y="1692551"/>
            <a:ext cx="95977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1. </a:t>
            </a:r>
            <a:r>
              <a:rPr lang="en-US" sz="2000" dirty="0" err="1">
                <a:latin typeface="Consolas" panose="020B0609020204030204" pitchFamily="49" charset="0"/>
              </a:rPr>
              <a:t>Init</a:t>
            </a:r>
            <a:r>
              <a:rPr lang="en-US" sz="2000" dirty="0">
                <a:latin typeface="Consolas" panose="020B0609020204030204" pitchFamily="49" charset="0"/>
              </a:rPr>
              <a:t>() </a:t>
            </a:r>
            <a:r>
              <a:rPr lang="en-US" sz="2000" dirty="0"/>
              <a:t>— </a:t>
            </a:r>
            <a:r>
              <a:rPr lang="ru-RU" sz="2000" dirty="0"/>
              <a:t>создание пустого стека;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417872" y="-13605"/>
            <a:ext cx="33562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C00000"/>
                </a:solidFill>
              </a:rPr>
              <a:t>Стек </a:t>
            </a:r>
            <a:r>
              <a:rPr lang="ru-RU" sz="2800" dirty="0">
                <a:solidFill>
                  <a:srgbClr val="C00000"/>
                </a:solidFill>
              </a:rPr>
              <a:t>(</a:t>
            </a:r>
            <a:r>
              <a:rPr lang="ru-RU" sz="2400" dirty="0">
                <a:solidFill>
                  <a:srgbClr val="C00000"/>
                </a:solidFill>
              </a:rPr>
              <a:t>англ. </a:t>
            </a:r>
            <a:r>
              <a:rPr lang="en-US" sz="2400" i="1" dirty="0">
                <a:solidFill>
                  <a:srgbClr val="C00000"/>
                </a:solidFill>
                <a:latin typeface="Consolas" panose="020B0609020204030204" pitchFamily="49" charset="0"/>
              </a:rPr>
              <a:t>stack</a:t>
            </a:r>
            <a:r>
              <a:rPr lang="en-US" sz="2800" dirty="0">
                <a:solidFill>
                  <a:srgbClr val="C00000"/>
                </a:solidFill>
              </a:rPr>
              <a:t>)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82976" y="2106607"/>
            <a:ext cx="1600927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sz="2400" dirty="0"/>
              <a:t>Базовые</a:t>
            </a:r>
            <a:r>
              <a:rPr lang="en-US" sz="2400" dirty="0"/>
              <a:t> </a:t>
            </a:r>
            <a:r>
              <a:rPr lang="ru-RU" sz="2400" dirty="0"/>
              <a:t>операции: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87020" y="5282086"/>
            <a:ext cx="112672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Моделирование стека выполняется на </a:t>
            </a:r>
            <a:r>
              <a:rPr lang="ru-RU" sz="2400" b="1" dirty="0"/>
              <a:t>динамическом массиве </a:t>
            </a:r>
            <a:r>
              <a:rPr lang="ru-RU" sz="2400" dirty="0"/>
              <a:t>и на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sz="2400" b="1" dirty="0"/>
              <a:t>связном списке</a:t>
            </a:r>
            <a:r>
              <a:rPr lang="ru-RU" sz="2400" dirty="0"/>
              <a:t>. Если наибольшее число элементов, которые будут одновременно находиться в стеке, заранее известно, то можно использовать и </a:t>
            </a:r>
            <a:r>
              <a:rPr lang="ru-RU" sz="2400" b="1" dirty="0"/>
              <a:t>статический массив.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75819" y="2679988"/>
            <a:ext cx="61090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3. </a:t>
            </a:r>
            <a:r>
              <a:rPr lang="ru-RU" sz="2000" dirty="0" err="1">
                <a:latin typeface="Consolas" panose="020B0609020204030204" pitchFamily="49" charset="0"/>
              </a:rPr>
              <a:t>Push</a:t>
            </a:r>
            <a:r>
              <a:rPr lang="ru-RU" sz="2000" dirty="0">
                <a:latin typeface="Consolas" panose="020B0609020204030204" pitchFamily="49" charset="0"/>
              </a:rPr>
              <a:t>(x)</a:t>
            </a:r>
            <a:r>
              <a:rPr lang="ru-RU" sz="2000" dirty="0"/>
              <a:t> — добавление элемента x; заданный элемент добавляется на вершину стека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975819" y="2027782"/>
            <a:ext cx="75088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2. </a:t>
            </a:r>
            <a:r>
              <a:rPr lang="ru-RU" sz="2000" dirty="0" err="1">
                <a:latin typeface="Consolas" panose="020B0609020204030204" pitchFamily="49" charset="0"/>
              </a:rPr>
              <a:t>IsEmpty</a:t>
            </a:r>
            <a:r>
              <a:rPr lang="ru-RU" sz="2000" dirty="0">
                <a:latin typeface="Consolas" panose="020B0609020204030204" pitchFamily="49" charset="0"/>
              </a:rPr>
              <a:t>() </a:t>
            </a:r>
            <a:r>
              <a:rPr lang="ru-RU" sz="2000" dirty="0"/>
              <a:t>— проверка стека на пустоту; возвращается значение «истина», если стек пуст, и «ложь» в противном случае;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975819" y="3375763"/>
            <a:ext cx="76319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 4. </a:t>
            </a:r>
            <a:r>
              <a:rPr lang="ru-RU" sz="2000" dirty="0" err="1">
                <a:latin typeface="Consolas" panose="020B0609020204030204" pitchFamily="49" charset="0"/>
              </a:rPr>
              <a:t>Pop</a:t>
            </a:r>
            <a:r>
              <a:rPr lang="ru-RU" sz="2000" dirty="0">
                <a:latin typeface="Consolas" panose="020B0609020204030204" pitchFamily="49" charset="0"/>
              </a:rPr>
              <a:t>() </a:t>
            </a:r>
            <a:r>
              <a:rPr lang="ru-RU" sz="2000" dirty="0"/>
              <a:t>— удаление элемента из стека; выполняется при условии, что стек не пуст, поэтому сначала надо убедиться в этом, а затем — извлечь с вершины стека последний занесённый в него элемент.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82976" y="4708984"/>
            <a:ext cx="4047241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sz="2400" dirty="0"/>
              <a:t>Реализация интерфейса: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404723"/>
            <a:ext cx="1127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400" dirty="0"/>
              <a:t>Если при добавлении и исключении элементов реализуется принцип </a:t>
            </a:r>
            <a:r>
              <a:rPr lang="ru-RU" sz="2400" b="1" dirty="0"/>
              <a:t>«последним пришёл — первым вышел»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400" dirty="0"/>
              <a:t>(англ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ru-RU" sz="2400" b="1" dirty="0"/>
              <a:t>LIFO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400" dirty="0"/>
              <a:t>— </a:t>
            </a:r>
            <a:r>
              <a:rPr lang="ru-RU" sz="2400" i="1" dirty="0" err="1"/>
              <a:t>last</a:t>
            </a:r>
            <a:r>
              <a:rPr lang="ru-RU" sz="2400" i="1" dirty="0"/>
              <a:t> </a:t>
            </a:r>
            <a:r>
              <a:rPr lang="ru-RU" sz="2400" i="1" dirty="0" err="1"/>
              <a:t>in</a:t>
            </a:r>
            <a:r>
              <a:rPr lang="ru-RU" sz="2400" i="1" dirty="0"/>
              <a:t> </a:t>
            </a:r>
            <a:r>
              <a:rPr lang="ru-RU" sz="2400" i="1" dirty="0" err="1"/>
              <a:t>first</a:t>
            </a:r>
            <a:r>
              <a:rPr lang="ru-RU" sz="2400" i="1" dirty="0"/>
              <a:t> </a:t>
            </a:r>
            <a:r>
              <a:rPr lang="ru-RU" sz="2400" i="1" dirty="0" err="1"/>
              <a:t>out</a:t>
            </a:r>
            <a:r>
              <a:rPr lang="ru-RU" sz="2400" dirty="0"/>
              <a:t>), то такой абстрактный тип данных  называют </a:t>
            </a:r>
            <a:r>
              <a:rPr lang="ru-RU" sz="2400" b="1" dirty="0"/>
              <a:t>стеком.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005086" y="1726087"/>
            <a:ext cx="9595" cy="28572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Таблица 16"/>
          <p:cNvGraphicFramePr>
            <a:graphicFrameLocks noGrp="1"/>
          </p:cNvGraphicFramePr>
          <p:nvPr>
            <p:extLst/>
          </p:nvPr>
        </p:nvGraphicFramePr>
        <p:xfrm>
          <a:off x="10837463" y="2322670"/>
          <a:ext cx="26421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2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552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52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52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52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52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0274314" y="1691357"/>
            <a:ext cx="792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Push(x)</a:t>
            </a:r>
            <a:endParaRPr lang="ru-RU" sz="1200" dirty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36040" y="1750027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Pop()</a:t>
            </a:r>
            <a:endParaRPr lang="ru-RU" sz="1200" dirty="0">
              <a:latin typeface="Consolas" panose="020B0609020204030204" pitchFamily="49" charset="0"/>
            </a:endParaRPr>
          </a:p>
        </p:txBody>
      </p:sp>
      <p:cxnSp>
        <p:nvCxnSpPr>
          <p:cNvPr id="21" name="Скругленная соединительная линия 20"/>
          <p:cNvCxnSpPr/>
          <p:nvPr/>
        </p:nvCxnSpPr>
        <p:spPr>
          <a:xfrm>
            <a:off x="10503499" y="1982218"/>
            <a:ext cx="333964" cy="321598"/>
          </a:xfrm>
          <a:prstGeom prst="curvedConnector3">
            <a:avLst>
              <a:gd name="adj1" fmla="val 971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кругленная соединительная линия 25"/>
          <p:cNvCxnSpPr/>
          <p:nvPr/>
        </p:nvCxnSpPr>
        <p:spPr>
          <a:xfrm rot="5400000" flipH="1" flipV="1">
            <a:off x="11164885" y="2007573"/>
            <a:ext cx="254926" cy="38133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287020" y="5282086"/>
            <a:ext cx="0" cy="131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H="1">
            <a:off x="370631" y="492134"/>
            <a:ext cx="13792" cy="1113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9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/>
      <p:bldP spid="10" grpId="0"/>
      <p:bldP spid="11" grpId="0"/>
      <p:bldP spid="12" grpId="0"/>
      <p:bldP spid="15" grpId="0" animBg="1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014650" y="1892431"/>
            <a:ext cx="4540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1. </a:t>
            </a:r>
            <a:r>
              <a:rPr lang="en-US" sz="2000" dirty="0" err="1">
                <a:latin typeface="Consolas" panose="020B0609020204030204" pitchFamily="49" charset="0"/>
              </a:rPr>
              <a:t>Init</a:t>
            </a:r>
            <a:r>
              <a:rPr lang="en-US" sz="2000" dirty="0">
                <a:latin typeface="Consolas" panose="020B0609020204030204" pitchFamily="49" charset="0"/>
              </a:rPr>
              <a:t>() </a:t>
            </a:r>
            <a:r>
              <a:rPr lang="en-US" sz="2000" dirty="0"/>
              <a:t>— </a:t>
            </a:r>
            <a:r>
              <a:rPr lang="ru-RU" sz="2000" dirty="0"/>
              <a:t>создание пустой очереди;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011339" y="50411"/>
            <a:ext cx="3839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C00000"/>
                </a:solidFill>
              </a:rPr>
              <a:t>Очередь</a:t>
            </a:r>
            <a:r>
              <a:rPr lang="ru-RU" sz="2800" dirty="0">
                <a:solidFill>
                  <a:srgbClr val="C00000"/>
                </a:solidFill>
              </a:rPr>
              <a:t> (</a:t>
            </a:r>
            <a:r>
              <a:rPr lang="ru-RU" sz="2400" dirty="0">
                <a:solidFill>
                  <a:srgbClr val="C00000"/>
                </a:solidFill>
              </a:rPr>
              <a:t>англ. </a:t>
            </a:r>
            <a:r>
              <a:rPr lang="en-US" sz="2400" i="1" dirty="0">
                <a:solidFill>
                  <a:srgbClr val="C00000"/>
                </a:solidFill>
                <a:latin typeface="Consolas" panose="020B0609020204030204" pitchFamily="49" charset="0"/>
              </a:rPr>
              <a:t>queue</a:t>
            </a:r>
            <a:r>
              <a:rPr lang="en-US" sz="2800" dirty="0">
                <a:solidFill>
                  <a:srgbClr val="C00000"/>
                </a:solidFill>
              </a:rPr>
              <a:t>)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8539" y="2564565"/>
            <a:ext cx="1549591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sz="2400" dirty="0"/>
              <a:t>Базовые операции: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03315" y="5443285"/>
            <a:ext cx="91651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Наиболее простые способы моделирования очереди: </a:t>
            </a:r>
          </a:p>
          <a:p>
            <a:pPr algn="just"/>
            <a:r>
              <a:rPr lang="ru-RU" sz="2400" dirty="0"/>
              <a:t>на </a:t>
            </a:r>
            <a:r>
              <a:rPr lang="ru-RU" sz="2400" b="1" dirty="0"/>
              <a:t>статическом массиве </a:t>
            </a:r>
            <a:r>
              <a:rPr lang="ru-RU" sz="2400" dirty="0"/>
              <a:t>(кольцевая очередь) и на </a:t>
            </a:r>
            <a:r>
              <a:rPr lang="ru-RU" sz="2400" b="1" dirty="0"/>
              <a:t>связном списке</a:t>
            </a:r>
            <a:r>
              <a:rPr lang="ru-RU" sz="2400" dirty="0"/>
              <a:t>.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014650" y="2822802"/>
            <a:ext cx="57550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3. </a:t>
            </a:r>
            <a:r>
              <a:rPr lang="ru-RU" sz="2000" dirty="0" err="1">
                <a:latin typeface="Consolas" panose="020B0609020204030204" pitchFamily="49" charset="0"/>
              </a:rPr>
              <a:t>Enqueue</a:t>
            </a:r>
            <a:r>
              <a:rPr lang="ru-RU" sz="2000" dirty="0">
                <a:latin typeface="Consolas" panose="020B0609020204030204" pitchFamily="49" charset="0"/>
              </a:rPr>
              <a:t>(x) </a:t>
            </a:r>
            <a:r>
              <a:rPr lang="ru-RU" sz="2000" dirty="0"/>
              <a:t>— добавление элемента x; заданный элемент добавляется в конец очереди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014650" y="2336051"/>
            <a:ext cx="55202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 2. </a:t>
            </a:r>
            <a:r>
              <a:rPr lang="ru-RU" sz="2000" dirty="0" err="1">
                <a:latin typeface="Consolas" panose="020B0609020204030204" pitchFamily="49" charset="0"/>
              </a:rPr>
              <a:t>IsEmpty</a:t>
            </a:r>
            <a:r>
              <a:rPr lang="ru-RU" sz="2000" dirty="0">
                <a:latin typeface="Consolas" panose="020B0609020204030204" pitchFamily="49" charset="0"/>
              </a:rPr>
              <a:t>() </a:t>
            </a:r>
            <a:r>
              <a:rPr lang="ru-RU" sz="2000" dirty="0"/>
              <a:t>— проверка очереди на пустоту;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014650" y="3558005"/>
            <a:ext cx="67981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4. </a:t>
            </a:r>
            <a:r>
              <a:rPr lang="ru-RU" sz="2000" dirty="0" err="1">
                <a:latin typeface="Consolas" panose="020B0609020204030204" pitchFamily="49" charset="0"/>
              </a:rPr>
              <a:t>Dequeue</a:t>
            </a:r>
            <a:r>
              <a:rPr lang="ru-RU" sz="2000" dirty="0">
                <a:latin typeface="Consolas" panose="020B0609020204030204" pitchFamily="49" charset="0"/>
              </a:rPr>
              <a:t>() </a:t>
            </a:r>
            <a:r>
              <a:rPr lang="ru-RU" sz="2000" dirty="0"/>
              <a:t>— удаление элемента из очереди; элемент удаляется из начала очереди; операция выполняется при условии, что очередь не пуста, поэтому сначала надо убедиться в этом, а затем — извлечь элемент.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79209" y="4930111"/>
            <a:ext cx="4047241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sz="2400" dirty="0"/>
              <a:t>Реализация интерфейса: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65926" y="521382"/>
            <a:ext cx="93025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Если при добавлении и исключении элементов реализуется принцип </a:t>
            </a:r>
            <a:r>
              <a:rPr lang="ru-RU" sz="2400" b="1" dirty="0"/>
              <a:t>«первым пришёл — первым вышел»</a:t>
            </a:r>
            <a:r>
              <a:rPr lang="ru-RU" sz="2400" dirty="0"/>
              <a:t> (англ. </a:t>
            </a:r>
            <a:r>
              <a:rPr lang="ru-RU" sz="2400" b="1" dirty="0"/>
              <a:t>FIFO</a:t>
            </a:r>
            <a:r>
              <a:rPr lang="ru-RU" sz="2400" dirty="0"/>
              <a:t> — </a:t>
            </a:r>
            <a:r>
              <a:rPr lang="ru-RU" sz="2400" i="1" dirty="0" err="1"/>
              <a:t>first</a:t>
            </a:r>
            <a:r>
              <a:rPr lang="ru-RU" sz="2400" i="1" dirty="0"/>
              <a:t> </a:t>
            </a:r>
            <a:r>
              <a:rPr lang="ru-RU" sz="2400" i="1" dirty="0" err="1"/>
              <a:t>in</a:t>
            </a:r>
            <a:r>
              <a:rPr lang="ru-RU" sz="2400" i="1" dirty="0"/>
              <a:t> </a:t>
            </a:r>
            <a:r>
              <a:rPr lang="ru-RU" sz="2400" i="1" dirty="0" err="1"/>
              <a:t>first</a:t>
            </a:r>
            <a:r>
              <a:rPr lang="ru-RU" sz="2400" i="1" dirty="0"/>
              <a:t> </a:t>
            </a:r>
            <a:r>
              <a:rPr lang="ru-RU" sz="2400" i="1" dirty="0" err="1"/>
              <a:t>out</a:t>
            </a:r>
            <a:r>
              <a:rPr lang="ru-RU" sz="2400" dirty="0"/>
              <a:t>), то такой абстрактный тип данных называют </a:t>
            </a:r>
            <a:r>
              <a:rPr lang="ru-RU" sz="2400" b="1" dirty="0"/>
              <a:t>очередью</a:t>
            </a:r>
            <a:r>
              <a:rPr lang="ru-RU" sz="2400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16" name="Прямая соединительная линия 15"/>
          <p:cNvCxnSpPr/>
          <p:nvPr/>
        </p:nvCxnSpPr>
        <p:spPr>
          <a:xfrm>
            <a:off x="328539" y="453872"/>
            <a:ext cx="0" cy="1300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1992314" y="1943817"/>
            <a:ext cx="22336" cy="2986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Таблица 18"/>
          <p:cNvGraphicFramePr>
            <a:graphicFrameLocks noGrp="1"/>
          </p:cNvGraphicFramePr>
          <p:nvPr>
            <p:extLst/>
          </p:nvPr>
        </p:nvGraphicFramePr>
        <p:xfrm>
          <a:off x="8662753" y="2773522"/>
          <a:ext cx="214970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4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74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74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74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440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21" name="Скругленная соединительная линия 20"/>
          <p:cNvCxnSpPr>
            <a:endCxn id="19" idx="1"/>
          </p:cNvCxnSpPr>
          <p:nvPr/>
        </p:nvCxnSpPr>
        <p:spPr>
          <a:xfrm rot="16200000" flipH="1">
            <a:off x="8329681" y="2623330"/>
            <a:ext cx="377956" cy="28818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кругленная соединительная линия 32"/>
          <p:cNvCxnSpPr/>
          <p:nvPr/>
        </p:nvCxnSpPr>
        <p:spPr>
          <a:xfrm flipV="1">
            <a:off x="10818997" y="2622610"/>
            <a:ext cx="356275" cy="333792"/>
          </a:xfrm>
          <a:prstGeom prst="curvedConnector3">
            <a:avLst>
              <a:gd name="adj1" fmla="val 1032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7735608" y="2251358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err="1">
                <a:latin typeface="Consolas" panose="020B0609020204030204" pitchFamily="49" charset="0"/>
              </a:rPr>
              <a:t>Enqueue</a:t>
            </a:r>
            <a:r>
              <a:rPr lang="ru-RU" sz="1400" dirty="0">
                <a:latin typeface="Consolas" panose="020B0609020204030204" pitchFamily="49" charset="0"/>
              </a:rPr>
              <a:t>(x) </a:t>
            </a:r>
            <a:endParaRPr lang="ru-RU" sz="1400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10467198" y="2242825"/>
            <a:ext cx="10342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err="1">
                <a:latin typeface="Consolas" panose="020B0609020204030204" pitchFamily="49" charset="0"/>
              </a:rPr>
              <a:t>Dequeue</a:t>
            </a:r>
            <a:r>
              <a:rPr lang="ru-RU" sz="1200" dirty="0">
                <a:latin typeface="Consolas" panose="020B0609020204030204" pitchFamily="49" charset="0"/>
              </a:rPr>
              <a:t>() </a:t>
            </a:r>
            <a:endParaRPr lang="ru-RU" sz="1200" dirty="0"/>
          </a:p>
        </p:txBody>
      </p:sp>
      <p:cxnSp>
        <p:nvCxnSpPr>
          <p:cNvPr id="48" name="Прямая соединительная линия 47"/>
          <p:cNvCxnSpPr/>
          <p:nvPr/>
        </p:nvCxnSpPr>
        <p:spPr>
          <a:xfrm>
            <a:off x="603315" y="5477185"/>
            <a:ext cx="0" cy="948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08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/>
      <p:bldP spid="10" grpId="0"/>
      <p:bldP spid="11" grpId="0"/>
      <p:bldP spid="12" grpId="0"/>
      <p:bldP spid="15" grpId="0" animBg="1"/>
      <p:bldP spid="43" grpId="0"/>
      <p:bldP spid="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01279" y="125950"/>
            <a:ext cx="10391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C00000"/>
                </a:solidFill>
              </a:rPr>
              <a:t>Двухсторонняя очередь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ru-RU" sz="3200" dirty="0">
                <a:solidFill>
                  <a:srgbClr val="C00000"/>
                </a:solidFill>
              </a:rPr>
              <a:t>(</a:t>
            </a:r>
            <a:r>
              <a:rPr lang="ru-RU" sz="2400" dirty="0">
                <a:solidFill>
                  <a:srgbClr val="C00000"/>
                </a:solidFill>
              </a:rPr>
              <a:t>англ. </a:t>
            </a:r>
            <a:r>
              <a:rPr lang="ru-RU" sz="2400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double-ended</a:t>
            </a:r>
            <a:r>
              <a:rPr lang="ru-RU" sz="2400" i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ru-RU" sz="2400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queue</a:t>
            </a:r>
            <a:r>
              <a:rPr lang="ru-RU" sz="2400" dirty="0">
                <a:solidFill>
                  <a:srgbClr val="C00000"/>
                </a:solidFill>
              </a:rPr>
              <a:t>, или </a:t>
            </a:r>
            <a:r>
              <a:rPr lang="ru-RU" sz="2400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deque</a:t>
            </a:r>
            <a:r>
              <a:rPr lang="ru-RU" sz="3200" dirty="0">
                <a:solidFill>
                  <a:srgbClr val="C00000"/>
                </a:solidFill>
              </a:rPr>
              <a:t>) 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6745" y="800615"/>
            <a:ext cx="104487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Двухсторонняя очередь</a:t>
            </a:r>
            <a:r>
              <a:rPr lang="ru-RU" sz="2400" dirty="0"/>
              <a:t>— обобщение очереди, где добавление и удаление элементов возможно с обоих концов.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386084" y="2526063"/>
            <a:ext cx="8179522" cy="2503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ru-RU" sz="2000" dirty="0">
                <a:solidFill>
                  <a:srgbClr val="202122"/>
                </a:solidFill>
                <a:latin typeface="Consolas" panose="020B0609020204030204" pitchFamily="49" charset="0"/>
              </a:rPr>
              <a:t>1.PushBack</a:t>
            </a:r>
            <a:r>
              <a:rPr lang="en-US" sz="2000" dirty="0">
                <a:solidFill>
                  <a:srgbClr val="202122"/>
                </a:solidFill>
                <a:latin typeface="Consolas" panose="020B0609020204030204" pitchFamily="49" charset="0"/>
              </a:rPr>
              <a:t> (x)</a:t>
            </a:r>
            <a:r>
              <a:rPr lang="ru-RU" sz="2000" dirty="0">
                <a:solidFill>
                  <a:srgbClr val="202122"/>
                </a:solidFill>
                <a:latin typeface="Arial" panose="020B0604020202020204" pitchFamily="34" charset="0"/>
              </a:rPr>
              <a:t> —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sz="2000" dirty="0"/>
              <a:t>заданный элемент </a:t>
            </a:r>
            <a:r>
              <a:rPr lang="en-US" sz="2000" dirty="0">
                <a:solidFill>
                  <a:srgbClr val="202122"/>
                </a:solidFill>
                <a:latin typeface="Consolas" panose="020B0609020204030204" pitchFamily="49" charset="0"/>
              </a:rPr>
              <a:t>x </a:t>
            </a:r>
            <a:r>
              <a:rPr lang="ru-RU" sz="2000" dirty="0"/>
              <a:t>добавляется в конец очереди</a:t>
            </a:r>
            <a:r>
              <a:rPr lang="en-US" sz="2000" dirty="0"/>
              <a:t>;</a:t>
            </a:r>
            <a:endParaRPr lang="ru-RU" sz="2000" dirty="0"/>
          </a:p>
          <a:p>
            <a:pPr>
              <a:spcAft>
                <a:spcPts val="400"/>
              </a:spcAft>
            </a:pPr>
            <a:r>
              <a:rPr lang="ru-RU" sz="2000" dirty="0">
                <a:solidFill>
                  <a:srgbClr val="202122"/>
                </a:solidFill>
                <a:latin typeface="Consolas" panose="020B0609020204030204" pitchFamily="49" charset="0"/>
              </a:rPr>
              <a:t>2.PushFront </a:t>
            </a:r>
            <a:r>
              <a:rPr lang="en-US" sz="2000" dirty="0">
                <a:solidFill>
                  <a:srgbClr val="202122"/>
                </a:solidFill>
                <a:latin typeface="Consolas" panose="020B0609020204030204" pitchFamily="49" charset="0"/>
              </a:rPr>
              <a:t>(x) </a:t>
            </a:r>
            <a:r>
              <a:rPr lang="ru-RU" sz="2000" dirty="0">
                <a:solidFill>
                  <a:srgbClr val="202122"/>
                </a:solidFill>
                <a:latin typeface="Arial" panose="020B0604020202020204" pitchFamily="34" charset="0"/>
              </a:rPr>
              <a:t>—</a:t>
            </a:r>
            <a:r>
              <a:rPr lang="ru-RU" sz="2000" dirty="0"/>
              <a:t>заданный элемент </a:t>
            </a:r>
            <a:r>
              <a:rPr lang="en-US" sz="2000" dirty="0">
                <a:solidFill>
                  <a:srgbClr val="202122"/>
                </a:solidFill>
                <a:latin typeface="Consolas" panose="020B0609020204030204" pitchFamily="49" charset="0"/>
              </a:rPr>
              <a:t>x </a:t>
            </a:r>
            <a:r>
              <a:rPr lang="ru-RU" sz="2000" dirty="0"/>
              <a:t>добавляется в начало очереди</a:t>
            </a:r>
            <a:r>
              <a:rPr lang="en-US" sz="2000" dirty="0"/>
              <a:t>;</a:t>
            </a:r>
            <a:endParaRPr lang="ru-RU" sz="2000" dirty="0"/>
          </a:p>
          <a:p>
            <a:pPr>
              <a:spcAft>
                <a:spcPts val="400"/>
              </a:spcAft>
            </a:pPr>
            <a:r>
              <a:rPr lang="ru-RU" sz="2000" dirty="0">
                <a:solidFill>
                  <a:srgbClr val="202122"/>
                </a:solidFill>
                <a:latin typeface="Consolas" panose="020B0609020204030204" pitchFamily="49" charset="0"/>
              </a:rPr>
              <a:t>3.PopBack</a:t>
            </a:r>
            <a:r>
              <a:rPr lang="ru-RU" sz="2000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ru-RU" sz="2000" dirty="0"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sz="2000" dirty="0">
                <a:solidFill>
                  <a:srgbClr val="202122"/>
                </a:solidFill>
                <a:latin typeface="Arial" panose="020B0604020202020204" pitchFamily="34" charset="0"/>
              </a:rPr>
              <a:t>— </a:t>
            </a:r>
            <a:r>
              <a:rPr lang="ru-RU" sz="2000" dirty="0"/>
              <a:t>удаление элемента из конца очереди;</a:t>
            </a:r>
          </a:p>
          <a:p>
            <a:pPr>
              <a:spcAft>
                <a:spcPts val="400"/>
              </a:spcAft>
            </a:pPr>
            <a:r>
              <a:rPr lang="ru-RU" sz="2000" dirty="0">
                <a:solidFill>
                  <a:srgbClr val="202122"/>
                </a:solidFill>
                <a:latin typeface="Consolas" panose="020B0609020204030204" pitchFamily="49" charset="0"/>
              </a:rPr>
              <a:t>4.PopFront</a:t>
            </a:r>
            <a:r>
              <a:rPr lang="ru-RU" sz="2000" dirty="0">
                <a:latin typeface="Consolas" panose="020B0609020204030204" pitchFamily="49" charset="0"/>
              </a:rPr>
              <a:t>()</a:t>
            </a:r>
            <a:r>
              <a:rPr lang="ru-RU" sz="2000" dirty="0">
                <a:solidFill>
                  <a:srgbClr val="202122"/>
                </a:solidFill>
                <a:latin typeface="Consolas" panose="020B0609020204030204" pitchFamily="49" charset="0"/>
              </a:rPr>
              <a:t> </a:t>
            </a:r>
            <a:r>
              <a:rPr lang="ru-RU" sz="2000" dirty="0">
                <a:solidFill>
                  <a:srgbClr val="202122"/>
                </a:solidFill>
                <a:latin typeface="Arial" panose="020B0604020202020204" pitchFamily="34" charset="0"/>
              </a:rPr>
              <a:t>— </a:t>
            </a:r>
            <a:r>
              <a:rPr lang="ru-RU" sz="2000" dirty="0"/>
              <a:t>удаление элемента из начала очереди;</a:t>
            </a:r>
          </a:p>
          <a:p>
            <a:pPr>
              <a:spcAft>
                <a:spcPts val="400"/>
              </a:spcAft>
            </a:pPr>
            <a:r>
              <a:rPr lang="ru-RU" sz="2000" dirty="0">
                <a:solidFill>
                  <a:srgbClr val="202122"/>
                </a:solidFill>
                <a:latin typeface="Consolas" panose="020B0609020204030204" pitchFamily="49" charset="0"/>
              </a:rPr>
              <a:t>5.IsEmpty </a:t>
            </a:r>
            <a:r>
              <a:rPr lang="ru-RU" sz="2000" dirty="0">
                <a:latin typeface="Consolas" panose="020B0609020204030204" pitchFamily="49" charset="0"/>
              </a:rPr>
              <a:t>()</a:t>
            </a:r>
            <a:r>
              <a:rPr lang="ru-RU" sz="2000" dirty="0">
                <a:solidFill>
                  <a:srgbClr val="202122"/>
                </a:solidFill>
                <a:latin typeface="Arial" panose="020B0604020202020204" pitchFamily="34" charset="0"/>
              </a:rPr>
              <a:t>— </a:t>
            </a:r>
            <a:r>
              <a:rPr lang="ru-RU" sz="2000" dirty="0"/>
              <a:t>проверка наличия элементов.</a:t>
            </a:r>
          </a:p>
          <a:p>
            <a:pPr>
              <a:spcAft>
                <a:spcPts val="400"/>
              </a:spcAft>
            </a:pPr>
            <a:r>
              <a:rPr lang="ru-RU" sz="2000" dirty="0">
                <a:solidFill>
                  <a:srgbClr val="202122"/>
                </a:solidFill>
                <a:latin typeface="Consolas" panose="020B0609020204030204" pitchFamily="49" charset="0"/>
              </a:rPr>
              <a:t>6.Clear</a:t>
            </a:r>
            <a:r>
              <a:rPr lang="en-US" sz="2000" dirty="0">
                <a:solidFill>
                  <a:srgbClr val="202122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</a:rPr>
              <a:t>()</a:t>
            </a:r>
            <a:r>
              <a:rPr lang="ru-RU" sz="2000" dirty="0">
                <a:solidFill>
                  <a:srgbClr val="202122"/>
                </a:solidFill>
                <a:latin typeface="Arial" panose="020B0604020202020204" pitchFamily="34" charset="0"/>
              </a:rPr>
              <a:t>— </a:t>
            </a:r>
            <a:r>
              <a:rPr lang="ru-RU" sz="2000" dirty="0"/>
              <a:t>очистка.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356744" y="2822041"/>
            <a:ext cx="1549591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sz="2400" dirty="0"/>
              <a:t>Базовые операции: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22411" y="1656073"/>
            <a:ext cx="104831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000" dirty="0"/>
              <a:t>Таким образом, интерфейсы стека и очереди являются частным случаем интерфейса двухсторонней очереди. 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249098" y="2696901"/>
            <a:ext cx="18350" cy="22766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296125" y="729898"/>
            <a:ext cx="26286" cy="1819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Таблица 19"/>
          <p:cNvGraphicFramePr>
            <a:graphicFrameLocks noGrp="1"/>
          </p:cNvGraphicFramePr>
          <p:nvPr>
            <p:extLst/>
          </p:nvPr>
        </p:nvGraphicFramePr>
        <p:xfrm>
          <a:off x="5193887" y="5378076"/>
          <a:ext cx="214970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4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74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74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74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440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" name="Прямоугольник 23"/>
          <p:cNvSpPr/>
          <p:nvPr/>
        </p:nvSpPr>
        <p:spPr>
          <a:xfrm>
            <a:off x="7675736" y="5012926"/>
            <a:ext cx="1476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err="1">
                <a:solidFill>
                  <a:srgbClr val="202122"/>
                </a:solidFill>
                <a:latin typeface="Consolas" panose="020B0609020204030204" pitchFamily="49" charset="0"/>
              </a:rPr>
              <a:t>PushFront</a:t>
            </a:r>
            <a:r>
              <a:rPr lang="ru-RU" sz="1400" dirty="0">
                <a:solidFill>
                  <a:srgbClr val="202122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02122"/>
                </a:solidFill>
                <a:latin typeface="Consolas" panose="020B0609020204030204" pitchFamily="49" charset="0"/>
              </a:rPr>
              <a:t>(x)</a:t>
            </a:r>
            <a:endParaRPr lang="ru-RU" sz="1400" dirty="0"/>
          </a:p>
        </p:txBody>
      </p:sp>
      <p:cxnSp>
        <p:nvCxnSpPr>
          <p:cNvPr id="28" name="Прямая со стрелкой 27"/>
          <p:cNvCxnSpPr>
            <a:endCxn id="20" idx="3"/>
          </p:cNvCxnSpPr>
          <p:nvPr/>
        </p:nvCxnSpPr>
        <p:spPr>
          <a:xfrm flipH="1">
            <a:off x="7343595" y="5229711"/>
            <a:ext cx="332141" cy="331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7343595" y="5574849"/>
            <a:ext cx="410925" cy="168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4782962" y="5327607"/>
            <a:ext cx="420612" cy="247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4782962" y="5583286"/>
            <a:ext cx="399390" cy="182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3506500" y="5070299"/>
            <a:ext cx="1377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err="1">
                <a:solidFill>
                  <a:srgbClr val="202122"/>
                </a:solidFill>
                <a:latin typeface="Consolas" panose="020B0609020204030204" pitchFamily="49" charset="0"/>
              </a:rPr>
              <a:t>PushBack</a:t>
            </a:r>
            <a:r>
              <a:rPr lang="en-US" sz="1400" dirty="0">
                <a:solidFill>
                  <a:srgbClr val="202122"/>
                </a:solidFill>
                <a:latin typeface="Consolas" panose="020B0609020204030204" pitchFamily="49" charset="0"/>
              </a:rPr>
              <a:t> (x)</a:t>
            </a:r>
            <a:endParaRPr lang="ru-RU" sz="1400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3620023" y="5612051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solidFill>
                  <a:srgbClr val="202122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202122"/>
                </a:solidFill>
                <a:latin typeface="Consolas" panose="020B0609020204030204" pitchFamily="49" charset="0"/>
              </a:rPr>
              <a:t>op</a:t>
            </a:r>
            <a:r>
              <a:rPr lang="ru-RU" sz="1400" dirty="0" err="1">
                <a:solidFill>
                  <a:srgbClr val="202122"/>
                </a:solidFill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202122"/>
                </a:solidFill>
                <a:latin typeface="Consolas" panose="020B0609020204030204" pitchFamily="49" charset="0"/>
              </a:rPr>
              <a:t> ()</a:t>
            </a:r>
            <a:endParaRPr lang="ru-RU" sz="14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7775122" y="5574849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solidFill>
                  <a:srgbClr val="202122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 err="1">
                <a:solidFill>
                  <a:srgbClr val="202122"/>
                </a:solidFill>
                <a:latin typeface="Consolas" panose="020B0609020204030204" pitchFamily="49" charset="0"/>
              </a:rPr>
              <a:t>opFront</a:t>
            </a:r>
            <a:r>
              <a:rPr lang="en-US" sz="1400" dirty="0">
                <a:solidFill>
                  <a:srgbClr val="202122"/>
                </a:solidFill>
                <a:latin typeface="Consolas" panose="020B0609020204030204" pitchFamily="49" charset="0"/>
              </a:rPr>
              <a:t> ()</a:t>
            </a:r>
            <a:endParaRPr lang="ru-RU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678144" y="482352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head</a:t>
            </a:r>
            <a:endParaRPr lang="ru-RU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21073" y="488334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tail</a:t>
            </a:r>
            <a:endParaRPr lang="ru-RU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34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24" grpId="0"/>
      <p:bldP spid="39" grpId="0"/>
      <p:bldP spid="40" grpId="0"/>
      <p:bldP spid="41" grpId="0"/>
      <p:bldP spid="42" grpId="0"/>
      <p:bldP spid="4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Окулов С.М. Основы программирования. – М. ЮНИМЕДИАСТАЙЛ, 2002. – 424 с.: ил.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1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256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Динамические переменные.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25643"/>
            <a:ext cx="10515600" cy="55513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Для указателей область памяти выделяется статически (как обычно), а для переменных, </a:t>
            </a:r>
            <a:r>
              <a:rPr lang="ru-RU" dirty="0" smtClean="0"/>
              <a:t>на </a:t>
            </a:r>
            <a:r>
              <a:rPr lang="ru-RU" dirty="0"/>
              <a:t>которые они указывают, — динамически, т. е. на стадии вы­полнения программы (они и называются динамическими). Для хранения динамических переменных выделяется специальная область памяти, называемая «кучей». Работая с указателями, мы работаем с адресами величин, а не с их именами. </a:t>
            </a:r>
            <a:endParaRPr lang="en-US" dirty="0"/>
          </a:p>
          <a:p>
            <a:pPr marL="0" indent="0" algn="just">
              <a:buNone/>
            </a:pPr>
            <a:r>
              <a:rPr lang="ru-RU" dirty="0"/>
              <a:t>Для объявления указателей (переменных ссылочного типа) используется специальный символ </a:t>
            </a:r>
            <a:r>
              <a:rPr lang="ru-RU" dirty="0" smtClean="0"/>
              <a:t>«</a:t>
            </a:r>
            <a:r>
              <a:rPr lang="en-US" dirty="0" smtClean="0"/>
              <a:t>^</a:t>
            </a:r>
            <a:r>
              <a:rPr lang="ru-RU" dirty="0" smtClean="0"/>
              <a:t>», </a:t>
            </a:r>
            <a:r>
              <a:rPr lang="ru-RU" dirty="0"/>
              <a:t>после которого указы­вается тип динамической (базовой) переменной.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6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256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Динамические переменные.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25643"/>
            <a:ext cx="10515600" cy="55513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Зарезервированное слово </a:t>
            </a:r>
            <a:r>
              <a:rPr lang="en-US" dirty="0" smtClean="0"/>
              <a:t>Nil </a:t>
            </a:r>
            <a:r>
              <a:rPr lang="ru-RU" dirty="0" smtClean="0"/>
              <a:t>обозначает константу ссылочного типа, которая никуда не </a:t>
            </a:r>
            <a:r>
              <a:rPr lang="ru-RU" dirty="0"/>
              <a:t>у</a:t>
            </a:r>
            <a:r>
              <a:rPr lang="ru-RU" dirty="0" smtClean="0"/>
              <a:t>казывает.</a:t>
            </a:r>
          </a:p>
          <a:p>
            <a:pPr marL="0" indent="0" algn="just">
              <a:buNone/>
            </a:pPr>
            <a:r>
              <a:rPr lang="ru-RU" dirty="0" smtClean="0"/>
              <a:t>Выделение оперативной памяти (в «куче» (</a:t>
            </a:r>
            <a:r>
              <a:rPr lang="en-US" dirty="0" smtClean="0"/>
              <a:t>heap)) </a:t>
            </a:r>
            <a:r>
              <a:rPr lang="ru-RU" dirty="0" smtClean="0"/>
              <a:t>для динамической переменной базового типа осуществляется с помощью процедуры </a:t>
            </a:r>
            <a:r>
              <a:rPr lang="en-US" dirty="0" smtClean="0"/>
              <a:t>New(x), </a:t>
            </a:r>
            <a:r>
              <a:rPr lang="ru-RU" dirty="0" smtClean="0"/>
              <a:t>где </a:t>
            </a:r>
            <a:r>
              <a:rPr lang="en-US" dirty="0" smtClean="0"/>
              <a:t>x – </a:t>
            </a:r>
            <a:r>
              <a:rPr lang="ru-RU" dirty="0" smtClean="0"/>
              <a:t>указатель.</a:t>
            </a:r>
          </a:p>
          <a:p>
            <a:pPr marL="0" indent="0" algn="just">
              <a:buNone/>
            </a:pPr>
            <a:r>
              <a:rPr lang="ru-RU" dirty="0" smtClean="0"/>
              <a:t>Обращение к динамическим переменных выполняется по правилу:</a:t>
            </a:r>
          </a:p>
          <a:p>
            <a:pPr marL="0" indent="0" algn="just">
              <a:buNone/>
            </a:pPr>
            <a:r>
              <a:rPr lang="en-US" dirty="0" smtClean="0"/>
              <a:t>&lt;</a:t>
            </a:r>
            <a:r>
              <a:rPr lang="ru-RU" dirty="0" smtClean="0"/>
              <a:t>имя переменной</a:t>
            </a:r>
            <a:r>
              <a:rPr lang="en-US" dirty="0" smtClean="0"/>
              <a:t>&gt;^, </a:t>
            </a:r>
            <a:r>
              <a:rPr lang="ru-RU" dirty="0" smtClean="0"/>
              <a:t>например: </a:t>
            </a:r>
            <a:r>
              <a:rPr lang="en-US" dirty="0" smtClean="0"/>
              <a:t>x^ := 15.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Процедура </a:t>
            </a:r>
            <a:r>
              <a:rPr lang="en-US" dirty="0" smtClean="0"/>
              <a:t>Dispose(x) </a:t>
            </a:r>
            <a:r>
              <a:rPr lang="ru-RU" dirty="0" smtClean="0"/>
              <a:t>освобождает память, выделенную динамической переменной. При этом значение указателя становится </a:t>
            </a:r>
            <a:r>
              <a:rPr lang="en-US" dirty="0" smtClean="0"/>
              <a:t>Nil.</a:t>
            </a:r>
          </a:p>
        </p:txBody>
      </p:sp>
    </p:spTree>
    <p:extLst>
      <p:ext uri="{BB962C8B-B14F-4D97-AF65-F5344CB8AC3E}">
        <p14:creationId xmlns:p14="http://schemas.microsoft.com/office/powerpoint/2010/main" val="236816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256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Динамические переменные.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25643"/>
            <a:ext cx="10515600" cy="55513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type</a:t>
            </a:r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dirty="0" err="1"/>
              <a:t>ss</a:t>
            </a:r>
            <a:r>
              <a:rPr lang="en-US" dirty="0"/>
              <a:t> = ^integer;</a:t>
            </a:r>
          </a:p>
          <a:p>
            <a:pPr marL="0" indent="0">
              <a:buNone/>
            </a:pPr>
            <a:r>
              <a:rPr lang="en-US" b="1" dirty="0" err="1"/>
              <a:t>var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dirty="0"/>
              <a:t>x, y: </a:t>
            </a:r>
            <a:r>
              <a:rPr lang="en-US" dirty="0" err="1"/>
              <a:t>ss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a: ^real;</a:t>
            </a:r>
          </a:p>
          <a:p>
            <a:pPr marL="0" indent="0">
              <a:buNone/>
            </a:pPr>
            <a:r>
              <a:rPr lang="en-US" b="1" dirty="0"/>
              <a:t>begin</a:t>
            </a:r>
          </a:p>
          <a:p>
            <a:pPr marL="0" indent="0">
              <a:buNone/>
            </a:pPr>
            <a:r>
              <a:rPr lang="en-US" b="1" dirty="0"/>
              <a:t>  new</a:t>
            </a:r>
            <a:r>
              <a:rPr lang="en-US" dirty="0"/>
              <a:t>(x);</a:t>
            </a:r>
          </a:p>
          <a:p>
            <a:pPr marL="0" indent="0">
              <a:buNone/>
            </a:pPr>
            <a:r>
              <a:rPr lang="en-US" dirty="0"/>
              <a:t>  x^ := 100;</a:t>
            </a:r>
          </a:p>
          <a:p>
            <a:pPr marL="0" indent="0">
              <a:buNone/>
            </a:pPr>
            <a:r>
              <a:rPr lang="en-US" dirty="0"/>
              <a:t>  write(x^);</a:t>
            </a:r>
          </a:p>
          <a:p>
            <a:pPr marL="0" indent="0">
              <a:buNone/>
            </a:pPr>
            <a:r>
              <a:rPr lang="en-US" dirty="0"/>
              <a:t>  dispose(x);</a:t>
            </a:r>
          </a:p>
          <a:p>
            <a:pPr marL="0" indent="0">
              <a:buNone/>
            </a:pPr>
            <a:r>
              <a:rPr lang="en-US" b="1" dirty="0"/>
              <a:t>end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119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152" y="814473"/>
            <a:ext cx="108408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Связный список</a:t>
            </a:r>
            <a:r>
              <a:rPr lang="ru-RU" sz="2400" dirty="0"/>
              <a:t>— некоторая последовательность элементов, которые связаны друг с другом логически. Логический порядок прохождения элементов определяется с помощью ссылок, при этом он может не совпадать с физическим порядком размещения элементов в памяти компьютера.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95607" y="89210"/>
            <a:ext cx="6359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</a:rPr>
              <a:t>Связный список </a:t>
            </a:r>
            <a:r>
              <a:rPr lang="ru-RU" sz="2400" dirty="0"/>
              <a:t>(англ. </a:t>
            </a:r>
            <a:r>
              <a:rPr lang="ru-RU" sz="2400" i="1" dirty="0" err="1">
                <a:latin typeface="Consolas" panose="020B0609020204030204" pitchFamily="49" charset="0"/>
              </a:rPr>
              <a:t>linked</a:t>
            </a:r>
            <a:r>
              <a:rPr lang="ru-RU" sz="2400" i="1" dirty="0">
                <a:latin typeface="Consolas" panose="020B0609020204030204" pitchFamily="49" charset="0"/>
              </a:rPr>
              <a:t> </a:t>
            </a:r>
            <a:r>
              <a:rPr lang="ru-RU" sz="2400" i="1" dirty="0" err="1">
                <a:latin typeface="Consolas" panose="020B0609020204030204" pitchFamily="49" charset="0"/>
              </a:rPr>
              <a:t>list</a:t>
            </a:r>
            <a:r>
              <a:rPr lang="ru-RU" sz="2400" dirty="0"/>
              <a:t>) </a:t>
            </a: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7237" y="3022697"/>
            <a:ext cx="108359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400" dirty="0"/>
              <a:t>Доступ к элементам списка осуществляется </a:t>
            </a:r>
            <a:r>
              <a:rPr lang="ru-RU" sz="2400" b="1" dirty="0"/>
              <a:t>последовательно</a:t>
            </a:r>
            <a:r>
              <a:rPr lang="ru-RU" sz="2400" dirty="0"/>
              <a:t>, т. е. чем дальше в структуре расположен элемент, тем дольше к нему по времени будет осуществляться доступ.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17152" y="4762846"/>
            <a:ext cx="108408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400" dirty="0"/>
              <a:t>Список состоит из узлов (англ. </a:t>
            </a:r>
            <a:r>
              <a:rPr lang="ru-RU" sz="2400" dirty="0" err="1"/>
              <a:t>nodes</a:t>
            </a:r>
            <a:r>
              <a:rPr lang="ru-RU" sz="2400" dirty="0"/>
              <a:t>). Каждый узел включает две части: информационную (непосредственные данные, принадлежащие элементу) и ссылочную (указатель/ссылка на следующий и/или предыдущий узел).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291336" y="709247"/>
            <a:ext cx="25816" cy="167488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36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5356" y="292490"/>
            <a:ext cx="78045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В </a:t>
            </a:r>
            <a:r>
              <a:rPr lang="ru-RU" sz="2000" b="1" dirty="0"/>
              <a:t>односвязном, или однонаправленном связном</a:t>
            </a:r>
            <a:r>
              <a:rPr lang="ru-RU" sz="2000" dirty="0"/>
              <a:t>, </a:t>
            </a:r>
            <a:r>
              <a:rPr lang="ru-RU" sz="2000" b="1" dirty="0"/>
              <a:t>списке</a:t>
            </a:r>
            <a:r>
              <a:rPr lang="ru-RU" sz="2000" dirty="0"/>
              <a:t> (англ. </a:t>
            </a:r>
            <a:r>
              <a:rPr lang="ru-RU" sz="2000" i="1" dirty="0" err="1">
                <a:latin typeface="Consolas" panose="020B0609020204030204" pitchFamily="49" charset="0"/>
              </a:rPr>
              <a:t>singly</a:t>
            </a:r>
            <a:r>
              <a:rPr lang="ru-RU" sz="2000" i="1" dirty="0">
                <a:latin typeface="Consolas" panose="020B0609020204030204" pitchFamily="49" charset="0"/>
              </a:rPr>
              <a:t> </a:t>
            </a:r>
            <a:r>
              <a:rPr lang="ru-RU" sz="2000" i="1" dirty="0" err="1">
                <a:latin typeface="Consolas" panose="020B0609020204030204" pitchFamily="49" charset="0"/>
              </a:rPr>
              <a:t>linked</a:t>
            </a:r>
            <a:r>
              <a:rPr lang="ru-RU" sz="2000" i="1" dirty="0">
                <a:latin typeface="Consolas" panose="020B0609020204030204" pitchFamily="49" charset="0"/>
              </a:rPr>
              <a:t> </a:t>
            </a:r>
            <a:r>
              <a:rPr lang="ru-RU" sz="2000" i="1" dirty="0" err="1">
                <a:latin typeface="Consolas" panose="020B0609020204030204" pitchFamily="49" charset="0"/>
              </a:rPr>
              <a:t>list</a:t>
            </a:r>
            <a:r>
              <a:rPr lang="ru-RU" sz="2000" dirty="0"/>
              <a:t>) каждый узел содержит ссылку на следующий узел. Для последнего узла эта ссылка обычно является нулевой. </a:t>
            </a:r>
            <a:endParaRPr lang="en-US" sz="2000" dirty="0"/>
          </a:p>
          <a:p>
            <a:pPr algn="just"/>
            <a:r>
              <a:rPr lang="ru-RU" sz="2000" dirty="0"/>
              <a:t>По односвязному списку можно передвигаться только в сторону конца списка. Узнать адрес предыдущего элемента, опираясь на содержимое текущего узла, невозможно.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59612" y="2515070"/>
            <a:ext cx="78592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В двусвязном</a:t>
            </a:r>
            <a:r>
              <a:rPr lang="ru-RU" sz="2000" dirty="0"/>
              <a:t>, или </a:t>
            </a:r>
            <a:r>
              <a:rPr lang="ru-RU" sz="2000" b="1" dirty="0"/>
              <a:t>двунаправленном связном, списке </a:t>
            </a:r>
            <a:r>
              <a:rPr lang="ru-RU" sz="2000" dirty="0"/>
              <a:t>(англ. </a:t>
            </a:r>
            <a:r>
              <a:rPr lang="ru-RU" sz="2000" i="1" dirty="0" err="1">
                <a:latin typeface="Consolas" panose="020B0609020204030204" pitchFamily="49" charset="0"/>
              </a:rPr>
              <a:t>doubly</a:t>
            </a:r>
            <a:r>
              <a:rPr lang="ru-RU" sz="2000" i="1" dirty="0">
                <a:latin typeface="Consolas" panose="020B0609020204030204" pitchFamily="49" charset="0"/>
              </a:rPr>
              <a:t> </a:t>
            </a:r>
            <a:r>
              <a:rPr lang="ru-RU" sz="2000" i="1" dirty="0" err="1">
                <a:latin typeface="Consolas" panose="020B0609020204030204" pitchFamily="49" charset="0"/>
              </a:rPr>
              <a:t>linked</a:t>
            </a:r>
            <a:r>
              <a:rPr lang="ru-RU" sz="2000" i="1" dirty="0">
                <a:latin typeface="Consolas" panose="020B0609020204030204" pitchFamily="49" charset="0"/>
              </a:rPr>
              <a:t> </a:t>
            </a:r>
            <a:r>
              <a:rPr lang="ru-RU" sz="2000" i="1" dirty="0" err="1">
                <a:latin typeface="Consolas" panose="020B0609020204030204" pitchFamily="49" charset="0"/>
              </a:rPr>
              <a:t>list</a:t>
            </a:r>
            <a:r>
              <a:rPr lang="ru-RU" sz="2000" dirty="0"/>
              <a:t>) ссылки в каждом узле указывают на предыдущий и на последующий узел.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9612" y="3654265"/>
            <a:ext cx="106787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000" dirty="0"/>
              <a:t>Как и односвязный список, двусвязный допускает только последовательный доступ к элементам, но при этом даёт возможность перемещения в обе стороны. В таком списке проще производить удаление и перестановку элементов, так как легко получить доступ ко всем элементам списка, ссылки которых направлены на изменяемый элемент.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06723" y="5227189"/>
            <a:ext cx="105844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При работе со списком вводятся дополнительные ссылки на первый и последний элемент списка. Будем называть их </a:t>
            </a:r>
            <a:r>
              <a:rPr lang="ru-RU" sz="2000" b="1" dirty="0" err="1">
                <a:latin typeface="Consolas" panose="020B0609020204030204" pitchFamily="49" charset="0"/>
              </a:rPr>
              <a:t>head</a:t>
            </a:r>
            <a:r>
              <a:rPr lang="ru-RU" sz="2000" dirty="0"/>
              <a:t> («голова») и </a:t>
            </a:r>
            <a:r>
              <a:rPr lang="ru-RU" sz="2000" b="1" dirty="0" err="1">
                <a:latin typeface="Consolas" panose="020B0609020204030204" pitchFamily="49" charset="0"/>
              </a:rPr>
              <a:t>tail</a:t>
            </a:r>
            <a:r>
              <a:rPr lang="ru-RU" sz="2000" dirty="0"/>
              <a:t> («хвост»).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14" name="Группа 13"/>
          <p:cNvGrpSpPr/>
          <p:nvPr/>
        </p:nvGrpSpPr>
        <p:grpSpPr>
          <a:xfrm>
            <a:off x="8301749" y="759003"/>
            <a:ext cx="2489468" cy="294145"/>
            <a:chOff x="8014596" y="1623519"/>
            <a:chExt cx="2489468" cy="294145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8014596" y="1632092"/>
              <a:ext cx="699098" cy="2684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>
              <a:stCxn id="15" idx="0"/>
              <a:endCxn id="15" idx="2"/>
            </p:cNvCxnSpPr>
            <p:nvPr/>
          </p:nvCxnSpPr>
          <p:spPr>
            <a:xfrm>
              <a:off x="8364145" y="1632092"/>
              <a:ext cx="0" cy="2684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047192" y="1623519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Consolas" panose="020B0609020204030204" pitchFamily="49" charset="0"/>
                </a:rPr>
                <a:t>x</a:t>
              </a:r>
              <a:r>
                <a:rPr lang="en-US" sz="1200" baseline="-25000" dirty="0"/>
                <a:t>1</a:t>
              </a:r>
              <a:endParaRPr lang="ru-RU" sz="1200" baseline="-25000" dirty="0"/>
            </a:p>
          </p:txBody>
        </p:sp>
        <p:cxnSp>
          <p:nvCxnSpPr>
            <p:cNvPr id="18" name="Прямая со стрелкой 17"/>
            <p:cNvCxnSpPr/>
            <p:nvPr/>
          </p:nvCxnSpPr>
          <p:spPr>
            <a:xfrm>
              <a:off x="8534080" y="1776902"/>
              <a:ext cx="3592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Прямоугольник 18"/>
            <p:cNvSpPr/>
            <p:nvPr/>
          </p:nvSpPr>
          <p:spPr>
            <a:xfrm>
              <a:off x="8893483" y="1640665"/>
              <a:ext cx="699098" cy="2684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Прямая соединительная линия 19"/>
            <p:cNvCxnSpPr>
              <a:stCxn id="19" idx="0"/>
              <a:endCxn id="19" idx="2"/>
            </p:cNvCxnSpPr>
            <p:nvPr/>
          </p:nvCxnSpPr>
          <p:spPr>
            <a:xfrm>
              <a:off x="9243032" y="1640665"/>
              <a:ext cx="0" cy="2684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926079" y="1632092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Consolas" panose="020B0609020204030204" pitchFamily="49" charset="0"/>
                </a:rPr>
                <a:t>x</a:t>
              </a:r>
              <a:r>
                <a:rPr lang="en-US" sz="1200" baseline="-25000" dirty="0"/>
                <a:t>2</a:t>
              </a:r>
              <a:endParaRPr lang="ru-RU" sz="1200" baseline="-25000" dirty="0"/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9418730" y="1776902"/>
              <a:ext cx="3592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Прямоугольник 22"/>
            <p:cNvSpPr/>
            <p:nvPr/>
          </p:nvSpPr>
          <p:spPr>
            <a:xfrm>
              <a:off x="9804966" y="1640665"/>
              <a:ext cx="699098" cy="2684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4" name="Прямая соединительная линия 23"/>
            <p:cNvCxnSpPr>
              <a:stCxn id="23" idx="0"/>
              <a:endCxn id="23" idx="2"/>
            </p:cNvCxnSpPr>
            <p:nvPr/>
          </p:nvCxnSpPr>
          <p:spPr>
            <a:xfrm>
              <a:off x="10154515" y="1640665"/>
              <a:ext cx="0" cy="2684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9848303" y="1640665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Consolas" panose="020B0609020204030204" pitchFamily="49" charset="0"/>
                </a:rPr>
                <a:t>x</a:t>
              </a:r>
              <a:r>
                <a:rPr lang="en-US" sz="1200" baseline="-25000" dirty="0"/>
                <a:t>3</a:t>
              </a:r>
              <a:endParaRPr lang="ru-RU" sz="1200" baseline="-25000" dirty="0"/>
            </a:p>
          </p:txBody>
        </p:sp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/>
            </p:nvPr>
          </p:nvGraphicFramePr>
          <p:xfrm>
            <a:off x="10268722" y="1695395"/>
            <a:ext cx="135845" cy="1630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1" name="Equation" r:id="rId4" imgW="190440" imgH="228600" progId="Equation.DSMT4">
                    <p:embed/>
                  </p:oleObj>
                </mc:Choice>
                <mc:Fallback>
                  <p:oleObj name="Equation" r:id="rId4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0268722" y="1695395"/>
                          <a:ext cx="135845" cy="1630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/>
            </p:nvPr>
          </p:nvGraphicFramePr>
          <p:xfrm>
            <a:off x="9346839" y="1695395"/>
            <a:ext cx="135845" cy="1630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2" name="Equation" r:id="rId6" imgW="190440" imgH="228600" progId="Equation.DSMT4">
                    <p:embed/>
                  </p:oleObj>
                </mc:Choice>
                <mc:Fallback>
                  <p:oleObj name="Equation" r:id="rId6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346839" y="1695395"/>
                          <a:ext cx="135845" cy="1630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/>
            </p:nvPr>
          </p:nvGraphicFramePr>
          <p:xfrm>
            <a:off x="8451448" y="1695395"/>
            <a:ext cx="135845" cy="1630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3" name="Equation" r:id="rId8" imgW="190440" imgH="228600" progId="Equation.DSMT4">
                    <p:embed/>
                  </p:oleObj>
                </mc:Choice>
                <mc:Fallback>
                  <p:oleObj name="Equation" r:id="rId8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451448" y="1695395"/>
                          <a:ext cx="135845" cy="1630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" name="Группа 59"/>
          <p:cNvGrpSpPr/>
          <p:nvPr/>
        </p:nvGrpSpPr>
        <p:grpSpPr>
          <a:xfrm>
            <a:off x="8301749" y="2231482"/>
            <a:ext cx="1687437" cy="1054556"/>
            <a:chOff x="8492247" y="1332688"/>
            <a:chExt cx="1687437" cy="1054556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8492247" y="1332688"/>
              <a:ext cx="382199" cy="10278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8492247" y="1663908"/>
              <a:ext cx="3821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>
              <a:off x="8492247" y="2011180"/>
              <a:ext cx="3821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3" name="Объект 32"/>
            <p:cNvGraphicFramePr>
              <a:graphicFrameLocks noChangeAspect="1"/>
            </p:cNvGraphicFramePr>
            <p:nvPr>
              <p:extLst/>
            </p:nvPr>
          </p:nvGraphicFramePr>
          <p:xfrm>
            <a:off x="8615424" y="2113249"/>
            <a:ext cx="135845" cy="1630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4" name="Equation" r:id="rId9" imgW="190440" imgH="228600" progId="Equation.DSMT4">
                    <p:embed/>
                  </p:oleObj>
                </mc:Choice>
                <mc:Fallback>
                  <p:oleObj name="Equation" r:id="rId9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615424" y="2113249"/>
                          <a:ext cx="135845" cy="1630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Объект 33"/>
            <p:cNvGraphicFramePr>
              <a:graphicFrameLocks noChangeAspect="1"/>
            </p:cNvGraphicFramePr>
            <p:nvPr>
              <p:extLst/>
            </p:nvPr>
          </p:nvGraphicFramePr>
          <p:xfrm>
            <a:off x="8632145" y="1787507"/>
            <a:ext cx="135845" cy="1630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" name="Equation" r:id="rId10" imgW="190440" imgH="228600" progId="Equation.DSMT4">
                    <p:embed/>
                  </p:oleObj>
                </mc:Choice>
                <mc:Fallback>
                  <p:oleObj name="Equation" r:id="rId10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632145" y="1787507"/>
                          <a:ext cx="135845" cy="1630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TextBox 34"/>
            <p:cNvSpPr txBox="1"/>
            <p:nvPr/>
          </p:nvSpPr>
          <p:spPr>
            <a:xfrm>
              <a:off x="8522885" y="1354121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Consolas" panose="020B0609020204030204" pitchFamily="49" charset="0"/>
                </a:rPr>
                <a:t>x</a:t>
              </a:r>
              <a:r>
                <a:rPr lang="en-US" sz="1200" baseline="-25000" dirty="0"/>
                <a:t>1</a:t>
              </a:r>
              <a:endParaRPr lang="ru-RU" sz="1200" baseline="-25000" dirty="0"/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9145182" y="1346939"/>
              <a:ext cx="382199" cy="10278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7" name="Прямая соединительная линия 36"/>
            <p:cNvCxnSpPr/>
            <p:nvPr/>
          </p:nvCxnSpPr>
          <p:spPr>
            <a:xfrm>
              <a:off x="9145182" y="1678159"/>
              <a:ext cx="3821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>
              <a:off x="9145182" y="2025431"/>
              <a:ext cx="3821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9" name="Объект 38"/>
            <p:cNvGraphicFramePr>
              <a:graphicFrameLocks noChangeAspect="1"/>
            </p:cNvGraphicFramePr>
            <p:nvPr>
              <p:extLst/>
            </p:nvPr>
          </p:nvGraphicFramePr>
          <p:xfrm>
            <a:off x="9268359" y="2127500"/>
            <a:ext cx="135845" cy="1630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" name="Equation" r:id="rId11" imgW="190440" imgH="228600" progId="Equation.DSMT4">
                    <p:embed/>
                  </p:oleObj>
                </mc:Choice>
                <mc:Fallback>
                  <p:oleObj name="Equation" r:id="rId11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268359" y="2127500"/>
                          <a:ext cx="135845" cy="1630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Объект 39"/>
            <p:cNvGraphicFramePr>
              <a:graphicFrameLocks noChangeAspect="1"/>
            </p:cNvGraphicFramePr>
            <p:nvPr>
              <p:extLst/>
            </p:nvPr>
          </p:nvGraphicFramePr>
          <p:xfrm>
            <a:off x="9279441" y="1781220"/>
            <a:ext cx="135845" cy="1630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" name="Equation" r:id="rId12" imgW="190440" imgH="228600" progId="Equation.DSMT4">
                    <p:embed/>
                  </p:oleObj>
                </mc:Choice>
                <mc:Fallback>
                  <p:oleObj name="Equation" r:id="rId12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279441" y="1781220"/>
                          <a:ext cx="135845" cy="1630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TextBox 40"/>
            <p:cNvSpPr txBox="1"/>
            <p:nvPr/>
          </p:nvSpPr>
          <p:spPr>
            <a:xfrm>
              <a:off x="9175820" y="1368372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Consolas" panose="020B0609020204030204" pitchFamily="49" charset="0"/>
                </a:rPr>
                <a:t>x</a:t>
              </a:r>
              <a:r>
                <a:rPr lang="en-US" sz="1200" baseline="-25000" dirty="0"/>
                <a:t>2</a:t>
              </a:r>
              <a:endParaRPr lang="ru-RU" sz="1200" baseline="-25000" dirty="0"/>
            </a:p>
          </p:txBody>
        </p:sp>
        <p:sp>
          <p:nvSpPr>
            <p:cNvPr id="42" name="Прямоугольник 41"/>
            <p:cNvSpPr/>
            <p:nvPr/>
          </p:nvSpPr>
          <p:spPr>
            <a:xfrm>
              <a:off x="9797485" y="1359369"/>
              <a:ext cx="382199" cy="10278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3" name="Прямая соединительная линия 42"/>
            <p:cNvCxnSpPr/>
            <p:nvPr/>
          </p:nvCxnSpPr>
          <p:spPr>
            <a:xfrm>
              <a:off x="9797485" y="1690589"/>
              <a:ext cx="3821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>
              <a:off x="9797485" y="2037861"/>
              <a:ext cx="3821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5" name="Объект 44"/>
            <p:cNvGraphicFramePr>
              <a:graphicFrameLocks noChangeAspect="1"/>
            </p:cNvGraphicFramePr>
            <p:nvPr>
              <p:extLst/>
            </p:nvPr>
          </p:nvGraphicFramePr>
          <p:xfrm>
            <a:off x="9920662" y="2139930"/>
            <a:ext cx="135845" cy="1630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" name="Equation" r:id="rId13" imgW="190440" imgH="228600" progId="Equation.DSMT4">
                    <p:embed/>
                  </p:oleObj>
                </mc:Choice>
                <mc:Fallback>
                  <p:oleObj name="Equation" r:id="rId13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920662" y="2139930"/>
                          <a:ext cx="135845" cy="1630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Объект 45"/>
            <p:cNvGraphicFramePr>
              <a:graphicFrameLocks noChangeAspect="1"/>
            </p:cNvGraphicFramePr>
            <p:nvPr>
              <p:extLst/>
            </p:nvPr>
          </p:nvGraphicFramePr>
          <p:xfrm>
            <a:off x="9920662" y="1777060"/>
            <a:ext cx="135845" cy="1630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9" name="Equation" r:id="rId14" imgW="190440" imgH="228600" progId="Equation.DSMT4">
                    <p:embed/>
                  </p:oleObj>
                </mc:Choice>
                <mc:Fallback>
                  <p:oleObj name="Equation" r:id="rId14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920662" y="1777060"/>
                          <a:ext cx="135845" cy="1630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TextBox 46"/>
            <p:cNvSpPr txBox="1"/>
            <p:nvPr/>
          </p:nvSpPr>
          <p:spPr>
            <a:xfrm>
              <a:off x="9828123" y="1380802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Consolas" panose="020B0609020204030204" pitchFamily="49" charset="0"/>
                </a:rPr>
                <a:t>x</a:t>
              </a:r>
              <a:r>
                <a:rPr lang="en-US" sz="1200" baseline="-25000" dirty="0"/>
                <a:t>3</a:t>
              </a:r>
              <a:endParaRPr lang="ru-RU" sz="1200" baseline="-25000" dirty="0"/>
            </a:p>
          </p:txBody>
        </p:sp>
        <p:cxnSp>
          <p:nvCxnSpPr>
            <p:cNvPr id="51" name="Прямая со стрелкой 50"/>
            <p:cNvCxnSpPr>
              <a:endCxn id="36" idx="1"/>
            </p:cNvCxnSpPr>
            <p:nvPr/>
          </p:nvCxnSpPr>
          <p:spPr>
            <a:xfrm flipV="1">
              <a:off x="8744935" y="1860877"/>
              <a:ext cx="400247" cy="1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53"/>
            <p:cNvCxnSpPr/>
            <p:nvPr/>
          </p:nvCxnSpPr>
          <p:spPr>
            <a:xfrm flipV="1">
              <a:off x="9381457" y="1848413"/>
              <a:ext cx="412486" cy="17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 стрелкой 56"/>
            <p:cNvCxnSpPr/>
            <p:nvPr/>
          </p:nvCxnSpPr>
          <p:spPr>
            <a:xfrm flipH="1">
              <a:off x="9527381" y="2209007"/>
              <a:ext cx="4612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 стрелкой 57"/>
            <p:cNvCxnSpPr/>
            <p:nvPr/>
          </p:nvCxnSpPr>
          <p:spPr>
            <a:xfrm flipH="1">
              <a:off x="8874446" y="2194756"/>
              <a:ext cx="4245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407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9044" y="215050"/>
            <a:ext cx="108589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Чаще всего узлы списка размещают в динамической памяти, при этом в качестве значений ссылок используются адреса узлов.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68841" y="2320141"/>
            <a:ext cx="106891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Альтернативный способ — использовать для хранения информации обычные массивы, тогда в качестве значений ссылок будут выступать индексы (порядковые номера элементов массива).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2994" y="453365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head=1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59393" y="494338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tail=0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5" name="Рисунок 14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/>
          </p:nvPr>
        </p:nvGraphicFramePr>
        <p:xfrm>
          <a:off x="2247153" y="4193474"/>
          <a:ext cx="2782045" cy="1080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4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64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64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64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64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4892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89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89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76026" y="453365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list[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69212" y="490459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next[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ru-RU" dirty="0">
              <a:latin typeface="Consolas" panose="020B0609020204030204" pitchFamily="49" charset="0"/>
            </a:endParaRPr>
          </a:p>
        </p:txBody>
      </p:sp>
      <p:grpSp>
        <p:nvGrpSpPr>
          <p:cNvPr id="42" name="Группа 41"/>
          <p:cNvGrpSpPr/>
          <p:nvPr/>
        </p:nvGrpSpPr>
        <p:grpSpPr>
          <a:xfrm>
            <a:off x="4058522" y="1486580"/>
            <a:ext cx="2640015" cy="756076"/>
            <a:chOff x="4058522" y="1486580"/>
            <a:chExt cx="2640015" cy="756076"/>
          </a:xfrm>
        </p:grpSpPr>
        <p:sp>
          <p:nvSpPr>
            <p:cNvPr id="10" name="TextBox 9"/>
            <p:cNvSpPr txBox="1"/>
            <p:nvPr/>
          </p:nvSpPr>
          <p:spPr>
            <a:xfrm>
              <a:off x="4058522" y="1821575"/>
              <a:ext cx="7672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head</a:t>
              </a:r>
              <a:endParaRPr lang="ru-RU" sz="2000" dirty="0">
                <a:latin typeface="Consolas" panose="020B06090202040302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9614" y="1842546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tail</a:t>
              </a:r>
              <a:endParaRPr lang="ru-RU" sz="2000" dirty="0">
                <a:latin typeface="Consolas" panose="020B0609020204030204" pitchFamily="49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4109590" y="1495153"/>
              <a:ext cx="699098" cy="2684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Прямая соединительная линия 19"/>
            <p:cNvCxnSpPr>
              <a:stCxn id="11" idx="0"/>
              <a:endCxn id="11" idx="2"/>
            </p:cNvCxnSpPr>
            <p:nvPr/>
          </p:nvCxnSpPr>
          <p:spPr>
            <a:xfrm>
              <a:off x="4459139" y="1495153"/>
              <a:ext cx="0" cy="2684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142186" y="1486580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Consolas" panose="020B0609020204030204" pitchFamily="49" charset="0"/>
                </a:rPr>
                <a:t>x</a:t>
              </a:r>
              <a:r>
                <a:rPr lang="en-US" sz="1200" baseline="-25000" dirty="0"/>
                <a:t>1</a:t>
              </a:r>
              <a:endParaRPr lang="ru-RU" sz="1200" baseline="-25000" dirty="0"/>
            </a:p>
          </p:txBody>
        </p:sp>
        <p:cxnSp>
          <p:nvCxnSpPr>
            <p:cNvPr id="23" name="Прямая со стрелкой 22"/>
            <p:cNvCxnSpPr/>
            <p:nvPr/>
          </p:nvCxnSpPr>
          <p:spPr>
            <a:xfrm>
              <a:off x="4629074" y="1639963"/>
              <a:ext cx="3592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Прямоугольник 23"/>
            <p:cNvSpPr/>
            <p:nvPr/>
          </p:nvSpPr>
          <p:spPr>
            <a:xfrm>
              <a:off x="4988477" y="1503726"/>
              <a:ext cx="699098" cy="2684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единительная линия 24"/>
            <p:cNvCxnSpPr>
              <a:stCxn id="24" idx="0"/>
              <a:endCxn id="24" idx="2"/>
            </p:cNvCxnSpPr>
            <p:nvPr/>
          </p:nvCxnSpPr>
          <p:spPr>
            <a:xfrm>
              <a:off x="5338026" y="1503726"/>
              <a:ext cx="0" cy="2684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021073" y="1495153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Consolas" panose="020B0609020204030204" pitchFamily="49" charset="0"/>
                </a:rPr>
                <a:t>x</a:t>
              </a:r>
              <a:r>
                <a:rPr lang="en-US" sz="1200" baseline="-25000" dirty="0"/>
                <a:t>2</a:t>
              </a:r>
              <a:endParaRPr lang="ru-RU" sz="1200" baseline="-25000" dirty="0"/>
            </a:p>
          </p:txBody>
        </p:sp>
        <p:cxnSp>
          <p:nvCxnSpPr>
            <p:cNvPr id="27" name="Прямая со стрелкой 26"/>
            <p:cNvCxnSpPr/>
            <p:nvPr/>
          </p:nvCxnSpPr>
          <p:spPr>
            <a:xfrm>
              <a:off x="5513724" y="1639963"/>
              <a:ext cx="3592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Прямоугольник 27"/>
            <p:cNvSpPr/>
            <p:nvPr/>
          </p:nvSpPr>
          <p:spPr>
            <a:xfrm>
              <a:off x="5899960" y="1503726"/>
              <a:ext cx="699098" cy="2684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" name="Прямая соединительная линия 28"/>
            <p:cNvCxnSpPr>
              <a:stCxn id="28" idx="0"/>
              <a:endCxn id="28" idx="2"/>
            </p:cNvCxnSpPr>
            <p:nvPr/>
          </p:nvCxnSpPr>
          <p:spPr>
            <a:xfrm>
              <a:off x="6249509" y="1503726"/>
              <a:ext cx="0" cy="2684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943297" y="1503726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Consolas" panose="020B0609020204030204" pitchFamily="49" charset="0"/>
                </a:rPr>
                <a:t>x</a:t>
              </a:r>
              <a:r>
                <a:rPr lang="en-US" sz="1200" baseline="-25000" dirty="0"/>
                <a:t>3</a:t>
              </a:r>
              <a:endParaRPr lang="ru-RU" sz="1200" baseline="-25000" dirty="0"/>
            </a:p>
          </p:txBody>
        </p:sp>
        <p:graphicFrame>
          <p:nvGraphicFramePr>
            <p:cNvPr id="34" name="Объект 33"/>
            <p:cNvGraphicFramePr>
              <a:graphicFrameLocks noChangeAspect="1"/>
            </p:cNvGraphicFramePr>
            <p:nvPr>
              <p:extLst/>
            </p:nvPr>
          </p:nvGraphicFramePr>
          <p:xfrm>
            <a:off x="6363716" y="1558456"/>
            <a:ext cx="135845" cy="1630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" name="Equation" r:id="rId4" imgW="190440" imgH="228600" progId="Equation.DSMT4">
                    <p:embed/>
                  </p:oleObj>
                </mc:Choice>
                <mc:Fallback>
                  <p:oleObj name="Equation" r:id="rId4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363716" y="1558456"/>
                          <a:ext cx="135845" cy="1630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Объект 38"/>
            <p:cNvGraphicFramePr>
              <a:graphicFrameLocks noChangeAspect="1"/>
            </p:cNvGraphicFramePr>
            <p:nvPr>
              <p:extLst/>
            </p:nvPr>
          </p:nvGraphicFramePr>
          <p:xfrm>
            <a:off x="5441833" y="1558456"/>
            <a:ext cx="135845" cy="1630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" name="Equation" r:id="rId6" imgW="190440" imgH="228600" progId="Equation.DSMT4">
                    <p:embed/>
                  </p:oleObj>
                </mc:Choice>
                <mc:Fallback>
                  <p:oleObj name="Equation" r:id="rId6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441833" y="1558456"/>
                          <a:ext cx="135845" cy="1630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Объект 39"/>
            <p:cNvGraphicFramePr>
              <a:graphicFrameLocks noChangeAspect="1"/>
            </p:cNvGraphicFramePr>
            <p:nvPr>
              <p:extLst/>
            </p:nvPr>
          </p:nvGraphicFramePr>
          <p:xfrm>
            <a:off x="4546442" y="1558456"/>
            <a:ext cx="135845" cy="1630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" name="Equation" r:id="rId8" imgW="190440" imgH="228600" progId="Equation.DSMT4">
                    <p:embed/>
                  </p:oleObj>
                </mc:Choice>
                <mc:Fallback>
                  <p:oleObj name="Equation" r:id="rId8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546442" y="1558456"/>
                          <a:ext cx="135845" cy="1630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0328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6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Прямоугольник 38"/>
          <p:cNvSpPr/>
          <p:nvPr/>
        </p:nvSpPr>
        <p:spPr>
          <a:xfrm>
            <a:off x="749421" y="124045"/>
            <a:ext cx="51769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800" b="1" dirty="0"/>
              <a:t>Добавление</a:t>
            </a:r>
            <a:r>
              <a:rPr lang="ru-RU" sz="2800" dirty="0"/>
              <a:t> </a:t>
            </a:r>
            <a:r>
              <a:rPr lang="ru-RU" sz="2800" b="1" dirty="0"/>
              <a:t>элемента</a:t>
            </a:r>
            <a:r>
              <a:rPr lang="ru-RU" sz="2800" dirty="0"/>
              <a:t> </a:t>
            </a:r>
            <a:endParaRPr lang="en-US" sz="2800" dirty="0"/>
          </a:p>
          <a:p>
            <a:pPr lvl="2" algn="just"/>
            <a:r>
              <a:rPr lang="ru-RU" sz="2400" dirty="0"/>
              <a:t>задана ссылка на элемент, после которого выполняется добавление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6751960" y="124045"/>
            <a:ext cx="461990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Удаление элемента </a:t>
            </a:r>
            <a:endParaRPr lang="en-US" sz="2800" dirty="0"/>
          </a:p>
          <a:p>
            <a:pPr lvl="1"/>
            <a:r>
              <a:rPr lang="ru-RU" sz="2400" dirty="0"/>
              <a:t>задана ссылка на элемент, который предшествует удаляемому</a:t>
            </a:r>
            <a:endParaRPr lang="ru-RU" sz="2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2" name="Рисунок 61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310" name="Группа 309"/>
          <p:cNvGrpSpPr/>
          <p:nvPr/>
        </p:nvGrpSpPr>
        <p:grpSpPr>
          <a:xfrm>
            <a:off x="1252355" y="2090752"/>
            <a:ext cx="2495778" cy="1235781"/>
            <a:chOff x="1252355" y="2090752"/>
            <a:chExt cx="2495778" cy="1235781"/>
          </a:xfrm>
        </p:grpSpPr>
        <p:cxnSp>
          <p:nvCxnSpPr>
            <p:cNvPr id="21" name="Прямая со стрелкой 20"/>
            <p:cNvCxnSpPr/>
            <p:nvPr/>
          </p:nvCxnSpPr>
          <p:spPr>
            <a:xfrm flipV="1">
              <a:off x="2669925" y="2374547"/>
              <a:ext cx="408181" cy="3603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/>
            <p:nvPr/>
          </p:nvCxnSpPr>
          <p:spPr>
            <a:xfrm flipH="1">
              <a:off x="3261604" y="2314288"/>
              <a:ext cx="264179" cy="34501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358410" y="29572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endParaRPr lang="ru-RU" dirty="0"/>
            </a:p>
          </p:txBody>
        </p:sp>
        <p:cxnSp>
          <p:nvCxnSpPr>
            <p:cNvPr id="4" name="Прямая соединительная линия 3"/>
            <p:cNvCxnSpPr/>
            <p:nvPr/>
          </p:nvCxnSpPr>
          <p:spPr>
            <a:xfrm>
              <a:off x="2890094" y="2688537"/>
              <a:ext cx="78058" cy="24279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 flipH="1">
              <a:off x="2890094" y="2679572"/>
              <a:ext cx="78058" cy="25115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Прямоугольник 63"/>
            <p:cNvSpPr/>
            <p:nvPr/>
          </p:nvSpPr>
          <p:spPr>
            <a:xfrm>
              <a:off x="1252355" y="2653038"/>
              <a:ext cx="699098" cy="2684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5" name="Прямая соединительная линия 64"/>
            <p:cNvCxnSpPr>
              <a:stCxn id="64" idx="0"/>
              <a:endCxn id="64" idx="2"/>
            </p:cNvCxnSpPr>
            <p:nvPr/>
          </p:nvCxnSpPr>
          <p:spPr>
            <a:xfrm>
              <a:off x="1601904" y="2653038"/>
              <a:ext cx="0" cy="2684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284951" y="2644465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Consolas" panose="020B0609020204030204" pitchFamily="49" charset="0"/>
                </a:rPr>
                <a:t>x</a:t>
              </a:r>
              <a:r>
                <a:rPr lang="en-US" sz="1200" baseline="-25000" dirty="0"/>
                <a:t>1</a:t>
              </a:r>
              <a:endParaRPr lang="ru-RU" sz="1200" baseline="-25000" dirty="0"/>
            </a:p>
          </p:txBody>
        </p:sp>
        <p:cxnSp>
          <p:nvCxnSpPr>
            <p:cNvPr id="67" name="Прямая со стрелкой 66"/>
            <p:cNvCxnSpPr/>
            <p:nvPr/>
          </p:nvCxnSpPr>
          <p:spPr>
            <a:xfrm>
              <a:off x="1771839" y="2797848"/>
              <a:ext cx="3592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Прямоугольник 67"/>
            <p:cNvSpPr/>
            <p:nvPr/>
          </p:nvSpPr>
          <p:spPr>
            <a:xfrm>
              <a:off x="2131242" y="2661611"/>
              <a:ext cx="699098" cy="2684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9" name="Прямая соединительная линия 68"/>
            <p:cNvCxnSpPr>
              <a:stCxn id="68" idx="0"/>
              <a:endCxn id="68" idx="2"/>
            </p:cNvCxnSpPr>
            <p:nvPr/>
          </p:nvCxnSpPr>
          <p:spPr>
            <a:xfrm>
              <a:off x="2480791" y="2661611"/>
              <a:ext cx="0" cy="2684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163838" y="2653038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Consolas" panose="020B0609020204030204" pitchFamily="49" charset="0"/>
                </a:rPr>
                <a:t>x</a:t>
              </a:r>
              <a:r>
                <a:rPr lang="en-US" sz="1200" baseline="-25000" dirty="0"/>
                <a:t>2</a:t>
              </a:r>
              <a:endParaRPr lang="ru-RU" sz="1200" baseline="-25000" dirty="0"/>
            </a:p>
          </p:txBody>
        </p:sp>
        <p:cxnSp>
          <p:nvCxnSpPr>
            <p:cNvPr id="71" name="Прямая со стрелкой 70"/>
            <p:cNvCxnSpPr/>
            <p:nvPr/>
          </p:nvCxnSpPr>
          <p:spPr>
            <a:xfrm>
              <a:off x="2694401" y="2797146"/>
              <a:ext cx="3592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Прямоугольник 72"/>
            <p:cNvSpPr/>
            <p:nvPr/>
          </p:nvSpPr>
          <p:spPr>
            <a:xfrm>
              <a:off x="3042725" y="2661611"/>
              <a:ext cx="699098" cy="2684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5" name="Прямая соединительная линия 74"/>
            <p:cNvCxnSpPr>
              <a:stCxn id="73" idx="0"/>
              <a:endCxn id="73" idx="2"/>
            </p:cNvCxnSpPr>
            <p:nvPr/>
          </p:nvCxnSpPr>
          <p:spPr>
            <a:xfrm>
              <a:off x="3392274" y="2661611"/>
              <a:ext cx="0" cy="2684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086062" y="2661611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Consolas" panose="020B0609020204030204" pitchFamily="49" charset="0"/>
                </a:rPr>
                <a:t>x</a:t>
              </a:r>
              <a:r>
                <a:rPr lang="en-US" sz="1200" baseline="-25000" dirty="0"/>
                <a:t>3</a:t>
              </a:r>
              <a:endParaRPr lang="ru-RU" sz="1200" baseline="-25000" dirty="0"/>
            </a:p>
          </p:txBody>
        </p:sp>
        <p:graphicFrame>
          <p:nvGraphicFramePr>
            <p:cNvPr id="78" name="Объект 77"/>
            <p:cNvGraphicFramePr>
              <a:graphicFrameLocks noChangeAspect="1"/>
            </p:cNvGraphicFramePr>
            <p:nvPr>
              <p:extLst/>
            </p:nvPr>
          </p:nvGraphicFramePr>
          <p:xfrm>
            <a:off x="3506481" y="2716341"/>
            <a:ext cx="135845" cy="1630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" name="Equation" r:id="rId4" imgW="190440" imgH="228600" progId="Equation.DSMT4">
                    <p:embed/>
                  </p:oleObj>
                </mc:Choice>
                <mc:Fallback>
                  <p:oleObj name="Equation" r:id="rId4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506481" y="2716341"/>
                          <a:ext cx="135845" cy="1630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Объект 78"/>
            <p:cNvGraphicFramePr>
              <a:graphicFrameLocks noChangeAspect="1"/>
            </p:cNvGraphicFramePr>
            <p:nvPr>
              <p:extLst/>
            </p:nvPr>
          </p:nvGraphicFramePr>
          <p:xfrm>
            <a:off x="2584598" y="2716341"/>
            <a:ext cx="135845" cy="1630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" name="Equation" r:id="rId6" imgW="190440" imgH="228600" progId="Equation.DSMT4">
                    <p:embed/>
                  </p:oleObj>
                </mc:Choice>
                <mc:Fallback>
                  <p:oleObj name="Equation" r:id="rId6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584598" y="2716341"/>
                          <a:ext cx="135845" cy="1630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Объект 79"/>
            <p:cNvGraphicFramePr>
              <a:graphicFrameLocks noChangeAspect="1"/>
            </p:cNvGraphicFramePr>
            <p:nvPr>
              <p:extLst/>
            </p:nvPr>
          </p:nvGraphicFramePr>
          <p:xfrm>
            <a:off x="1689207" y="2716341"/>
            <a:ext cx="135845" cy="1630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Equation" r:id="rId8" imgW="190440" imgH="228600" progId="Equation.DSMT4">
                    <p:embed/>
                  </p:oleObj>
                </mc:Choice>
                <mc:Fallback>
                  <p:oleObj name="Equation" r:id="rId8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689207" y="2716341"/>
                          <a:ext cx="135845" cy="1630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" name="Прямоугольник 84"/>
            <p:cNvSpPr/>
            <p:nvPr/>
          </p:nvSpPr>
          <p:spPr>
            <a:xfrm>
              <a:off x="3049035" y="2090752"/>
              <a:ext cx="699098" cy="2684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6" name="Прямая соединительная линия 85"/>
            <p:cNvCxnSpPr>
              <a:stCxn id="85" idx="0"/>
              <a:endCxn id="85" idx="2"/>
            </p:cNvCxnSpPr>
            <p:nvPr/>
          </p:nvCxnSpPr>
          <p:spPr>
            <a:xfrm>
              <a:off x="3398584" y="2090752"/>
              <a:ext cx="0" cy="2684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091937" y="209305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y</a:t>
              </a:r>
              <a:endParaRPr lang="ru-RU" sz="1200" b="1" baseline="-25000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101" name="Объект 100"/>
            <p:cNvGraphicFramePr>
              <a:graphicFrameLocks noChangeAspect="1"/>
            </p:cNvGraphicFramePr>
            <p:nvPr>
              <p:extLst/>
            </p:nvPr>
          </p:nvGraphicFramePr>
          <p:xfrm>
            <a:off x="3469531" y="2207041"/>
            <a:ext cx="135845" cy="1630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name="Equation" r:id="rId9" imgW="190440" imgH="228600" progId="Equation.DSMT4">
                    <p:embed/>
                  </p:oleObj>
                </mc:Choice>
                <mc:Fallback>
                  <p:oleObj name="Equation" r:id="rId9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469531" y="2207041"/>
                          <a:ext cx="135845" cy="163015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60" name="Прямая соединительная линия 259"/>
          <p:cNvCxnSpPr/>
          <p:nvPr/>
        </p:nvCxnSpPr>
        <p:spPr>
          <a:xfrm>
            <a:off x="6096000" y="0"/>
            <a:ext cx="0" cy="6873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Объект 39"/>
          <p:cNvGraphicFramePr>
            <a:graphicFrameLocks noChangeAspect="1"/>
          </p:cNvGraphicFramePr>
          <p:nvPr>
            <p:extLst/>
          </p:nvPr>
        </p:nvGraphicFramePr>
        <p:xfrm>
          <a:off x="5535498" y="2760535"/>
          <a:ext cx="11684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Equation" r:id="rId10" imgW="393480" imgH="266400" progId="Equation.DSMT4">
                  <p:embed/>
                </p:oleObj>
              </mc:Choice>
              <mc:Fallback>
                <p:oleObj name="Equation" r:id="rId10" imgW="3934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35498" y="2760535"/>
                        <a:ext cx="1168400" cy="79057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4" name="Группа 313"/>
          <p:cNvGrpSpPr/>
          <p:nvPr/>
        </p:nvGrpSpPr>
        <p:grpSpPr>
          <a:xfrm>
            <a:off x="8095678" y="4539571"/>
            <a:ext cx="1687437" cy="1356495"/>
            <a:chOff x="8105755" y="4581985"/>
            <a:chExt cx="1687437" cy="1356495"/>
          </a:xfrm>
        </p:grpSpPr>
        <p:cxnSp>
          <p:nvCxnSpPr>
            <p:cNvPr id="243" name="Соединительная линия уступом 242"/>
            <p:cNvCxnSpPr>
              <a:endCxn id="231" idx="2"/>
            </p:cNvCxnSpPr>
            <p:nvPr/>
          </p:nvCxnSpPr>
          <p:spPr>
            <a:xfrm>
              <a:off x="8316425" y="5120923"/>
              <a:ext cx="1285668" cy="540619"/>
            </a:xfrm>
            <a:prstGeom prst="bentConnector4">
              <a:avLst>
                <a:gd name="adj1" fmla="val -43752"/>
                <a:gd name="adj2" fmla="val 142285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Соединительная линия уступом 245"/>
            <p:cNvCxnSpPr>
              <a:endCxn id="219" idx="0"/>
            </p:cNvCxnSpPr>
            <p:nvPr/>
          </p:nvCxnSpPr>
          <p:spPr>
            <a:xfrm rot="10800000">
              <a:off x="8296856" y="4606986"/>
              <a:ext cx="1305237" cy="893824"/>
            </a:xfrm>
            <a:prstGeom prst="bentConnector4">
              <a:avLst>
                <a:gd name="adj1" fmla="val -34561"/>
                <a:gd name="adj2" fmla="val 125576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8" name="Группа 217"/>
            <p:cNvGrpSpPr/>
            <p:nvPr/>
          </p:nvGrpSpPr>
          <p:grpSpPr>
            <a:xfrm>
              <a:off x="8105755" y="4606986"/>
              <a:ext cx="1687437" cy="1054556"/>
              <a:chOff x="8492247" y="1332688"/>
              <a:chExt cx="1687437" cy="1054556"/>
            </a:xfrm>
          </p:grpSpPr>
          <p:sp>
            <p:nvSpPr>
              <p:cNvPr id="219" name="Прямоугольник 218"/>
              <p:cNvSpPr/>
              <p:nvPr/>
            </p:nvSpPr>
            <p:spPr>
              <a:xfrm>
                <a:off x="8492247" y="1332688"/>
                <a:ext cx="382199" cy="10278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20" name="Прямая соединительная линия 219"/>
              <p:cNvCxnSpPr/>
              <p:nvPr/>
            </p:nvCxnSpPr>
            <p:spPr>
              <a:xfrm>
                <a:off x="8492247" y="1663908"/>
                <a:ext cx="38219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Прямая соединительная линия 220"/>
              <p:cNvCxnSpPr/>
              <p:nvPr/>
            </p:nvCxnSpPr>
            <p:spPr>
              <a:xfrm>
                <a:off x="8492247" y="2011180"/>
                <a:ext cx="38219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22" name="Объект 221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615424" y="2113249"/>
              <a:ext cx="135845" cy="1630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9" name="Equation" r:id="rId12" imgW="190440" imgH="228600" progId="Equation.DSMT4">
                      <p:embed/>
                    </p:oleObj>
                  </mc:Choice>
                  <mc:Fallback>
                    <p:oleObj name="Equation" r:id="rId12" imgW="19044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8615424" y="2113249"/>
                            <a:ext cx="135845" cy="16301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3" name="Объект 22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632145" y="1787507"/>
              <a:ext cx="135845" cy="1630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0" name="Equation" r:id="rId13" imgW="190440" imgH="228600" progId="Equation.DSMT4">
                      <p:embed/>
                    </p:oleObj>
                  </mc:Choice>
                  <mc:Fallback>
                    <p:oleObj name="Equation" r:id="rId13" imgW="19044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8632145" y="1787507"/>
                            <a:ext cx="135845" cy="16301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4" name="TextBox 223"/>
              <p:cNvSpPr txBox="1"/>
              <p:nvPr/>
            </p:nvSpPr>
            <p:spPr>
              <a:xfrm>
                <a:off x="8522885" y="1354121"/>
                <a:ext cx="3209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latin typeface="Consolas" panose="020B0609020204030204" pitchFamily="49" charset="0"/>
                  </a:rPr>
                  <a:t>x</a:t>
                </a:r>
                <a:r>
                  <a:rPr lang="en-US" sz="1200" baseline="-25000" dirty="0"/>
                  <a:t>1</a:t>
                </a:r>
                <a:endParaRPr lang="ru-RU" sz="1200" baseline="-25000" dirty="0"/>
              </a:p>
            </p:txBody>
          </p:sp>
          <p:sp>
            <p:nvSpPr>
              <p:cNvPr id="225" name="Прямоугольник 224"/>
              <p:cNvSpPr/>
              <p:nvPr/>
            </p:nvSpPr>
            <p:spPr>
              <a:xfrm>
                <a:off x="9145182" y="1346939"/>
                <a:ext cx="382199" cy="10278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26" name="Прямая соединительная линия 225"/>
              <p:cNvCxnSpPr/>
              <p:nvPr/>
            </p:nvCxnSpPr>
            <p:spPr>
              <a:xfrm>
                <a:off x="9145182" y="1678159"/>
                <a:ext cx="38219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Прямая соединительная линия 226"/>
              <p:cNvCxnSpPr/>
              <p:nvPr/>
            </p:nvCxnSpPr>
            <p:spPr>
              <a:xfrm>
                <a:off x="9145182" y="2025431"/>
                <a:ext cx="38219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28" name="Объект 227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268359" y="2127500"/>
              <a:ext cx="135845" cy="1630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1" name="Equation" r:id="rId14" imgW="190440" imgH="228600" progId="Equation.DSMT4">
                      <p:embed/>
                    </p:oleObj>
                  </mc:Choice>
                  <mc:Fallback>
                    <p:oleObj name="Equation" r:id="rId14" imgW="19044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9268359" y="2127500"/>
                            <a:ext cx="135845" cy="16301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9" name="Объект 228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279441" y="1781220"/>
              <a:ext cx="135845" cy="1630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2" name="Equation" r:id="rId15" imgW="190440" imgH="228600" progId="Equation.DSMT4">
                      <p:embed/>
                    </p:oleObj>
                  </mc:Choice>
                  <mc:Fallback>
                    <p:oleObj name="Equation" r:id="rId15" imgW="19044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9279441" y="1781220"/>
                            <a:ext cx="135845" cy="16301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0" name="TextBox 229"/>
              <p:cNvSpPr txBox="1"/>
              <p:nvPr/>
            </p:nvSpPr>
            <p:spPr>
              <a:xfrm>
                <a:off x="9175820" y="1368372"/>
                <a:ext cx="3209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latin typeface="Consolas" panose="020B0609020204030204" pitchFamily="49" charset="0"/>
                  </a:rPr>
                  <a:t>x</a:t>
                </a:r>
                <a:r>
                  <a:rPr lang="en-US" sz="1200" baseline="-25000" dirty="0"/>
                  <a:t>2</a:t>
                </a:r>
                <a:endParaRPr lang="ru-RU" sz="1200" baseline="-25000" dirty="0"/>
              </a:p>
            </p:txBody>
          </p:sp>
          <p:sp>
            <p:nvSpPr>
              <p:cNvPr id="231" name="Прямоугольник 230"/>
              <p:cNvSpPr/>
              <p:nvPr/>
            </p:nvSpPr>
            <p:spPr>
              <a:xfrm>
                <a:off x="9797485" y="1359369"/>
                <a:ext cx="382199" cy="10278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32" name="Прямая соединительная линия 231"/>
              <p:cNvCxnSpPr/>
              <p:nvPr/>
            </p:nvCxnSpPr>
            <p:spPr>
              <a:xfrm>
                <a:off x="9797485" y="1690589"/>
                <a:ext cx="38219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Прямая соединительная линия 232"/>
              <p:cNvCxnSpPr/>
              <p:nvPr/>
            </p:nvCxnSpPr>
            <p:spPr>
              <a:xfrm>
                <a:off x="9797485" y="2037861"/>
                <a:ext cx="38219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34" name="Объект 23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920662" y="2139930"/>
              <a:ext cx="135845" cy="1630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3" name="Equation" r:id="rId16" imgW="190440" imgH="228600" progId="Equation.DSMT4">
                      <p:embed/>
                    </p:oleObj>
                  </mc:Choice>
                  <mc:Fallback>
                    <p:oleObj name="Equation" r:id="rId16" imgW="19044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9920662" y="2139930"/>
                            <a:ext cx="135845" cy="16301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" name="Объект 234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920662" y="1777060"/>
              <a:ext cx="135845" cy="1630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4" name="Equation" r:id="rId17" imgW="190440" imgH="228600" progId="Equation.DSMT4">
                      <p:embed/>
                    </p:oleObj>
                  </mc:Choice>
                  <mc:Fallback>
                    <p:oleObj name="Equation" r:id="rId17" imgW="19044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9920662" y="1777060"/>
                            <a:ext cx="135845" cy="16301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6" name="TextBox 235"/>
              <p:cNvSpPr txBox="1"/>
              <p:nvPr/>
            </p:nvSpPr>
            <p:spPr>
              <a:xfrm>
                <a:off x="9828123" y="1380802"/>
                <a:ext cx="3209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latin typeface="Consolas" panose="020B0609020204030204" pitchFamily="49" charset="0"/>
                  </a:rPr>
                  <a:t>x</a:t>
                </a:r>
                <a:r>
                  <a:rPr lang="en-US" sz="1200" baseline="-25000" dirty="0"/>
                  <a:t>3</a:t>
                </a:r>
                <a:endParaRPr lang="ru-RU" sz="1200" baseline="-25000" dirty="0"/>
              </a:p>
            </p:txBody>
          </p:sp>
          <p:cxnSp>
            <p:nvCxnSpPr>
              <p:cNvPr id="237" name="Прямая со стрелкой 236"/>
              <p:cNvCxnSpPr>
                <a:endCxn id="225" idx="1"/>
              </p:cNvCxnSpPr>
              <p:nvPr/>
            </p:nvCxnSpPr>
            <p:spPr>
              <a:xfrm flipV="1">
                <a:off x="8744935" y="1860877"/>
                <a:ext cx="400247" cy="17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Прямая со стрелкой 237"/>
              <p:cNvCxnSpPr/>
              <p:nvPr/>
            </p:nvCxnSpPr>
            <p:spPr>
              <a:xfrm flipV="1">
                <a:off x="9381457" y="1848413"/>
                <a:ext cx="412486" cy="17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Прямая со стрелкой 238"/>
              <p:cNvCxnSpPr/>
              <p:nvPr/>
            </p:nvCxnSpPr>
            <p:spPr>
              <a:xfrm flipH="1">
                <a:off x="9527381" y="2209007"/>
                <a:ext cx="46120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Прямая со стрелкой 239"/>
              <p:cNvCxnSpPr/>
              <p:nvPr/>
            </p:nvCxnSpPr>
            <p:spPr>
              <a:xfrm flipH="1">
                <a:off x="8874446" y="2194756"/>
                <a:ext cx="42455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1" name="TextBox 240"/>
            <p:cNvSpPr txBox="1"/>
            <p:nvPr/>
          </p:nvSpPr>
          <p:spPr>
            <a:xfrm>
              <a:off x="8173676" y="5569148"/>
              <a:ext cx="233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  <a:endParaRPr lang="ru-RU" dirty="0"/>
            </a:p>
          </p:txBody>
        </p:sp>
        <p:cxnSp>
          <p:nvCxnSpPr>
            <p:cNvPr id="249" name="Прямая соединительная линия 248"/>
            <p:cNvCxnSpPr/>
            <p:nvPr/>
          </p:nvCxnSpPr>
          <p:spPr>
            <a:xfrm>
              <a:off x="8721559" y="4581985"/>
              <a:ext cx="471138" cy="11567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Прямая соединительная линия 280"/>
            <p:cNvCxnSpPr/>
            <p:nvPr/>
          </p:nvCxnSpPr>
          <p:spPr>
            <a:xfrm>
              <a:off x="8609438" y="5051358"/>
              <a:ext cx="0" cy="1734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Прямая соединительная линия 282"/>
            <p:cNvCxnSpPr/>
            <p:nvPr/>
          </p:nvCxnSpPr>
          <p:spPr>
            <a:xfrm>
              <a:off x="8609438" y="5387547"/>
              <a:ext cx="0" cy="1734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Прямая соединительная линия 283"/>
            <p:cNvCxnSpPr/>
            <p:nvPr/>
          </p:nvCxnSpPr>
          <p:spPr>
            <a:xfrm>
              <a:off x="9223892" y="5030296"/>
              <a:ext cx="0" cy="1734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Прямая соединительная линия 284"/>
            <p:cNvCxnSpPr/>
            <p:nvPr/>
          </p:nvCxnSpPr>
          <p:spPr>
            <a:xfrm>
              <a:off x="9246264" y="5412459"/>
              <a:ext cx="0" cy="1734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3" name="Группа 312"/>
          <p:cNvGrpSpPr/>
          <p:nvPr/>
        </p:nvGrpSpPr>
        <p:grpSpPr>
          <a:xfrm>
            <a:off x="7520800" y="2221986"/>
            <a:ext cx="2722134" cy="1025860"/>
            <a:chOff x="7520800" y="2221986"/>
            <a:chExt cx="2722134" cy="1025860"/>
          </a:xfrm>
        </p:grpSpPr>
        <p:cxnSp>
          <p:nvCxnSpPr>
            <p:cNvPr id="215" name="Соединительная линия уступом 214"/>
            <p:cNvCxnSpPr>
              <a:endCxn id="185" idx="2"/>
            </p:cNvCxnSpPr>
            <p:nvPr/>
          </p:nvCxnSpPr>
          <p:spPr>
            <a:xfrm>
              <a:off x="8072750" y="2885418"/>
              <a:ext cx="1628593" cy="226134"/>
            </a:xfrm>
            <a:prstGeom prst="bentConnector4">
              <a:avLst>
                <a:gd name="adj1" fmla="val 166"/>
                <a:gd name="adj2" fmla="val 237642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760652" y="2221986"/>
              <a:ext cx="255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  <a:endParaRPr lang="ru-RU" dirty="0"/>
            </a:p>
          </p:txBody>
        </p:sp>
        <p:grpSp>
          <p:nvGrpSpPr>
            <p:cNvPr id="174" name="Группа 173"/>
            <p:cNvGrpSpPr/>
            <p:nvPr/>
          </p:nvGrpSpPr>
          <p:grpSpPr>
            <a:xfrm>
              <a:off x="7520800" y="2711052"/>
              <a:ext cx="2722134" cy="400500"/>
              <a:chOff x="8014596" y="1623519"/>
              <a:chExt cx="2489468" cy="294145"/>
            </a:xfrm>
          </p:grpSpPr>
          <p:sp>
            <p:nvSpPr>
              <p:cNvPr id="175" name="Прямоугольник 174"/>
              <p:cNvSpPr/>
              <p:nvPr/>
            </p:nvSpPr>
            <p:spPr>
              <a:xfrm>
                <a:off x="8014596" y="1632092"/>
                <a:ext cx="699098" cy="2684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76" name="Прямая соединительная линия 175"/>
              <p:cNvCxnSpPr>
                <a:stCxn id="175" idx="0"/>
                <a:endCxn id="175" idx="2"/>
              </p:cNvCxnSpPr>
              <p:nvPr/>
            </p:nvCxnSpPr>
            <p:spPr>
              <a:xfrm>
                <a:off x="8364145" y="1632092"/>
                <a:ext cx="0" cy="2684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TextBox 176"/>
              <p:cNvSpPr txBox="1"/>
              <p:nvPr/>
            </p:nvSpPr>
            <p:spPr>
              <a:xfrm>
                <a:off x="8047192" y="1623519"/>
                <a:ext cx="3209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latin typeface="Consolas" panose="020B0609020204030204" pitchFamily="49" charset="0"/>
                  </a:rPr>
                  <a:t>x</a:t>
                </a:r>
                <a:r>
                  <a:rPr lang="en-US" sz="1200" baseline="-25000" dirty="0"/>
                  <a:t>1</a:t>
                </a:r>
                <a:endParaRPr lang="ru-RU" sz="1200" baseline="-25000" dirty="0"/>
              </a:p>
            </p:txBody>
          </p:sp>
          <p:cxnSp>
            <p:nvCxnSpPr>
              <p:cNvPr id="178" name="Прямая со стрелкой 177"/>
              <p:cNvCxnSpPr/>
              <p:nvPr/>
            </p:nvCxnSpPr>
            <p:spPr>
              <a:xfrm>
                <a:off x="8540338" y="1766305"/>
                <a:ext cx="35922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Прямоугольник 178"/>
              <p:cNvSpPr/>
              <p:nvPr/>
            </p:nvSpPr>
            <p:spPr>
              <a:xfrm>
                <a:off x="8893483" y="1640665"/>
                <a:ext cx="699098" cy="2684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80" name="Прямая соединительная линия 179"/>
              <p:cNvCxnSpPr>
                <a:stCxn id="179" idx="0"/>
                <a:endCxn id="179" idx="2"/>
              </p:cNvCxnSpPr>
              <p:nvPr/>
            </p:nvCxnSpPr>
            <p:spPr>
              <a:xfrm>
                <a:off x="9243032" y="1640665"/>
                <a:ext cx="0" cy="2684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1"/>
              <p:nvPr/>
            </p:nvSpPr>
            <p:spPr>
              <a:xfrm>
                <a:off x="8926079" y="1632092"/>
                <a:ext cx="3209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latin typeface="Consolas" panose="020B0609020204030204" pitchFamily="49" charset="0"/>
                  </a:rPr>
                  <a:t>x</a:t>
                </a:r>
                <a:r>
                  <a:rPr lang="en-US" sz="1200" baseline="-25000" dirty="0"/>
                  <a:t>2</a:t>
                </a:r>
                <a:endParaRPr lang="ru-RU" sz="1200" baseline="-25000" dirty="0"/>
              </a:p>
            </p:txBody>
          </p:sp>
          <p:cxnSp>
            <p:nvCxnSpPr>
              <p:cNvPr id="182" name="Прямая со стрелкой 181"/>
              <p:cNvCxnSpPr/>
              <p:nvPr/>
            </p:nvCxnSpPr>
            <p:spPr>
              <a:xfrm>
                <a:off x="9445738" y="1761825"/>
                <a:ext cx="35922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Прямоугольник 182"/>
              <p:cNvSpPr/>
              <p:nvPr/>
            </p:nvSpPr>
            <p:spPr>
              <a:xfrm>
                <a:off x="9804966" y="1640665"/>
                <a:ext cx="699098" cy="2684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84" name="Прямая соединительная линия 183"/>
              <p:cNvCxnSpPr>
                <a:stCxn id="183" idx="0"/>
                <a:endCxn id="183" idx="2"/>
              </p:cNvCxnSpPr>
              <p:nvPr/>
            </p:nvCxnSpPr>
            <p:spPr>
              <a:xfrm>
                <a:off x="10154515" y="1640665"/>
                <a:ext cx="0" cy="2684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TextBox 184"/>
              <p:cNvSpPr txBox="1"/>
              <p:nvPr/>
            </p:nvSpPr>
            <p:spPr>
              <a:xfrm>
                <a:off x="9848303" y="1640665"/>
                <a:ext cx="3209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latin typeface="Consolas" panose="020B0609020204030204" pitchFamily="49" charset="0"/>
                  </a:rPr>
                  <a:t>x</a:t>
                </a:r>
                <a:r>
                  <a:rPr lang="en-US" sz="1200" baseline="-25000" dirty="0"/>
                  <a:t>3</a:t>
                </a:r>
                <a:endParaRPr lang="ru-RU" sz="1200" baseline="-25000" dirty="0"/>
              </a:p>
            </p:txBody>
          </p:sp>
          <p:graphicFrame>
            <p:nvGraphicFramePr>
              <p:cNvPr id="188" name="Объект 187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451448" y="1695395"/>
              <a:ext cx="119087" cy="1279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5" name="Equation" r:id="rId18" imgW="190440" imgH="228600" progId="Equation.DSMT4">
                      <p:embed/>
                    </p:oleObj>
                  </mc:Choice>
                  <mc:Fallback>
                    <p:oleObj name="Equation" r:id="rId18" imgW="19044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8451448" y="1695395"/>
                            <a:ext cx="119087" cy="12798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210" name="Прямая соединительная линия 209"/>
            <p:cNvCxnSpPr/>
            <p:nvPr/>
          </p:nvCxnSpPr>
          <p:spPr>
            <a:xfrm>
              <a:off x="8609438" y="2489498"/>
              <a:ext cx="501381" cy="75834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86" name="Объект 285"/>
            <p:cNvGraphicFramePr>
              <a:graphicFrameLocks noChangeAspect="1"/>
            </p:cNvGraphicFramePr>
            <p:nvPr>
              <p:extLst/>
            </p:nvPr>
          </p:nvGraphicFramePr>
          <p:xfrm>
            <a:off x="8980033" y="2833554"/>
            <a:ext cx="130217" cy="174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" name="Equation" r:id="rId19" imgW="190440" imgH="228600" progId="Equation.DSMT4">
                    <p:embed/>
                  </p:oleObj>
                </mc:Choice>
                <mc:Fallback>
                  <p:oleObj name="Equation" r:id="rId19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980033" y="2833554"/>
                          <a:ext cx="130217" cy="1742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" name="Объект 286"/>
            <p:cNvGraphicFramePr>
              <a:graphicFrameLocks noChangeAspect="1"/>
            </p:cNvGraphicFramePr>
            <p:nvPr>
              <p:extLst/>
            </p:nvPr>
          </p:nvGraphicFramePr>
          <p:xfrm>
            <a:off x="9985947" y="2833554"/>
            <a:ext cx="130217" cy="174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" name="Equation" r:id="rId20" imgW="190440" imgH="228600" progId="Equation.DSMT4">
                    <p:embed/>
                  </p:oleObj>
                </mc:Choice>
                <mc:Fallback>
                  <p:oleObj name="Equation" r:id="rId20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985947" y="2833554"/>
                          <a:ext cx="130217" cy="1742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1" name="Группа 310"/>
          <p:cNvGrpSpPr/>
          <p:nvPr/>
        </p:nvGrpSpPr>
        <p:grpSpPr>
          <a:xfrm>
            <a:off x="1574167" y="3629814"/>
            <a:ext cx="1776018" cy="2778221"/>
            <a:chOff x="1574167" y="3629814"/>
            <a:chExt cx="1776018" cy="2778221"/>
          </a:xfrm>
        </p:grpSpPr>
        <p:cxnSp>
          <p:nvCxnSpPr>
            <p:cNvPr id="171" name="Соединительная линия уступом 170"/>
            <p:cNvCxnSpPr/>
            <p:nvPr/>
          </p:nvCxnSpPr>
          <p:spPr>
            <a:xfrm rot="5400000" flipH="1" flipV="1">
              <a:off x="1849320" y="4706734"/>
              <a:ext cx="1229833" cy="111308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276036" y="603870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endParaRPr lang="ru-RU" dirty="0"/>
            </a:p>
          </p:txBody>
        </p:sp>
        <p:sp>
          <p:nvSpPr>
            <p:cNvPr id="104" name="Прямоугольник 103"/>
            <p:cNvSpPr/>
            <p:nvPr/>
          </p:nvSpPr>
          <p:spPr>
            <a:xfrm>
              <a:off x="1574167" y="4861928"/>
              <a:ext cx="382199" cy="10278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6" name="Прямая соединительная линия 105"/>
            <p:cNvCxnSpPr/>
            <p:nvPr/>
          </p:nvCxnSpPr>
          <p:spPr>
            <a:xfrm>
              <a:off x="1574167" y="5193148"/>
              <a:ext cx="3821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>
            <a:xfrm>
              <a:off x="1574167" y="5540420"/>
              <a:ext cx="3821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9" name="Объект 108"/>
            <p:cNvGraphicFramePr>
              <a:graphicFrameLocks noChangeAspect="1"/>
            </p:cNvGraphicFramePr>
            <p:nvPr>
              <p:extLst/>
            </p:nvPr>
          </p:nvGraphicFramePr>
          <p:xfrm>
            <a:off x="1697344" y="5642489"/>
            <a:ext cx="135845" cy="1630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" name="Equation" r:id="rId21" imgW="190440" imgH="228600" progId="Equation.DSMT4">
                    <p:embed/>
                  </p:oleObj>
                </mc:Choice>
                <mc:Fallback>
                  <p:oleObj name="Equation" r:id="rId21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697344" y="5642489"/>
                          <a:ext cx="135845" cy="1630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/>
            </p:nvPr>
          </p:nvGraphicFramePr>
          <p:xfrm>
            <a:off x="1714065" y="5316747"/>
            <a:ext cx="135845" cy="1630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" name="Equation" r:id="rId22" imgW="190440" imgH="228600" progId="Equation.DSMT4">
                    <p:embed/>
                  </p:oleObj>
                </mc:Choice>
                <mc:Fallback>
                  <p:oleObj name="Equation" r:id="rId22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714065" y="5316747"/>
                          <a:ext cx="135845" cy="1630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TextBox 110"/>
            <p:cNvSpPr txBox="1"/>
            <p:nvPr/>
          </p:nvSpPr>
          <p:spPr>
            <a:xfrm>
              <a:off x="1604805" y="4883361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Consolas" panose="020B0609020204030204" pitchFamily="49" charset="0"/>
                </a:rPr>
                <a:t>x</a:t>
              </a:r>
              <a:r>
                <a:rPr lang="en-US" sz="1200" baseline="-25000" dirty="0"/>
                <a:t>1</a:t>
              </a:r>
              <a:endParaRPr lang="ru-RU" sz="1200" baseline="-25000" dirty="0"/>
            </a:p>
          </p:txBody>
        </p:sp>
        <p:sp>
          <p:nvSpPr>
            <p:cNvPr id="112" name="Прямоугольник 111"/>
            <p:cNvSpPr/>
            <p:nvPr/>
          </p:nvSpPr>
          <p:spPr>
            <a:xfrm>
              <a:off x="2227102" y="4876179"/>
              <a:ext cx="382199" cy="10278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3" name="Прямая соединительная линия 112"/>
            <p:cNvCxnSpPr/>
            <p:nvPr/>
          </p:nvCxnSpPr>
          <p:spPr>
            <a:xfrm>
              <a:off x="2227102" y="5207399"/>
              <a:ext cx="3821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/>
            <p:cNvCxnSpPr/>
            <p:nvPr/>
          </p:nvCxnSpPr>
          <p:spPr>
            <a:xfrm>
              <a:off x="2227102" y="5554671"/>
              <a:ext cx="3821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5" name="Объект 114"/>
            <p:cNvGraphicFramePr>
              <a:graphicFrameLocks noChangeAspect="1"/>
            </p:cNvGraphicFramePr>
            <p:nvPr>
              <p:extLst/>
            </p:nvPr>
          </p:nvGraphicFramePr>
          <p:xfrm>
            <a:off x="2350279" y="5656740"/>
            <a:ext cx="135845" cy="1630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" name="Equation" r:id="rId23" imgW="190440" imgH="228600" progId="Equation.DSMT4">
                    <p:embed/>
                  </p:oleObj>
                </mc:Choice>
                <mc:Fallback>
                  <p:oleObj name="Equation" r:id="rId23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50279" y="5656740"/>
                          <a:ext cx="135845" cy="1630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" name="Объект 115"/>
            <p:cNvGraphicFramePr>
              <a:graphicFrameLocks noChangeAspect="1"/>
            </p:cNvGraphicFramePr>
            <p:nvPr>
              <p:extLst/>
            </p:nvPr>
          </p:nvGraphicFramePr>
          <p:xfrm>
            <a:off x="2350278" y="5300673"/>
            <a:ext cx="135845" cy="1630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" name="Equation" r:id="rId24" imgW="190440" imgH="228600" progId="Equation.DSMT4">
                    <p:embed/>
                  </p:oleObj>
                </mc:Choice>
                <mc:Fallback>
                  <p:oleObj name="Equation" r:id="rId24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50278" y="5300673"/>
                          <a:ext cx="135845" cy="1630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" name="TextBox 116"/>
            <p:cNvSpPr txBox="1"/>
            <p:nvPr/>
          </p:nvSpPr>
          <p:spPr>
            <a:xfrm>
              <a:off x="2257740" y="4897612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Consolas" panose="020B0609020204030204" pitchFamily="49" charset="0"/>
                </a:rPr>
                <a:t>x</a:t>
              </a:r>
              <a:r>
                <a:rPr lang="en-US" sz="1200" baseline="-25000" dirty="0"/>
                <a:t>2</a:t>
              </a:r>
              <a:endParaRPr lang="ru-RU" sz="1200" baseline="-25000" dirty="0"/>
            </a:p>
          </p:txBody>
        </p:sp>
        <p:sp>
          <p:nvSpPr>
            <p:cNvPr id="118" name="Прямоугольник 117"/>
            <p:cNvSpPr/>
            <p:nvPr/>
          </p:nvSpPr>
          <p:spPr>
            <a:xfrm>
              <a:off x="2879405" y="4888609"/>
              <a:ext cx="382199" cy="10278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9" name="Прямая соединительная линия 118"/>
            <p:cNvCxnSpPr/>
            <p:nvPr/>
          </p:nvCxnSpPr>
          <p:spPr>
            <a:xfrm>
              <a:off x="2879405" y="5219829"/>
              <a:ext cx="3821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1" name="Объект 120"/>
            <p:cNvGraphicFramePr>
              <a:graphicFrameLocks noChangeAspect="1"/>
            </p:cNvGraphicFramePr>
            <p:nvPr>
              <p:extLst/>
            </p:nvPr>
          </p:nvGraphicFramePr>
          <p:xfrm>
            <a:off x="3026031" y="5661780"/>
            <a:ext cx="135845" cy="1630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2" name="Equation" r:id="rId25" imgW="190440" imgH="228600" progId="Equation.DSMT4">
                    <p:embed/>
                  </p:oleObj>
                </mc:Choice>
                <mc:Fallback>
                  <p:oleObj name="Equation" r:id="rId25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026031" y="5661780"/>
                          <a:ext cx="135845" cy="1630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" name="Объект 121"/>
            <p:cNvGraphicFramePr>
              <a:graphicFrameLocks noChangeAspect="1"/>
            </p:cNvGraphicFramePr>
            <p:nvPr>
              <p:extLst/>
            </p:nvPr>
          </p:nvGraphicFramePr>
          <p:xfrm>
            <a:off x="3002582" y="5306300"/>
            <a:ext cx="135845" cy="1630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3" name="Equation" r:id="rId26" imgW="190440" imgH="228600" progId="Equation.DSMT4">
                    <p:embed/>
                  </p:oleObj>
                </mc:Choice>
                <mc:Fallback>
                  <p:oleObj name="Equation" r:id="rId26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002582" y="5306300"/>
                          <a:ext cx="135845" cy="1630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" name="TextBox 122"/>
            <p:cNvSpPr txBox="1"/>
            <p:nvPr/>
          </p:nvSpPr>
          <p:spPr>
            <a:xfrm>
              <a:off x="2910043" y="4910042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Consolas" panose="020B0609020204030204" pitchFamily="49" charset="0"/>
                </a:rPr>
                <a:t>x</a:t>
              </a:r>
              <a:r>
                <a:rPr lang="en-US" sz="1200" baseline="-25000" dirty="0"/>
                <a:t>3</a:t>
              </a:r>
              <a:endParaRPr lang="ru-RU" sz="1200" baseline="-25000" dirty="0"/>
            </a:p>
          </p:txBody>
        </p:sp>
        <p:cxnSp>
          <p:nvCxnSpPr>
            <p:cNvPr id="124" name="Прямая со стрелкой 123"/>
            <p:cNvCxnSpPr>
              <a:endCxn id="112" idx="1"/>
            </p:cNvCxnSpPr>
            <p:nvPr/>
          </p:nvCxnSpPr>
          <p:spPr>
            <a:xfrm flipV="1">
              <a:off x="1826855" y="5390117"/>
              <a:ext cx="400247" cy="1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V="1">
              <a:off x="2463377" y="5377653"/>
              <a:ext cx="412486" cy="17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>
              <a:off x="2609301" y="5738247"/>
              <a:ext cx="4612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H="1">
              <a:off x="1956366" y="5723996"/>
              <a:ext cx="4245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Прямоугольник 131"/>
            <p:cNvSpPr/>
            <p:nvPr/>
          </p:nvSpPr>
          <p:spPr>
            <a:xfrm>
              <a:off x="2521764" y="3629814"/>
              <a:ext cx="380535" cy="1069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3" name="Прямая соединительная линия 132"/>
            <p:cNvCxnSpPr/>
            <p:nvPr/>
          </p:nvCxnSpPr>
          <p:spPr>
            <a:xfrm>
              <a:off x="2532512" y="4014873"/>
              <a:ext cx="3590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Прямая соединительная линия 133"/>
            <p:cNvCxnSpPr/>
            <p:nvPr/>
          </p:nvCxnSpPr>
          <p:spPr>
            <a:xfrm>
              <a:off x="2532512" y="4358981"/>
              <a:ext cx="3590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2612578" y="3644495"/>
              <a:ext cx="2532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y</a:t>
              </a:r>
              <a:endParaRPr lang="ru-RU" sz="1200" b="1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273" name="Прямая со стрелкой 272"/>
            <p:cNvCxnSpPr>
              <a:endCxn id="118" idx="0"/>
            </p:cNvCxnSpPr>
            <p:nvPr/>
          </p:nvCxnSpPr>
          <p:spPr>
            <a:xfrm>
              <a:off x="2713106" y="4205908"/>
              <a:ext cx="357399" cy="6827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Прямая со стрелкой 274"/>
            <p:cNvCxnSpPr/>
            <p:nvPr/>
          </p:nvCxnSpPr>
          <p:spPr>
            <a:xfrm flipH="1">
              <a:off x="2437957" y="4518850"/>
              <a:ext cx="293828" cy="35504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6" name="Объект 135"/>
            <p:cNvGraphicFramePr>
              <a:graphicFrameLocks noChangeAspect="1"/>
            </p:cNvGraphicFramePr>
            <p:nvPr>
              <p:extLst/>
            </p:nvPr>
          </p:nvGraphicFramePr>
          <p:xfrm>
            <a:off x="2637264" y="4110535"/>
            <a:ext cx="127613" cy="181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" name="Equation" r:id="rId27" imgW="190440" imgH="228600" progId="Equation.DSMT4">
                    <p:embed/>
                  </p:oleObj>
                </mc:Choice>
                <mc:Fallback>
                  <p:oleObj name="Equation" r:id="rId27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637264" y="4110535"/>
                          <a:ext cx="127613" cy="1811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" name="Объект 134"/>
            <p:cNvGraphicFramePr>
              <a:graphicFrameLocks noChangeAspect="1"/>
            </p:cNvGraphicFramePr>
            <p:nvPr>
              <p:extLst/>
            </p:nvPr>
          </p:nvGraphicFramePr>
          <p:xfrm>
            <a:off x="2640931" y="4430558"/>
            <a:ext cx="127613" cy="181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" name="Equation" r:id="rId28" imgW="190440" imgH="228600" progId="Equation.DSMT4">
                    <p:embed/>
                  </p:oleObj>
                </mc:Choice>
                <mc:Fallback>
                  <p:oleObj name="Equation" r:id="rId28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640931" y="4430558"/>
                          <a:ext cx="127613" cy="1811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88" name="Прямая соединительная линия 287"/>
            <p:cNvCxnSpPr/>
            <p:nvPr/>
          </p:nvCxnSpPr>
          <p:spPr>
            <a:xfrm>
              <a:off x="2701070" y="5289134"/>
              <a:ext cx="0" cy="1734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Прямая соединительная линия 288"/>
            <p:cNvCxnSpPr/>
            <p:nvPr/>
          </p:nvCxnSpPr>
          <p:spPr>
            <a:xfrm>
              <a:off x="2770275" y="5634861"/>
              <a:ext cx="0" cy="1734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Прямая со стрелкой 297"/>
            <p:cNvCxnSpPr/>
            <p:nvPr/>
          </p:nvCxnSpPr>
          <p:spPr>
            <a:xfrm flipH="1">
              <a:off x="2895369" y="4141559"/>
              <a:ext cx="442571" cy="81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Прямая соединительная линия 303"/>
            <p:cNvCxnSpPr/>
            <p:nvPr/>
          </p:nvCxnSpPr>
          <p:spPr>
            <a:xfrm>
              <a:off x="3337940" y="4141559"/>
              <a:ext cx="0" cy="157755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Прямая соединительная линия 305"/>
            <p:cNvCxnSpPr/>
            <p:nvPr/>
          </p:nvCxnSpPr>
          <p:spPr>
            <a:xfrm flipH="1">
              <a:off x="3127049" y="5724751"/>
              <a:ext cx="223136" cy="24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173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1860</Words>
  <Application>Microsoft Office PowerPoint</Application>
  <PresentationFormat>Широкоэкранный</PresentationFormat>
  <Paragraphs>234</Paragraphs>
  <Slides>24</Slides>
  <Notes>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Тема Office</vt:lpstr>
      <vt:lpstr>Equation</vt:lpstr>
      <vt:lpstr>Однонаправленный связный список. Структура списка и операции над его элементами</vt:lpstr>
      <vt:lpstr>Динамические переменные.</vt:lpstr>
      <vt:lpstr>Динамические переменные.</vt:lpstr>
      <vt:lpstr>Динамические переменные.</vt:lpstr>
      <vt:lpstr>Динамические переменные.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Однонаправленный связный список.</vt:lpstr>
      <vt:lpstr>Однонаправленный связный список.</vt:lpstr>
      <vt:lpstr>Однонаправленный связный список.</vt:lpstr>
      <vt:lpstr>Однонаправленный связный список.</vt:lpstr>
      <vt:lpstr>Однонаправленный связный список.</vt:lpstr>
      <vt:lpstr>Однонаправленный связный список.</vt:lpstr>
      <vt:lpstr>Однонаправленный связный список.</vt:lpstr>
      <vt:lpstr>Однонаправленный связный список.</vt:lpstr>
      <vt:lpstr>Однонаправленный связный список.</vt:lpstr>
      <vt:lpstr>Однонаправленный связный список.</vt:lpstr>
      <vt:lpstr>Презентация PowerPoint</vt:lpstr>
      <vt:lpstr>Презентация PowerPoint</vt:lpstr>
      <vt:lpstr>Презентация PowerPoint</vt:lpstr>
      <vt:lpstr>Источники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Однонаправленный связный список. Структура списка и операции над его элементами</dc:title>
  <dc:creator>Olimp2018</dc:creator>
  <cp:lastModifiedBy>Olimp2018</cp:lastModifiedBy>
  <cp:revision>16</cp:revision>
  <dcterms:created xsi:type="dcterms:W3CDTF">2022-03-21T03:46:46Z</dcterms:created>
  <dcterms:modified xsi:type="dcterms:W3CDTF">2022-03-21T07:25:07Z</dcterms:modified>
</cp:coreProperties>
</file>