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9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BB78E0E5-0238-4EEB-8D8B-DA0962B934C9}" type="datetimeFigureOut">
              <a:rPr lang="en-US" smtClean="0"/>
              <a:t>3/5/2022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41431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B78E0E5-0238-4EEB-8D8B-DA0962B934C9}" type="datetimeFigureOut">
              <a:rPr lang="en-US" smtClean="0"/>
              <a:t>3/5/2022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384231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B78E0E5-0238-4EEB-8D8B-DA0962B934C9}" type="datetimeFigureOut">
              <a:rPr lang="en-US" smtClean="0"/>
              <a:t>3/5/2022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73358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B78E0E5-0238-4EEB-8D8B-DA0962B934C9}" type="datetimeFigureOut">
              <a:rPr lang="en-US" smtClean="0"/>
              <a:t>3/5/2022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6513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B78E0E5-0238-4EEB-8D8B-DA0962B934C9}" type="datetimeFigureOut">
              <a:rPr lang="en-US" smtClean="0"/>
              <a:t>3/5/2022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76557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BB78E0E5-0238-4EEB-8D8B-DA0962B934C9}" type="datetimeFigureOut">
              <a:rPr lang="en-US" smtClean="0"/>
              <a:t>3/5/2022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261773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BB78E0E5-0238-4EEB-8D8B-DA0962B934C9}" type="datetimeFigureOut">
              <a:rPr lang="en-US" smtClean="0"/>
              <a:t>3/5/2022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405124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BB78E0E5-0238-4EEB-8D8B-DA0962B934C9}" type="datetimeFigureOut">
              <a:rPr lang="en-US" smtClean="0"/>
              <a:t>3/5/2022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181199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B78E0E5-0238-4EEB-8D8B-DA0962B934C9}" type="datetimeFigureOut">
              <a:rPr lang="en-US" smtClean="0"/>
              <a:t>3/5/2022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309037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B78E0E5-0238-4EEB-8D8B-DA0962B934C9}" type="datetimeFigureOut">
              <a:rPr lang="en-US" smtClean="0"/>
              <a:t>3/5/2022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415078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B78E0E5-0238-4EEB-8D8B-DA0962B934C9}" type="datetimeFigureOut">
              <a:rPr lang="en-US" smtClean="0"/>
              <a:t>3/5/2022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FD71D25-AB28-40B8-A611-0DDCBD96880D}" type="slidenum">
              <a:rPr lang="en-US" smtClean="0"/>
              <a:t>‹#›</a:t>
            </a:fld>
            <a:endParaRPr lang="en-US"/>
          </a:p>
        </p:txBody>
      </p:sp>
    </p:spTree>
    <p:extLst>
      <p:ext uri="{BB962C8B-B14F-4D97-AF65-F5344CB8AC3E}">
        <p14:creationId xmlns:p14="http://schemas.microsoft.com/office/powerpoint/2010/main" val="50682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8E0E5-0238-4EEB-8D8B-DA0962B934C9}" type="datetimeFigureOut">
              <a:rPr lang="en-US" smtClean="0"/>
              <a:t>3/5/2022</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71D25-AB28-40B8-A611-0DDCBD96880D}" type="slidenum">
              <a:rPr lang="en-US" smtClean="0"/>
              <a:t>‹#›</a:t>
            </a:fld>
            <a:endParaRPr lang="en-US"/>
          </a:p>
        </p:txBody>
      </p:sp>
    </p:spTree>
    <p:extLst>
      <p:ext uri="{BB962C8B-B14F-4D97-AF65-F5344CB8AC3E}">
        <p14:creationId xmlns:p14="http://schemas.microsoft.com/office/powerpoint/2010/main" val="155547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smtClean="0"/>
              <a:t>Объектно-ориентированное программирование</a:t>
            </a:r>
            <a:endParaRPr lang="en-US" dirty="0"/>
          </a:p>
        </p:txBody>
      </p:sp>
      <p:sp>
        <p:nvSpPr>
          <p:cNvPr id="3" name="Подзаголовок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156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69570" y="948690"/>
            <a:ext cx="11452860" cy="5634990"/>
          </a:xfrm>
        </p:spPr>
        <p:txBody>
          <a:bodyPr>
            <a:normAutofit/>
          </a:bodyPr>
          <a:lstStyle/>
          <a:p>
            <a:pPr marL="0" indent="0">
              <a:buNone/>
            </a:pPr>
            <a:r>
              <a:rPr lang="en-US" sz="3200" dirty="0" smtClean="0"/>
              <a:t>interface </a:t>
            </a:r>
          </a:p>
          <a:p>
            <a:pPr marL="0" indent="0">
              <a:buNone/>
            </a:pPr>
            <a:r>
              <a:rPr lang="en-US" sz="3200" dirty="0"/>
              <a:t> </a:t>
            </a:r>
            <a:r>
              <a:rPr lang="en-US" sz="3200" dirty="0" smtClean="0"/>
              <a:t> uses </a:t>
            </a:r>
            <a:r>
              <a:rPr lang="en-US" sz="3200" dirty="0" err="1" smtClean="0"/>
              <a:t>SysUtils</a:t>
            </a:r>
            <a:r>
              <a:rPr lang="en-US" sz="3200" dirty="0" smtClean="0"/>
              <a:t>;</a:t>
            </a:r>
            <a:endParaRPr lang="ru-RU" sz="3200" dirty="0" smtClean="0"/>
          </a:p>
          <a:p>
            <a:pPr marL="0" indent="0">
              <a:buNone/>
            </a:pPr>
            <a:r>
              <a:rPr lang="ru-RU" sz="3200" dirty="0" smtClean="0"/>
              <a:t>  </a:t>
            </a:r>
            <a:r>
              <a:rPr lang="en-US" sz="3200" dirty="0" smtClean="0"/>
              <a:t>type</a:t>
            </a:r>
            <a:endParaRPr lang="ru-RU" sz="3200" dirty="0" smtClean="0"/>
          </a:p>
          <a:p>
            <a:pPr marL="0" indent="0">
              <a:buNone/>
            </a:pPr>
            <a:r>
              <a:rPr lang="ru-RU" sz="3200" dirty="0"/>
              <a:t> </a:t>
            </a:r>
            <a:r>
              <a:rPr lang="ru-RU" sz="3200" dirty="0" smtClean="0"/>
              <a:t>   </a:t>
            </a:r>
            <a:r>
              <a:rPr lang="en-US" sz="3200" dirty="0" err="1" smtClean="0"/>
              <a:t>TTemperature</a:t>
            </a:r>
            <a:r>
              <a:rPr lang="en-US" sz="3200" dirty="0" smtClean="0"/>
              <a:t> = class(</a:t>
            </a:r>
            <a:r>
              <a:rPr lang="en-US" sz="3200" dirty="0" err="1" smtClean="0"/>
              <a:t>TObject</a:t>
            </a:r>
            <a:r>
              <a:rPr lang="en-US" sz="3200" dirty="0" smtClean="0"/>
              <a:t>) </a:t>
            </a:r>
          </a:p>
          <a:p>
            <a:pPr marL="0" indent="0">
              <a:buNone/>
            </a:pPr>
            <a:r>
              <a:rPr lang="en-US" sz="3200" dirty="0"/>
              <a:t> </a:t>
            </a:r>
            <a:r>
              <a:rPr lang="en-US" sz="3200" dirty="0" smtClean="0"/>
              <a:t>     private // </a:t>
            </a:r>
            <a:r>
              <a:rPr lang="ru-RU" sz="3200" dirty="0" smtClean="0"/>
              <a:t>Частные данные</a:t>
            </a:r>
            <a:endParaRPr lang="en-US" sz="3200" dirty="0" smtClean="0"/>
          </a:p>
          <a:p>
            <a:pPr marL="0" indent="0">
              <a:buNone/>
            </a:pPr>
            <a:r>
              <a:rPr lang="en-US" sz="3200" dirty="0"/>
              <a:t> </a:t>
            </a:r>
            <a:r>
              <a:rPr lang="en-US" sz="3200" dirty="0" smtClean="0"/>
              <a:t>       </a:t>
            </a:r>
            <a:r>
              <a:rPr lang="en-US" sz="3200" dirty="0" err="1" smtClean="0"/>
              <a:t>P_DegreesKelvin</a:t>
            </a:r>
            <a:r>
              <a:rPr lang="en-US" sz="3200" dirty="0" smtClean="0"/>
              <a:t> : Single; </a:t>
            </a:r>
          </a:p>
          <a:p>
            <a:pPr marL="0" indent="0">
              <a:buNone/>
            </a:pPr>
            <a:r>
              <a:rPr lang="en-US" sz="3200" dirty="0"/>
              <a:t> </a:t>
            </a:r>
            <a:r>
              <a:rPr lang="en-US" sz="3200" dirty="0" smtClean="0"/>
              <a:t>     public </a:t>
            </a:r>
          </a:p>
          <a:p>
            <a:pPr marL="0" indent="0">
              <a:buNone/>
            </a:pPr>
            <a:r>
              <a:rPr lang="en-US" sz="3200" dirty="0"/>
              <a:t> </a:t>
            </a:r>
            <a:r>
              <a:rPr lang="en-US" sz="3200" dirty="0" smtClean="0"/>
              <a:t>       function </a:t>
            </a:r>
            <a:r>
              <a:rPr lang="en-US" sz="3200" dirty="0" err="1" smtClean="0"/>
              <a:t>DegreesFahrenheit</a:t>
            </a:r>
            <a:r>
              <a:rPr lang="en-US" sz="3200" dirty="0" smtClean="0"/>
              <a:t> : Single; </a:t>
            </a:r>
          </a:p>
          <a:p>
            <a:pPr marL="0" indent="0">
              <a:buNone/>
            </a:pPr>
            <a:r>
              <a:rPr lang="en-US" sz="3200" dirty="0"/>
              <a:t> </a:t>
            </a:r>
            <a:r>
              <a:rPr lang="en-US" sz="3200" dirty="0" smtClean="0"/>
              <a:t>       procedure </a:t>
            </a:r>
            <a:r>
              <a:rPr lang="en-US" sz="3200" dirty="0" err="1" smtClean="0"/>
              <a:t>SetDegreesFahrenheit</a:t>
            </a:r>
            <a:r>
              <a:rPr lang="en-US" sz="3200" dirty="0" smtClean="0"/>
              <a:t>(</a:t>
            </a:r>
            <a:r>
              <a:rPr lang="en-US" sz="3200" dirty="0" err="1" smtClean="0"/>
              <a:t>new_value</a:t>
            </a:r>
            <a:r>
              <a:rPr lang="en-US" sz="3200" dirty="0" smtClean="0"/>
              <a:t> : Single); </a:t>
            </a:r>
          </a:p>
          <a:p>
            <a:pPr marL="0" indent="0">
              <a:buNone/>
            </a:pPr>
            <a:r>
              <a:rPr lang="en-US" sz="3200" dirty="0" smtClean="0"/>
              <a:t>end; </a:t>
            </a:r>
          </a:p>
        </p:txBody>
      </p:sp>
    </p:spTree>
    <p:extLst>
      <p:ext uri="{BB962C8B-B14F-4D97-AF65-F5344CB8AC3E}">
        <p14:creationId xmlns:p14="http://schemas.microsoft.com/office/powerpoint/2010/main" val="65625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69570" y="925830"/>
            <a:ext cx="11452860" cy="5634990"/>
          </a:xfrm>
        </p:spPr>
        <p:txBody>
          <a:bodyPr>
            <a:noAutofit/>
          </a:bodyPr>
          <a:lstStyle/>
          <a:p>
            <a:pPr marL="0" indent="0">
              <a:buNone/>
            </a:pPr>
            <a:r>
              <a:rPr lang="en-US" sz="2000" dirty="0" smtClean="0"/>
              <a:t>implementation </a:t>
            </a:r>
          </a:p>
          <a:p>
            <a:pPr marL="0" indent="0">
              <a:buNone/>
            </a:pPr>
            <a:r>
              <a:rPr lang="en-US" sz="2000" dirty="0" smtClean="0"/>
              <a:t>// </a:t>
            </a:r>
            <a:r>
              <a:rPr lang="ru-RU" sz="2000" dirty="0" smtClean="0"/>
              <a:t>Возвращает температуру в градусах Фаренгейта. </a:t>
            </a:r>
            <a:endParaRPr lang="en-US" sz="2000" dirty="0" smtClean="0"/>
          </a:p>
          <a:p>
            <a:pPr marL="0" indent="0">
              <a:buNone/>
            </a:pPr>
            <a:r>
              <a:rPr lang="en-US" sz="2000" dirty="0" smtClean="0"/>
              <a:t>function </a:t>
            </a:r>
            <a:r>
              <a:rPr lang="en-US" sz="2000" dirty="0" err="1" smtClean="0"/>
              <a:t>TTemperature.DegreesFahrenheit</a:t>
            </a:r>
            <a:r>
              <a:rPr lang="en-US" sz="2000" dirty="0" smtClean="0"/>
              <a:t> : Single; </a:t>
            </a:r>
          </a:p>
          <a:p>
            <a:pPr marL="0" indent="0">
              <a:buNone/>
            </a:pPr>
            <a:r>
              <a:rPr lang="en-US" sz="2000" dirty="0" smtClean="0"/>
              <a:t>begin </a:t>
            </a:r>
          </a:p>
          <a:p>
            <a:pPr marL="0" indent="0">
              <a:buNone/>
            </a:pPr>
            <a:r>
              <a:rPr lang="en-US" sz="2000" dirty="0"/>
              <a:t> </a:t>
            </a:r>
            <a:r>
              <a:rPr lang="en-US" sz="2000" dirty="0" smtClean="0"/>
              <a:t> Result := (</a:t>
            </a:r>
            <a:r>
              <a:rPr lang="en-US" sz="2000" dirty="0" err="1" smtClean="0"/>
              <a:t>P_DegreesKelvin</a:t>
            </a:r>
            <a:r>
              <a:rPr lang="en-US" sz="2000" dirty="0" smtClean="0"/>
              <a:t> - 273.15) * 1.8;</a:t>
            </a:r>
          </a:p>
          <a:p>
            <a:pPr marL="0" indent="0">
              <a:buNone/>
            </a:pPr>
            <a:r>
              <a:rPr lang="en-US" sz="2000" dirty="0" smtClean="0"/>
              <a:t>end; </a:t>
            </a:r>
          </a:p>
          <a:p>
            <a:pPr marL="0" indent="0">
              <a:buNone/>
            </a:pPr>
            <a:r>
              <a:rPr lang="ru-RU" sz="2000" dirty="0" smtClean="0"/>
              <a:t>// Устанавливает температуру в градусах Фаренгейта. </a:t>
            </a:r>
            <a:endParaRPr lang="en-US" sz="2000" dirty="0" smtClean="0"/>
          </a:p>
          <a:p>
            <a:pPr marL="0" indent="0">
              <a:buNone/>
            </a:pPr>
            <a:r>
              <a:rPr lang="en-US" sz="2000" dirty="0" smtClean="0"/>
              <a:t>procedure </a:t>
            </a:r>
            <a:r>
              <a:rPr lang="en-US" sz="2000" dirty="0" err="1" smtClean="0"/>
              <a:t>TTemperature.SetDegreesFahrenheit</a:t>
            </a:r>
            <a:r>
              <a:rPr lang="en-US" sz="2000" dirty="0" smtClean="0"/>
              <a:t>(</a:t>
            </a:r>
            <a:r>
              <a:rPr lang="en-US" sz="2000" dirty="0" err="1" smtClean="0"/>
              <a:t>new_value</a:t>
            </a:r>
            <a:r>
              <a:rPr lang="en-US" sz="2000" dirty="0" smtClean="0"/>
              <a:t> : Single); </a:t>
            </a:r>
          </a:p>
          <a:p>
            <a:pPr marL="0" indent="0">
              <a:buNone/>
            </a:pPr>
            <a:r>
              <a:rPr lang="en-US" sz="2000" dirty="0" err="1" smtClean="0"/>
              <a:t>var</a:t>
            </a:r>
            <a:r>
              <a:rPr lang="en-US" sz="2000" dirty="0" smtClean="0"/>
              <a:t> </a:t>
            </a:r>
            <a:r>
              <a:rPr lang="en-US" sz="2000" dirty="0" err="1" smtClean="0"/>
              <a:t>new_Kelvin</a:t>
            </a:r>
            <a:r>
              <a:rPr lang="en-US" sz="2000" dirty="0" smtClean="0"/>
              <a:t> : Single; </a:t>
            </a:r>
          </a:p>
          <a:p>
            <a:pPr marL="0" indent="0">
              <a:buNone/>
            </a:pPr>
            <a:r>
              <a:rPr lang="en-US" sz="2000" dirty="0" smtClean="0"/>
              <a:t>begin </a:t>
            </a:r>
          </a:p>
          <a:p>
            <a:pPr marL="0" indent="0">
              <a:buNone/>
            </a:pPr>
            <a:r>
              <a:rPr lang="en-US" sz="2000" dirty="0"/>
              <a:t> </a:t>
            </a:r>
            <a:r>
              <a:rPr lang="en-US" sz="2000" dirty="0" smtClean="0"/>
              <a:t>   </a:t>
            </a:r>
            <a:r>
              <a:rPr lang="en-US" sz="2000" dirty="0" err="1" smtClean="0"/>
              <a:t>new_Kelvin</a:t>
            </a:r>
            <a:r>
              <a:rPr lang="en-US" sz="2000" dirty="0" smtClean="0"/>
              <a:t> := (</a:t>
            </a:r>
            <a:r>
              <a:rPr lang="en-US" sz="2000" dirty="0" err="1" smtClean="0"/>
              <a:t>new_value</a:t>
            </a:r>
            <a:r>
              <a:rPr lang="en-US" sz="2000" dirty="0" smtClean="0"/>
              <a:t> / 1.8) + 273.15; </a:t>
            </a:r>
          </a:p>
          <a:p>
            <a:pPr marL="0" indent="0">
              <a:buNone/>
            </a:pPr>
            <a:r>
              <a:rPr lang="en-US" sz="2000" dirty="0"/>
              <a:t> </a:t>
            </a:r>
            <a:r>
              <a:rPr lang="en-US" sz="2000" dirty="0" smtClean="0"/>
              <a:t>   if (</a:t>
            </a:r>
            <a:r>
              <a:rPr lang="en-US" sz="2000" dirty="0" err="1" smtClean="0"/>
              <a:t>new_kelvin</a:t>
            </a:r>
            <a:r>
              <a:rPr lang="en-US" sz="2000" dirty="0" smtClean="0"/>
              <a:t> &lt; 0) then // </a:t>
            </a:r>
            <a:r>
              <a:rPr lang="ru-RU" sz="2000" dirty="0" smtClean="0"/>
              <a:t>Ошибка. </a:t>
            </a:r>
            <a:endParaRPr lang="en-US" sz="2000" dirty="0" smtClean="0"/>
          </a:p>
          <a:p>
            <a:pPr marL="0" indent="0">
              <a:buNone/>
            </a:pPr>
            <a:r>
              <a:rPr lang="en-US" sz="2000" dirty="0"/>
              <a:t> </a:t>
            </a:r>
            <a:r>
              <a:rPr lang="en-US" sz="2000" dirty="0" smtClean="0"/>
              <a:t>   raise </a:t>
            </a:r>
            <a:r>
              <a:rPr lang="en-US" sz="2000" dirty="0" err="1" smtClean="0"/>
              <a:t>ERangeError.CreateFmt</a:t>
            </a:r>
            <a:r>
              <a:rPr lang="en-US" sz="2000" dirty="0" smtClean="0"/>
              <a:t>( '</a:t>
            </a:r>
            <a:r>
              <a:rPr lang="ru-RU" sz="2000" dirty="0" smtClean="0"/>
              <a:t>Температура %</a:t>
            </a:r>
            <a:r>
              <a:rPr lang="en-US" sz="2000" dirty="0" smtClean="0"/>
              <a:t>f </a:t>
            </a:r>
            <a:r>
              <a:rPr lang="ru-RU" sz="2000" dirty="0" smtClean="0"/>
              <a:t>должна быть больше абсолютного нуля 1 , [</a:t>
            </a:r>
            <a:r>
              <a:rPr lang="en-US" sz="2000" dirty="0" err="1" smtClean="0"/>
              <a:t>new_value</a:t>
            </a:r>
            <a:r>
              <a:rPr lang="en-US" sz="2000" dirty="0" smtClean="0"/>
              <a:t>]); </a:t>
            </a:r>
          </a:p>
          <a:p>
            <a:pPr marL="0" indent="0">
              <a:buNone/>
            </a:pPr>
            <a:r>
              <a:rPr lang="en-US" sz="2000" dirty="0"/>
              <a:t> </a:t>
            </a:r>
            <a:r>
              <a:rPr lang="en-US" sz="2000" dirty="0" smtClean="0"/>
              <a:t>   </a:t>
            </a:r>
            <a:r>
              <a:rPr lang="en-US" sz="2000" dirty="0" err="1" smtClean="0"/>
              <a:t>P_DegreesKelvin</a:t>
            </a:r>
            <a:r>
              <a:rPr lang="en-US" sz="2000" dirty="0" smtClean="0"/>
              <a:t>: = </a:t>
            </a:r>
            <a:r>
              <a:rPr lang="en-US" sz="2000" dirty="0" err="1" smtClean="0"/>
              <a:t>new_kelvin</a:t>
            </a:r>
            <a:r>
              <a:rPr lang="en-US" sz="2000" dirty="0" smtClean="0"/>
              <a:t>; </a:t>
            </a:r>
          </a:p>
          <a:p>
            <a:pPr marL="0" indent="0">
              <a:buNone/>
            </a:pPr>
            <a:r>
              <a:rPr lang="en-US" sz="2000" dirty="0" smtClean="0"/>
              <a:t>end;</a:t>
            </a:r>
            <a:endParaRPr lang="en-US" sz="2000" dirty="0"/>
          </a:p>
        </p:txBody>
      </p:sp>
    </p:spTree>
    <p:extLst>
      <p:ext uri="{BB962C8B-B14F-4D97-AF65-F5344CB8AC3E}">
        <p14:creationId xmlns:p14="http://schemas.microsoft.com/office/powerpoint/2010/main" val="342512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Второе главное преимущество объектно-ориентированного программирования - это </a:t>
            </a:r>
            <a:r>
              <a:rPr lang="ru-RU" sz="3600" b="1" dirty="0" smtClean="0"/>
              <a:t>полиморфизм</a:t>
            </a:r>
            <a:r>
              <a:rPr lang="ru-RU" sz="3600" dirty="0" smtClean="0"/>
              <a:t> (</a:t>
            </a:r>
            <a:r>
              <a:rPr lang="ru-RU" sz="3600" dirty="0" err="1" smtClean="0"/>
              <a:t>polymorphism</a:t>
            </a:r>
            <a:r>
              <a:rPr lang="ru-RU" sz="3600" dirty="0" smtClean="0"/>
              <a:t>), что означает «имеющий много форм». То есть процедура </a:t>
            </a:r>
            <a:r>
              <a:rPr lang="ru-RU" sz="3600" dirty="0" err="1" smtClean="0"/>
              <a:t>Delphi</a:t>
            </a:r>
            <a:r>
              <a:rPr lang="ru-RU" sz="3600" dirty="0" smtClean="0"/>
              <a:t> может иногда управлять объектом, не зная, что он из себя представляет. </a:t>
            </a:r>
            <a:endParaRPr lang="en-US" sz="3600" dirty="0"/>
          </a:p>
        </p:txBody>
      </p:sp>
    </p:spTree>
    <p:extLst>
      <p:ext uri="{BB962C8B-B14F-4D97-AF65-F5344CB8AC3E}">
        <p14:creationId xmlns:p14="http://schemas.microsoft.com/office/powerpoint/2010/main" val="412086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Предположим, что вы создаете класс </a:t>
            </a:r>
            <a:r>
              <a:rPr lang="ru-RU" sz="3600" dirty="0" err="1" smtClean="0"/>
              <a:t>TReport</a:t>
            </a:r>
            <a:r>
              <a:rPr lang="ru-RU" sz="3600" dirty="0" smtClean="0"/>
              <a:t>. Из него вы выделяете классы </a:t>
            </a:r>
            <a:r>
              <a:rPr lang="ru-RU" sz="3600" dirty="0" err="1" smtClean="0"/>
              <a:t>TExpenditureReport</a:t>
            </a:r>
            <a:r>
              <a:rPr lang="ru-RU" sz="3600" dirty="0" smtClean="0"/>
              <a:t> и </a:t>
            </a:r>
            <a:r>
              <a:rPr lang="ru-RU" sz="3600" dirty="0" err="1" smtClean="0"/>
              <a:t>TBudgetReport</a:t>
            </a:r>
            <a:r>
              <a:rPr lang="ru-RU" sz="3600" dirty="0" smtClean="0"/>
              <a:t>, наследующие некоторые возможности, которые определены классом </a:t>
            </a:r>
            <a:r>
              <a:rPr lang="ru-RU" sz="3600" dirty="0" err="1" smtClean="0"/>
              <a:t>TReport</a:t>
            </a:r>
            <a:r>
              <a:rPr lang="ru-RU" sz="3600" dirty="0" smtClean="0"/>
              <a:t>. Теперь процедуре, в качестве параметра которой выступает объект класса </a:t>
            </a:r>
            <a:r>
              <a:rPr lang="ru-RU" sz="3600" dirty="0" err="1" smtClean="0"/>
              <a:t>TReport</a:t>
            </a:r>
            <a:r>
              <a:rPr lang="ru-RU" sz="3600" dirty="0" smtClean="0"/>
              <a:t>, можно передавать как объект класса </a:t>
            </a:r>
            <a:r>
              <a:rPr lang="ru-RU" sz="3600" dirty="0" err="1" smtClean="0"/>
              <a:t>TReport</a:t>
            </a:r>
            <a:r>
              <a:rPr lang="ru-RU" sz="3600" dirty="0" smtClean="0"/>
              <a:t>, так и объекты класса </a:t>
            </a:r>
            <a:r>
              <a:rPr lang="ru-RU" sz="3600" dirty="0" err="1" smtClean="0"/>
              <a:t>TBudgetReport</a:t>
            </a:r>
            <a:r>
              <a:rPr lang="ru-RU" sz="3600" dirty="0" smtClean="0"/>
              <a:t> или </a:t>
            </a:r>
            <a:r>
              <a:rPr lang="ru-RU" sz="3600" dirty="0" err="1" smtClean="0"/>
              <a:t>TExpenditureReport</a:t>
            </a:r>
            <a:r>
              <a:rPr lang="ru-RU" sz="3600" dirty="0" smtClean="0"/>
              <a:t>. Процедура вызывает только методы класса </a:t>
            </a:r>
            <a:r>
              <a:rPr lang="ru-RU" sz="3600" dirty="0" err="1" smtClean="0"/>
              <a:t>TReport</a:t>
            </a:r>
            <a:r>
              <a:rPr lang="ru-RU" sz="3600" dirty="0" smtClean="0"/>
              <a:t>, ей не требуется определять, каким видом объекта она управляет.</a:t>
            </a:r>
            <a:endParaRPr lang="en-US" sz="3600" dirty="0"/>
          </a:p>
        </p:txBody>
      </p:sp>
    </p:spTree>
    <p:extLst>
      <p:ext uri="{BB962C8B-B14F-4D97-AF65-F5344CB8AC3E}">
        <p14:creationId xmlns:p14="http://schemas.microsoft.com/office/powerpoint/2010/main" val="345300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В некоторых случаях базовый класс может только объявлять метод, но не реализовывать его. Реализация возлагается на классы-наследники. Данный метод объявляется в базовом классе для того, чтобы определить форму метода, который будет реализовываться классами-наследниками. Это позволяет программе полиморфно обращаться с объектами полученных классов. </a:t>
            </a:r>
            <a:endParaRPr lang="en-US" sz="3600" dirty="0"/>
          </a:p>
        </p:txBody>
      </p:sp>
    </p:spTree>
    <p:extLst>
      <p:ext uri="{BB962C8B-B14F-4D97-AF65-F5344CB8AC3E}">
        <p14:creationId xmlns:p14="http://schemas.microsoft.com/office/powerpoint/2010/main" val="310862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92500"/>
          </a:bodyPr>
          <a:lstStyle/>
          <a:p>
            <a:pPr marL="0" indent="0" algn="just">
              <a:buNone/>
            </a:pPr>
            <a:r>
              <a:rPr lang="ru-RU" sz="3600" dirty="0" smtClean="0"/>
              <a:t>Базовым классом может создаваться и пустая реализация данного метода. В таком случае будет объявлен метод с ключевым словом </a:t>
            </a:r>
            <a:r>
              <a:rPr lang="ru-RU" sz="3600" b="1" dirty="0" err="1" smtClean="0"/>
              <a:t>abstract</a:t>
            </a:r>
            <a:r>
              <a:rPr lang="ru-RU" sz="3600" dirty="0" smtClean="0"/>
              <a:t>, по которому </a:t>
            </a:r>
            <a:r>
              <a:rPr lang="ru-RU" sz="3600" dirty="0" err="1" smtClean="0"/>
              <a:t>Delphi</a:t>
            </a:r>
            <a:r>
              <a:rPr lang="ru-RU" sz="3600" dirty="0" smtClean="0"/>
              <a:t> определяет, что базовый класс не будет реализовывать метод. </a:t>
            </a:r>
            <a:endParaRPr lang="en-US" sz="3600" dirty="0" smtClean="0"/>
          </a:p>
          <a:p>
            <a:pPr marL="0" indent="0" algn="just">
              <a:buNone/>
            </a:pPr>
            <a:r>
              <a:rPr lang="ru-RU" sz="3600" dirty="0" err="1" smtClean="0"/>
              <a:t>type</a:t>
            </a:r>
            <a:r>
              <a:rPr lang="ru-RU" sz="3600" dirty="0" smtClean="0"/>
              <a:t> </a:t>
            </a:r>
            <a:endParaRPr lang="en-US" sz="3600" dirty="0" smtClean="0"/>
          </a:p>
          <a:p>
            <a:pPr marL="0" indent="0" algn="just">
              <a:buNone/>
            </a:pPr>
            <a:r>
              <a:rPr lang="en-US" sz="3600" dirty="0"/>
              <a:t> </a:t>
            </a:r>
            <a:r>
              <a:rPr lang="en-US" sz="3600" dirty="0" smtClean="0"/>
              <a:t> </a:t>
            </a:r>
            <a:r>
              <a:rPr lang="ru-RU" sz="3600" dirty="0" err="1" smtClean="0"/>
              <a:t>TReport</a:t>
            </a:r>
            <a:r>
              <a:rPr lang="ru-RU" sz="3600" dirty="0" smtClean="0"/>
              <a:t> = </a:t>
            </a:r>
            <a:r>
              <a:rPr lang="ru-RU" sz="3600" dirty="0" err="1" smtClean="0"/>
              <a:t>cla</a:t>
            </a:r>
            <a:r>
              <a:rPr lang="en-US" sz="3600" dirty="0" err="1" smtClean="0"/>
              <a:t>ss</a:t>
            </a:r>
            <a:r>
              <a:rPr lang="ru-RU" sz="3600" dirty="0" smtClean="0"/>
              <a:t>(</a:t>
            </a:r>
            <a:r>
              <a:rPr lang="ru-RU" sz="3600" dirty="0" err="1" smtClean="0"/>
              <a:t>TObject</a:t>
            </a:r>
            <a:r>
              <a:rPr lang="ru-RU" sz="3600" dirty="0" smtClean="0"/>
              <a:t>) </a:t>
            </a:r>
            <a:endParaRPr lang="en-US" sz="3600" dirty="0" smtClean="0"/>
          </a:p>
          <a:p>
            <a:pPr marL="0" indent="0" algn="just">
              <a:buNone/>
            </a:pPr>
            <a:r>
              <a:rPr lang="en-US" sz="3600" dirty="0"/>
              <a:t> </a:t>
            </a:r>
            <a:r>
              <a:rPr lang="en-US" sz="3600" dirty="0" smtClean="0"/>
              <a:t> </a:t>
            </a:r>
            <a:r>
              <a:rPr lang="ru-RU" sz="3600" dirty="0" err="1" smtClean="0"/>
              <a:t>public</a:t>
            </a:r>
            <a:r>
              <a:rPr lang="ru-RU" sz="3600" dirty="0" smtClean="0"/>
              <a:t> </a:t>
            </a:r>
            <a:endParaRPr lang="en-US" sz="3600" dirty="0" smtClean="0"/>
          </a:p>
          <a:p>
            <a:pPr marL="0" indent="0" algn="just">
              <a:buNone/>
            </a:pPr>
            <a:r>
              <a:rPr lang="en-US" sz="3600" dirty="0"/>
              <a:t> </a:t>
            </a:r>
            <a:r>
              <a:rPr lang="en-US" sz="3600" dirty="0" smtClean="0"/>
              <a:t> </a:t>
            </a:r>
            <a:r>
              <a:rPr lang="ru-RU" sz="3600" dirty="0" err="1" smtClean="0"/>
              <a:t>procedure</a:t>
            </a:r>
            <a:r>
              <a:rPr lang="ru-RU" sz="3600" dirty="0" smtClean="0"/>
              <a:t> </a:t>
            </a:r>
            <a:r>
              <a:rPr lang="ru-RU" sz="3600" dirty="0" err="1" smtClean="0"/>
              <a:t>PrintReport</a:t>
            </a:r>
            <a:r>
              <a:rPr lang="ru-RU" sz="3600" dirty="0" smtClean="0"/>
              <a:t>; </a:t>
            </a:r>
            <a:r>
              <a:rPr lang="ru-RU" sz="3600" dirty="0" err="1" smtClean="0"/>
              <a:t>virtual</a:t>
            </a:r>
            <a:r>
              <a:rPr lang="ru-RU" sz="3600" dirty="0" smtClean="0"/>
              <a:t>; </a:t>
            </a:r>
            <a:r>
              <a:rPr lang="ru-RU" sz="3600" dirty="0" err="1" smtClean="0"/>
              <a:t>abstract</a:t>
            </a:r>
            <a:r>
              <a:rPr lang="ru-RU" sz="3600" dirty="0" smtClean="0"/>
              <a:t>; </a:t>
            </a:r>
            <a:endParaRPr lang="en-US" sz="3600" dirty="0" smtClean="0"/>
          </a:p>
          <a:p>
            <a:pPr marL="0" indent="0" algn="just">
              <a:buNone/>
            </a:pPr>
            <a:r>
              <a:rPr lang="ru-RU" sz="3600" dirty="0" err="1" smtClean="0"/>
              <a:t>end</a:t>
            </a:r>
            <a:r>
              <a:rPr lang="ru-RU" sz="3600" dirty="0" smtClean="0"/>
              <a:t>;</a:t>
            </a:r>
            <a:endParaRPr lang="en-US" sz="3600" dirty="0"/>
          </a:p>
        </p:txBody>
      </p:sp>
    </p:spTree>
    <p:extLst>
      <p:ext uri="{BB962C8B-B14F-4D97-AF65-F5344CB8AC3E}">
        <p14:creationId xmlns:p14="http://schemas.microsoft.com/office/powerpoint/2010/main" val="112804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Применение абстрактного виртуального метода не только позволяет классу объявлять метод без реализации, но и контролирует использование базового класса программой. Если программа создает копию базового класса, то компилятор выдает предупреждение, указывающее на формирование объекта с абстрактным методом. Программа может все же создавать объекты и использовать их неабстрактные методы, но при попытке оперировать абстрактным методом возникает исключительная ситуация. </a:t>
            </a:r>
            <a:endParaRPr lang="en-US" sz="3600" dirty="0"/>
          </a:p>
        </p:txBody>
      </p:sp>
    </p:spTree>
    <p:extLst>
      <p:ext uri="{BB962C8B-B14F-4D97-AF65-F5344CB8AC3E}">
        <p14:creationId xmlns:p14="http://schemas.microsoft.com/office/powerpoint/2010/main" val="123448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Функции и процедуры поддерживают </a:t>
            </a:r>
            <a:r>
              <a:rPr lang="ru-RU" sz="3600" b="1" dirty="0" smtClean="0"/>
              <a:t>многократное использование</a:t>
            </a:r>
            <a:r>
              <a:rPr lang="ru-RU" sz="3600" dirty="0" smtClean="0"/>
              <a:t> (</a:t>
            </a:r>
            <a:r>
              <a:rPr lang="ru-RU" sz="3600" dirty="0" err="1" smtClean="0"/>
              <a:t>reuse</a:t>
            </a:r>
            <a:r>
              <a:rPr lang="ru-RU" sz="3600" dirty="0" smtClean="0"/>
              <a:t>). Чтобы каждый раз не писать код заново, лучше поместить его в процедуру. В таком случае вместо блока кода можно просто подставить эту подпрограмму.</a:t>
            </a:r>
            <a:endParaRPr lang="en-US" sz="3600" dirty="0" smtClean="0"/>
          </a:p>
          <a:p>
            <a:pPr marL="0" indent="0" algn="just">
              <a:buNone/>
            </a:pPr>
            <a:r>
              <a:rPr lang="ru-RU" sz="3600" dirty="0" smtClean="0"/>
              <a:t>Точно так же допускается создавать класс, который делает процедуру доступной из любой части программы. Работая с объектом, который является экземпляром класса, программа может использовать процедуру</a:t>
            </a:r>
            <a:r>
              <a:rPr lang="en-US" sz="3600" dirty="0"/>
              <a:t>.</a:t>
            </a:r>
            <a:endParaRPr lang="en-US" sz="3600" dirty="0"/>
          </a:p>
        </p:txBody>
      </p:sp>
    </p:spTree>
    <p:extLst>
      <p:ext uri="{BB962C8B-B14F-4D97-AF65-F5344CB8AC3E}">
        <p14:creationId xmlns:p14="http://schemas.microsoft.com/office/powerpoint/2010/main" val="389867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92500" lnSpcReduction="10000"/>
          </a:bodyPr>
          <a:lstStyle/>
          <a:p>
            <a:pPr marL="0" indent="0" algn="just">
              <a:buNone/>
            </a:pPr>
            <a:r>
              <a:rPr lang="ru-RU" sz="3600" b="1" dirty="0" smtClean="0"/>
              <a:t>Наследование</a:t>
            </a:r>
            <a:r>
              <a:rPr lang="ru-RU" sz="3600" dirty="0" smtClean="0"/>
              <a:t> (</a:t>
            </a:r>
            <a:r>
              <a:rPr lang="ru-RU" sz="3600" dirty="0" err="1" smtClean="0"/>
              <a:t>inheritance</a:t>
            </a:r>
            <a:r>
              <a:rPr lang="ru-RU" sz="3600" dirty="0" smtClean="0"/>
              <a:t>) - это объектно-ориентированная версия многократного использования кода. Классы, которые наследуют функциональные возможности от родительских классов, не должны повторно реализовывать эти возможности. Ключевое слово </a:t>
            </a:r>
            <a:r>
              <a:rPr lang="ru-RU" sz="3600" dirty="0" err="1" smtClean="0"/>
              <a:t>virtual</a:t>
            </a:r>
            <a:r>
              <a:rPr lang="ru-RU" sz="3600" dirty="0" smtClean="0"/>
              <a:t> обеспечивает особенно эффективные средства многократного использования через наследование. Родительский класс объявляет некоторые методы как </a:t>
            </a:r>
            <a:r>
              <a:rPr lang="ru-RU" sz="3600" b="1" dirty="0" smtClean="0"/>
              <a:t>виртуальные</a:t>
            </a:r>
            <a:r>
              <a:rPr lang="ru-RU" sz="3600" dirty="0" smtClean="0"/>
              <a:t>. Классы-наследники с помощью ключевого слова </a:t>
            </a:r>
            <a:r>
              <a:rPr lang="ru-RU" sz="3600" dirty="0" err="1" smtClean="0"/>
              <a:t>override</a:t>
            </a:r>
            <a:r>
              <a:rPr lang="ru-RU" sz="3600" dirty="0" smtClean="0"/>
              <a:t> способны заменить эти методы в полученном классе. Новый метод может использовать ключевое слово </a:t>
            </a:r>
            <a:r>
              <a:rPr lang="ru-RU" sz="3600" dirty="0" err="1" smtClean="0"/>
              <a:t>inherited</a:t>
            </a:r>
            <a:r>
              <a:rPr lang="ru-RU" sz="3600" dirty="0" smtClean="0"/>
              <a:t>, чтобы вызвать версию метода родительского класса.</a:t>
            </a:r>
            <a:endParaRPr lang="en-US" sz="3600" dirty="0"/>
          </a:p>
        </p:txBody>
      </p:sp>
    </p:spTree>
    <p:extLst>
      <p:ext uri="{BB962C8B-B14F-4D97-AF65-F5344CB8AC3E}">
        <p14:creationId xmlns:p14="http://schemas.microsoft.com/office/powerpoint/2010/main" val="422402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92500" lnSpcReduction="20000"/>
          </a:bodyPr>
          <a:lstStyle/>
          <a:p>
            <a:pPr marL="0" indent="0" algn="just">
              <a:buNone/>
            </a:pPr>
            <a:r>
              <a:rPr lang="en-US" sz="3600" dirty="0" smtClean="0"/>
              <a:t>interface </a:t>
            </a:r>
          </a:p>
          <a:p>
            <a:pPr marL="0" indent="0" algn="just">
              <a:buNone/>
            </a:pPr>
            <a:r>
              <a:rPr lang="en-US" sz="3600" dirty="0"/>
              <a:t> </a:t>
            </a:r>
            <a:r>
              <a:rPr lang="en-US" sz="3600" dirty="0" smtClean="0"/>
              <a:t> type </a:t>
            </a:r>
          </a:p>
          <a:p>
            <a:pPr marL="0" indent="0" algn="just">
              <a:buNone/>
            </a:pPr>
            <a:r>
              <a:rPr lang="en-US" sz="3600" dirty="0"/>
              <a:t> </a:t>
            </a:r>
            <a:r>
              <a:rPr lang="en-US" sz="3600" dirty="0" smtClean="0"/>
              <a:t>   </a:t>
            </a:r>
            <a:r>
              <a:rPr lang="en-US" sz="3600" dirty="0" err="1" smtClean="0"/>
              <a:t>TReport</a:t>
            </a:r>
            <a:r>
              <a:rPr lang="en-US" sz="3600" dirty="0" smtClean="0"/>
              <a:t> = class(</a:t>
            </a:r>
            <a:r>
              <a:rPr lang="en-US" sz="3600" dirty="0" err="1" smtClean="0"/>
              <a:t>TObject</a:t>
            </a:r>
            <a:r>
              <a:rPr lang="en-US" sz="3600" dirty="0" smtClean="0"/>
              <a:t>) </a:t>
            </a:r>
          </a:p>
          <a:p>
            <a:pPr marL="0" indent="0" algn="just">
              <a:buNone/>
            </a:pPr>
            <a:r>
              <a:rPr lang="en-US" sz="3600" dirty="0"/>
              <a:t> </a:t>
            </a:r>
            <a:r>
              <a:rPr lang="en-US" sz="3600" dirty="0" smtClean="0"/>
              <a:t>     protected </a:t>
            </a:r>
          </a:p>
          <a:p>
            <a:pPr marL="0" indent="0" algn="just">
              <a:buNone/>
            </a:pPr>
            <a:r>
              <a:rPr lang="en-US" sz="3600" dirty="0"/>
              <a:t> </a:t>
            </a:r>
            <a:r>
              <a:rPr lang="en-US" sz="3600" dirty="0" smtClean="0"/>
              <a:t>       procedure </a:t>
            </a:r>
            <a:r>
              <a:rPr lang="en-US" sz="3600" dirty="0" err="1" smtClean="0"/>
              <a:t>PrintReport</a:t>
            </a:r>
            <a:r>
              <a:rPr lang="en-US" sz="3600" dirty="0" smtClean="0"/>
              <a:t>; virtual; </a:t>
            </a:r>
          </a:p>
          <a:p>
            <a:pPr marL="0" indent="0" algn="just">
              <a:buNone/>
            </a:pPr>
            <a:r>
              <a:rPr lang="en-US" sz="3600" dirty="0"/>
              <a:t> </a:t>
            </a:r>
            <a:r>
              <a:rPr lang="en-US" sz="3600" dirty="0" smtClean="0"/>
              <a:t>   end; </a:t>
            </a:r>
          </a:p>
          <a:p>
            <a:pPr marL="0" indent="0" algn="just">
              <a:buNone/>
            </a:pPr>
            <a:r>
              <a:rPr lang="en-US" sz="3600" dirty="0"/>
              <a:t> </a:t>
            </a:r>
            <a:r>
              <a:rPr lang="en-US" sz="3600" dirty="0" smtClean="0"/>
              <a:t>   </a:t>
            </a:r>
            <a:r>
              <a:rPr lang="en-US" sz="3600" dirty="0" err="1" smtClean="0"/>
              <a:t>TBudgetReport</a:t>
            </a:r>
            <a:r>
              <a:rPr lang="en-US" sz="3600" dirty="0" smtClean="0"/>
              <a:t> = class(</a:t>
            </a:r>
            <a:r>
              <a:rPr lang="en-US" sz="3600" dirty="0" err="1" smtClean="0"/>
              <a:t>TReport</a:t>
            </a:r>
            <a:r>
              <a:rPr lang="en-US" sz="3600" dirty="0" smtClean="0"/>
              <a:t>) </a:t>
            </a:r>
          </a:p>
          <a:p>
            <a:pPr marL="0" indent="0" algn="just">
              <a:buNone/>
            </a:pPr>
            <a:r>
              <a:rPr lang="en-US" sz="3600" dirty="0"/>
              <a:t> </a:t>
            </a:r>
            <a:r>
              <a:rPr lang="en-US" sz="3600" dirty="0" smtClean="0"/>
              <a:t>     protected </a:t>
            </a:r>
          </a:p>
          <a:p>
            <a:pPr marL="0" indent="0" algn="just">
              <a:buNone/>
            </a:pPr>
            <a:r>
              <a:rPr lang="en-US" sz="3600" dirty="0"/>
              <a:t> </a:t>
            </a:r>
            <a:r>
              <a:rPr lang="en-US" sz="3600" dirty="0" smtClean="0"/>
              <a:t>       procedure </a:t>
            </a:r>
            <a:r>
              <a:rPr lang="en-US" sz="3600" dirty="0" err="1" smtClean="0"/>
              <a:t>PrintReport</a:t>
            </a:r>
            <a:r>
              <a:rPr lang="en-US" sz="3600" dirty="0" smtClean="0"/>
              <a:t>; override; </a:t>
            </a:r>
          </a:p>
          <a:p>
            <a:pPr marL="0" indent="0" algn="just">
              <a:buNone/>
            </a:pPr>
            <a:r>
              <a:rPr lang="en-US" sz="3600" dirty="0"/>
              <a:t> </a:t>
            </a:r>
            <a:r>
              <a:rPr lang="en-US" sz="3600" dirty="0" smtClean="0"/>
              <a:t>   end;</a:t>
            </a:r>
            <a:endParaRPr lang="en-US" sz="3600" dirty="0"/>
          </a:p>
        </p:txBody>
      </p:sp>
    </p:spTree>
    <p:extLst>
      <p:ext uri="{BB962C8B-B14F-4D97-AF65-F5344CB8AC3E}">
        <p14:creationId xmlns:p14="http://schemas.microsoft.com/office/powerpoint/2010/main" val="350165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42900" y="1303020"/>
            <a:ext cx="11327130" cy="5052060"/>
          </a:xfrm>
        </p:spPr>
        <p:txBody>
          <a:bodyPr>
            <a:noAutofit/>
          </a:bodyPr>
          <a:lstStyle/>
          <a:p>
            <a:pPr marL="0" indent="0" algn="just">
              <a:buNone/>
            </a:pPr>
            <a:r>
              <a:rPr lang="ru-RU" sz="3200" dirty="0" smtClean="0"/>
              <a:t>Использование функций и процедур позволяет программисту разбивать код большой программы на управляемые части. С помощью массивов и структур данных, определяемых пользователем, можно упростить работу с элементами данных, сгруппировав их особым образом.</a:t>
            </a:r>
          </a:p>
          <a:p>
            <a:pPr marL="0" indent="0" algn="just">
              <a:buNone/>
            </a:pPr>
            <a:r>
              <a:rPr lang="ru-RU" sz="3200" dirty="0" smtClean="0"/>
              <a:t>Благодаря классам возможно группировать логику работы программы и данные различными способами. Класс обеспечивает объединение данных и методов в одном объекте. Этот новый подход к управлению сложностью программ позволяет рассматривать алгоритмы с другой точки зрения.</a:t>
            </a:r>
            <a:endParaRPr lang="en-US" sz="3200" dirty="0"/>
          </a:p>
        </p:txBody>
      </p:sp>
    </p:spTree>
    <p:extLst>
      <p:ext uri="{BB962C8B-B14F-4D97-AF65-F5344CB8AC3E}">
        <p14:creationId xmlns:p14="http://schemas.microsoft.com/office/powerpoint/2010/main" val="2866385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62500" lnSpcReduction="20000"/>
          </a:bodyPr>
          <a:lstStyle/>
          <a:p>
            <a:pPr marL="0" indent="0" algn="just">
              <a:buNone/>
            </a:pPr>
            <a:r>
              <a:rPr lang="en-US" sz="3600" dirty="0" smtClean="0"/>
              <a:t>implementation </a:t>
            </a:r>
          </a:p>
          <a:p>
            <a:pPr marL="0" indent="0" algn="just">
              <a:buNone/>
            </a:pPr>
            <a:r>
              <a:rPr lang="en-US" sz="3600" dirty="0" smtClean="0"/>
              <a:t>// </a:t>
            </a:r>
            <a:r>
              <a:rPr lang="ru-RU" sz="3600" dirty="0" smtClean="0"/>
              <a:t>Печать заголовка. </a:t>
            </a:r>
            <a:endParaRPr lang="en-US" sz="3600" dirty="0" smtClean="0"/>
          </a:p>
          <a:p>
            <a:pPr marL="0" indent="0" algn="just">
              <a:buNone/>
            </a:pPr>
            <a:r>
              <a:rPr lang="en-US" sz="3600" dirty="0" smtClean="0"/>
              <a:t>procedure </a:t>
            </a:r>
            <a:r>
              <a:rPr lang="en-US" sz="3600" dirty="0" err="1" smtClean="0"/>
              <a:t>TReport.PrintReport</a:t>
            </a:r>
            <a:r>
              <a:rPr lang="en-US" sz="3600" dirty="0" smtClean="0"/>
              <a:t>; </a:t>
            </a:r>
          </a:p>
          <a:p>
            <a:pPr marL="0" indent="0" algn="just">
              <a:buNone/>
            </a:pPr>
            <a:r>
              <a:rPr lang="en-US" sz="3600" dirty="0" smtClean="0"/>
              <a:t>begin </a:t>
            </a:r>
          </a:p>
          <a:p>
            <a:pPr marL="0" indent="0" algn="just">
              <a:buNone/>
            </a:pPr>
            <a:r>
              <a:rPr lang="en-US" sz="3600" dirty="0"/>
              <a:t> </a:t>
            </a:r>
            <a:r>
              <a:rPr lang="en-US" sz="3600" dirty="0" smtClean="0"/>
              <a:t> // </a:t>
            </a:r>
            <a:r>
              <a:rPr lang="ru-RU" sz="3600" dirty="0" smtClean="0"/>
              <a:t>Печать заголовка. </a:t>
            </a:r>
            <a:endParaRPr lang="en-US" sz="3600" dirty="0" smtClean="0"/>
          </a:p>
          <a:p>
            <a:pPr marL="0" indent="0" algn="just">
              <a:buNone/>
            </a:pPr>
            <a:r>
              <a:rPr lang="en-US" sz="3600" dirty="0" smtClean="0"/>
              <a:t>end ; </a:t>
            </a:r>
          </a:p>
          <a:p>
            <a:pPr marL="0" indent="0" algn="just">
              <a:buNone/>
            </a:pPr>
            <a:r>
              <a:rPr lang="en-US" sz="3600" dirty="0" smtClean="0"/>
              <a:t>// </a:t>
            </a:r>
            <a:r>
              <a:rPr lang="ru-RU" sz="3600" dirty="0" smtClean="0"/>
              <a:t>Печать бюджетного отчета. </a:t>
            </a:r>
            <a:endParaRPr lang="en-US" sz="3600" dirty="0" smtClean="0"/>
          </a:p>
          <a:p>
            <a:pPr marL="0" indent="0" algn="just">
              <a:buNone/>
            </a:pPr>
            <a:r>
              <a:rPr lang="en-US" sz="3600" dirty="0" smtClean="0"/>
              <a:t>procedure </a:t>
            </a:r>
            <a:r>
              <a:rPr lang="en-US" sz="3600" dirty="0" err="1" smtClean="0"/>
              <a:t>TBudgetReport.PrintReport</a:t>
            </a:r>
            <a:r>
              <a:rPr lang="en-US" sz="3600" dirty="0" smtClean="0"/>
              <a:t>; </a:t>
            </a:r>
          </a:p>
          <a:p>
            <a:pPr marL="0" indent="0" algn="just">
              <a:buNone/>
            </a:pPr>
            <a:r>
              <a:rPr lang="en-US" sz="3600" dirty="0" smtClean="0"/>
              <a:t>begin </a:t>
            </a:r>
          </a:p>
          <a:p>
            <a:pPr marL="0" indent="0" algn="just">
              <a:buNone/>
            </a:pPr>
            <a:r>
              <a:rPr lang="en-US" sz="3600" dirty="0" smtClean="0"/>
              <a:t>  // </a:t>
            </a:r>
            <a:r>
              <a:rPr lang="ru-RU" sz="3600" dirty="0" smtClean="0"/>
              <a:t>Использует метод родительского класса </a:t>
            </a:r>
            <a:r>
              <a:rPr lang="en-US" sz="3600" dirty="0" err="1" smtClean="0"/>
              <a:t>PrintReport</a:t>
            </a:r>
            <a:r>
              <a:rPr lang="en-US" sz="3600" dirty="0" smtClean="0"/>
              <a:t> </a:t>
            </a:r>
            <a:r>
              <a:rPr lang="ru-RU" sz="3600" dirty="0" smtClean="0"/>
              <a:t>для печати заголовков. </a:t>
            </a:r>
            <a:endParaRPr lang="en-US" sz="3600" dirty="0" smtClean="0"/>
          </a:p>
          <a:p>
            <a:pPr marL="0" indent="0" algn="just">
              <a:buNone/>
            </a:pPr>
            <a:r>
              <a:rPr lang="en-US" sz="3600" dirty="0" smtClean="0"/>
              <a:t>  inherited </a:t>
            </a:r>
            <a:r>
              <a:rPr lang="en-US" sz="3600" dirty="0" err="1" smtClean="0"/>
              <a:t>PrintReport</a:t>
            </a:r>
            <a:r>
              <a:rPr lang="en-US" sz="3600" dirty="0" smtClean="0"/>
              <a:t> ; </a:t>
            </a:r>
          </a:p>
          <a:p>
            <a:pPr marL="0" indent="0" algn="just">
              <a:buNone/>
            </a:pPr>
            <a:r>
              <a:rPr lang="en-US" sz="3600" dirty="0" smtClean="0"/>
              <a:t>  // </a:t>
            </a:r>
            <a:r>
              <a:rPr lang="ru-RU" sz="3600" dirty="0" smtClean="0"/>
              <a:t>Печать оставшейся части отчета. </a:t>
            </a:r>
            <a:endParaRPr lang="en-US" sz="3600" dirty="0" smtClean="0"/>
          </a:p>
          <a:p>
            <a:pPr marL="0" indent="0" algn="just">
              <a:buNone/>
            </a:pPr>
            <a:r>
              <a:rPr lang="en-US" sz="3600" dirty="0" smtClean="0"/>
              <a:t>end;</a:t>
            </a:r>
            <a:endParaRPr lang="en-US" sz="3600" dirty="0"/>
          </a:p>
        </p:txBody>
      </p:sp>
    </p:spTree>
    <p:extLst>
      <p:ext uri="{BB962C8B-B14F-4D97-AF65-F5344CB8AC3E}">
        <p14:creationId xmlns:p14="http://schemas.microsoft.com/office/powerpoint/2010/main" val="868679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Классы позволяют реализовать стиль программирования, при котором несколько объектов работают над задачей совместно. В этом случае нет необходимости указывать последовательность команд для выполнения задачи. Более правильным решением будет разработка модели поведения объектов, а не разбивание задачи на последовательность шагов. Чтобы отделить такие варианты от традиционных алгоритмов, их называют </a:t>
            </a:r>
            <a:r>
              <a:rPr lang="ru-RU" sz="3600" b="1" dirty="0" smtClean="0"/>
              <a:t>парадигмами </a:t>
            </a:r>
            <a:r>
              <a:rPr lang="ru-RU" sz="3600" dirty="0" smtClean="0"/>
              <a:t>(</a:t>
            </a:r>
            <a:r>
              <a:rPr lang="ru-RU" sz="3600" dirty="0" err="1" smtClean="0"/>
              <a:t>paradigms</a:t>
            </a:r>
            <a:r>
              <a:rPr lang="ru-RU" sz="3600" dirty="0" smtClean="0"/>
              <a:t>).</a:t>
            </a:r>
            <a:endParaRPr lang="en-US" sz="3600" dirty="0"/>
          </a:p>
        </p:txBody>
      </p:sp>
    </p:spTree>
    <p:extLst>
      <p:ext uri="{BB962C8B-B14F-4D97-AF65-F5344CB8AC3E}">
        <p14:creationId xmlns:p14="http://schemas.microsoft.com/office/powerpoint/2010/main" val="186517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b="1" dirty="0" smtClean="0"/>
              <a:t>Управляющие объекты </a:t>
            </a:r>
            <a:r>
              <a:rPr lang="ru-RU" sz="3600" dirty="0" smtClean="0"/>
              <a:t>(</a:t>
            </a:r>
            <a:r>
              <a:rPr lang="ru-RU" sz="3600" dirty="0" err="1" smtClean="0"/>
              <a:t>command</a:t>
            </a:r>
            <a:r>
              <a:rPr lang="ru-RU" sz="3600" dirty="0" smtClean="0"/>
              <a:t> </a:t>
            </a:r>
            <a:r>
              <a:rPr lang="ru-RU" sz="3600" dirty="0" err="1" smtClean="0"/>
              <a:t>object</a:t>
            </a:r>
            <a:r>
              <a:rPr lang="ru-RU" sz="3600" dirty="0" smtClean="0"/>
              <a:t>) также называются </a:t>
            </a:r>
            <a:r>
              <a:rPr lang="ru-RU" sz="3600" b="1" dirty="0" smtClean="0"/>
              <a:t>объектами действия </a:t>
            </a:r>
            <a:r>
              <a:rPr lang="ru-RU" sz="3600" dirty="0" smtClean="0"/>
              <a:t>(</a:t>
            </a:r>
            <a:r>
              <a:rPr lang="ru-RU" sz="3600" dirty="0" err="1" smtClean="0"/>
              <a:t>action</a:t>
            </a:r>
            <a:r>
              <a:rPr lang="ru-RU" sz="3600" dirty="0" smtClean="0"/>
              <a:t> </a:t>
            </a:r>
            <a:r>
              <a:rPr lang="ru-RU" sz="3600" dirty="0" err="1" smtClean="0"/>
              <a:t>objects</a:t>
            </a:r>
            <a:r>
              <a:rPr lang="ru-RU" sz="3600" dirty="0" smtClean="0"/>
              <a:t>), </a:t>
            </a:r>
            <a:r>
              <a:rPr lang="ru-RU" sz="3600" b="1" dirty="0" smtClean="0"/>
              <a:t>функцией </a:t>
            </a:r>
            <a:r>
              <a:rPr lang="ru-RU" sz="3600" dirty="0" smtClean="0"/>
              <a:t>(</a:t>
            </a:r>
            <a:r>
              <a:rPr lang="ru-RU" sz="3600" dirty="0" err="1" smtClean="0"/>
              <a:t>function</a:t>
            </a:r>
            <a:r>
              <a:rPr lang="ru-RU" sz="3600" dirty="0" smtClean="0"/>
              <a:t> </a:t>
            </a:r>
            <a:r>
              <a:rPr lang="ru-RU" sz="3600" dirty="0" err="1" smtClean="0"/>
              <a:t>objects</a:t>
            </a:r>
            <a:r>
              <a:rPr lang="ru-RU" sz="3600" dirty="0" smtClean="0"/>
              <a:t>) или </a:t>
            </a:r>
            <a:r>
              <a:rPr lang="ru-RU" sz="3600" b="1" dirty="0" smtClean="0"/>
              <a:t>функторами </a:t>
            </a:r>
            <a:r>
              <a:rPr lang="ru-RU" sz="3600" dirty="0" smtClean="0"/>
              <a:t>(</a:t>
            </a:r>
            <a:r>
              <a:rPr lang="ru-RU" sz="3600" dirty="0" err="1" smtClean="0"/>
              <a:t>functors</a:t>
            </a:r>
            <a:r>
              <a:rPr lang="ru-RU" sz="3600" dirty="0" smtClean="0"/>
              <a:t>). Управляющий объект представляет собой действие. Программа может использовать метод объекта </a:t>
            </a:r>
            <a:r>
              <a:rPr lang="ru-RU" sz="3600" dirty="0" err="1" smtClean="0"/>
              <a:t>Execute</a:t>
            </a:r>
            <a:r>
              <a:rPr lang="ru-RU" sz="3600" dirty="0" smtClean="0"/>
              <a:t>, чтобы объект выполнил предписанное ему действие. Программе ничего не нужно знать о действии, достаточно данных о том, что у объекта определен метод </a:t>
            </a:r>
            <a:r>
              <a:rPr lang="ru-RU" sz="3600" dirty="0" err="1" smtClean="0"/>
              <a:t>Execute</a:t>
            </a:r>
            <a:r>
              <a:rPr lang="en-US" sz="3600" dirty="0" smtClean="0"/>
              <a:t>.</a:t>
            </a:r>
            <a:endParaRPr lang="en-US" sz="3600" dirty="0"/>
          </a:p>
        </p:txBody>
      </p:sp>
    </p:spTree>
    <p:extLst>
      <p:ext uri="{BB962C8B-B14F-4D97-AF65-F5344CB8AC3E}">
        <p14:creationId xmlns:p14="http://schemas.microsoft.com/office/powerpoint/2010/main" val="59149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lnSpcReduction="10000"/>
          </a:bodyPr>
          <a:lstStyle/>
          <a:p>
            <a:pPr marL="0" indent="0" algn="just">
              <a:buNone/>
            </a:pPr>
            <a:r>
              <a:rPr lang="ru-RU" sz="3600" b="1" dirty="0" smtClean="0"/>
              <a:t>Контролирующий объект </a:t>
            </a:r>
            <a:r>
              <a:rPr lang="ru-RU" sz="3600" dirty="0" smtClean="0"/>
              <a:t>(</a:t>
            </a:r>
            <a:r>
              <a:rPr lang="ru-RU" sz="3600" dirty="0" err="1" smtClean="0"/>
              <a:t>visitor</a:t>
            </a:r>
            <a:r>
              <a:rPr lang="ru-RU" sz="3600" dirty="0" smtClean="0"/>
              <a:t> </a:t>
            </a:r>
            <a:r>
              <a:rPr lang="ru-RU" sz="3600" dirty="0" err="1" smtClean="0"/>
              <a:t>object</a:t>
            </a:r>
            <a:r>
              <a:rPr lang="ru-RU" sz="3600" dirty="0" smtClean="0"/>
              <a:t>) посещает элементы в составном объекте, или </a:t>
            </a:r>
            <a:r>
              <a:rPr lang="ru-RU" sz="3600" b="1" dirty="0" smtClean="0"/>
              <a:t>агрегате </a:t>
            </a:r>
            <a:r>
              <a:rPr lang="ru-RU" sz="3600" dirty="0" smtClean="0"/>
              <a:t>(</a:t>
            </a:r>
            <a:r>
              <a:rPr lang="ru-RU" sz="3600" dirty="0" err="1" smtClean="0"/>
              <a:t>aggregate</a:t>
            </a:r>
            <a:r>
              <a:rPr lang="ru-RU" sz="3600" dirty="0" smtClean="0"/>
              <a:t> </a:t>
            </a:r>
            <a:r>
              <a:rPr lang="ru-RU" sz="3600" dirty="0" err="1" smtClean="0"/>
              <a:t>object</a:t>
            </a:r>
            <a:r>
              <a:rPr lang="ru-RU" sz="3600" dirty="0" smtClean="0"/>
              <a:t>). Процедура, реализованная классом агрегата, в качестве параметра принимает контролирующий объект. Она обходит объекты агрегата, передавая каждый из них контролирующему объекту в качестве параметра</a:t>
            </a:r>
            <a:r>
              <a:rPr lang="en-US" sz="3600" dirty="0" smtClean="0"/>
              <a:t>.</a:t>
            </a:r>
          </a:p>
          <a:p>
            <a:pPr marL="0" indent="0" algn="just">
              <a:buNone/>
            </a:pPr>
            <a:r>
              <a:rPr lang="ru-RU" sz="3600" dirty="0" smtClean="0"/>
              <a:t>При помощи парадигмы контролирующего объекта класс агрегата определяет порядок обхода элементов. Контролирующий объект не может управлять этим порядком.</a:t>
            </a:r>
            <a:endParaRPr lang="en-US" sz="3600" dirty="0"/>
          </a:p>
        </p:txBody>
      </p:sp>
    </p:spTree>
    <p:extLst>
      <p:ext uri="{BB962C8B-B14F-4D97-AF65-F5344CB8AC3E}">
        <p14:creationId xmlns:p14="http://schemas.microsoft.com/office/powerpoint/2010/main" val="151187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b="1" dirty="0" smtClean="0"/>
              <a:t>Итератор </a:t>
            </a:r>
            <a:r>
              <a:rPr lang="ru-RU" sz="3600" dirty="0" smtClean="0"/>
              <a:t>(</a:t>
            </a:r>
            <a:r>
              <a:rPr lang="ru-RU" sz="3600" dirty="0" err="1" smtClean="0"/>
              <a:t>iterator</a:t>
            </a:r>
            <a:r>
              <a:rPr lang="ru-RU" sz="3600" dirty="0" smtClean="0"/>
              <a:t>) обеспечивает альтернативный метод обхода элементов в объекте агрегата. Объект итератора обращается к агрегату для обхода его элементов и определяет порядок, в котором проверяются элементы. Множество классов итератора может быть сопоставлено с классом агрегата, чтобы обеспечить различный порядок обхода элементов. </a:t>
            </a:r>
            <a:endParaRPr lang="en-US" sz="3600" dirty="0"/>
          </a:p>
        </p:txBody>
      </p:sp>
    </p:spTree>
    <p:extLst>
      <p:ext uri="{BB962C8B-B14F-4D97-AF65-F5344CB8AC3E}">
        <p14:creationId xmlns:p14="http://schemas.microsoft.com/office/powerpoint/2010/main" val="3564698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Итератор должен знать порядок записи элементов, чтобы определить последовательность их обхода. Если агрегат - это связанный список, то объект итератора должен знать, что элементы сохранены в связанном списке, и уметь по этому списку перемещаться. Так как итератору известны детали внутренней организации списка, он нарушает инкапсуляцию агрегата</a:t>
            </a:r>
            <a:r>
              <a:rPr lang="en-US" sz="3600" dirty="0"/>
              <a:t>.</a:t>
            </a:r>
            <a:endParaRPr lang="en-US" sz="3600" dirty="0"/>
          </a:p>
        </p:txBody>
      </p:sp>
    </p:spTree>
    <p:extLst>
      <p:ext uri="{BB962C8B-B14F-4D97-AF65-F5344CB8AC3E}">
        <p14:creationId xmlns:p14="http://schemas.microsoft.com/office/powerpoint/2010/main" val="463575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lnSpcReduction="10000"/>
          </a:bodyPr>
          <a:lstStyle/>
          <a:p>
            <a:pPr marL="0" indent="0" algn="just">
              <a:buNone/>
            </a:pPr>
            <a:r>
              <a:rPr lang="ru-RU" sz="3600" dirty="0" smtClean="0"/>
              <a:t>Вместо того чтобы каждый класс, который должен проверять элементы агрегата, реализовывал обход самостоятельно, можно сопоставить класс-итератор с классом-агрегатом. Итератор должен содержать простые процедуры </a:t>
            </a:r>
            <a:r>
              <a:rPr lang="ru-RU" sz="3600" dirty="0" err="1" smtClean="0"/>
              <a:t>MoveFirst</a:t>
            </a:r>
            <a:r>
              <a:rPr lang="ru-RU" sz="3600" dirty="0" smtClean="0"/>
              <a:t> (Переместиться в начало), </a:t>
            </a:r>
            <a:r>
              <a:rPr lang="ru-RU" sz="3600" dirty="0" err="1" smtClean="0"/>
              <a:t>MoveNext</a:t>
            </a:r>
            <a:r>
              <a:rPr lang="ru-RU" sz="3600" dirty="0" smtClean="0"/>
              <a:t> (Переместиться на следующий элемент), </a:t>
            </a:r>
            <a:r>
              <a:rPr lang="ru-RU" sz="3600" dirty="0" err="1" smtClean="0"/>
              <a:t>EndOfList</a:t>
            </a:r>
            <a:r>
              <a:rPr lang="ru-RU" sz="3600" dirty="0" smtClean="0"/>
              <a:t> (Переместиться в конец списка) и </a:t>
            </a:r>
            <a:r>
              <a:rPr lang="ru-RU" sz="3600" dirty="0" err="1" smtClean="0"/>
              <a:t>Currentltem</a:t>
            </a:r>
            <a:r>
              <a:rPr lang="ru-RU" sz="3600" dirty="0" smtClean="0"/>
              <a:t> (Текущий элемент), чтобы обеспечить косвенный доступ к списку. Новые классы могут включать в себя экземпляр класса итератора и использовать его методы для обхода элементов агрегата</a:t>
            </a:r>
            <a:endParaRPr lang="en-US" sz="3600" dirty="0"/>
          </a:p>
        </p:txBody>
      </p:sp>
    </p:spTree>
    <p:extLst>
      <p:ext uri="{BB962C8B-B14F-4D97-AF65-F5344CB8AC3E}">
        <p14:creationId xmlns:p14="http://schemas.microsoft.com/office/powerpoint/2010/main" val="304510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92500" lnSpcReduction="10000"/>
          </a:bodyPr>
          <a:lstStyle/>
          <a:p>
            <a:pPr marL="0" indent="0" algn="just">
              <a:buNone/>
            </a:pPr>
            <a:r>
              <a:rPr lang="ru-RU" sz="3600" dirty="0" smtClean="0"/>
              <a:t>Контролирующие объекты и итераторы обеспечивают выполнение похожих функций, используя различные подходы. Поскольку парадигма контролирующего объекта оставляет структуру агрегата внутри него, она обеспечивает лучшую инкапсуляцию. Итераторы полезны, если порядок обхода часто изменяется или если он должен определяться во время работы программы. Например, агрегат может использовать метод </a:t>
            </a:r>
            <a:r>
              <a:rPr lang="ru-RU" sz="3600" b="1" dirty="0" smtClean="0"/>
              <a:t>фабрики</a:t>
            </a:r>
            <a:r>
              <a:rPr lang="ru-RU" sz="3600" dirty="0" smtClean="0"/>
              <a:t>, чтобы создать объект итератор в процессе выполнения программы. Класс, содержащий итератор, не должен обладать информацией, как создан итератор, он всего лишь использует методы итератора для обращения к элементам агрегата.</a:t>
            </a:r>
            <a:endParaRPr lang="en-US" sz="3600" dirty="0"/>
          </a:p>
        </p:txBody>
      </p:sp>
    </p:spTree>
    <p:extLst>
      <p:ext uri="{BB962C8B-B14F-4D97-AF65-F5344CB8AC3E}">
        <p14:creationId xmlns:p14="http://schemas.microsoft.com/office/powerpoint/2010/main" val="1720873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92500"/>
          </a:bodyPr>
          <a:lstStyle/>
          <a:p>
            <a:pPr marL="0" indent="0" algn="just">
              <a:buNone/>
            </a:pPr>
            <a:r>
              <a:rPr lang="ru-RU" sz="3600" dirty="0" smtClean="0"/>
              <a:t>Многие классы применяются совместно с другими. Например, класс-итератор тесно взаимодействует с классом агрегатом. Чтобы выполнить свою задачу, итератор должен нарушить инкапсуляцию агрегата. Хотя для этих связанных классов такое иногда допустимо, другие классы этого делать не должны. </a:t>
            </a:r>
            <a:r>
              <a:rPr lang="ru-RU" sz="3600" b="1" dirty="0" smtClean="0"/>
              <a:t>Дружественный класс </a:t>
            </a:r>
            <a:r>
              <a:rPr lang="ru-RU" sz="3600" dirty="0" smtClean="0"/>
              <a:t>(</a:t>
            </a:r>
            <a:r>
              <a:rPr lang="ru-RU" sz="3600" dirty="0" err="1" smtClean="0"/>
              <a:t>friend</a:t>
            </a:r>
            <a:r>
              <a:rPr lang="ru-RU" sz="3600" dirty="0" smtClean="0"/>
              <a:t> </a:t>
            </a:r>
            <a:r>
              <a:rPr lang="ru-RU" sz="3600" dirty="0" err="1" smtClean="0"/>
              <a:t>class</a:t>
            </a:r>
            <a:r>
              <a:rPr lang="ru-RU" sz="3600" dirty="0" smtClean="0"/>
              <a:t>) - это класс, который имеет специальное разрешение нарушать инкапсуляцию другого класса. Например, класс-итератор является дружественным для соответствующего агрегата. Ему в отличие от других классов разрешено нарушать принцип сокрытия данных для агрегата</a:t>
            </a:r>
            <a:endParaRPr lang="en-US" sz="3600" dirty="0"/>
          </a:p>
        </p:txBody>
      </p:sp>
    </p:spTree>
    <p:extLst>
      <p:ext uri="{BB962C8B-B14F-4D97-AF65-F5344CB8AC3E}">
        <p14:creationId xmlns:p14="http://schemas.microsoft.com/office/powerpoint/2010/main" val="348668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В парадигме </a:t>
            </a:r>
            <a:r>
              <a:rPr lang="ru-RU" sz="3600" b="1" dirty="0" smtClean="0"/>
              <a:t>интерфейса</a:t>
            </a:r>
            <a:r>
              <a:rPr lang="ru-RU" sz="3600" dirty="0" smtClean="0"/>
              <a:t> один объект действует в качестве интерфейса (</a:t>
            </a:r>
            <a:r>
              <a:rPr lang="ru-RU" sz="3600" dirty="0" err="1" smtClean="0"/>
              <a:t>interface</a:t>
            </a:r>
            <a:r>
              <a:rPr lang="ru-RU" sz="3600" dirty="0" smtClean="0"/>
              <a:t>) между двумя другими. Он может использовать свойства и методы первого объекта, чтобы взаимодействовать со вторым. Интерфейс иногда также называется </a:t>
            </a:r>
            <a:r>
              <a:rPr lang="ru-RU" sz="3600" b="1" dirty="0" smtClean="0"/>
              <a:t>адаптером </a:t>
            </a:r>
            <a:r>
              <a:rPr lang="ru-RU" sz="3600" dirty="0" smtClean="0"/>
              <a:t>(</a:t>
            </a:r>
            <a:r>
              <a:rPr lang="ru-RU" sz="3600" dirty="0" err="1" smtClean="0"/>
              <a:t>adapter</a:t>
            </a:r>
            <a:r>
              <a:rPr lang="ru-RU" sz="3600" dirty="0" smtClean="0"/>
              <a:t>), </a:t>
            </a:r>
            <a:r>
              <a:rPr lang="ru-RU" sz="3600" b="1" dirty="0" smtClean="0"/>
              <a:t>оболочкой </a:t>
            </a:r>
            <a:r>
              <a:rPr lang="ru-RU" sz="3600" dirty="0" smtClean="0"/>
              <a:t>(</a:t>
            </a:r>
            <a:r>
              <a:rPr lang="ru-RU" sz="3600" dirty="0" err="1" smtClean="0"/>
              <a:t>wrapper</a:t>
            </a:r>
            <a:r>
              <a:rPr lang="ru-RU" sz="3600" dirty="0" smtClean="0"/>
              <a:t>), или </a:t>
            </a:r>
            <a:r>
              <a:rPr lang="ru-RU" sz="3600" b="1" dirty="0" smtClean="0"/>
              <a:t>мостом </a:t>
            </a:r>
            <a:r>
              <a:rPr lang="ru-RU" sz="3600" dirty="0" smtClean="0"/>
              <a:t>(</a:t>
            </a:r>
            <a:r>
              <a:rPr lang="ru-RU" sz="3600" dirty="0" err="1" smtClean="0"/>
              <a:t>bridge</a:t>
            </a:r>
            <a:r>
              <a:rPr lang="ru-RU" sz="3600" dirty="0" smtClean="0"/>
              <a:t>). </a:t>
            </a:r>
            <a:endParaRPr lang="en-US" sz="3600" dirty="0"/>
          </a:p>
        </p:txBody>
      </p:sp>
    </p:spTree>
    <p:extLst>
      <p:ext uri="{BB962C8B-B14F-4D97-AF65-F5344CB8AC3E}">
        <p14:creationId xmlns:p14="http://schemas.microsoft.com/office/powerpoint/2010/main" val="21229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Объект, определенный при помощи класса, </a:t>
            </a:r>
            <a:r>
              <a:rPr lang="ru-RU" sz="3600" b="1" dirty="0" smtClean="0"/>
              <a:t>инкапсулирует </a:t>
            </a:r>
            <a:r>
              <a:rPr lang="ru-RU" sz="3600" dirty="0" smtClean="0"/>
              <a:t>(</a:t>
            </a:r>
            <a:r>
              <a:rPr lang="ru-RU" sz="3600" dirty="0" err="1" smtClean="0"/>
              <a:t>incapsulation</a:t>
            </a:r>
            <a:r>
              <a:rPr lang="ru-RU" sz="3600" dirty="0" smtClean="0"/>
              <a:t>) данные, которые он содержит. Другие части программы могут использовать объект для управления его данными, не зная о том, как сохраняются или изменяются значения данных. Объект предоставляет открытые (</a:t>
            </a:r>
            <a:r>
              <a:rPr lang="ru-RU" sz="3600" dirty="0" err="1" smtClean="0"/>
              <a:t>public</a:t>
            </a:r>
            <a:r>
              <a:rPr lang="ru-RU" sz="3600" dirty="0" smtClean="0"/>
              <a:t>) процедуры и функции, которые позволяют программе косвенно управлять данными и просматривать их. </a:t>
            </a:r>
            <a:endParaRPr lang="en-US" sz="3600" dirty="0"/>
          </a:p>
        </p:txBody>
      </p:sp>
    </p:spTree>
    <p:extLst>
      <p:ext uri="{BB962C8B-B14F-4D97-AF65-F5344CB8AC3E}">
        <p14:creationId xmlns:p14="http://schemas.microsoft.com/office/powerpoint/2010/main" val="1814436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b="1" dirty="0" smtClean="0"/>
              <a:t>Фасад</a:t>
            </a:r>
            <a:r>
              <a:rPr lang="ru-RU" sz="3600" dirty="0" smtClean="0"/>
              <a:t> (</a:t>
            </a:r>
            <a:r>
              <a:rPr lang="ru-RU" sz="3600" dirty="0" err="1" smtClean="0"/>
              <a:t>facade</a:t>
            </a:r>
            <a:r>
              <a:rPr lang="ru-RU" sz="3600" dirty="0" smtClean="0"/>
              <a:t>) обеспечивает простой интерфейс для сложного объекта или группы объектов. Фасад также иногда называется </a:t>
            </a:r>
            <a:r>
              <a:rPr lang="ru-RU" sz="3600" b="1" dirty="0" smtClean="0"/>
              <a:t>оболочкой.</a:t>
            </a:r>
          </a:p>
          <a:p>
            <a:pPr marL="0" indent="0" algn="just">
              <a:buNone/>
            </a:pPr>
            <a:r>
              <a:rPr lang="ru-RU" sz="3600" dirty="0" smtClean="0"/>
              <a:t>Задача интерфейса - обеспечение косвенного взаимодействия объектов друг с другом, чтобы они могли независимо развиваться. Основная цель фасада состоит в том, чтобы упростить использование чего-либо сложного за счет скрытия подробностей. </a:t>
            </a:r>
            <a:endParaRPr lang="en-US" sz="3600" b="1" dirty="0"/>
          </a:p>
        </p:txBody>
      </p:sp>
    </p:spTree>
    <p:extLst>
      <p:ext uri="{BB962C8B-B14F-4D97-AF65-F5344CB8AC3E}">
        <p14:creationId xmlns:p14="http://schemas.microsoft.com/office/powerpoint/2010/main" val="2764744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lnSpcReduction="10000"/>
          </a:bodyPr>
          <a:lstStyle/>
          <a:p>
            <a:pPr marL="0" indent="0" algn="just">
              <a:buNone/>
            </a:pPr>
            <a:r>
              <a:rPr lang="ru-RU" sz="3600" b="1" dirty="0" smtClean="0"/>
              <a:t>Фабрика </a:t>
            </a:r>
            <a:r>
              <a:rPr lang="ru-RU" sz="3600" dirty="0" smtClean="0"/>
              <a:t>(</a:t>
            </a:r>
            <a:r>
              <a:rPr lang="ru-RU" sz="3600" dirty="0" err="1" smtClean="0"/>
              <a:t>factory</a:t>
            </a:r>
            <a:r>
              <a:rPr lang="ru-RU" sz="3600" dirty="0" smtClean="0"/>
              <a:t>) - это объект, который создает другие объекты. Метод фабрики - это процедура или функция, которая непосредственно формирует объект.</a:t>
            </a:r>
          </a:p>
          <a:p>
            <a:pPr marL="0" indent="0" algn="just">
              <a:buNone/>
            </a:pPr>
            <a:r>
              <a:rPr lang="ru-RU" sz="3600" dirty="0" smtClean="0"/>
              <a:t>Фабрики наиболее полезны, когда два класса должны выполнять совместную работу. Например, класс-агрегат может содержать метод фабрики, который создает для него итераторы. Метод фабрики будет инициализировать итератор таким образом, чтобы он был готов работать с конкретной копией агрегата, который его создал.</a:t>
            </a:r>
            <a:endParaRPr lang="en-US" sz="3600" b="1" dirty="0"/>
          </a:p>
        </p:txBody>
      </p:sp>
    </p:spTree>
    <p:extLst>
      <p:ext uri="{BB962C8B-B14F-4D97-AF65-F5344CB8AC3E}">
        <p14:creationId xmlns:p14="http://schemas.microsoft.com/office/powerpoint/2010/main" val="3933814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b="1" dirty="0" smtClean="0"/>
              <a:t>Единственный объект </a:t>
            </a:r>
            <a:r>
              <a:rPr lang="ru-RU" sz="3600" dirty="0" smtClean="0"/>
              <a:t>(</a:t>
            </a:r>
            <a:r>
              <a:rPr lang="ru-RU" sz="3600" dirty="0" err="1" smtClean="0"/>
              <a:t>singleton</a:t>
            </a:r>
            <a:r>
              <a:rPr lang="ru-RU" sz="3600" dirty="0" smtClean="0"/>
              <a:t> </a:t>
            </a:r>
            <a:r>
              <a:rPr lang="ru-RU" sz="3600" dirty="0" err="1" smtClean="0"/>
              <a:t>object</a:t>
            </a:r>
            <a:r>
              <a:rPr lang="ru-RU" sz="3600" dirty="0" smtClean="0"/>
              <a:t>) - это объект, который существует в приложении в единственном экземпляре. Например, в </a:t>
            </a:r>
            <a:r>
              <a:rPr lang="ru-RU" sz="3600" dirty="0" err="1" smtClean="0"/>
              <a:t>Delphi</a:t>
            </a:r>
            <a:r>
              <a:rPr lang="ru-RU" sz="3600" dirty="0" smtClean="0"/>
              <a:t> определен объект </a:t>
            </a:r>
            <a:r>
              <a:rPr lang="ru-RU" sz="3600" dirty="0" err="1" smtClean="0"/>
              <a:t>Printer</a:t>
            </a:r>
            <a:r>
              <a:rPr lang="ru-RU" sz="3600" dirty="0" smtClean="0"/>
              <a:t> (Принтер). Поскольку в одно и то же время может быть выбран только один принтер, указанный объект уникален. </a:t>
            </a:r>
            <a:endParaRPr lang="en-US" sz="3600" b="1" dirty="0"/>
          </a:p>
        </p:txBody>
      </p:sp>
    </p:spTree>
    <p:extLst>
      <p:ext uri="{BB962C8B-B14F-4D97-AF65-F5344CB8AC3E}">
        <p14:creationId xmlns:p14="http://schemas.microsoft.com/office/powerpoint/2010/main" val="926215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Один из способов создания единственного объекта состоит в определении функции, которая возвращает конкретный объект, объявленный в программном модуле. Чтобы не создавать большого количества копий этого класса, программа должна объявить виртуальный абстрактный конструктор. Если программа пытается непосредственно создавать объект этого класса, будет вызван неопределенный конструктор, что приведет к возникновению исключительной ситуации.</a:t>
            </a:r>
            <a:endParaRPr lang="en-US" sz="3600" b="1" dirty="0"/>
          </a:p>
        </p:txBody>
      </p:sp>
    </p:spTree>
    <p:extLst>
      <p:ext uri="{BB962C8B-B14F-4D97-AF65-F5344CB8AC3E}">
        <p14:creationId xmlns:p14="http://schemas.microsoft.com/office/powerpoint/2010/main" val="2341951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Для создания объекта программа формирует класс-наследник, который определен в разделе </a:t>
            </a:r>
            <a:r>
              <a:rPr lang="ru-RU" sz="3600" dirty="0" err="1" smtClean="0"/>
              <a:t>implementation</a:t>
            </a:r>
            <a:r>
              <a:rPr lang="ru-RU" sz="3600" dirty="0" smtClean="0"/>
              <a:t>. Это делает полученный объект видимым для процедур в пределах модуля, но скрытым от внешних процедур. Полученный класс должен обеспечить неабстрактный конструктор, поэтому процедура в модуле может создать только один-единственный объект</a:t>
            </a:r>
            <a:endParaRPr lang="en-US" sz="3600" b="1" dirty="0"/>
          </a:p>
        </p:txBody>
      </p:sp>
    </p:spTree>
    <p:extLst>
      <p:ext uri="{BB962C8B-B14F-4D97-AF65-F5344CB8AC3E}">
        <p14:creationId xmlns:p14="http://schemas.microsoft.com/office/powerpoint/2010/main" val="3387909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92500"/>
          </a:bodyPr>
          <a:lstStyle/>
          <a:p>
            <a:pPr marL="0" indent="0" algn="just">
              <a:buNone/>
            </a:pPr>
            <a:r>
              <a:rPr lang="ru-RU" sz="3600" dirty="0" smtClean="0"/>
              <a:t>Многие приложения сохраняют объекты и восстанавливают их. Например, приложение может сохранить представление своих объектов в текстовом файле. При следующем запуске программа считывает файл и перегружает объекты. В объекте могут содержаться процедуры, которые считывают и записывают его в файл. Более общий подход состоит в том, чтобы создать процедуры, которые сохраняют и восстанавливают данные объекта с помощью строки </a:t>
            </a:r>
            <a:r>
              <a:rPr lang="ru-RU" sz="3600" dirty="0" err="1" smtClean="0"/>
              <a:t>String</a:t>
            </a:r>
            <a:r>
              <a:rPr lang="ru-RU" sz="3600" dirty="0" smtClean="0"/>
              <a:t>. Поскольку при сохранении данных в строке объект преобразуется в последовательность символов, этот процесс иногда называется </a:t>
            </a:r>
            <a:r>
              <a:rPr lang="ru-RU" sz="3600" b="1" dirty="0" err="1" smtClean="0"/>
              <a:t>сериализацией</a:t>
            </a:r>
            <a:r>
              <a:rPr lang="ru-RU" sz="3600" b="1" dirty="0" smtClean="0"/>
              <a:t> </a:t>
            </a:r>
            <a:r>
              <a:rPr lang="ru-RU" sz="3600" dirty="0" smtClean="0"/>
              <a:t>(</a:t>
            </a:r>
            <a:r>
              <a:rPr lang="ru-RU" sz="3600" dirty="0" err="1" smtClean="0"/>
              <a:t>serialization</a:t>
            </a:r>
            <a:r>
              <a:rPr lang="ru-RU" sz="3600" dirty="0" smtClean="0"/>
              <a:t>).</a:t>
            </a:r>
            <a:endParaRPr lang="en-US" sz="3600" b="1" dirty="0"/>
          </a:p>
        </p:txBody>
      </p:sp>
    </p:spTree>
    <p:extLst>
      <p:ext uri="{BB962C8B-B14F-4D97-AF65-F5344CB8AC3E}">
        <p14:creationId xmlns:p14="http://schemas.microsoft.com/office/powerpoint/2010/main" val="1802838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fontScale="92500"/>
          </a:bodyPr>
          <a:lstStyle/>
          <a:p>
            <a:pPr marL="0" indent="0" algn="just">
              <a:buNone/>
            </a:pPr>
            <a:r>
              <a:rPr lang="ru-RU" sz="3600" dirty="0" smtClean="0"/>
              <a:t>Парадигма </a:t>
            </a:r>
            <a:r>
              <a:rPr lang="ru-RU" sz="3600" b="1" dirty="0" smtClean="0"/>
              <a:t>Модель/Вид/Контроллер</a:t>
            </a:r>
            <a:r>
              <a:rPr lang="ru-RU" sz="3600" dirty="0" smtClean="0"/>
              <a:t> (</a:t>
            </a:r>
            <a:r>
              <a:rPr lang="ru-RU" sz="3600" dirty="0" err="1" smtClean="0"/>
              <a:t>Model</a:t>
            </a:r>
            <a:r>
              <a:rPr lang="ru-RU" sz="3600" dirty="0" smtClean="0"/>
              <a:t>/</a:t>
            </a:r>
            <a:r>
              <a:rPr lang="ru-RU" sz="3600" dirty="0" err="1" smtClean="0"/>
              <a:t>View</a:t>
            </a:r>
            <a:r>
              <a:rPr lang="ru-RU" sz="3600" dirty="0" smtClean="0"/>
              <a:t>/</a:t>
            </a:r>
            <a:r>
              <a:rPr lang="ru-RU" sz="3600" dirty="0" err="1" smtClean="0"/>
              <a:t>Controller</a:t>
            </a:r>
            <a:r>
              <a:rPr lang="ru-RU" sz="3600" dirty="0" smtClean="0"/>
              <a:t> - </a:t>
            </a:r>
            <a:r>
              <a:rPr lang="en-US" sz="3600" dirty="0" smtClean="0"/>
              <a:t>MVC</a:t>
            </a:r>
            <a:r>
              <a:rPr lang="ru-RU" sz="3600" dirty="0" smtClean="0"/>
              <a:t>) позволяет программе управлять сложными отношениями между объектами, которые сохраняют данные, объектами, отображающими их на экране, и объектами, которые управляют данными. Например, приложение для работы с финансами может выводить расходные данные в виде таблицы, круговой диаграммы или гистограммы. Если пользователь изменяет значение в таблице, приложение должно автоматически обновить изображение на экране. Программа может также записать измененные данные на диск. </a:t>
            </a:r>
            <a:endParaRPr lang="en-US" sz="3600" b="1" dirty="0"/>
          </a:p>
        </p:txBody>
      </p:sp>
    </p:spTree>
    <p:extLst>
      <p:ext uri="{BB962C8B-B14F-4D97-AF65-F5344CB8AC3E}">
        <p14:creationId xmlns:p14="http://schemas.microsoft.com/office/powerpoint/2010/main" val="3910544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В сложных системах достаточно трудно управлять взаимодействием между объектами, которые сохраняют информацию, выводят ее на экран и оперируют данными. Парадигма MVC разделяет взаимоотношения так, чтобы их можно было обработать по отдельности, используя при этом три вида объектов: </a:t>
            </a:r>
            <a:r>
              <a:rPr lang="ru-RU" sz="3600" b="1" dirty="0" smtClean="0"/>
              <a:t>модели</a:t>
            </a:r>
            <a:r>
              <a:rPr lang="ru-RU" sz="3600" dirty="0" smtClean="0"/>
              <a:t>, </a:t>
            </a:r>
            <a:r>
              <a:rPr lang="ru-RU" sz="3600" b="1" dirty="0" smtClean="0"/>
              <a:t>виды</a:t>
            </a:r>
            <a:r>
              <a:rPr lang="ru-RU" sz="3600" dirty="0" smtClean="0"/>
              <a:t> и </a:t>
            </a:r>
            <a:r>
              <a:rPr lang="ru-RU" sz="3600" b="1" dirty="0" smtClean="0"/>
              <a:t>контроллеры</a:t>
            </a:r>
            <a:r>
              <a:rPr lang="ru-RU" sz="3600" dirty="0" smtClean="0"/>
              <a:t>.</a:t>
            </a:r>
            <a:endParaRPr lang="en-US" sz="3600" b="1" dirty="0"/>
          </a:p>
        </p:txBody>
      </p:sp>
    </p:spTree>
    <p:extLst>
      <p:ext uri="{BB962C8B-B14F-4D97-AF65-F5344CB8AC3E}">
        <p14:creationId xmlns:p14="http://schemas.microsoft.com/office/powerpoint/2010/main" val="80651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b="1" dirty="0" smtClean="0"/>
              <a:t>Модель </a:t>
            </a:r>
            <a:r>
              <a:rPr lang="ru-RU" sz="3600" dirty="0" smtClean="0"/>
              <a:t>(</a:t>
            </a:r>
            <a:r>
              <a:rPr lang="ru-RU" sz="3600" dirty="0" err="1" smtClean="0"/>
              <a:t>model</a:t>
            </a:r>
            <a:r>
              <a:rPr lang="ru-RU" sz="3600" dirty="0" smtClean="0"/>
              <a:t>) представляет данные, обеспечивая методы, которые другие объекты используют для проверки и изменения данных. В приложении для работы с финансовыми данными модель хранит данные о расходах. Она обеспечивает процедуры для просмотра и изменения значений расходов и ввода новых значений. Модель может также предоставить функции, которые вычисляют суммарные значения, такие как полные издержки, расходы по подразделениям, средние расходы за месяц и т.д.</a:t>
            </a:r>
            <a:endParaRPr lang="en-US" sz="3600" b="1" dirty="0"/>
          </a:p>
        </p:txBody>
      </p:sp>
    </p:spTree>
    <p:extLst>
      <p:ext uri="{BB962C8B-B14F-4D97-AF65-F5344CB8AC3E}">
        <p14:creationId xmlns:p14="http://schemas.microsoft.com/office/powerpoint/2010/main" val="3271476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b="1" dirty="0" smtClean="0"/>
              <a:t>Вид</a:t>
            </a:r>
            <a:r>
              <a:rPr lang="ru-RU" sz="3600" dirty="0" smtClean="0"/>
              <a:t> (</a:t>
            </a:r>
            <a:r>
              <a:rPr lang="ru-RU" sz="3600" dirty="0" err="1" smtClean="0"/>
              <a:t>view</a:t>
            </a:r>
            <a:r>
              <a:rPr lang="ru-RU" sz="3600" dirty="0" smtClean="0"/>
              <a:t>) отображает данные, представленные моделью. Поскольку виды обычно выводят данные для просмотра пользователем, иногда удобнее создавать их, используя форму, а не класс. Когда программа создает новый вид, она должна добавить его к набору видов модели. Один из способ реализации этого подхода заключается в том, чтобы конструктор вида принимал модель в качестве параметра. Тогда конструктор может вызвать процедуру модели </a:t>
            </a:r>
            <a:r>
              <a:rPr lang="ru-RU" sz="3600" dirty="0" err="1" smtClean="0"/>
              <a:t>AddView</a:t>
            </a:r>
            <a:r>
              <a:rPr lang="ru-RU" sz="3600" dirty="0" smtClean="0"/>
              <a:t>, чтобы программа вывела его на экран вместе с моделью.</a:t>
            </a:r>
            <a:endParaRPr lang="en-US" sz="3600" b="1" dirty="0"/>
          </a:p>
        </p:txBody>
      </p:sp>
    </p:spTree>
    <p:extLst>
      <p:ext uri="{BB962C8B-B14F-4D97-AF65-F5344CB8AC3E}">
        <p14:creationId xmlns:p14="http://schemas.microsoft.com/office/powerpoint/2010/main" val="415583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Поскольку данные в таком случае являются абстрактными с точки зрения программы, это также называется </a:t>
            </a:r>
            <a:r>
              <a:rPr lang="ru-RU" sz="3600" b="1" dirty="0" smtClean="0"/>
              <a:t>абстракцией данных </a:t>
            </a:r>
            <a:r>
              <a:rPr lang="ru-RU" sz="3600" dirty="0" smtClean="0"/>
              <a:t>(</a:t>
            </a:r>
            <a:r>
              <a:rPr lang="ru-RU" sz="3600" dirty="0" err="1" smtClean="0"/>
              <a:t>data</a:t>
            </a:r>
            <a:r>
              <a:rPr lang="ru-RU" sz="3600" dirty="0" smtClean="0"/>
              <a:t> </a:t>
            </a:r>
            <a:r>
              <a:rPr lang="ru-RU" sz="3600" dirty="0" err="1" smtClean="0"/>
              <a:t>abstraction</a:t>
            </a:r>
            <a:r>
              <a:rPr lang="ru-RU" sz="3600" dirty="0" smtClean="0"/>
              <a:t>). Инкапсуляция позволяет программе обращаться с объектами как с «черными ящиками». Программа может использовать открытые методы объектов для исследования и изменения значений без необходимости разбираться в процессах, происходящих внутри этого черного ящика.</a:t>
            </a:r>
            <a:endParaRPr lang="en-US" sz="3600" dirty="0"/>
          </a:p>
        </p:txBody>
      </p:sp>
    </p:spTree>
    <p:extLst>
      <p:ext uri="{BB962C8B-B14F-4D97-AF65-F5344CB8AC3E}">
        <p14:creationId xmlns:p14="http://schemas.microsoft.com/office/powerpoint/2010/main" val="1730341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b="1" dirty="0" smtClean="0"/>
              <a:t>Контроллер </a:t>
            </a:r>
            <a:r>
              <a:rPr lang="ru-RU" sz="3600" dirty="0" smtClean="0"/>
              <a:t>(</a:t>
            </a:r>
            <a:r>
              <a:rPr lang="ru-RU" sz="3600" dirty="0" err="1" smtClean="0"/>
              <a:t>controller</a:t>
            </a:r>
            <a:r>
              <a:rPr lang="ru-RU" sz="3600" dirty="0" smtClean="0"/>
              <a:t>) изменяет данные в модели. Контроллер должен всегда обращаться к данным модели через ее открытые методы. Эти методы могут уведомлять виды о произошедшем изменении. Если бы контроллер изменял данные напрямую, то модель не смогла бы сообщить об этом видам. </a:t>
            </a:r>
            <a:endParaRPr lang="en-US" sz="3600" b="1" dirty="0"/>
          </a:p>
        </p:txBody>
      </p:sp>
    </p:spTree>
    <p:extLst>
      <p:ext uri="{BB962C8B-B14F-4D97-AF65-F5344CB8AC3E}">
        <p14:creationId xmlns:p14="http://schemas.microsoft.com/office/powerpoint/2010/main" val="2791407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Многие объекты и отображают и изменяют данные. Например, текстовое поле позволяет пользователю просматривать и вводить информацию. Форма, содержащая текстовое поле, может использоваться и как вид, и как контроллер. Кнопки опций, переключатели, полосы прокрутки и многие другие элементы пользовательского интерфейса также позволяют одновременно просматривать данные и управлять ими. </a:t>
            </a:r>
            <a:endParaRPr lang="en-US" sz="3600" b="1" dirty="0"/>
          </a:p>
        </p:txBody>
      </p:sp>
    </p:spTree>
    <p:extLst>
      <p:ext uri="{BB962C8B-B14F-4D97-AF65-F5344CB8AC3E}">
        <p14:creationId xmlns:p14="http://schemas.microsoft.com/office/powerpoint/2010/main" val="1212057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Виды/контроллеры являются самым простым способом управления, если попытаться максимально разделить функции вида и контроллера. Когда объект изменяет данные, он не должен сам обновлять свое отображение на экране. Это можно сделать и позже, когда модель сообщает ему как виду о произошедшем изменении.</a:t>
            </a:r>
            <a:endParaRPr lang="en-US" sz="3600" b="1" dirty="0"/>
          </a:p>
        </p:txBody>
      </p:sp>
    </p:spTree>
    <p:extLst>
      <p:ext uri="{BB962C8B-B14F-4D97-AF65-F5344CB8AC3E}">
        <p14:creationId xmlns:p14="http://schemas.microsoft.com/office/powerpoint/2010/main" val="1801312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lnSpcReduction="10000"/>
          </a:bodyPr>
          <a:lstStyle/>
          <a:p>
            <a:pPr marL="0" indent="0" algn="just">
              <a:buNone/>
            </a:pPr>
            <a:r>
              <a:rPr lang="ru-RU" sz="3600" dirty="0" smtClean="0"/>
              <a:t>Классы позволяют программистам на </a:t>
            </a:r>
            <a:r>
              <a:rPr lang="ru-RU" sz="3600" dirty="0" err="1" smtClean="0"/>
              <a:t>Delphi</a:t>
            </a:r>
            <a:r>
              <a:rPr lang="ru-RU" sz="3600" dirty="0" smtClean="0"/>
              <a:t> применить новые методы для решения старых задач. Вместо того чтобы размышлять над последовательностью алгоритмических шагов, можно оперировать группой взаимодействующих объектов. Если задачу правильно разбить на более мелкие задачи, то каждый класс по отдельности будет достаточно простым, хотя вместе они могут выполнять очень сложную функцию. Используя описанные в этой главе парадигмы, вы сможете разбить классы так, чтобы каждый из них оказался максимально простым.</a:t>
            </a:r>
            <a:endParaRPr lang="en-US" sz="3600" b="1" dirty="0"/>
          </a:p>
        </p:txBody>
      </p:sp>
    </p:spTree>
    <p:extLst>
      <p:ext uri="{BB962C8B-B14F-4D97-AF65-F5344CB8AC3E}">
        <p14:creationId xmlns:p14="http://schemas.microsoft.com/office/powerpoint/2010/main" val="1524465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Источники</a:t>
            </a:r>
            <a:endParaRPr lang="en-US" dirty="0"/>
          </a:p>
        </p:txBody>
      </p:sp>
      <p:sp>
        <p:nvSpPr>
          <p:cNvPr id="3" name="Объект 2"/>
          <p:cNvSpPr>
            <a:spLocks noGrp="1"/>
          </p:cNvSpPr>
          <p:nvPr>
            <p:ph idx="1"/>
          </p:nvPr>
        </p:nvSpPr>
        <p:spPr/>
        <p:txBody>
          <a:bodyPr/>
          <a:lstStyle/>
          <a:p>
            <a:pPr marL="0" indent="0">
              <a:buNone/>
            </a:pPr>
            <a:r>
              <a:rPr lang="ru-RU" dirty="0" smtClean="0"/>
              <a:t>Стивене Р. </a:t>
            </a:r>
            <a:r>
              <a:rPr lang="ru-RU" dirty="0" err="1" smtClean="0"/>
              <a:t>Delphi</a:t>
            </a:r>
            <a:r>
              <a:rPr lang="ru-RU" dirty="0" smtClean="0"/>
              <a:t>. Готовые алгоритмы / Род Стивене; Пер. с англ. </a:t>
            </a:r>
            <a:r>
              <a:rPr lang="ru-RU" dirty="0" err="1" smtClean="0"/>
              <a:t>Мерещука</a:t>
            </a:r>
            <a:r>
              <a:rPr lang="ru-RU" dirty="0" smtClean="0"/>
              <a:t> П. А. - 2-е изд., стер. - М.: ДМК Пресс ; СПб.: Питер, 2004. - 384 с.: ил.</a:t>
            </a:r>
            <a:endParaRPr lang="en-US" dirty="0"/>
          </a:p>
        </p:txBody>
      </p:sp>
    </p:spTree>
    <p:extLst>
      <p:ext uri="{BB962C8B-B14F-4D97-AF65-F5344CB8AC3E}">
        <p14:creationId xmlns:p14="http://schemas.microsoft.com/office/powerpoint/2010/main" val="28570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Для обеспечения инкапсуляции класс не должен позволять прямого доступа к своим данным. Если переменная объявлена внутри класса как открытая, то другие части программы могут напрямую считывать и изменять данные. Позже, если изменяется представление данных, любые части программы, которые взаимодействуют с данными непосредственно, также должны будут измениться. Это лишает инкапсуляцию одного из главных преимуществ</a:t>
            </a:r>
            <a:endParaRPr lang="en-US" sz="3600" dirty="0"/>
          </a:p>
        </p:txBody>
      </p:sp>
    </p:spTree>
    <p:extLst>
      <p:ext uri="{BB962C8B-B14F-4D97-AF65-F5344CB8AC3E}">
        <p14:creationId xmlns:p14="http://schemas.microsoft.com/office/powerpoint/2010/main" val="254806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Чтобы поддерживалось отделение данных от основной программы, переменные класса объявляются как </a:t>
            </a:r>
            <a:r>
              <a:rPr lang="ru-RU" sz="3600" b="1" dirty="0" smtClean="0"/>
              <a:t>частные</a:t>
            </a:r>
            <a:r>
              <a:rPr lang="ru-RU" sz="3600" dirty="0" smtClean="0"/>
              <a:t> (</a:t>
            </a:r>
            <a:r>
              <a:rPr lang="ru-RU" sz="3600" dirty="0" err="1" smtClean="0"/>
              <a:t>private</a:t>
            </a:r>
            <a:r>
              <a:rPr lang="ru-RU" sz="3600" dirty="0" smtClean="0"/>
              <a:t>) или </a:t>
            </a:r>
            <a:r>
              <a:rPr lang="ru-RU" sz="3600" b="1" dirty="0" smtClean="0"/>
              <a:t>защищенные </a:t>
            </a:r>
            <a:r>
              <a:rPr lang="ru-RU" sz="3600" dirty="0" smtClean="0"/>
              <a:t>(</a:t>
            </a:r>
            <a:r>
              <a:rPr lang="ru-RU" sz="3600" dirty="0" err="1" smtClean="0"/>
              <a:t>protected</a:t>
            </a:r>
            <a:r>
              <a:rPr lang="ru-RU" sz="3600" dirty="0" smtClean="0"/>
              <a:t>). При этом основная программа будет обращаться к значениям косвенно через общие процедуры. Данные подпрограммы также называются процедурами свойств, потому что они позволяют основной программе изменять свойства класса.</a:t>
            </a:r>
            <a:endParaRPr lang="en-US" sz="3600" dirty="0"/>
          </a:p>
        </p:txBody>
      </p:sp>
    </p:spTree>
    <p:extLst>
      <p:ext uri="{BB962C8B-B14F-4D97-AF65-F5344CB8AC3E}">
        <p14:creationId xmlns:p14="http://schemas.microsoft.com/office/powerpoint/2010/main" val="372967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69570" y="948690"/>
            <a:ext cx="11452860" cy="5634990"/>
          </a:xfrm>
        </p:spPr>
        <p:txBody>
          <a:bodyPr>
            <a:normAutofit/>
          </a:bodyPr>
          <a:lstStyle/>
          <a:p>
            <a:pPr marL="0" indent="0">
              <a:buNone/>
            </a:pPr>
            <a:r>
              <a:rPr lang="en-US" sz="3200" dirty="0" smtClean="0"/>
              <a:t>interface </a:t>
            </a:r>
            <a:endParaRPr lang="ru-RU" sz="3200" dirty="0" smtClean="0"/>
          </a:p>
          <a:p>
            <a:pPr marL="0" indent="0">
              <a:buNone/>
            </a:pPr>
            <a:r>
              <a:rPr lang="ru-RU" sz="3200" dirty="0" smtClean="0"/>
              <a:t>  </a:t>
            </a:r>
            <a:r>
              <a:rPr lang="en-US" sz="3200" dirty="0" smtClean="0"/>
              <a:t>type</a:t>
            </a:r>
            <a:endParaRPr lang="ru-RU" sz="3200" dirty="0" smtClean="0"/>
          </a:p>
          <a:p>
            <a:pPr marL="0" indent="0">
              <a:buNone/>
            </a:pPr>
            <a:r>
              <a:rPr lang="ru-RU" sz="3200" dirty="0"/>
              <a:t> </a:t>
            </a:r>
            <a:r>
              <a:rPr lang="ru-RU" sz="3200" dirty="0" smtClean="0"/>
              <a:t>   </a:t>
            </a:r>
            <a:r>
              <a:rPr lang="en-US" sz="3200" dirty="0" err="1" smtClean="0"/>
              <a:t>TTemperature</a:t>
            </a:r>
            <a:r>
              <a:rPr lang="en-US" sz="3200" dirty="0" smtClean="0"/>
              <a:t> = class(</a:t>
            </a:r>
            <a:r>
              <a:rPr lang="en-US" sz="3200" dirty="0" err="1" smtClean="0"/>
              <a:t>TObject</a:t>
            </a:r>
            <a:r>
              <a:rPr lang="en-US" sz="3200" dirty="0" smtClean="0"/>
              <a:t>) </a:t>
            </a:r>
          </a:p>
          <a:p>
            <a:pPr marL="0" indent="0">
              <a:buNone/>
            </a:pPr>
            <a:r>
              <a:rPr lang="en-US" sz="3200" dirty="0"/>
              <a:t> </a:t>
            </a:r>
            <a:r>
              <a:rPr lang="en-US" sz="3200" dirty="0" smtClean="0"/>
              <a:t>     private // </a:t>
            </a:r>
            <a:r>
              <a:rPr lang="ru-RU" sz="3200" dirty="0" smtClean="0"/>
              <a:t>Частные данные</a:t>
            </a:r>
            <a:endParaRPr lang="en-US" sz="3200" dirty="0" smtClean="0"/>
          </a:p>
          <a:p>
            <a:pPr marL="0" indent="0">
              <a:buNone/>
            </a:pPr>
            <a:r>
              <a:rPr lang="en-US" sz="3200" dirty="0"/>
              <a:t> </a:t>
            </a:r>
            <a:r>
              <a:rPr lang="en-US" sz="3200" dirty="0" smtClean="0"/>
              <a:t>       </a:t>
            </a:r>
            <a:r>
              <a:rPr lang="en-US" sz="3200" dirty="0" err="1" smtClean="0"/>
              <a:t>P_DegreesFahrenheit</a:t>
            </a:r>
            <a:r>
              <a:rPr lang="en-US" sz="3200" dirty="0" smtClean="0"/>
              <a:t> : Single; </a:t>
            </a:r>
          </a:p>
          <a:p>
            <a:pPr marL="0" indent="0">
              <a:buNone/>
            </a:pPr>
            <a:r>
              <a:rPr lang="en-US" sz="3200" dirty="0"/>
              <a:t> </a:t>
            </a:r>
            <a:r>
              <a:rPr lang="en-US" sz="3200" dirty="0" smtClean="0"/>
              <a:t>     public </a:t>
            </a:r>
          </a:p>
          <a:p>
            <a:pPr marL="0" indent="0">
              <a:buNone/>
            </a:pPr>
            <a:r>
              <a:rPr lang="en-US" sz="3200" dirty="0"/>
              <a:t> </a:t>
            </a:r>
            <a:r>
              <a:rPr lang="en-US" sz="3200" dirty="0" smtClean="0"/>
              <a:t>       function </a:t>
            </a:r>
            <a:r>
              <a:rPr lang="en-US" sz="3200" dirty="0" err="1" smtClean="0"/>
              <a:t>DegreesFahrenheit</a:t>
            </a:r>
            <a:r>
              <a:rPr lang="en-US" sz="3200" dirty="0" smtClean="0"/>
              <a:t> : Single; </a:t>
            </a:r>
          </a:p>
          <a:p>
            <a:pPr marL="0" indent="0">
              <a:buNone/>
            </a:pPr>
            <a:r>
              <a:rPr lang="en-US" sz="3200" dirty="0"/>
              <a:t> </a:t>
            </a:r>
            <a:r>
              <a:rPr lang="en-US" sz="3200" dirty="0" smtClean="0"/>
              <a:t>       procedure </a:t>
            </a:r>
            <a:r>
              <a:rPr lang="en-US" sz="3200" dirty="0" err="1" smtClean="0"/>
              <a:t>SetDegreesFahrenheit</a:t>
            </a:r>
            <a:r>
              <a:rPr lang="en-US" sz="3200" dirty="0" smtClean="0"/>
              <a:t>(</a:t>
            </a:r>
            <a:r>
              <a:rPr lang="en-US" sz="3200" dirty="0" err="1" smtClean="0"/>
              <a:t>new_value</a:t>
            </a:r>
            <a:r>
              <a:rPr lang="en-US" sz="3200" dirty="0" smtClean="0"/>
              <a:t> : Single); </a:t>
            </a:r>
          </a:p>
          <a:p>
            <a:pPr marL="0" indent="0">
              <a:buNone/>
            </a:pPr>
            <a:r>
              <a:rPr lang="en-US" sz="3200" dirty="0" smtClean="0"/>
              <a:t>end; </a:t>
            </a:r>
          </a:p>
        </p:txBody>
      </p:sp>
    </p:spTree>
    <p:extLst>
      <p:ext uri="{BB962C8B-B14F-4D97-AF65-F5344CB8AC3E}">
        <p14:creationId xmlns:p14="http://schemas.microsoft.com/office/powerpoint/2010/main" val="364753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634990"/>
          </a:xfrm>
        </p:spPr>
        <p:txBody>
          <a:bodyPr>
            <a:noAutofit/>
          </a:bodyPr>
          <a:lstStyle/>
          <a:p>
            <a:pPr marL="0" indent="0">
              <a:buNone/>
            </a:pPr>
            <a:r>
              <a:rPr lang="en-US" dirty="0" smtClean="0"/>
              <a:t>implementation </a:t>
            </a:r>
          </a:p>
          <a:p>
            <a:pPr marL="0" indent="0">
              <a:buNone/>
            </a:pPr>
            <a:r>
              <a:rPr lang="en-US" dirty="0" smtClean="0"/>
              <a:t>// </a:t>
            </a:r>
            <a:r>
              <a:rPr lang="ru-RU" dirty="0" smtClean="0"/>
              <a:t>Возвращает температуру в градусах Фаренгейта. </a:t>
            </a:r>
            <a:endParaRPr lang="en-US" dirty="0" smtClean="0"/>
          </a:p>
          <a:p>
            <a:pPr marL="0" indent="0">
              <a:buNone/>
            </a:pPr>
            <a:r>
              <a:rPr lang="en-US" dirty="0" smtClean="0"/>
              <a:t>function </a:t>
            </a:r>
            <a:r>
              <a:rPr lang="en-US" dirty="0" err="1" smtClean="0"/>
              <a:t>TTemperature.DegreesFahrenheit</a:t>
            </a:r>
            <a:r>
              <a:rPr lang="en-US" dirty="0" smtClean="0"/>
              <a:t> : Single; </a:t>
            </a:r>
          </a:p>
          <a:p>
            <a:pPr marL="0" indent="0">
              <a:buNone/>
            </a:pPr>
            <a:r>
              <a:rPr lang="en-US" dirty="0" smtClean="0"/>
              <a:t>begin </a:t>
            </a:r>
          </a:p>
          <a:p>
            <a:pPr marL="0" indent="0">
              <a:buNone/>
            </a:pPr>
            <a:r>
              <a:rPr lang="en-US" dirty="0"/>
              <a:t> </a:t>
            </a:r>
            <a:r>
              <a:rPr lang="en-US" dirty="0" smtClean="0"/>
              <a:t> Result := </a:t>
            </a:r>
            <a:r>
              <a:rPr lang="en-US" dirty="0" err="1" smtClean="0"/>
              <a:t>P_DegreesFahrenheit</a:t>
            </a:r>
            <a:r>
              <a:rPr lang="en-US" dirty="0" smtClean="0"/>
              <a:t>; </a:t>
            </a:r>
          </a:p>
          <a:p>
            <a:pPr marL="0" indent="0">
              <a:buNone/>
            </a:pPr>
            <a:r>
              <a:rPr lang="en-US" dirty="0" smtClean="0"/>
              <a:t>end; </a:t>
            </a:r>
          </a:p>
          <a:p>
            <a:pPr marL="0" indent="0">
              <a:buNone/>
            </a:pPr>
            <a:r>
              <a:rPr lang="ru-RU" dirty="0" smtClean="0"/>
              <a:t>// Устанавливает температуру в градусах Фаренгейта. </a:t>
            </a:r>
            <a:endParaRPr lang="en-US" dirty="0" smtClean="0"/>
          </a:p>
          <a:p>
            <a:pPr marL="0" indent="0">
              <a:buNone/>
            </a:pPr>
            <a:r>
              <a:rPr lang="en-US" dirty="0" smtClean="0"/>
              <a:t>procedure </a:t>
            </a:r>
            <a:r>
              <a:rPr lang="en-US" dirty="0" err="1" smtClean="0"/>
              <a:t>TTemperature.SetDegreesFahrenheit</a:t>
            </a:r>
            <a:r>
              <a:rPr lang="en-US" dirty="0" smtClean="0"/>
              <a:t>(</a:t>
            </a:r>
            <a:r>
              <a:rPr lang="en-US" dirty="0" err="1" smtClean="0"/>
              <a:t>new_value</a:t>
            </a:r>
            <a:r>
              <a:rPr lang="en-US" dirty="0" smtClean="0"/>
              <a:t> : Single); </a:t>
            </a:r>
          </a:p>
          <a:p>
            <a:pPr marL="0" indent="0">
              <a:buNone/>
            </a:pPr>
            <a:r>
              <a:rPr lang="en-US" dirty="0" smtClean="0"/>
              <a:t>begin </a:t>
            </a:r>
          </a:p>
          <a:p>
            <a:pPr marL="0" indent="0">
              <a:buNone/>
            </a:pPr>
            <a:r>
              <a:rPr lang="en-US" dirty="0"/>
              <a:t> </a:t>
            </a:r>
            <a:r>
              <a:rPr lang="en-US" dirty="0" smtClean="0"/>
              <a:t>   </a:t>
            </a:r>
            <a:r>
              <a:rPr lang="en-US" dirty="0" err="1" smtClean="0"/>
              <a:t>P_DegreesFahrenheit</a:t>
            </a:r>
            <a:r>
              <a:rPr lang="en-US" dirty="0" smtClean="0"/>
              <a:t> := </a:t>
            </a:r>
            <a:r>
              <a:rPr lang="en-US" dirty="0" err="1" smtClean="0"/>
              <a:t>new_value</a:t>
            </a:r>
            <a:r>
              <a:rPr lang="en-US" dirty="0" smtClean="0"/>
              <a:t>; </a:t>
            </a:r>
          </a:p>
          <a:p>
            <a:pPr marL="0" indent="0">
              <a:buNone/>
            </a:pPr>
            <a:r>
              <a:rPr lang="en-US" dirty="0" smtClean="0"/>
              <a:t>end;</a:t>
            </a:r>
            <a:endParaRPr lang="en-US" dirty="0"/>
          </a:p>
        </p:txBody>
      </p:sp>
    </p:spTree>
    <p:extLst>
      <p:ext uri="{BB962C8B-B14F-4D97-AF65-F5344CB8AC3E}">
        <p14:creationId xmlns:p14="http://schemas.microsoft.com/office/powerpoint/2010/main" val="413415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193675"/>
            <a:ext cx="11772900" cy="903605"/>
          </a:xfrm>
        </p:spPr>
        <p:txBody>
          <a:bodyPr/>
          <a:lstStyle/>
          <a:p>
            <a:r>
              <a:rPr lang="ru-RU" dirty="0" smtClean="0"/>
              <a:t>Объектно-ориентированное программирование</a:t>
            </a:r>
            <a:endParaRPr lang="en-US" dirty="0"/>
          </a:p>
        </p:txBody>
      </p:sp>
      <p:sp>
        <p:nvSpPr>
          <p:cNvPr id="3" name="Объект 2"/>
          <p:cNvSpPr>
            <a:spLocks noGrp="1"/>
          </p:cNvSpPr>
          <p:nvPr>
            <p:ph idx="1"/>
          </p:nvPr>
        </p:nvSpPr>
        <p:spPr>
          <a:xfrm>
            <a:off x="331470" y="1097280"/>
            <a:ext cx="11452860" cy="5079683"/>
          </a:xfrm>
        </p:spPr>
        <p:txBody>
          <a:bodyPr>
            <a:normAutofit/>
          </a:bodyPr>
          <a:lstStyle/>
          <a:p>
            <a:pPr marL="0" indent="0" algn="just">
              <a:buNone/>
            </a:pPr>
            <a:r>
              <a:rPr lang="ru-RU" sz="3600" dirty="0" smtClean="0"/>
              <a:t>Предположим, что вы решили сохранять температуру в градусах Кельвина, а не в градусах Фаренгейта. Вы можете изменить класс, не модифицируя остальные части программы, которые используют процедуры свойств </a:t>
            </a:r>
            <a:r>
              <a:rPr lang="ru-RU" sz="3600" dirty="0" err="1" smtClean="0"/>
              <a:t>DegreesFahrenheit</a:t>
            </a:r>
            <a:r>
              <a:rPr lang="ru-RU" sz="3600" dirty="0" smtClean="0"/>
              <a:t>. </a:t>
            </a:r>
            <a:endParaRPr lang="en-US" sz="3600" dirty="0"/>
          </a:p>
        </p:txBody>
      </p:sp>
    </p:spTree>
    <p:extLst>
      <p:ext uri="{BB962C8B-B14F-4D97-AF65-F5344CB8AC3E}">
        <p14:creationId xmlns:p14="http://schemas.microsoft.com/office/powerpoint/2010/main" val="5802049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2634</Words>
  <Application>Microsoft Office PowerPoint</Application>
  <PresentationFormat>Широкоэкранный</PresentationFormat>
  <Paragraphs>159</Paragraphs>
  <Slides>44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44</vt:i4>
      </vt:variant>
    </vt:vector>
  </HeadingPairs>
  <TitlesOfParts>
    <vt:vector size="48" baseType="lpstr">
      <vt:lpstr>Arial</vt:lpstr>
      <vt:lpstr>Calibri</vt:lpstr>
      <vt:lpstr>Calibri Light</vt:lpstr>
      <vt:lpstr>Тема Office</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Источники</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Общие сведения. Работа с записями, структурами, классами</dc:title>
  <dc:creator>Olimp2018</dc:creator>
  <cp:lastModifiedBy>Olimp2018</cp:lastModifiedBy>
  <cp:revision>7</cp:revision>
  <dcterms:created xsi:type="dcterms:W3CDTF">2022-03-05T04:46:44Z</dcterms:created>
  <dcterms:modified xsi:type="dcterms:W3CDTF">2022-03-05T05:31:34Z</dcterms:modified>
</cp:coreProperties>
</file>