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6" r:id="rId16"/>
    <p:sldId id="269" r:id="rId17"/>
    <p:sldId id="270" r:id="rId18"/>
    <p:sldId id="272" r:id="rId19"/>
    <p:sldId id="273" r:id="rId20"/>
    <p:sldId id="271" r:id="rId21"/>
    <p:sldId id="274" r:id="rId22"/>
    <p:sldId id="275" r:id="rId23"/>
    <p:sldId id="277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" TargetMode="External"/><Relationship Id="rId3" Type="http://schemas.openxmlformats.org/officeDocument/2006/relationships/hyperlink" Target="https://github.com/Javacord/Javacord" TargetMode="External"/><Relationship Id="rId7" Type="http://schemas.openxmlformats.org/officeDocument/2006/relationships/hyperlink" Target="https://gradle.org/" TargetMode="External"/><Relationship Id="rId2" Type="http://schemas.openxmlformats.org/officeDocument/2006/relationships/hyperlink" Target="https://github.com/Hummel009/UN-ION-Discord-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develop/ui/compose/tutorial" TargetMode="External"/><Relationship Id="rId5" Type="http://schemas.openxmlformats.org/officeDocument/2006/relationships/hyperlink" Target="https://developer.android.com/develop" TargetMode="External"/><Relationship Id="rId4" Type="http://schemas.openxmlformats.org/officeDocument/2006/relationships/hyperlink" Target="https://javacord.org/" TargetMode="External"/><Relationship Id="rId9" Type="http://schemas.openxmlformats.org/officeDocument/2006/relationships/hyperlink" Target="https://mvnreposito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F381A-B790-4F5B-A293-1D485B028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UN-ION DISCORD BOT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9D4EA-BC3F-4CB2-B890-75CB62C04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60-я НК </a:t>
            </a:r>
            <a:r>
              <a:rPr lang="uk-UA" dirty="0"/>
              <a:t>БГУИР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824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 технологический стек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129"/>
            <a:ext cx="8596668" cy="2743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Первоначально я решил разработать бота на </a:t>
            </a:r>
            <a:r>
              <a:rPr lang="en-US" dirty="0"/>
              <a:t>Kotlin</a:t>
            </a:r>
            <a:r>
              <a:rPr lang="ru-RU" dirty="0"/>
              <a:t>, который будет компилироваться под </a:t>
            </a:r>
            <a:r>
              <a:rPr lang="en-US" dirty="0"/>
              <a:t>Windows</a:t>
            </a:r>
            <a:r>
              <a:rPr lang="ru-RU" dirty="0"/>
              <a:t>. Доступ к терминалу облегчал тестирование и отладку приложения, что удобно на ранней стадии разработки.</a:t>
            </a:r>
          </a:p>
          <a:p>
            <a:pPr marL="0" indent="0">
              <a:buNone/>
            </a:pPr>
            <a:r>
              <a:rPr lang="ru-RU" dirty="0"/>
              <a:t>Бот начал реализовываться в виде </a:t>
            </a:r>
            <a:r>
              <a:rPr lang="ru-RU" b="1" dirty="0"/>
              <a:t>многомодульного проекта </a:t>
            </a:r>
            <a:r>
              <a:rPr lang="en-US" b="1" dirty="0"/>
              <a:t>Gradle </a:t>
            </a:r>
            <a:r>
              <a:rPr lang="en-US" dirty="0"/>
              <a:t>(Kotlin DSL</a:t>
            </a:r>
            <a:r>
              <a:rPr lang="ru-RU" dirty="0"/>
              <a:t>). Первыми появились модули</a:t>
            </a:r>
            <a:r>
              <a:rPr lang="en-US" dirty="0"/>
              <a:t> </a:t>
            </a:r>
            <a:r>
              <a:rPr lang="en-US" b="1" dirty="0"/>
              <a:t>Windows</a:t>
            </a:r>
            <a:r>
              <a:rPr lang="ru-RU" dirty="0"/>
              <a:t> и </a:t>
            </a:r>
            <a:r>
              <a:rPr lang="en-US" b="1" dirty="0"/>
              <a:t>Common</a:t>
            </a:r>
            <a:r>
              <a:rPr lang="en-US" dirty="0"/>
              <a:t>.</a:t>
            </a:r>
            <a:r>
              <a:rPr lang="ru-RU" dirty="0"/>
              <a:t> Согласно задумке, первый модуль должен был содержать сугубо </a:t>
            </a:r>
            <a:r>
              <a:rPr lang="en-US" dirty="0"/>
              <a:t>GUI</a:t>
            </a:r>
            <a:r>
              <a:rPr lang="ru-RU" dirty="0"/>
              <a:t> и входные данные (токен бота и идентификатор владельца), а второй — весь функционал, который позже сможет работать и на </a:t>
            </a:r>
            <a:r>
              <a:rPr lang="en-US" dirty="0"/>
              <a:t>Android.</a:t>
            </a:r>
            <a:endParaRPr lang="ru-RU" dirty="0"/>
          </a:p>
        </p:txBody>
      </p:sp>
      <p:pic>
        <p:nvPicPr>
          <p:cNvPr id="3074" name="Picture 2" descr="Файл:Gradle logo.png — Википедия">
            <a:extLst>
              <a:ext uri="{FF2B5EF4-FFF2-40B4-BE49-F238E27FC236}">
                <a16:creationId xmlns:a16="http://schemas.microsoft.com/office/drawing/2014/main" id="{6C58FB1C-E41A-4529-9E51-5C571F45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" y="4183323"/>
            <a:ext cx="8187882" cy="286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9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 технологический стек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8917"/>
            <a:ext cx="8596668" cy="1707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 ботов нет общепринятой архитектуры — некоторые разработчики пишут ботов даже в процедурном стиле.</a:t>
            </a:r>
          </a:p>
          <a:p>
            <a:pPr marL="0" indent="0">
              <a:buNone/>
            </a:pPr>
            <a:r>
              <a:rPr lang="ru-RU" dirty="0"/>
              <a:t>Имея опыт работы с </a:t>
            </a:r>
            <a:r>
              <a:rPr lang="en-US" dirty="0"/>
              <a:t>Java</a:t>
            </a:r>
            <a:r>
              <a:rPr lang="ru-RU" dirty="0"/>
              <a:t>, я принял решение использовать </a:t>
            </a:r>
            <a:r>
              <a:rPr lang="en-US" dirty="0"/>
              <a:t>Layered Architecture (Controller, Service, DAO)</a:t>
            </a:r>
            <a:r>
              <a:rPr lang="ru-RU" dirty="0"/>
              <a:t> с применением паттернов </a:t>
            </a:r>
            <a:r>
              <a:rPr lang="en-US" dirty="0"/>
              <a:t>Singleton Factory</a:t>
            </a:r>
            <a:r>
              <a:rPr lang="ru-RU" dirty="0"/>
              <a:t> и</a:t>
            </a:r>
            <a:r>
              <a:rPr lang="en-US" dirty="0"/>
              <a:t> Bean.</a:t>
            </a:r>
          </a:p>
        </p:txBody>
      </p:sp>
      <p:pic>
        <p:nvPicPr>
          <p:cNvPr id="4098" name="Picture 2" descr="Layered Architecture – @hgraca">
            <a:extLst>
              <a:ext uri="{FF2B5EF4-FFF2-40B4-BE49-F238E27FC236}">
                <a16:creationId xmlns:a16="http://schemas.microsoft.com/office/drawing/2014/main" id="{DF276116-774A-4AD9-BD60-A2D26161F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276599"/>
            <a:ext cx="5562880" cy="34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9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 технологический стек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8917"/>
            <a:ext cx="9246596" cy="295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Для работы компонентов было задействовано три библиотеки, не считая </a:t>
            </a:r>
            <a:r>
              <a:rPr lang="en-US" dirty="0"/>
              <a:t>Javacord</a:t>
            </a:r>
            <a:r>
              <a:rPr lang="ru-RU" dirty="0"/>
              <a:t>: </a:t>
            </a:r>
            <a:r>
              <a:rPr lang="en-US" b="1" dirty="0"/>
              <a:t>Zip4j</a:t>
            </a:r>
            <a:r>
              <a:rPr lang="en-US" dirty="0"/>
              <a:t>, </a:t>
            </a:r>
            <a:r>
              <a:rPr lang="en-US" b="1" dirty="0"/>
              <a:t>Gson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b="1" dirty="0"/>
              <a:t>Apache HTTP Client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Поскольку бот не взаимодействует с базой данных, то было решено, что слой </a:t>
            </a:r>
            <a:r>
              <a:rPr lang="en-US" dirty="0"/>
              <a:t>DAO</a:t>
            </a:r>
            <a:r>
              <a:rPr lang="ru-RU" dirty="0"/>
              <a:t> будет предназначен для работы с файловой системой. Всего было добавлено три компонента — функции для работы с </a:t>
            </a:r>
            <a:r>
              <a:rPr lang="en-US" dirty="0"/>
              <a:t>bin-</a:t>
            </a:r>
            <a:r>
              <a:rPr lang="ru-RU" dirty="0"/>
              <a:t>файлами данных, функции для работы с </a:t>
            </a:r>
            <a:r>
              <a:rPr lang="en-US" dirty="0"/>
              <a:t>json</a:t>
            </a:r>
            <a:r>
              <a:rPr lang="ru-RU" dirty="0"/>
              <a:t>-файлами конфигурации и функции для работы с </a:t>
            </a:r>
            <a:r>
              <a:rPr lang="en-US" dirty="0"/>
              <a:t>zip-</a:t>
            </a:r>
            <a:r>
              <a:rPr lang="ru-RU" dirty="0"/>
              <a:t>архивами.</a:t>
            </a:r>
          </a:p>
          <a:p>
            <a:r>
              <a:rPr lang="ru-RU" dirty="0"/>
              <a:t>Слой </a:t>
            </a:r>
            <a:r>
              <a:rPr lang="en-US" dirty="0"/>
              <a:t>Service</a:t>
            </a:r>
            <a:r>
              <a:rPr lang="ru-RU" dirty="0"/>
              <a:t>, согласно изначальному плану, должен был содержать шесть компонентов — функции для проверки доступа к команде, функции для авторизации бота, функции владельца, функции админа, функции бота и функции рядового участника. </a:t>
            </a:r>
          </a:p>
          <a:p>
            <a:r>
              <a:rPr lang="ru-RU" dirty="0"/>
              <a:t>Слой </a:t>
            </a:r>
            <a:r>
              <a:rPr lang="en-US" dirty="0"/>
              <a:t>Controller</a:t>
            </a:r>
            <a:r>
              <a:rPr lang="uk-UA" dirty="0"/>
              <a:t> </a:t>
            </a:r>
            <a:r>
              <a:rPr lang="uk-UA" dirty="0" err="1"/>
              <a:t>представляет</a:t>
            </a:r>
            <a:r>
              <a:rPr lang="uk-UA" dirty="0"/>
              <a:t> </a:t>
            </a:r>
            <a:r>
              <a:rPr lang="uk-UA" dirty="0" err="1"/>
              <a:t>собой</a:t>
            </a:r>
            <a:r>
              <a:rPr lang="uk-UA" dirty="0"/>
              <a:t> </a:t>
            </a:r>
            <a:r>
              <a:rPr lang="en-US" dirty="0"/>
              <a:t>Listener’</a:t>
            </a:r>
            <a:r>
              <a:rPr lang="uk-UA" dirty="0"/>
              <a:t>ы </a:t>
            </a:r>
            <a:r>
              <a:rPr lang="uk-UA" dirty="0" err="1"/>
              <a:t>шины</a:t>
            </a:r>
            <a:r>
              <a:rPr lang="uk-UA" dirty="0"/>
              <a:t> </a:t>
            </a:r>
            <a:r>
              <a:rPr lang="uk-UA" dirty="0" err="1"/>
              <a:t>событий</a:t>
            </a:r>
            <a:r>
              <a:rPr lang="uk-UA" dirty="0"/>
              <a:t> </a:t>
            </a:r>
            <a:r>
              <a:rPr lang="uk-UA" dirty="0" err="1"/>
              <a:t>библиотеки</a:t>
            </a:r>
            <a:r>
              <a:rPr lang="uk-UA" dirty="0"/>
              <a:t> </a:t>
            </a:r>
            <a:r>
              <a:rPr lang="en-US" dirty="0"/>
              <a:t>Javacord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004C45-7673-4466-834D-3186300B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1" y="4481400"/>
            <a:ext cx="7907150" cy="22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фаза разработки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8917"/>
            <a:ext cx="9291420" cy="21155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Во время первой фазы разработки проводилось написание основного кода для функций бота, а также его отладка, оптимизация и исправление ошибок. Так, в определённый момент был совершён переход от обычных команд </a:t>
            </a:r>
            <a:r>
              <a:rPr lang="en-US" dirty="0"/>
              <a:t>Discord</a:t>
            </a:r>
            <a:r>
              <a:rPr lang="uk-UA" dirty="0"/>
              <a:t> к </a:t>
            </a:r>
            <a:r>
              <a:rPr lang="uk-UA" noProof="1"/>
              <a:t>интеракционным</a:t>
            </a:r>
            <a:r>
              <a:rPr lang="uk-UA" dirty="0"/>
              <a:t>, </a:t>
            </a:r>
            <a:r>
              <a:rPr lang="uk-UA" dirty="0" err="1"/>
              <a:t>которые</a:t>
            </a:r>
            <a:r>
              <a:rPr lang="uk-UA" dirty="0"/>
              <a:t> </a:t>
            </a:r>
            <a:r>
              <a:rPr lang="uk-UA" dirty="0" err="1"/>
              <a:t>являются</a:t>
            </a:r>
            <a:r>
              <a:rPr lang="uk-UA" dirty="0"/>
              <a:t> </a:t>
            </a:r>
            <a:r>
              <a:rPr lang="uk-UA" dirty="0" err="1"/>
              <a:t>отдельным</a:t>
            </a:r>
            <a:r>
              <a:rPr lang="uk-UA" dirty="0"/>
              <a:t> </a:t>
            </a:r>
            <a:r>
              <a:rPr lang="uk-UA" dirty="0" err="1"/>
              <a:t>ивентом</a:t>
            </a:r>
            <a:r>
              <a:rPr lang="uk-UA" dirty="0"/>
              <a:t> и </a:t>
            </a:r>
            <a:r>
              <a:rPr lang="uk-UA" dirty="0" err="1"/>
              <a:t>позволяют</a:t>
            </a:r>
            <a:r>
              <a:rPr lang="uk-UA" dirty="0"/>
              <a:t> не </a:t>
            </a:r>
            <a:r>
              <a:rPr lang="uk-UA" dirty="0" err="1"/>
              <a:t>запускать</a:t>
            </a:r>
            <a:r>
              <a:rPr lang="uk-UA" dirty="0"/>
              <a:t> </a:t>
            </a:r>
            <a:r>
              <a:rPr lang="uk-UA" dirty="0" err="1"/>
              <a:t>проверки</a:t>
            </a:r>
            <a:r>
              <a:rPr lang="uk-UA" dirty="0"/>
              <a:t> на </a:t>
            </a:r>
            <a:r>
              <a:rPr lang="uk-UA" dirty="0" err="1"/>
              <a:t>каждом</a:t>
            </a:r>
            <a:r>
              <a:rPr lang="uk-UA" dirty="0"/>
              <a:t> </a:t>
            </a:r>
            <a:r>
              <a:rPr lang="uk-UA" dirty="0" err="1"/>
              <a:t>сообщении</a:t>
            </a:r>
            <a:r>
              <a:rPr lang="uk-UA" dirty="0"/>
              <a:t> в чате.</a:t>
            </a:r>
          </a:p>
          <a:p>
            <a:pPr marL="0" indent="0">
              <a:buNone/>
            </a:pPr>
            <a:r>
              <a:rPr lang="uk-UA" dirty="0"/>
              <a:t>Для разработки </a:t>
            </a:r>
            <a:r>
              <a:rPr lang="uk-UA" dirty="0" err="1"/>
              <a:t>графического</a:t>
            </a:r>
            <a:r>
              <a:rPr lang="uk-UA" dirty="0"/>
              <a:t> </a:t>
            </a:r>
            <a:r>
              <a:rPr lang="uk-UA" dirty="0" err="1"/>
              <a:t>интерфейса</a:t>
            </a:r>
            <a:r>
              <a:rPr lang="uk-UA" dirty="0"/>
              <a:t> </a:t>
            </a:r>
            <a:r>
              <a:rPr lang="uk-UA" dirty="0" err="1"/>
              <a:t>был</a:t>
            </a:r>
            <a:r>
              <a:rPr lang="uk-UA" dirty="0"/>
              <a:t> </a:t>
            </a:r>
            <a:r>
              <a:rPr lang="uk-UA" dirty="0" err="1"/>
              <a:t>использован</a:t>
            </a:r>
            <a:r>
              <a:rPr lang="uk-UA" dirty="0"/>
              <a:t> </a:t>
            </a:r>
            <a:r>
              <a:rPr lang="en-US" b="1" dirty="0"/>
              <a:t>Compose Desktop</a:t>
            </a:r>
            <a:r>
              <a:rPr lang="ru-RU" b="1" dirty="0"/>
              <a:t> </a:t>
            </a:r>
            <a:r>
              <a:rPr lang="ru-RU" dirty="0"/>
              <a:t>— фреймворк для разработки декларативных </a:t>
            </a:r>
            <a:r>
              <a:rPr lang="en-US" dirty="0"/>
              <a:t>GUI </a:t>
            </a:r>
            <a:r>
              <a:rPr lang="ru-RU" dirty="0"/>
              <a:t>на </a:t>
            </a:r>
            <a:r>
              <a:rPr lang="ru-RU" dirty="0" err="1"/>
              <a:t>Kotlin</a:t>
            </a:r>
            <a:r>
              <a:rPr lang="ru-RU" dirty="0"/>
              <a:t>, который позволяет применить опыт и стиль разработки интерфейсов </a:t>
            </a:r>
            <a:r>
              <a:rPr lang="en-US" dirty="0"/>
              <a:t>Android</a:t>
            </a:r>
            <a:r>
              <a:rPr lang="uk-UA" dirty="0"/>
              <a:t> на других платформах</a:t>
            </a:r>
            <a:r>
              <a:rPr lang="ru-RU" dirty="0"/>
              <a:t>. </a:t>
            </a:r>
          </a:p>
        </p:txBody>
      </p:sp>
      <p:pic>
        <p:nvPicPr>
          <p:cNvPr id="1026" name="Picture 2" descr="Compose for Desktop : The Kotlin Blog | JetBrains 블로그">
            <a:extLst>
              <a:ext uri="{FF2B5EF4-FFF2-40B4-BE49-F238E27FC236}">
                <a16:creationId xmlns:a16="http://schemas.microsoft.com/office/drawing/2014/main" id="{67B05CB7-4E9A-405C-875D-E69F7947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0" y="3904036"/>
            <a:ext cx="5540188" cy="27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0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первой фазы разработки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8917"/>
            <a:ext cx="8780432" cy="508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 первой фазы разработки был завершён весь основной функционал бота, а именно:</a:t>
            </a:r>
          </a:p>
          <a:p>
            <a:r>
              <a:rPr lang="ru-RU" dirty="0"/>
              <a:t>Добавление и удаление дней рождения, менеджеров и секретных каналов бота.</a:t>
            </a:r>
          </a:p>
          <a:p>
            <a:r>
              <a:rPr lang="ru-RU" dirty="0"/>
              <a:t>Установка языка бота и шанса цитирования/простановки реакции.</a:t>
            </a:r>
          </a:p>
          <a:p>
            <a:r>
              <a:rPr lang="ru-RU" dirty="0"/>
              <a:t>Массовое удаление сообщений в чате.</a:t>
            </a:r>
          </a:p>
          <a:p>
            <a:r>
              <a:rPr lang="ru-RU" dirty="0"/>
              <a:t>Рандомное цитирование участников и простановка реакций к сообщениям.</a:t>
            </a:r>
          </a:p>
          <a:p>
            <a:r>
              <a:rPr lang="ru-RU" dirty="0"/>
              <a:t>Поздравление участников с днём рождения.</a:t>
            </a:r>
          </a:p>
          <a:p>
            <a:r>
              <a:rPr lang="ru-RU" dirty="0"/>
              <a:t>Импорт и экспорт данных бота в формате </a:t>
            </a:r>
            <a:r>
              <a:rPr lang="en-US" dirty="0"/>
              <a:t>zip</a:t>
            </a:r>
            <a:r>
              <a:rPr lang="uk-UA" dirty="0"/>
              <a:t>-</a:t>
            </a:r>
            <a:r>
              <a:rPr lang="uk-UA" dirty="0" err="1"/>
              <a:t>архива</a:t>
            </a:r>
            <a:r>
              <a:rPr lang="uk-UA" dirty="0"/>
              <a:t>.</a:t>
            </a:r>
          </a:p>
          <a:p>
            <a:r>
              <a:rPr lang="uk-UA" dirty="0" err="1"/>
              <a:t>Дистанционное</a:t>
            </a:r>
            <a:r>
              <a:rPr lang="uk-UA" dirty="0"/>
              <a:t> </a:t>
            </a:r>
            <a:r>
              <a:rPr lang="uk-UA" dirty="0" err="1"/>
              <a:t>выключение</a:t>
            </a:r>
            <a:r>
              <a:rPr lang="uk-UA" dirty="0"/>
              <a:t> бота.</a:t>
            </a:r>
          </a:p>
          <a:p>
            <a:r>
              <a:rPr lang="uk-UA" dirty="0" err="1"/>
              <a:t>Рандомный</a:t>
            </a:r>
            <a:r>
              <a:rPr lang="uk-UA" dirty="0"/>
              <a:t> </a:t>
            </a:r>
            <a:r>
              <a:rPr lang="uk-UA" dirty="0" err="1"/>
              <a:t>ответ</a:t>
            </a:r>
            <a:r>
              <a:rPr lang="uk-UA" dirty="0"/>
              <a:t> на </a:t>
            </a:r>
            <a:r>
              <a:rPr lang="uk-UA" dirty="0" err="1"/>
              <a:t>вопрос</a:t>
            </a:r>
            <a:r>
              <a:rPr lang="uk-UA" dirty="0"/>
              <a:t> </a:t>
            </a:r>
            <a:r>
              <a:rPr lang="uk-UA" dirty="0" err="1"/>
              <a:t>участника</a:t>
            </a:r>
            <a:r>
              <a:rPr lang="uk-UA" dirty="0"/>
              <a:t>, </a:t>
            </a:r>
            <a:r>
              <a:rPr lang="uk-UA" dirty="0" err="1"/>
              <a:t>выбор</a:t>
            </a:r>
            <a:r>
              <a:rPr lang="uk-UA" dirty="0"/>
              <a:t> слова </a:t>
            </a:r>
            <a:r>
              <a:rPr lang="uk-UA" dirty="0" err="1"/>
              <a:t>из</a:t>
            </a:r>
            <a:r>
              <a:rPr lang="uk-UA" dirty="0"/>
              <a:t> </a:t>
            </a:r>
            <a:r>
              <a:rPr lang="uk-UA" dirty="0" err="1"/>
              <a:t>списка</a:t>
            </a:r>
            <a:r>
              <a:rPr lang="uk-UA" dirty="0"/>
              <a:t>, </a:t>
            </a:r>
            <a:r>
              <a:rPr lang="uk-UA" dirty="0" err="1"/>
              <a:t>выбор</a:t>
            </a:r>
            <a:r>
              <a:rPr lang="uk-UA" dirty="0"/>
              <a:t> числа </a:t>
            </a:r>
            <a:r>
              <a:rPr lang="uk-UA" dirty="0" err="1"/>
              <a:t>из</a:t>
            </a:r>
            <a:r>
              <a:rPr lang="uk-UA" dirty="0"/>
              <a:t> </a:t>
            </a:r>
            <a:r>
              <a:rPr lang="uk-UA" dirty="0" err="1"/>
              <a:t>диапазона</a:t>
            </a:r>
            <a:r>
              <a:rPr lang="uk-UA" dirty="0"/>
              <a:t>, </a:t>
            </a:r>
            <a:r>
              <a:rPr lang="uk-UA" dirty="0" err="1"/>
              <a:t>вывод</a:t>
            </a:r>
            <a:r>
              <a:rPr lang="uk-UA" dirty="0"/>
              <a:t> </a:t>
            </a:r>
            <a:r>
              <a:rPr lang="uk-UA" dirty="0" err="1"/>
              <a:t>информации</a:t>
            </a:r>
            <a:r>
              <a:rPr lang="uk-UA" dirty="0"/>
              <a:t> о сервере.</a:t>
            </a:r>
          </a:p>
          <a:p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нейросетью</a:t>
            </a:r>
            <a:r>
              <a:rPr lang="uk-UA" dirty="0"/>
              <a:t> «</a:t>
            </a:r>
            <a:r>
              <a:rPr lang="uk-UA" dirty="0" err="1"/>
              <a:t>Порфирьевич</a:t>
            </a:r>
            <a:r>
              <a:rPr lang="uk-UA" dirty="0"/>
              <a:t>» для </a:t>
            </a:r>
            <a:r>
              <a:rPr lang="uk-UA" dirty="0" err="1"/>
              <a:t>продления</a:t>
            </a:r>
            <a:r>
              <a:rPr lang="uk-UA" dirty="0"/>
              <a:t> </a:t>
            </a:r>
            <a:r>
              <a:rPr lang="uk-UA" dirty="0" err="1"/>
              <a:t>текста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45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первой фазы разработки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BAE44F-8A7D-46D3-8A6C-4F873B7E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80" y="1496012"/>
            <a:ext cx="3882598" cy="50989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95FD8D-C147-4E42-AF3A-993FE86E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80" y="1496011"/>
            <a:ext cx="2651444" cy="5098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777AE1-6841-4F03-B086-F4448CB7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655" y="1496011"/>
            <a:ext cx="2143424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1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функционала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530342-0DF2-4307-9E19-789CF1AE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1" y="1554914"/>
            <a:ext cx="6544233" cy="11261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C8300B-6A3F-4D07-95C2-5E31E92E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6" y="4307128"/>
            <a:ext cx="6544233" cy="24143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34C9AB-2443-4DBF-9632-225D6460A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471" y="2799825"/>
            <a:ext cx="6544233" cy="1355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92F84D-F95D-45CF-B597-CFC58A568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57" y="1554914"/>
            <a:ext cx="4544059" cy="26006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824A78E-73A6-47E8-B51E-3D6B46DE2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796" y="4307128"/>
            <a:ext cx="4529908" cy="24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фаза разработки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8917"/>
            <a:ext cx="9291420" cy="25525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Во второй фазе разработки началась разработка третьего модуля проекта — </a:t>
            </a:r>
            <a:r>
              <a:rPr lang="en-US" b="1" dirty="0"/>
              <a:t>Android</a:t>
            </a:r>
            <a:r>
              <a:rPr lang="ru-RU" dirty="0"/>
              <a:t>. В ходе разработки пришлось вносить коррективы в модуль </a:t>
            </a:r>
            <a:r>
              <a:rPr lang="en-US" dirty="0"/>
              <a:t>Common, </a:t>
            </a:r>
            <a:r>
              <a:rPr lang="uk-UA" dirty="0" err="1"/>
              <a:t>поскольку</a:t>
            </a:r>
            <a:r>
              <a:rPr lang="uk-UA" dirty="0"/>
              <a:t> </a:t>
            </a:r>
            <a:r>
              <a:rPr lang="uk-UA" dirty="0" err="1"/>
              <a:t>работа</a:t>
            </a:r>
            <a:r>
              <a:rPr lang="uk-UA" dirty="0"/>
              <a:t> с </a:t>
            </a:r>
            <a:r>
              <a:rPr lang="uk-UA" dirty="0" err="1"/>
              <a:t>файловой</a:t>
            </a:r>
            <a:r>
              <a:rPr lang="uk-UA" dirty="0"/>
              <a:t> </a:t>
            </a:r>
            <a:r>
              <a:rPr lang="uk-UA" dirty="0" err="1"/>
              <a:t>системой</a:t>
            </a:r>
            <a:r>
              <a:rPr lang="uk-UA" dirty="0"/>
              <a:t> в </a:t>
            </a:r>
            <a:r>
              <a:rPr lang="en-US" dirty="0"/>
              <a:t>Android</a:t>
            </a:r>
            <a:r>
              <a:rPr lang="uk-UA" dirty="0"/>
              <a:t> </a:t>
            </a:r>
            <a:r>
              <a:rPr lang="uk-UA" dirty="0" err="1"/>
              <a:t>ограничена</a:t>
            </a:r>
            <a:r>
              <a:rPr lang="uk-UA" dirty="0"/>
              <a:t> и </a:t>
            </a:r>
            <a:r>
              <a:rPr lang="uk-UA" dirty="0" err="1"/>
              <a:t>зависит</a:t>
            </a:r>
            <a:r>
              <a:rPr lang="uk-UA" dirty="0"/>
              <a:t> от </a:t>
            </a:r>
            <a:r>
              <a:rPr lang="en-US" b="1" dirty="0"/>
              <a:t>App Context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Методом проб и ошибок был выбран тип приложения — </a:t>
            </a:r>
            <a:r>
              <a:rPr lang="ru-RU" b="1" dirty="0"/>
              <a:t>форграунд-сервис </a:t>
            </a:r>
            <a:r>
              <a:rPr lang="ru-RU" dirty="0"/>
              <a:t>(то есть сервис, который работает в фоновом режиме, но при этом явно, с уведомлением). Именно этот способ позволяет создать приложение, которое, при отсутствии режима экономии, будет работать в </a:t>
            </a:r>
            <a:r>
              <a:rPr lang="en-US" dirty="0"/>
              <a:t>Android</a:t>
            </a:r>
            <a:r>
              <a:rPr lang="ru-RU" dirty="0"/>
              <a:t> бесконечно.</a:t>
            </a:r>
          </a:p>
          <a:p>
            <a:pPr marL="0" indent="0">
              <a:buNone/>
            </a:pPr>
            <a:r>
              <a:rPr lang="ru-RU" dirty="0"/>
              <a:t>Графический интерфейс был разработан при помощи </a:t>
            </a:r>
            <a:r>
              <a:rPr lang="en-US" b="1" dirty="0"/>
              <a:t>Jetpack Compose</a:t>
            </a:r>
            <a:r>
              <a:rPr lang="ru-RU" dirty="0"/>
              <a:t>, то есть той же технологией, что и интерфейс для </a:t>
            </a:r>
            <a:r>
              <a:rPr lang="en-US" dirty="0"/>
              <a:t>Windows.</a:t>
            </a:r>
            <a:endParaRPr lang="ru-RU" dirty="0"/>
          </a:p>
        </p:txBody>
      </p:sp>
      <p:pic>
        <p:nvPicPr>
          <p:cNvPr id="2050" name="Picture 2" descr="Animating elements in Jetpack Compose">
            <a:extLst>
              <a:ext uri="{FF2B5EF4-FFF2-40B4-BE49-F238E27FC236}">
                <a16:creationId xmlns:a16="http://schemas.microsoft.com/office/drawing/2014/main" id="{D50A6515-2E22-483B-8AF8-B11AC373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51" y="4121430"/>
            <a:ext cx="3925715" cy="26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1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второй фазы разработки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8918"/>
            <a:ext cx="9291420" cy="103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 второй фазы разработки был создан третий модуль, позволяющий запустить бота на телефоне. Была добавлена </a:t>
            </a:r>
            <a:r>
              <a:rPr lang="ru-RU" b="1" dirty="0"/>
              <a:t>иконка приложения</a:t>
            </a:r>
            <a:r>
              <a:rPr lang="ru-BY" b="1" dirty="0"/>
              <a:t>™</a:t>
            </a:r>
            <a:r>
              <a:rPr lang="ru-RU" dirty="0"/>
              <a:t>. Программа показала высокую стабильность и длительную работу в круглосуточном режиме.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EE9FD6-6016-47C9-8799-3582EB17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3" y="5252717"/>
            <a:ext cx="3753374" cy="14176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2778ED-7E2C-4345-BAD5-A171BEAC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4" y="2707447"/>
            <a:ext cx="4311467" cy="23845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47C408-40F6-4CA5-80E4-A97A38ECD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29" y="2707447"/>
            <a:ext cx="375337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0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фаза разработки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8917"/>
            <a:ext cx="9291420" cy="2552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ходе третьей фазы проводилась «полировка» уже существующего функционала, повышение стабильности и переработка плохих архитектурных решений.</a:t>
            </a:r>
          </a:p>
          <a:p>
            <a:pPr marL="0" indent="0">
              <a:buNone/>
            </a:pPr>
            <a:r>
              <a:rPr lang="ru-RU" dirty="0"/>
              <a:t>В частности, именно в этот момент был введён седьмой компонент сервисов — функции для взаимодействия с </a:t>
            </a:r>
            <a:r>
              <a:rPr lang="en-US" dirty="0"/>
              <a:t>DAO</a:t>
            </a:r>
            <a:r>
              <a:rPr lang="ru-RU" dirty="0"/>
              <a:t>. Он позволил систематизировать обращения к </a:t>
            </a:r>
            <a:r>
              <a:rPr lang="en-US" dirty="0"/>
              <a:t>DAO</a:t>
            </a:r>
            <a:r>
              <a:rPr lang="uk-UA" dirty="0"/>
              <a:t> и </a:t>
            </a:r>
            <a:r>
              <a:rPr lang="uk-UA" dirty="0" err="1"/>
              <a:t>собрать</a:t>
            </a:r>
            <a:r>
              <a:rPr lang="uk-UA" dirty="0"/>
              <a:t> </a:t>
            </a:r>
            <a:r>
              <a:rPr lang="uk-UA" dirty="0" err="1"/>
              <a:t>их</a:t>
            </a:r>
            <a:r>
              <a:rPr lang="uk-UA" dirty="0"/>
              <a:t> все в </a:t>
            </a:r>
            <a:r>
              <a:rPr lang="uk-UA" dirty="0" err="1"/>
              <a:t>одном</a:t>
            </a:r>
            <a:r>
              <a:rPr lang="uk-UA" dirty="0"/>
              <a:t> </a:t>
            </a:r>
            <a:r>
              <a:rPr lang="uk-UA" dirty="0" err="1"/>
              <a:t>месте</a:t>
            </a:r>
            <a:r>
              <a:rPr lang="uk-UA" dirty="0"/>
              <a:t>, </a:t>
            </a:r>
            <a:r>
              <a:rPr lang="uk-UA" dirty="0" err="1"/>
              <a:t>чтобы</a:t>
            </a:r>
            <a:r>
              <a:rPr lang="uk-UA" dirty="0"/>
              <a:t> </a:t>
            </a:r>
            <a:r>
              <a:rPr lang="uk-UA" dirty="0" err="1"/>
              <a:t>безошибочно</a:t>
            </a:r>
            <a:r>
              <a:rPr lang="uk-UA" dirty="0"/>
              <a:t> </a:t>
            </a:r>
            <a:r>
              <a:rPr lang="uk-UA" dirty="0" err="1"/>
              <a:t>спроектировать</a:t>
            </a:r>
            <a:r>
              <a:rPr lang="uk-UA" dirty="0"/>
              <a:t> структуру папок с </a:t>
            </a:r>
            <a:r>
              <a:rPr lang="uk-UA" dirty="0" err="1"/>
              <a:t>данными</a:t>
            </a:r>
            <a:r>
              <a:rPr lang="uk-UA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6B8319-6228-4CCC-86FD-61486A9F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4" y="3685001"/>
            <a:ext cx="8528388" cy="25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5BCD-E5A8-48D3-B4B6-E379FE05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Структура презентации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BAE77-09DD-4113-9D1D-96DA04C1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616351"/>
          </a:xfrm>
        </p:spPr>
        <p:txBody>
          <a:bodyPr/>
          <a:lstStyle/>
          <a:p>
            <a:r>
              <a:rPr lang="ru-RU" dirty="0"/>
              <a:t>Общие понятия</a:t>
            </a:r>
          </a:p>
          <a:p>
            <a:r>
              <a:rPr lang="ru-RU" dirty="0"/>
              <a:t>Задумка и проектирование</a:t>
            </a:r>
          </a:p>
          <a:p>
            <a:r>
              <a:rPr lang="ru-RU" dirty="0"/>
              <a:t>Развитие бота на примере эволюции его архитектуры и функционала</a:t>
            </a:r>
          </a:p>
          <a:p>
            <a:r>
              <a:rPr lang="ru-RU" dirty="0"/>
              <a:t>Итоговая архитектура и функционал</a:t>
            </a:r>
          </a:p>
          <a:p>
            <a:r>
              <a:rPr lang="ru-RU" dirty="0"/>
              <a:t>Структуры данных</a:t>
            </a:r>
          </a:p>
          <a:p>
            <a:r>
              <a:rPr lang="ru-RU" dirty="0"/>
              <a:t>Типичный алгоритм сервиса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1812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7B8F28-1E5F-4BAE-9E07-01EBDEC3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47" y="0"/>
            <a:ext cx="5650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1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разработки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8917"/>
            <a:ext cx="9291420" cy="2552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Помимо новых сервисов, была разработана новая система локализации на основе форматированных строк. Это позволяет делать качественные переводы на любой язык, учитывая то, что в разных языках порядок слов и построение предложений могут отличаться.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184D39-1105-4BD1-960B-F1F884E9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81" y="2961715"/>
            <a:ext cx="6780918" cy="3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905"/>
            <a:ext cx="4625788" cy="4867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презентации уже были рассмотрены слои архитектуры, но не были рассмотрены структуры данных. Всего бот использует четыре структуры данных: это </a:t>
            </a:r>
            <a:r>
              <a:rPr lang="en-US" b="1" dirty="0" err="1"/>
              <a:t>ServerData</a:t>
            </a:r>
            <a:r>
              <a:rPr lang="en-US" dirty="0"/>
              <a:t>, </a:t>
            </a:r>
            <a:r>
              <a:rPr lang="en-US" dirty="0" err="1"/>
              <a:t>ApiResponse</a:t>
            </a:r>
            <a:r>
              <a:rPr lang="ru-RU" dirty="0"/>
              <a:t> </a:t>
            </a:r>
            <a:r>
              <a:rPr lang="uk-UA" dirty="0"/>
              <a:t>и </a:t>
            </a:r>
            <a:r>
              <a:rPr lang="en-US" dirty="0" err="1"/>
              <a:t>BotData</a:t>
            </a:r>
            <a:r>
              <a:rPr lang="ru-RU" dirty="0"/>
              <a:t>.</a:t>
            </a:r>
          </a:p>
          <a:p>
            <a:r>
              <a:rPr lang="en-US" dirty="0" err="1"/>
              <a:t>ServerData</a:t>
            </a:r>
            <a:r>
              <a:rPr lang="ru-RU" dirty="0"/>
              <a:t> — самый важный класс данных, содержащий всю информацию о сервере.</a:t>
            </a:r>
          </a:p>
          <a:p>
            <a:r>
              <a:rPr lang="en-US" dirty="0" err="1"/>
              <a:t>ApiResponse</a:t>
            </a:r>
            <a:r>
              <a:rPr lang="ru-RU" dirty="0"/>
              <a:t> — класс, хранящий ответ с </a:t>
            </a:r>
            <a:r>
              <a:rPr lang="en-US" dirty="0"/>
              <a:t>API</a:t>
            </a:r>
            <a:r>
              <a:rPr lang="uk-UA" dirty="0"/>
              <a:t> «</a:t>
            </a:r>
            <a:r>
              <a:rPr lang="uk-UA" dirty="0" err="1"/>
              <a:t>Порфирьевича</a:t>
            </a:r>
            <a:r>
              <a:rPr lang="uk-UA" dirty="0"/>
              <a:t>».</a:t>
            </a:r>
          </a:p>
          <a:p>
            <a:r>
              <a:rPr lang="en-US" dirty="0" err="1"/>
              <a:t>BotData</a:t>
            </a:r>
            <a:r>
              <a:rPr lang="ru-RU" dirty="0"/>
              <a:t> — </a:t>
            </a:r>
            <a:r>
              <a:rPr lang="ru-RU" dirty="0" err="1"/>
              <a:t>синглтон</a:t>
            </a:r>
            <a:r>
              <a:rPr lang="ru-RU" dirty="0"/>
              <a:t>, хранящий данные из </a:t>
            </a:r>
            <a:r>
              <a:rPr lang="en-US" dirty="0"/>
              <a:t>GUI Windows/Android.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712BDA-B1ED-4974-B96A-655FBFBE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122" y="1661552"/>
            <a:ext cx="4447457" cy="38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4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алгоритма функции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905"/>
            <a:ext cx="9004548" cy="875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 алгоритмы сервисов изначально похожи, отличаясь лишь на глубоких уровнях вложенности.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624593-F5D6-4500-84EA-3EF41545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7" y="2450447"/>
            <a:ext cx="8484595" cy="40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A857A8-A73F-4280-B8E5-E96AEE67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25" y="0"/>
            <a:ext cx="6501175" cy="6858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4477E13-0153-40F3-9DBA-24CF01789B5C}"/>
              </a:ext>
            </a:extLst>
          </p:cNvPr>
          <p:cNvSpPr/>
          <p:nvPr/>
        </p:nvSpPr>
        <p:spPr>
          <a:xfrm>
            <a:off x="151518" y="249721"/>
            <a:ext cx="5387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Статистика: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Внесено 268 </a:t>
            </a:r>
            <a:r>
              <a:rPr lang="ru-RU" dirty="0" err="1"/>
              <a:t>коммитов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Изменено 40 тысяч строк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Высокое качество подтверждено платформой </a:t>
            </a:r>
            <a:r>
              <a:rPr lang="en-US" dirty="0" err="1"/>
              <a:t>Sonarcloud</a:t>
            </a:r>
            <a:r>
              <a:rPr lang="ru-RU" dirty="0"/>
              <a:t> 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407143-C5F1-41D2-8AC2-D50B8970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7627"/>
            <a:ext cx="5690825" cy="34903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7817C1-62EA-4BEF-9087-A52CDFAB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78143"/>
            <a:ext cx="5690826" cy="14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2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36985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903"/>
            <a:ext cx="9004548" cy="4407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Полезные ссылки:</a:t>
            </a:r>
          </a:p>
          <a:p>
            <a:r>
              <a:rPr lang="br-FR" dirty="0">
                <a:hlinkClick r:id="rId2"/>
              </a:rPr>
              <a:t>Hummel009/UN-ION-Discord-Bot: </a:t>
            </a:r>
            <a:r>
              <a:rPr lang="ru-RU" dirty="0">
                <a:hlinkClick r:id="rId2"/>
              </a:rPr>
              <a:t>Мой бот для моего сервера в </a:t>
            </a:r>
            <a:r>
              <a:rPr lang="br-FR" dirty="0">
                <a:hlinkClick r:id="rId2"/>
              </a:rPr>
              <a:t>Discord (github.com)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Javacord/Javacord: An easy to use multithreaded library for creating Discord bots in Java. (github.com)</a:t>
            </a:r>
            <a:endParaRPr lang="en-US" dirty="0"/>
          </a:p>
          <a:p>
            <a:r>
              <a:rPr lang="br-FR" dirty="0">
                <a:hlinkClick r:id="rId4"/>
              </a:rPr>
              <a:t>Javacord</a:t>
            </a:r>
            <a:endParaRPr lang="br-FR" dirty="0"/>
          </a:p>
          <a:p>
            <a:r>
              <a:rPr lang="br-FR" dirty="0">
                <a:hlinkClick r:id="rId5"/>
              </a:rPr>
              <a:t>Develop for Android  |  Android Developers</a:t>
            </a:r>
            <a:endParaRPr lang="br-FR" dirty="0"/>
          </a:p>
          <a:p>
            <a:r>
              <a:rPr lang="br-FR" dirty="0">
                <a:hlinkClick r:id="rId6"/>
              </a:rPr>
              <a:t>Android Compose Tutorial  |  Jetpack Compose  |  Android Developers</a:t>
            </a:r>
            <a:endParaRPr lang="br-FR" dirty="0"/>
          </a:p>
          <a:p>
            <a:r>
              <a:rPr lang="br-FR" dirty="0">
                <a:hlinkClick r:id="rId7"/>
              </a:rPr>
              <a:t>Gradle Build Tool</a:t>
            </a:r>
            <a:endParaRPr lang="br-FR" dirty="0"/>
          </a:p>
          <a:p>
            <a:r>
              <a:rPr lang="br-FR" dirty="0">
                <a:hlinkClick r:id="rId8"/>
              </a:rPr>
              <a:t>Kotlin Programming Language (kotlinlang.org)</a:t>
            </a:r>
            <a:endParaRPr lang="br-FR" dirty="0"/>
          </a:p>
          <a:p>
            <a:r>
              <a:rPr lang="en-US" dirty="0">
                <a:hlinkClick r:id="rId9"/>
              </a:rPr>
              <a:t>Maven Repository: Search/Browse/Explore (mvnrepository.com)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35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5BCD-E5A8-48D3-B4B6-E379FE05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Discord?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BAE77-09DD-4113-9D1D-96DA04C1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8552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Discord - это платформа для общения в режиме реального времени, разработанная для групповых обсуждений, обмена сообщениями, голосовых звонков и видеозвонков. Она предоставляет возможность создания серверов, на которых пользователи могут создавать текстовые и голосовые каналы для общения по интересам.</a:t>
            </a:r>
            <a:endParaRPr lang="LID4096" dirty="0"/>
          </a:p>
        </p:txBody>
      </p:sp>
      <p:pic>
        <p:nvPicPr>
          <p:cNvPr id="1028" name="Picture 4" descr="Discord Logo PNG Transparent Images - PNG All">
            <a:extLst>
              <a:ext uri="{FF2B5EF4-FFF2-40B4-BE49-F238E27FC236}">
                <a16:creationId xmlns:a16="http://schemas.microsoft.com/office/drawing/2014/main" id="{908F7E8E-A2BB-4F3D-9BD4-72F00D32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9718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5BCD-E5A8-48D3-B4B6-E379FE05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Discord?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BAE77-09DD-4113-9D1D-96DA04C1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18552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Discord - это платформа для общения в режиме реального времени, разработанная для групповых обсуждений, обмена сообщениями, голосовых звонков и видеозвонков. Она предоставляет возможность создания серверов, на которых пользователи могут создавать текстовые и голосовые каналы для общения по интересам.</a:t>
            </a:r>
            <a:endParaRPr lang="LID4096" dirty="0"/>
          </a:p>
        </p:txBody>
      </p:sp>
      <p:pic>
        <p:nvPicPr>
          <p:cNvPr id="1028" name="Picture 4" descr="Discord Logo PNG Transparent Images - PNG All">
            <a:extLst>
              <a:ext uri="{FF2B5EF4-FFF2-40B4-BE49-F238E27FC236}">
                <a16:creationId xmlns:a16="http://schemas.microsoft.com/office/drawing/2014/main" id="{908F7E8E-A2BB-4F3D-9BD4-72F00D32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9718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72FAE5-56C2-45C4-BCCC-91FD71C3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9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Боты в </a:t>
            </a:r>
            <a:r>
              <a:rPr lang="en-US" dirty="0"/>
              <a:t>Discord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130"/>
            <a:ext cx="8596668" cy="22261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Боты выглядят, как обычные аккаунты, но управляются не человеком, а программой. Обычно они разрабатываются для облегчения административных задач, предоставления дополнительной функциональности и просто ради развлечения участников.</a:t>
            </a:r>
          </a:p>
          <a:p>
            <a:pPr marL="0" indent="0">
              <a:buNone/>
            </a:pPr>
            <a:r>
              <a:rPr lang="ru-RU" dirty="0"/>
              <a:t>Существует множество популярных ботов. Самые известные — это </a:t>
            </a:r>
            <a:r>
              <a:rPr lang="en-US" dirty="0"/>
              <a:t>Dyno, MEE6, Dank Memer, Rythm, </a:t>
            </a:r>
            <a:r>
              <a:rPr lang="en-US" dirty="0" err="1"/>
              <a:t>Tatsumaki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Poll Bot</a:t>
            </a:r>
            <a:r>
              <a:rPr lang="ru-RU" dirty="0"/>
              <a:t>.</a:t>
            </a:r>
            <a:endParaRPr lang="LID4096" dirty="0"/>
          </a:p>
        </p:txBody>
      </p:sp>
      <p:pic>
        <p:nvPicPr>
          <p:cNvPr id="2052" name="Picture 4" descr="MEE6 Status">
            <a:extLst>
              <a:ext uri="{FF2B5EF4-FFF2-40B4-BE49-F238E27FC236}">
                <a16:creationId xmlns:a16="http://schemas.microsoft.com/office/drawing/2014/main" id="{D0F9E268-4295-49E6-A6D6-ED390A47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7" y="3905719"/>
            <a:ext cx="7785407" cy="222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3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r-FR" dirty="0"/>
              <a:t>Discord API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129"/>
            <a:ext cx="8596668" cy="2464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Бесплатные боты в </a:t>
            </a:r>
            <a:r>
              <a:rPr lang="en-US" dirty="0"/>
              <a:t>Discord</a:t>
            </a:r>
            <a:r>
              <a:rPr lang="ru-RU" dirty="0"/>
              <a:t> обычно предоставляют наиболее популярные и простые функции. Если же задача поставлена достаточно уникальная, то бесплатного бота может и не найтись. В худшем случае, ни один платный бот не выполняет то, что нужно именно вам.</a:t>
            </a:r>
          </a:p>
          <a:p>
            <a:pPr marL="0" indent="0">
              <a:buNone/>
            </a:pPr>
            <a:r>
              <a:rPr lang="ru-RU" dirty="0"/>
              <a:t>В таком случае встаёт вопрос разработки своего бота. Благо, Discord предоставляет хорошо документированный API, который позволяет любому желающему создавать ботов с кастомным функционалом. Для этого требуется лишь опыт работы с </a:t>
            </a:r>
            <a:r>
              <a:rPr lang="en-US" dirty="0"/>
              <a:t>HTTP-</a:t>
            </a:r>
            <a:r>
              <a:rPr lang="uk-UA" dirty="0"/>
              <a:t>запросами.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EC2D55-1271-4940-988C-5BEF8B2B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4" y="4288680"/>
            <a:ext cx="3183124" cy="24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4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реализации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129"/>
            <a:ext cx="8596668" cy="2761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Уже на стадии разработки бота могут возникнуть различные проблемы. Например, работа с </a:t>
            </a:r>
            <a:r>
              <a:rPr lang="en-US" dirty="0"/>
              <a:t>HTTP-</a:t>
            </a:r>
            <a:r>
              <a:rPr lang="ru-RU" dirty="0"/>
              <a:t>запросами к </a:t>
            </a:r>
            <a:r>
              <a:rPr lang="en-US" dirty="0"/>
              <a:t>Discord API</a:t>
            </a:r>
            <a:r>
              <a:rPr lang="ru-RU" dirty="0"/>
              <a:t> достаточно утомительна за счёт относительно низкоуровневого подхода. Существуют сторонние библиотеки с наборами готовых функций, но они иногда устаревают и оказываются заброшенными.</a:t>
            </a:r>
          </a:p>
          <a:p>
            <a:pPr marL="0" indent="0">
              <a:buNone/>
            </a:pPr>
            <a:r>
              <a:rPr lang="ru-RU" dirty="0"/>
              <a:t>Развёртывание уже готового бота — тоже непростая задача. Чтобы бот работал круглосуточно, нужно либо покупать сервер (довольно дорого), либо арендовать хост (относительно дорого), либо запускать бота на своём компьютере и держать его включённым круглосуточно (неудобно).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25FCFE-7822-429C-993B-169F127D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6" y="4596827"/>
            <a:ext cx="5254998" cy="18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1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Нестандартная идея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129"/>
            <a:ext cx="8596668" cy="2761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Боты для </a:t>
            </a:r>
            <a:r>
              <a:rPr lang="en-US" dirty="0"/>
              <a:t>Discord</a:t>
            </a:r>
            <a:r>
              <a:rPr lang="ru-RU" dirty="0"/>
              <a:t>, как и боты для других мессенджеров и соцсетей, чаще всего пишутся на </a:t>
            </a:r>
            <a:r>
              <a:rPr lang="en-US" dirty="0"/>
              <a:t>Python</a:t>
            </a:r>
            <a:r>
              <a:rPr lang="ru-RU" dirty="0"/>
              <a:t>. Однако, в теории, разработка бота возможна на любом языке, который поддерживает работу с </a:t>
            </a:r>
            <a:r>
              <a:rPr lang="en-US" dirty="0"/>
              <a:t>HTTP</a:t>
            </a:r>
            <a:r>
              <a:rPr lang="ru-RU" dirty="0"/>
              <a:t>-запросами.</a:t>
            </a:r>
          </a:p>
          <a:p>
            <a:pPr marL="0" indent="0">
              <a:buNone/>
            </a:pPr>
            <a:r>
              <a:rPr lang="ru-RU" dirty="0"/>
              <a:t>Необходимость создания бота для собственного сервера и опыт работы с </a:t>
            </a:r>
            <a:r>
              <a:rPr lang="en-US" dirty="0"/>
              <a:t>Java/Kotlin</a:t>
            </a:r>
            <a:r>
              <a:rPr lang="ru-RU" dirty="0"/>
              <a:t> привёл меня к мысли о создании </a:t>
            </a:r>
            <a:r>
              <a:rPr lang="ru-RU" b="1" dirty="0"/>
              <a:t>бота, который будет компилироваться и работать на телефоне</a:t>
            </a:r>
            <a:r>
              <a:rPr lang="ru-RU" dirty="0"/>
              <a:t>. Телефон — идеальный бесплатный хост, который работает круглосуточно и имеет доступ к мобильному интернету.</a:t>
            </a:r>
          </a:p>
        </p:txBody>
      </p:sp>
      <p:pic>
        <p:nvPicPr>
          <p:cNvPr id="1026" name="Picture 2" descr="Android: Java or Kotlin?">
            <a:extLst>
              <a:ext uri="{FF2B5EF4-FFF2-40B4-BE49-F238E27FC236}">
                <a16:creationId xmlns:a16="http://schemas.microsoft.com/office/drawing/2014/main" id="{463F3238-3D5B-4A12-80AB-C5D43B53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34" y="4004792"/>
            <a:ext cx="4977653" cy="267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4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6FF52-AFA0-4BF5-BFA1-E000F3F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языка и библиотеки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7918C-6E4F-456E-8BE2-E92503CC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129"/>
            <a:ext cx="8596668" cy="2743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Поскольку </a:t>
            </a:r>
            <a:r>
              <a:rPr lang="en-US" dirty="0"/>
              <a:t>Java</a:t>
            </a:r>
            <a:r>
              <a:rPr lang="ru-RU" dirty="0"/>
              <a:t> входит в число самых популярных языков программирования, неудивительно, что для неё существует сторонняя библиотека по работе с </a:t>
            </a:r>
            <a:r>
              <a:rPr lang="en-US" dirty="0"/>
              <a:t>Discord API </a:t>
            </a:r>
            <a:r>
              <a:rPr lang="ru-RU" dirty="0"/>
              <a:t>— </a:t>
            </a:r>
            <a:r>
              <a:rPr lang="en-US" b="1" dirty="0"/>
              <a:t>Javacord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Javacord </a:t>
            </a:r>
            <a:r>
              <a:rPr lang="ru-RU" dirty="0"/>
              <a:t>требует для работы </a:t>
            </a:r>
            <a:r>
              <a:rPr lang="en-US" dirty="0"/>
              <a:t>JDK 8 (1.8)</a:t>
            </a:r>
            <a:r>
              <a:rPr lang="ru-RU" dirty="0"/>
              <a:t>, следовательно, его уровень </a:t>
            </a:r>
            <a:r>
              <a:rPr lang="ru-RU" dirty="0" err="1"/>
              <a:t>байткода</a:t>
            </a:r>
            <a:r>
              <a:rPr lang="ru-RU" dirty="0"/>
              <a:t> совместим с абсолютным большинством версий </a:t>
            </a:r>
            <a:r>
              <a:rPr lang="en-US" dirty="0"/>
              <a:t>Android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Kotlin,</a:t>
            </a:r>
            <a:r>
              <a:rPr lang="ru-RU" dirty="0"/>
              <a:t> предоставляющий наиболее современный пользовательский опыт работы с </a:t>
            </a:r>
            <a:r>
              <a:rPr lang="en-US" dirty="0"/>
              <a:t>Android API, </a:t>
            </a:r>
            <a:r>
              <a:rPr lang="ru-RU" dirty="0"/>
              <a:t>также совместим с </a:t>
            </a:r>
            <a:r>
              <a:rPr lang="en-US" dirty="0"/>
              <a:t>JDK 8 (1.8).</a:t>
            </a:r>
            <a:r>
              <a:rPr lang="be-BY" dirty="0"/>
              <a:t> Стоит отметить, что все библиотеки для </a:t>
            </a:r>
            <a:r>
              <a:rPr lang="en-US" dirty="0"/>
              <a:t>Java</a:t>
            </a:r>
            <a:r>
              <a:rPr lang="ru-RU" dirty="0"/>
              <a:t> совместимы и с </a:t>
            </a:r>
            <a:r>
              <a:rPr lang="en-US" dirty="0"/>
              <a:t>Kotlin.</a:t>
            </a:r>
            <a:endParaRPr lang="ru-RU" dirty="0"/>
          </a:p>
        </p:txBody>
      </p:sp>
      <p:pic>
        <p:nvPicPr>
          <p:cNvPr id="2050" name="Picture 2" descr="hero">
            <a:extLst>
              <a:ext uri="{FF2B5EF4-FFF2-40B4-BE49-F238E27FC236}">
                <a16:creationId xmlns:a16="http://schemas.microsoft.com/office/drawing/2014/main" id="{0B3503B3-FB97-486B-83E0-CA397BD1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7" y="4353360"/>
            <a:ext cx="8959725" cy="179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8546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1380</Words>
  <Application>Microsoft Office PowerPoint</Application>
  <PresentationFormat>Широкоэкранный</PresentationFormat>
  <Paragraphs>88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Аспект</vt:lpstr>
      <vt:lpstr>UN-ION DISCORD BOT</vt:lpstr>
      <vt:lpstr>Структура презентации</vt:lpstr>
      <vt:lpstr>Что такое Discord?</vt:lpstr>
      <vt:lpstr>Что такое Discord?</vt:lpstr>
      <vt:lpstr>Боты в Discord</vt:lpstr>
      <vt:lpstr>Discord API</vt:lpstr>
      <vt:lpstr>Проблемы реализации</vt:lpstr>
      <vt:lpstr>Нестандартная идея</vt:lpstr>
      <vt:lpstr>Выбор языка и библиотеки</vt:lpstr>
      <vt:lpstr>Архитектура и технологический стек</vt:lpstr>
      <vt:lpstr>Архитектура и технологический стек</vt:lpstr>
      <vt:lpstr>Архитектура и технологический стек</vt:lpstr>
      <vt:lpstr>Первая фаза разработки</vt:lpstr>
      <vt:lpstr>Итоги первой фазы разработки</vt:lpstr>
      <vt:lpstr>Итоги первой фазы разработки</vt:lpstr>
      <vt:lpstr>Пример функционала</vt:lpstr>
      <vt:lpstr>Вторая фаза разработки</vt:lpstr>
      <vt:lpstr>Итоги второй фазы разработки</vt:lpstr>
      <vt:lpstr>Третья фаза разработки</vt:lpstr>
      <vt:lpstr>Презентация PowerPoint</vt:lpstr>
      <vt:lpstr>Итоги разработки</vt:lpstr>
      <vt:lpstr>Структуры данных</vt:lpstr>
      <vt:lpstr>Пример алгоритма функции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UN-ION DISCORD BOT</dc:title>
  <dc:creator>Hummel Turbamentum</dc:creator>
  <cp:lastModifiedBy>Hummel Turbamentum</cp:lastModifiedBy>
  <cp:revision>258</cp:revision>
  <dcterms:created xsi:type="dcterms:W3CDTF">2024-04-17T17:39:14Z</dcterms:created>
  <dcterms:modified xsi:type="dcterms:W3CDTF">2024-04-24T21:13:22Z</dcterms:modified>
</cp:coreProperties>
</file>