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y="5143500" cx="9144000"/>
  <p:notesSz cx="6858000" cy="9144000"/>
  <p:embeddedFontLst>
    <p:embeddedFont>
      <p:font typeface="Robo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4274C6C-9EB0-4D15-8428-DA38C53D6B3A}">
  <a:tblStyle styleId="{54274C6C-9EB0-4D15-8428-DA38C53D6B3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Roboto-bold.fntdata"/><Relationship Id="rId27" Type="http://schemas.openxmlformats.org/officeDocument/2006/relationships/font" Target="fonts/Roboto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schemas.openxmlformats.org/officeDocument/2006/relationships/font" Target="fonts/Roboto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2161d7970f_2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2161d7970f_2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2161d7970f_2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2161d7970f_2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2161d7970f_2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2161d7970f_2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2161d7970f_2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2161d7970f_2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2161d7970f_2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2161d7970f_2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2161d7970f_2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2161d7970f_2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2161d7970f_2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2161d7970f_2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2161d7970f_2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2161d7970f_2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218ffaaf5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218ffaaf5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3218ffaaf50_0_7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3218ffaaf50_0_7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218ffaaf50_0_7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218ffaaf50_0_7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218ffaaf5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3218ffaaf5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208e2b574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208e2b574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2161d7970f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2161d7970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2161d7970f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2161d7970f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2161d7970f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2161d7970f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2161d7970f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2161d7970f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2161d7970f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2161d7970f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2161d7970f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2161d7970f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rgbClr val="EAD1DC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2800">
        <p14:flip dir="l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CREDIT RISK CLASSIFICATION PROJECT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Presented by 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Yumna Sohail   &amp;  Aiman Yasha Naeem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Clustering</a:t>
            </a:r>
            <a:endParaRPr/>
          </a:p>
        </p:txBody>
      </p:sp>
      <p:sp>
        <p:nvSpPr>
          <p:cNvPr id="143" name="Google Shape;143;p2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On the basis of the above mentioned complexities we decided to apply clustering to better understand our data and apply it in a meaningful way.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Since many of the variables are ordinal, we decided to apply Spearman's correlation.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The correlation matrix was then used for </a:t>
            </a:r>
            <a:r>
              <a:rPr lang="en">
                <a:solidFill>
                  <a:schemeClr val="dk1"/>
                </a:solidFill>
              </a:rPr>
              <a:t>hierarchical</a:t>
            </a:r>
            <a:r>
              <a:rPr lang="en">
                <a:solidFill>
                  <a:schemeClr val="dk1"/>
                </a:solidFill>
              </a:rPr>
              <a:t> clustering.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We used 2 clusters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Dendrogram</a:t>
            </a:r>
            <a:r>
              <a:rPr lang="en"/>
              <a:t> Diagram</a:t>
            </a:r>
            <a:endParaRPr/>
          </a:p>
        </p:txBody>
      </p:sp>
      <p:sp>
        <p:nvSpPr>
          <p:cNvPr id="149" name="Google Shape;149;p2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The dendrogram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shows us the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degree of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similarities/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similarities</a:t>
            </a:r>
            <a:r>
              <a:rPr lang="en">
                <a:solidFill>
                  <a:schemeClr val="dk1"/>
                </a:solidFill>
              </a:rPr>
              <a:t> b/w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the different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variables.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50" name="Google Shape;15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5050" y="1017800"/>
            <a:ext cx="6477251" cy="3783474"/>
          </a:xfrm>
          <a:prstGeom prst="rect">
            <a:avLst/>
          </a:prstGeom>
          <a:noFill/>
          <a:ln cap="flat" cmpd="sng" w="9525">
            <a:solidFill>
              <a:srgbClr val="1F1F1F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Selection &amp; Train/Test Split</a:t>
            </a:r>
            <a:endParaRPr/>
          </a:p>
        </p:txBody>
      </p:sp>
      <p:sp>
        <p:nvSpPr>
          <p:cNvPr id="156" name="Google Shape;156;p2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We used Random Forest Classifier for its </a:t>
            </a:r>
            <a:r>
              <a:rPr lang="en">
                <a:solidFill>
                  <a:schemeClr val="dk1"/>
                </a:solidFill>
              </a:rPr>
              <a:t>scalability</a:t>
            </a:r>
            <a:r>
              <a:rPr lang="en">
                <a:solidFill>
                  <a:schemeClr val="dk1"/>
                </a:solidFill>
              </a:rPr>
              <a:t>, robustness and ability to extract complex patterns.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Each cluster had its own X_train and X_test based on its cluster-specific features, while the y_train and y_test remained the same for all clusters.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Accuracy, Precision, recall, F1 score and ROC Curve were used for performance Evaluation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 1 Performance</a:t>
            </a:r>
            <a:endParaRPr/>
          </a:p>
        </p:txBody>
      </p:sp>
      <p:sp>
        <p:nvSpPr>
          <p:cNvPr id="162" name="Google Shape;162;p2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AD1DC"/>
                </a:highlight>
              </a:rPr>
              <a:t>Features </a:t>
            </a:r>
            <a:endParaRPr>
              <a:solidFill>
                <a:schemeClr val="dk1"/>
              </a:solidFill>
              <a:highlight>
                <a:srgbClr val="EAD1DC"/>
              </a:highlight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EAD1DC"/>
                </a:highlight>
              </a:rPr>
              <a:t>Duration</a:t>
            </a:r>
            <a:endParaRPr>
              <a:solidFill>
                <a:schemeClr val="dk1"/>
              </a:solidFill>
              <a:highlight>
                <a:srgbClr val="EAD1DC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EAD1DC"/>
                </a:highlight>
              </a:rPr>
              <a:t>Purpose</a:t>
            </a:r>
            <a:endParaRPr>
              <a:solidFill>
                <a:schemeClr val="dk1"/>
              </a:solidFill>
              <a:highlight>
                <a:srgbClr val="EAD1DC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EAD1DC"/>
                </a:highlight>
              </a:rPr>
              <a:t>Credit_Amount</a:t>
            </a:r>
            <a:endParaRPr>
              <a:solidFill>
                <a:schemeClr val="dk1"/>
              </a:solidFill>
              <a:highlight>
                <a:srgbClr val="EAD1DC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EAD1DC"/>
                </a:highlight>
              </a:rPr>
              <a:t>Property_Type</a:t>
            </a:r>
            <a:endParaRPr>
              <a:solidFill>
                <a:schemeClr val="dk1"/>
              </a:solidFill>
              <a:highlight>
                <a:srgbClr val="EAD1DC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EAD1DC"/>
                </a:highlight>
              </a:rPr>
              <a:t>Living_Status</a:t>
            </a:r>
            <a:endParaRPr>
              <a:solidFill>
                <a:schemeClr val="dk1"/>
              </a:solidFill>
              <a:highlight>
                <a:srgbClr val="EAD1DC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AD1DC"/>
                </a:highlight>
              </a:rPr>
              <a:t>Accuracy= 0.74</a:t>
            </a:r>
            <a:endParaRPr>
              <a:solidFill>
                <a:schemeClr val="dk1"/>
              </a:solidFill>
              <a:highlight>
                <a:srgbClr val="EAD1DC"/>
              </a:highlight>
            </a:endParaRPr>
          </a:p>
        </p:txBody>
      </p:sp>
      <p:graphicFrame>
        <p:nvGraphicFramePr>
          <p:cNvPr id="163" name="Google Shape;163;p25"/>
          <p:cNvGraphicFramePr/>
          <p:nvPr/>
        </p:nvGraphicFramePr>
        <p:xfrm>
          <a:off x="3032475" y="144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{54274C6C-9EB0-4D15-8428-DA38C53D6B3A}</a:tableStyleId>
              </a:tblPr>
              <a:tblGrid>
                <a:gridCol w="1438325"/>
                <a:gridCol w="1438325"/>
                <a:gridCol w="1438325"/>
                <a:gridCol w="1438325"/>
              </a:tblGrid>
              <a:tr h="712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Label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Precision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Recall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F1-Score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504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Good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1F1F1F"/>
                          </a:solidFill>
                          <a:highlight>
                            <a:schemeClr val="lt1"/>
                          </a:highlight>
                        </a:rPr>
                        <a:t>0.81 </a:t>
                      </a:r>
                      <a:r>
                        <a:rPr lang="en">
                          <a:solidFill>
                            <a:srgbClr val="1F1F1F"/>
                          </a:solidFill>
                          <a:highlight>
                            <a:srgbClr val="EAD1DC"/>
                          </a:highlight>
                        </a:rPr>
                        <a:t>     </a:t>
                      </a:r>
                      <a:endParaRPr>
                        <a:highlight>
                          <a:srgbClr val="EAD1DC"/>
                        </a:highlight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0.83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0.82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504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Bad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0.56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0.52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0.54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 2 Performance</a:t>
            </a:r>
            <a:endParaRPr/>
          </a:p>
        </p:txBody>
      </p:sp>
      <p:sp>
        <p:nvSpPr>
          <p:cNvPr id="169" name="Google Shape;169;p2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1"/>
                </a:solidFill>
              </a:rPr>
              <a:t>Features</a:t>
            </a:r>
            <a:endParaRPr sz="2300">
              <a:solidFill>
                <a:schemeClr val="dk1"/>
              </a:solidFill>
            </a:endParaRPr>
          </a:p>
          <a:p>
            <a:pPr indent="-315912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2200">
                <a:solidFill>
                  <a:schemeClr val="dk1"/>
                </a:solidFill>
                <a:highlight>
                  <a:srgbClr val="EAD1DC"/>
                </a:highlight>
              </a:rPr>
              <a:t>Checking_Status </a:t>
            </a:r>
            <a:endParaRPr sz="2200">
              <a:solidFill>
                <a:schemeClr val="dk1"/>
              </a:solidFill>
              <a:highlight>
                <a:srgbClr val="EAD1DC"/>
              </a:highlight>
            </a:endParaRPr>
          </a:p>
          <a:p>
            <a:pPr indent="-315912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2200">
                <a:solidFill>
                  <a:schemeClr val="dk1"/>
                </a:solidFill>
                <a:highlight>
                  <a:srgbClr val="EAD1DC"/>
                </a:highlight>
              </a:rPr>
              <a:t>Credit_History </a:t>
            </a:r>
            <a:endParaRPr sz="2200">
              <a:solidFill>
                <a:schemeClr val="dk1"/>
              </a:solidFill>
              <a:highlight>
                <a:srgbClr val="EAD1DC"/>
              </a:highlight>
            </a:endParaRPr>
          </a:p>
          <a:p>
            <a:pPr indent="-315912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2200">
                <a:solidFill>
                  <a:schemeClr val="dk1"/>
                </a:solidFill>
                <a:highlight>
                  <a:srgbClr val="EAD1DC"/>
                </a:highlight>
              </a:rPr>
              <a:t>Savings_Status </a:t>
            </a:r>
            <a:endParaRPr sz="2200">
              <a:solidFill>
                <a:schemeClr val="dk1"/>
              </a:solidFill>
              <a:highlight>
                <a:srgbClr val="EAD1DC"/>
              </a:highlight>
            </a:endParaRPr>
          </a:p>
          <a:p>
            <a:pPr indent="-315912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2200">
                <a:solidFill>
                  <a:schemeClr val="dk1"/>
                </a:solidFill>
                <a:highlight>
                  <a:srgbClr val="EAD1DC"/>
                </a:highlight>
              </a:rPr>
              <a:t>Employment </a:t>
            </a:r>
            <a:endParaRPr sz="2200">
              <a:solidFill>
                <a:schemeClr val="dk1"/>
              </a:solidFill>
              <a:highlight>
                <a:srgbClr val="EAD1DC"/>
              </a:highlight>
            </a:endParaRPr>
          </a:p>
          <a:p>
            <a:pPr indent="-315912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2200">
                <a:solidFill>
                  <a:schemeClr val="dk1"/>
                </a:solidFill>
                <a:highlight>
                  <a:srgbClr val="EAD1DC"/>
                </a:highlight>
              </a:rPr>
              <a:t>Installment_Commitment </a:t>
            </a:r>
            <a:endParaRPr sz="2200">
              <a:solidFill>
                <a:schemeClr val="dk1"/>
              </a:solidFill>
              <a:highlight>
                <a:srgbClr val="EAD1DC"/>
              </a:highlight>
            </a:endParaRPr>
          </a:p>
          <a:p>
            <a:pPr indent="-315912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2200">
                <a:solidFill>
                  <a:schemeClr val="dk1"/>
                </a:solidFill>
                <a:highlight>
                  <a:srgbClr val="EAD1DC"/>
                </a:highlight>
              </a:rPr>
              <a:t>Other_Parties </a:t>
            </a:r>
            <a:endParaRPr sz="2200">
              <a:solidFill>
                <a:schemeClr val="dk1"/>
              </a:solidFill>
              <a:highlight>
                <a:srgbClr val="EAD1DC"/>
              </a:highlight>
            </a:endParaRPr>
          </a:p>
          <a:p>
            <a:pPr indent="-315912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2200">
                <a:solidFill>
                  <a:schemeClr val="dk1"/>
                </a:solidFill>
                <a:highlight>
                  <a:srgbClr val="EAD1DC"/>
                </a:highlight>
              </a:rPr>
              <a:t>Time_Owned </a:t>
            </a:r>
            <a:endParaRPr sz="2200">
              <a:solidFill>
                <a:schemeClr val="dk1"/>
              </a:solidFill>
              <a:highlight>
                <a:srgbClr val="EAD1DC"/>
              </a:highlight>
            </a:endParaRPr>
          </a:p>
          <a:p>
            <a:pPr indent="-315912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2200">
                <a:solidFill>
                  <a:schemeClr val="dk1"/>
                </a:solidFill>
                <a:highlight>
                  <a:srgbClr val="EAD1DC"/>
                </a:highlight>
              </a:rPr>
              <a:t>Age </a:t>
            </a:r>
            <a:endParaRPr sz="2200">
              <a:solidFill>
                <a:schemeClr val="dk1"/>
              </a:solidFill>
              <a:highlight>
                <a:srgbClr val="EAD1DC"/>
              </a:highlight>
            </a:endParaRPr>
          </a:p>
          <a:p>
            <a:pPr indent="-315912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2200">
                <a:solidFill>
                  <a:schemeClr val="dk1"/>
                </a:solidFill>
                <a:highlight>
                  <a:srgbClr val="EAD1DC"/>
                </a:highlight>
              </a:rPr>
              <a:t>Other_Payment_Plans </a:t>
            </a:r>
            <a:endParaRPr sz="2200">
              <a:solidFill>
                <a:schemeClr val="dk1"/>
              </a:solidFill>
              <a:highlight>
                <a:srgbClr val="EAD1DC"/>
              </a:highlight>
            </a:endParaRPr>
          </a:p>
          <a:p>
            <a:pPr indent="-315912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2200">
                <a:solidFill>
                  <a:schemeClr val="dk1"/>
                </a:solidFill>
                <a:highlight>
                  <a:srgbClr val="EAD1DC"/>
                </a:highlight>
              </a:rPr>
              <a:t>Existing_Credits </a:t>
            </a:r>
            <a:endParaRPr sz="2200">
              <a:solidFill>
                <a:schemeClr val="dk1"/>
              </a:solidFill>
              <a:highlight>
                <a:srgbClr val="EAD1DC"/>
              </a:highlight>
            </a:endParaRPr>
          </a:p>
          <a:p>
            <a:pPr indent="-315912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2200">
                <a:solidFill>
                  <a:schemeClr val="dk1"/>
                </a:solidFill>
                <a:highlight>
                  <a:srgbClr val="EAD1DC"/>
                </a:highlight>
              </a:rPr>
              <a:t>Job Dependents</a:t>
            </a:r>
            <a:endParaRPr sz="2200">
              <a:solidFill>
                <a:schemeClr val="dk1"/>
              </a:solidFill>
              <a:highlight>
                <a:srgbClr val="EAD1DC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200">
                <a:solidFill>
                  <a:schemeClr val="dk1"/>
                </a:solidFill>
                <a:highlight>
                  <a:srgbClr val="EAD1DC"/>
                </a:highlight>
              </a:rPr>
              <a:t>Accuracy = 0.72</a:t>
            </a:r>
            <a:endParaRPr sz="2200">
              <a:solidFill>
                <a:schemeClr val="dk1"/>
              </a:solidFill>
              <a:highlight>
                <a:srgbClr val="EAD1DC"/>
              </a:highlight>
            </a:endParaRPr>
          </a:p>
        </p:txBody>
      </p:sp>
      <p:graphicFrame>
        <p:nvGraphicFramePr>
          <p:cNvPr id="170" name="Google Shape;170;p26"/>
          <p:cNvGraphicFramePr/>
          <p:nvPr/>
        </p:nvGraphicFramePr>
        <p:xfrm>
          <a:off x="3294100" y="1590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{54274C6C-9EB0-4D15-8428-DA38C53D6B3A}</a:tableStyleId>
              </a:tblPr>
              <a:tblGrid>
                <a:gridCol w="1422975"/>
                <a:gridCol w="1422975"/>
                <a:gridCol w="1422975"/>
                <a:gridCol w="1422975"/>
              </a:tblGrid>
              <a:tr h="543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Label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Precision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Recall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F1-Score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543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Good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0.77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0.87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0.82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543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Bad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0.53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0.34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0.42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Impact of Cluster 1 on target variable</a:t>
            </a:r>
            <a:endParaRPr/>
          </a:p>
        </p:txBody>
      </p:sp>
      <p:sp>
        <p:nvSpPr>
          <p:cNvPr id="176" name="Google Shape;176;p27"/>
          <p:cNvSpPr txBox="1"/>
          <p:nvPr>
            <p:ph idx="1" type="body"/>
          </p:nvPr>
        </p:nvSpPr>
        <p:spPr>
          <a:xfrm>
            <a:off x="311700" y="1229875"/>
            <a:ext cx="8520600" cy="349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Cluster 1's correlation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shows that it focuses 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more on individual 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circumstances.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Importance to property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type &amp; living status 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variables suggests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emphasis on property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ownership.</a:t>
            </a:r>
            <a:endParaRPr sz="1400">
              <a:solidFill>
                <a:schemeClr val="dk1"/>
              </a:solidFill>
            </a:endParaRPr>
          </a:p>
        </p:txBody>
      </p:sp>
      <p:pic>
        <p:nvPicPr>
          <p:cNvPr id="177" name="Google Shape;17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1425" y="1229875"/>
            <a:ext cx="5940874" cy="3339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Impact of Cluster 2 on target variable</a:t>
            </a:r>
            <a:endParaRPr/>
          </a:p>
        </p:txBody>
      </p:sp>
      <p:sp>
        <p:nvSpPr>
          <p:cNvPr id="183" name="Google Shape;183;p2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Cluster 2 is </a:t>
            </a:r>
            <a:r>
              <a:rPr lang="en">
                <a:solidFill>
                  <a:schemeClr val="dk1"/>
                </a:solidFill>
              </a:rPr>
              <a:t>focused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more on secondary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variables. The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general monetary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&amp; investment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capacity of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individuals is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emphasized.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84" name="Google Shape;184;p28"/>
          <p:cNvPicPr preferRelativeResize="0"/>
          <p:nvPr/>
        </p:nvPicPr>
        <p:blipFill rotWithShape="1">
          <a:blip r:embed="rId3">
            <a:alphaModFix/>
          </a:blip>
          <a:srcRect b="4659" l="-1480" r="1479" t="-4660"/>
          <a:stretch/>
        </p:blipFill>
        <p:spPr>
          <a:xfrm>
            <a:off x="2481575" y="1274600"/>
            <a:ext cx="6350725" cy="329427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ROC Curve of both clusters</a:t>
            </a:r>
            <a:endParaRPr/>
          </a:p>
        </p:txBody>
      </p:sp>
      <p:sp>
        <p:nvSpPr>
          <p:cNvPr id="190" name="Google Shape;190;p2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The more general take of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Cluster 2 may be the reason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that it performs better than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Cluster 1 on the ROC Curve,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in spite</a:t>
            </a:r>
            <a:r>
              <a:rPr lang="en">
                <a:solidFill>
                  <a:schemeClr val="dk1"/>
                </a:solidFill>
              </a:rPr>
              <a:t> of Cluster 1 having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better Precision, Recall,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Accuracy &amp; F1-Score.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91" name="Google Shape;19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31625" y="1152472"/>
            <a:ext cx="5400675" cy="3416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0"/>
          <p:cNvSpPr txBox="1"/>
          <p:nvPr>
            <p:ph type="title"/>
          </p:nvPr>
        </p:nvSpPr>
        <p:spPr>
          <a:xfrm>
            <a:off x="311700" y="178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 between clustered-based model &amp; unclustered model using Random Forest</a:t>
            </a:r>
            <a:endParaRPr/>
          </a:p>
        </p:txBody>
      </p:sp>
      <p:sp>
        <p:nvSpPr>
          <p:cNvPr id="197" name="Google Shape;197;p3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This shows that while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clustering is useful, when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it comes to predictions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the more direct the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information provided to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the model, the more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accurate the results.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98" name="Google Shape;19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50" y="1229875"/>
            <a:ext cx="5715449" cy="3339001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1"/>
          <p:cNvSpPr txBox="1"/>
          <p:nvPr>
            <p:ph type="title"/>
          </p:nvPr>
        </p:nvSpPr>
        <p:spPr>
          <a:xfrm>
            <a:off x="260450" y="225550"/>
            <a:ext cx="86760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Parametric Comparison b/w clustered &amp; unclustered model</a:t>
            </a:r>
            <a:endParaRPr/>
          </a:p>
        </p:txBody>
      </p:sp>
      <p:sp>
        <p:nvSpPr>
          <p:cNvPr id="204" name="Google Shape;204;p3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AD1DC"/>
                </a:highlight>
              </a:rPr>
              <a:t>Metrics for Combined </a:t>
            </a:r>
            <a:endParaRPr>
              <a:solidFill>
                <a:schemeClr val="dk1"/>
              </a:solidFill>
              <a:highlight>
                <a:srgbClr val="EAD1DC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AD1DC"/>
                </a:highlight>
              </a:rPr>
              <a:t>Cluster-Based Model</a:t>
            </a:r>
            <a:endParaRPr>
              <a:solidFill>
                <a:schemeClr val="dk1"/>
              </a:solidFill>
              <a:highlight>
                <a:srgbClr val="EAD1DC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highlight>
                <a:srgbClr val="EAD1DC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F1F1F"/>
              </a:solidFill>
              <a:highlight>
                <a:srgbClr val="EAD1DC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highlight>
                <a:srgbClr val="EAD1DC"/>
              </a:highlight>
            </a:endParaRPr>
          </a:p>
        </p:txBody>
      </p:sp>
      <p:graphicFrame>
        <p:nvGraphicFramePr>
          <p:cNvPr id="205" name="Google Shape;205;p31"/>
          <p:cNvGraphicFramePr/>
          <p:nvPr/>
        </p:nvGraphicFramePr>
        <p:xfrm>
          <a:off x="393675" y="2414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{54274C6C-9EB0-4D15-8428-DA38C53D6B3A}</a:tableStyleId>
              </a:tblPr>
              <a:tblGrid>
                <a:gridCol w="1606175"/>
                <a:gridCol w="15549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Accuracy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0.73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Precision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0.54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Recall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0.43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F1-Score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0.48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206" name="Google Shape;206;p31"/>
          <p:cNvSpPr txBox="1"/>
          <p:nvPr/>
        </p:nvSpPr>
        <p:spPr>
          <a:xfrm>
            <a:off x="4520550" y="1229875"/>
            <a:ext cx="33483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AD1DC"/>
                </a:highlight>
                <a:latin typeface="Roboto"/>
                <a:ea typeface="Roboto"/>
                <a:cs typeface="Roboto"/>
                <a:sym typeface="Roboto"/>
              </a:rPr>
              <a:t>Metrics for Unclustered Model</a:t>
            </a:r>
            <a:endParaRPr sz="1800">
              <a:solidFill>
                <a:schemeClr val="dk1"/>
              </a:solidFill>
              <a:highlight>
                <a:srgbClr val="EAD1DC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F1F1F"/>
              </a:solidFill>
              <a:highlight>
                <a:srgbClr val="EAD1DC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F1F1F"/>
              </a:solidFill>
              <a:highlight>
                <a:srgbClr val="EAD1DC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207" name="Google Shape;207;p31"/>
          <p:cNvGraphicFramePr/>
          <p:nvPr/>
        </p:nvGraphicFramePr>
        <p:xfrm>
          <a:off x="4600000" y="2414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{54274C6C-9EB0-4D15-8428-DA38C53D6B3A}</a:tableStyleId>
              </a:tblPr>
              <a:tblGrid>
                <a:gridCol w="1594700"/>
                <a:gridCol w="1594700"/>
              </a:tblGrid>
              <a:tr h="265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Accuracy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0.76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276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Precision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0.67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276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Recall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0.34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265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F1-Score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0.45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 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The main goal of this project is to classify credit risk as good or bad.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To </a:t>
            </a:r>
            <a:r>
              <a:rPr lang="en">
                <a:solidFill>
                  <a:schemeClr val="dk1"/>
                </a:solidFill>
              </a:rPr>
              <a:t>accomplish this we chose a dataset that had a varying complexity i.e. it not only contained mixed variable types but also differed from simple variables like Credit Amount to variables which focused on general wealth of individual.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Due to this, our goal extends to not just classification but also on discerning the different patterns within the dataset.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13" name="Google Shape;213;p32"/>
          <p:cNvSpPr txBox="1"/>
          <p:nvPr>
            <p:ph idx="1" type="body"/>
          </p:nvPr>
        </p:nvSpPr>
        <p:spPr>
          <a:xfrm>
            <a:off x="209250" y="101780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This project demonstrates that clustering is a powerful tool for identifying patterns, however careful algorithm selection &amp; parametric tuning is necessary in order to avoid conflicting clustering results.</a:t>
            </a:r>
            <a:endParaRPr>
              <a:solidFill>
                <a:schemeClr val="dk1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At this point, results are somewhat contradictory between clusters themselves as well as the between the clustered and unclustered models.</a:t>
            </a:r>
            <a:endParaRPr>
              <a:solidFill>
                <a:schemeClr val="dk1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From a classification point of view, Cluster 1 performs much  better than Cluster 2. </a:t>
            </a:r>
            <a:endParaRPr>
              <a:solidFill>
                <a:schemeClr val="dk1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Unclustered model shows better Precision &amp; Accuracy, while clustered models shows better Recall and F1-Score.</a:t>
            </a:r>
            <a:endParaRPr>
              <a:solidFill>
                <a:schemeClr val="dk1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Results suggest that the clustered model works relatively well but needs more fine turing.</a:t>
            </a:r>
            <a:endParaRPr>
              <a:solidFill>
                <a:schemeClr val="dk1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Stratified</a:t>
            </a:r>
            <a:r>
              <a:rPr lang="en">
                <a:solidFill>
                  <a:schemeClr val="dk1"/>
                </a:solidFill>
              </a:rPr>
              <a:t> sampling may also prove helpful since the samples are somewhat unbalanced.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  steps of the project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311700" y="11536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Data Loading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EDA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Data Cleaning &amp; preprocessing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Custer Formation &amp; Analysis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Training &amp; Testing on individual clusters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Combined cluster performance evaluation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Conclusion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Dataset</a:t>
            </a:r>
            <a:endParaRPr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The original dataset has the following characteristics:-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1000 by 22 shape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Both numerical and categorical features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Target label of good or bad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Target label Good:700 samples; target label Bad=300 samples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</a:t>
            </a:r>
            <a:endParaRPr/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During the EDA phase, we delete 4 </a:t>
            </a:r>
            <a:r>
              <a:rPr lang="en">
                <a:solidFill>
                  <a:schemeClr val="dk1"/>
                </a:solidFill>
              </a:rPr>
              <a:t>columns</a:t>
            </a:r>
            <a:r>
              <a:rPr lang="en">
                <a:solidFill>
                  <a:schemeClr val="dk1"/>
                </a:solidFill>
              </a:rPr>
              <a:t> from the original.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This was based on both </a:t>
            </a:r>
            <a:r>
              <a:rPr lang="en">
                <a:solidFill>
                  <a:schemeClr val="dk1"/>
                </a:solidFill>
              </a:rPr>
              <a:t>intuitive</a:t>
            </a:r>
            <a:r>
              <a:rPr lang="en">
                <a:solidFill>
                  <a:schemeClr val="dk1"/>
                </a:solidFill>
              </a:rPr>
              <a:t> as well as practical observations.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The columns included:-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ID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Foreign Worker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Telephone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Relationship Status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Selected Dataset</a:t>
            </a:r>
            <a:endParaRPr/>
          </a:p>
        </p:txBody>
      </p:sp>
      <p:sp>
        <p:nvSpPr>
          <p:cNvPr id="116" name="Google Shape;116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Checking Status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Duration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Credit History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Purpose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Credit Amount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Savings Status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Employment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Installment Commitment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7" name="Google Shape;117;p18"/>
          <p:cNvSpPr txBox="1"/>
          <p:nvPr/>
        </p:nvSpPr>
        <p:spPr>
          <a:xfrm>
            <a:off x="4950875" y="1152475"/>
            <a:ext cx="5317800" cy="26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Other Parties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Time Owned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Property Type 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Age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Other Payment Plans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Living Status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Existing Credits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Job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Dependents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</a:t>
            </a:r>
            <a:endParaRPr/>
          </a:p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As you can see that while some features such as Credit Amount, Duration,existing credits,etc may intuitively imply correlation with the Credit Risk target,</a:t>
            </a:r>
            <a:r>
              <a:rPr lang="en">
                <a:solidFill>
                  <a:schemeClr val="dk1"/>
                </a:solidFill>
              </a:rPr>
              <a:t>others such as Living Status, Savings Status, property owned,property type, etc have more complex relationship with credit risk rating.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 of the complex relationships b/w variables</a:t>
            </a:r>
            <a:endParaRPr/>
          </a:p>
        </p:txBody>
      </p:sp>
      <p:sp>
        <p:nvSpPr>
          <p:cNvPr id="129" name="Google Shape;129;p2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This image shows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that even though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the applicant is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probably a retiree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he/she might be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considered a good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credit risk.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30" name="Google Shape;13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1513" y="1519225"/>
            <a:ext cx="6200775" cy="21050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Examples of the complex relationships b/w variables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Here we see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that even the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applicant is young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&amp; in a high-paying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position, his credit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history &amp; banking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information do not suggest a good credit rating.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37" name="Google Shape;13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1349" y="1326675"/>
            <a:ext cx="6514651" cy="239077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