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92" r:id="rId2"/>
    <p:sldId id="493" r:id="rId3"/>
    <p:sldId id="509" r:id="rId4"/>
    <p:sldId id="485" r:id="rId5"/>
    <p:sldId id="490" r:id="rId6"/>
    <p:sldId id="266" r:id="rId7"/>
    <p:sldId id="494" r:id="rId8"/>
    <p:sldId id="488" r:id="rId9"/>
    <p:sldId id="321" r:id="rId10"/>
    <p:sldId id="495" r:id="rId11"/>
    <p:sldId id="458" r:id="rId12"/>
    <p:sldId id="496" r:id="rId13"/>
    <p:sldId id="497" r:id="rId14"/>
    <p:sldId id="498" r:id="rId15"/>
    <p:sldId id="503" r:id="rId16"/>
    <p:sldId id="434" r:id="rId17"/>
    <p:sldId id="504" r:id="rId18"/>
    <p:sldId id="505" r:id="rId19"/>
    <p:sldId id="5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oun Ullah Khan" initials="RUK" lastIdx="1" clrIdx="0">
    <p:extLst>
      <p:ext uri="{19B8F6BF-5375-455C-9EA6-DF929625EA0E}">
        <p15:presenceInfo xmlns:p15="http://schemas.microsoft.com/office/powerpoint/2012/main" userId="ebc399a24dbd81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FE"/>
    <a:srgbClr val="F2F3F7"/>
    <a:srgbClr val="FFFFFF"/>
    <a:srgbClr val="66AAFF"/>
    <a:srgbClr val="005FD2"/>
    <a:srgbClr val="66CCFF"/>
    <a:srgbClr val="579FFF"/>
    <a:srgbClr val="CCECFF"/>
    <a:srgbClr val="DDECFF"/>
    <a:srgbClr val="005E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92" autoAdjust="0"/>
    <p:restoredTop sz="96379" autoAdjust="0"/>
  </p:normalViewPr>
  <p:slideViewPr>
    <p:cSldViewPr snapToGrid="0">
      <p:cViewPr varScale="1">
        <p:scale>
          <a:sx n="77" d="100"/>
          <a:sy n="77" d="100"/>
        </p:scale>
        <p:origin x="726" y="90"/>
      </p:cViewPr>
      <p:guideLst>
        <p:guide pos="3840"/>
        <p:guide orient="horz" pos="2400"/>
      </p:guideLst>
    </p:cSldViewPr>
  </p:slideViewPr>
  <p:outlineViewPr>
    <p:cViewPr>
      <p:scale>
        <a:sx n="75" d="100"/>
        <a:sy n="75" d="100"/>
      </p:scale>
      <p:origin x="0" y="-5528"/>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019216504885434E-2"/>
          <c:y val="0.26949229605726394"/>
          <c:w val="0.92726556798587101"/>
          <c:h val="0.61385609858144041"/>
        </c:manualLayout>
      </c:layout>
      <c:barChart>
        <c:barDir val="col"/>
        <c:grouping val="clustered"/>
        <c:varyColors val="0"/>
        <c:ser>
          <c:idx val="0"/>
          <c:order val="0"/>
          <c:tx>
            <c:strRef>
              <c:f>Sheet1!$B$1</c:f>
              <c:strCache>
                <c:ptCount val="1"/>
                <c:pt idx="0">
                  <c:v>Revenue</c:v>
                </c:pt>
              </c:strCache>
            </c:strRef>
          </c:tx>
          <c:spPr>
            <a:solidFill>
              <a:srgbClr val="66AAFF"/>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1000</c:v>
                </c:pt>
                <c:pt idx="1">
                  <c:v>2000</c:v>
                </c:pt>
                <c:pt idx="2">
                  <c:v>2500</c:v>
                </c:pt>
                <c:pt idx="3">
                  <c:v>5000</c:v>
                </c:pt>
                <c:pt idx="4">
                  <c:v>3000</c:v>
                </c:pt>
                <c:pt idx="5">
                  <c:v>2000</c:v>
                </c:pt>
                <c:pt idx="6">
                  <c:v>6000</c:v>
                </c:pt>
                <c:pt idx="7">
                  <c:v>7000</c:v>
                </c:pt>
                <c:pt idx="8">
                  <c:v>2000</c:v>
                </c:pt>
                <c:pt idx="9">
                  <c:v>4000</c:v>
                </c:pt>
                <c:pt idx="10">
                  <c:v>7000</c:v>
                </c:pt>
                <c:pt idx="11">
                  <c:v>8000</c:v>
                </c:pt>
              </c:numCache>
            </c:numRef>
          </c:val>
          <c:extLst>
            <c:ext xmlns:c16="http://schemas.microsoft.com/office/drawing/2014/chart" uri="{C3380CC4-5D6E-409C-BE32-E72D297353CC}">
              <c16:uniqueId val="{00000000-3A27-42C4-86AA-3CB859564180}"/>
            </c:ext>
          </c:extLst>
        </c:ser>
        <c:ser>
          <c:idx val="1"/>
          <c:order val="1"/>
          <c:tx>
            <c:strRef>
              <c:f>Sheet1!$C$1</c:f>
              <c:strCache>
                <c:ptCount val="1"/>
                <c:pt idx="0">
                  <c:v>Target</c:v>
                </c:pt>
              </c:strCache>
            </c:strRef>
          </c:tx>
          <c:spPr>
            <a:solidFill>
              <a:schemeClr val="accent1"/>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1500</c:v>
                </c:pt>
                <c:pt idx="1">
                  <c:v>3000</c:v>
                </c:pt>
                <c:pt idx="2">
                  <c:v>3000</c:v>
                </c:pt>
                <c:pt idx="3">
                  <c:v>4000</c:v>
                </c:pt>
                <c:pt idx="4">
                  <c:v>2600</c:v>
                </c:pt>
                <c:pt idx="5">
                  <c:v>1000</c:v>
                </c:pt>
                <c:pt idx="6">
                  <c:v>5000</c:v>
                </c:pt>
                <c:pt idx="7">
                  <c:v>6000</c:v>
                </c:pt>
                <c:pt idx="8">
                  <c:v>1500</c:v>
                </c:pt>
                <c:pt idx="9">
                  <c:v>3000</c:v>
                </c:pt>
                <c:pt idx="10">
                  <c:v>4000</c:v>
                </c:pt>
                <c:pt idx="11">
                  <c:v>7000</c:v>
                </c:pt>
              </c:numCache>
            </c:numRef>
          </c:val>
          <c:extLst>
            <c:ext xmlns:c16="http://schemas.microsoft.com/office/drawing/2014/chart" uri="{C3380CC4-5D6E-409C-BE32-E72D297353CC}">
              <c16:uniqueId val="{00000001-3A27-42C4-86AA-3CB859564180}"/>
            </c:ext>
          </c:extLst>
        </c:ser>
        <c:dLbls>
          <c:showLegendKey val="0"/>
          <c:showVal val="0"/>
          <c:showCatName val="0"/>
          <c:showSerName val="0"/>
          <c:showPercent val="0"/>
          <c:showBubbleSize val="0"/>
        </c:dLbls>
        <c:gapWidth val="96"/>
        <c:overlap val="-28"/>
        <c:axId val="407388680"/>
        <c:axId val="407388352"/>
      </c:barChart>
      <c:lineChart>
        <c:grouping val="standard"/>
        <c:varyColors val="0"/>
        <c:ser>
          <c:idx val="2"/>
          <c:order val="2"/>
          <c:tx>
            <c:strRef>
              <c:f>Sheet1!$D$1</c:f>
              <c:strCache>
                <c:ptCount val="1"/>
                <c:pt idx="0">
                  <c:v>Growth</c:v>
                </c:pt>
              </c:strCache>
            </c:strRef>
          </c:tx>
          <c:spPr>
            <a:ln w="28575" cap="rnd">
              <a:solidFill>
                <a:schemeClr val="accent3"/>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150</c:v>
                </c:pt>
                <c:pt idx="1">
                  <c:v>150</c:v>
                </c:pt>
                <c:pt idx="2">
                  <c:v>120</c:v>
                </c:pt>
                <c:pt idx="3">
                  <c:v>80</c:v>
                </c:pt>
                <c:pt idx="4">
                  <c:v>86.666666666666671</c:v>
                </c:pt>
                <c:pt idx="5">
                  <c:v>50</c:v>
                </c:pt>
                <c:pt idx="6">
                  <c:v>83.333333333333343</c:v>
                </c:pt>
                <c:pt idx="7">
                  <c:v>85.714285714285708</c:v>
                </c:pt>
                <c:pt idx="8">
                  <c:v>75</c:v>
                </c:pt>
                <c:pt idx="9">
                  <c:v>75</c:v>
                </c:pt>
                <c:pt idx="10">
                  <c:v>57.142857142857139</c:v>
                </c:pt>
                <c:pt idx="11">
                  <c:v>87.5</c:v>
                </c:pt>
              </c:numCache>
            </c:numRef>
          </c:val>
          <c:smooth val="0"/>
          <c:extLst>
            <c:ext xmlns:c16="http://schemas.microsoft.com/office/drawing/2014/chart" uri="{C3380CC4-5D6E-409C-BE32-E72D297353CC}">
              <c16:uniqueId val="{00000002-3A27-42C4-86AA-3CB859564180}"/>
            </c:ext>
          </c:extLst>
        </c:ser>
        <c:dLbls>
          <c:showLegendKey val="0"/>
          <c:showVal val="0"/>
          <c:showCatName val="0"/>
          <c:showSerName val="0"/>
          <c:showPercent val="0"/>
          <c:showBubbleSize val="0"/>
        </c:dLbls>
        <c:marker val="1"/>
        <c:smooth val="0"/>
        <c:axId val="332859560"/>
        <c:axId val="190311016"/>
      </c:lineChart>
      <c:catAx>
        <c:axId val="40738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3"/>
                </a:solidFill>
                <a:latin typeface="Century Gothic" panose="020B0502020202020204" pitchFamily="34" charset="0"/>
                <a:ea typeface="+mn-ea"/>
                <a:cs typeface="+mn-cs"/>
              </a:defRPr>
            </a:pPr>
            <a:endParaRPr lang="en-US"/>
          </a:p>
        </c:txPr>
        <c:crossAx val="407388352"/>
        <c:crosses val="autoZero"/>
        <c:auto val="1"/>
        <c:lblAlgn val="ctr"/>
        <c:lblOffset val="100"/>
        <c:noMultiLvlLbl val="0"/>
      </c:catAx>
      <c:valAx>
        <c:axId val="40738835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3"/>
                </a:solidFill>
                <a:latin typeface="Century Gothic" panose="020B0502020202020204" pitchFamily="34" charset="0"/>
                <a:ea typeface="+mn-ea"/>
                <a:cs typeface="+mn-cs"/>
              </a:defRPr>
            </a:pPr>
            <a:endParaRPr lang="en-US"/>
          </a:p>
        </c:txPr>
        <c:crossAx val="407388680"/>
        <c:crosses val="autoZero"/>
        <c:crossBetween val="between"/>
      </c:valAx>
      <c:valAx>
        <c:axId val="19031101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3"/>
                </a:solidFill>
                <a:latin typeface="Century Gothic" panose="020B0502020202020204" pitchFamily="34" charset="0"/>
                <a:ea typeface="+mn-ea"/>
                <a:cs typeface="+mn-cs"/>
              </a:defRPr>
            </a:pPr>
            <a:endParaRPr lang="en-US"/>
          </a:p>
        </c:txPr>
        <c:crossAx val="332859560"/>
        <c:crosses val="max"/>
        <c:crossBetween val="between"/>
      </c:valAx>
      <c:catAx>
        <c:axId val="332859560"/>
        <c:scaling>
          <c:orientation val="minMax"/>
        </c:scaling>
        <c:delete val="1"/>
        <c:axPos val="b"/>
        <c:numFmt formatCode="General" sourceLinked="1"/>
        <c:majorTickMark val="out"/>
        <c:minorTickMark val="none"/>
        <c:tickLblPos val="nextTo"/>
        <c:crossAx val="190311016"/>
        <c:crosses val="autoZero"/>
        <c:auto val="1"/>
        <c:lblAlgn val="ctr"/>
        <c:lblOffset val="100"/>
        <c:noMultiLvlLbl val="0"/>
      </c:catAx>
      <c:spPr>
        <a:noFill/>
        <a:ln>
          <a:noFill/>
        </a:ln>
        <a:effectLst/>
      </c:spPr>
    </c:plotArea>
    <c:legend>
      <c:legendPos val="b"/>
      <c:layout>
        <c:manualLayout>
          <c:xMode val="edge"/>
          <c:yMode val="edge"/>
          <c:x val="0.71893257834719992"/>
          <c:y val="5.2395201093938325E-2"/>
          <c:w val="0.23595480054122164"/>
          <c:h val="0.165470077135804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sz="800">
          <a:solidFill>
            <a:schemeClr val="accent3"/>
          </a:solidFill>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096641439931673E-2"/>
          <c:y val="0.26949229605726394"/>
          <c:w val="0.9489379109776136"/>
          <c:h val="0.61385609858144041"/>
        </c:manualLayout>
      </c:layout>
      <c:barChart>
        <c:barDir val="col"/>
        <c:grouping val="percentStacked"/>
        <c:varyColors val="0"/>
        <c:ser>
          <c:idx val="0"/>
          <c:order val="0"/>
          <c:tx>
            <c:strRef>
              <c:f>Sheet1!$B$1</c:f>
              <c:strCache>
                <c:ptCount val="1"/>
                <c:pt idx="0">
                  <c:v>General</c:v>
                </c:pt>
              </c:strCache>
            </c:strRef>
          </c:tx>
          <c:spPr>
            <a:solidFill>
              <a:schemeClr val="accent3"/>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1000</c:v>
                </c:pt>
                <c:pt idx="1">
                  <c:v>2000</c:v>
                </c:pt>
                <c:pt idx="2">
                  <c:v>2500</c:v>
                </c:pt>
                <c:pt idx="3">
                  <c:v>5000</c:v>
                </c:pt>
                <c:pt idx="4">
                  <c:v>3000</c:v>
                </c:pt>
                <c:pt idx="5">
                  <c:v>2000</c:v>
                </c:pt>
                <c:pt idx="6">
                  <c:v>6000</c:v>
                </c:pt>
                <c:pt idx="7">
                  <c:v>7000</c:v>
                </c:pt>
                <c:pt idx="8">
                  <c:v>2000</c:v>
                </c:pt>
                <c:pt idx="9">
                  <c:v>4000</c:v>
                </c:pt>
                <c:pt idx="10">
                  <c:v>7000</c:v>
                </c:pt>
                <c:pt idx="11">
                  <c:v>8000</c:v>
                </c:pt>
              </c:numCache>
            </c:numRef>
          </c:val>
          <c:extLst>
            <c:ext xmlns:c16="http://schemas.microsoft.com/office/drawing/2014/chart" uri="{C3380CC4-5D6E-409C-BE32-E72D297353CC}">
              <c16:uniqueId val="{00000000-9DAA-480B-B364-729B989553C1}"/>
            </c:ext>
          </c:extLst>
        </c:ser>
        <c:ser>
          <c:idx val="1"/>
          <c:order val="1"/>
          <c:tx>
            <c:strRef>
              <c:f>Sheet1!$C$1</c:f>
              <c:strCache>
                <c:ptCount val="1"/>
                <c:pt idx="0">
                  <c:v>Marketing</c:v>
                </c:pt>
              </c:strCache>
            </c:strRef>
          </c:tx>
          <c:spPr>
            <a:solidFill>
              <a:srgbClr val="66AAFF"/>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1500</c:v>
                </c:pt>
                <c:pt idx="1">
                  <c:v>3000</c:v>
                </c:pt>
                <c:pt idx="2">
                  <c:v>3000</c:v>
                </c:pt>
                <c:pt idx="3">
                  <c:v>4000</c:v>
                </c:pt>
                <c:pt idx="4">
                  <c:v>2600</c:v>
                </c:pt>
                <c:pt idx="5">
                  <c:v>1000</c:v>
                </c:pt>
                <c:pt idx="6">
                  <c:v>5000</c:v>
                </c:pt>
                <c:pt idx="7">
                  <c:v>6000</c:v>
                </c:pt>
                <c:pt idx="8">
                  <c:v>1500</c:v>
                </c:pt>
                <c:pt idx="9">
                  <c:v>3000</c:v>
                </c:pt>
                <c:pt idx="10">
                  <c:v>4000</c:v>
                </c:pt>
                <c:pt idx="11">
                  <c:v>7000</c:v>
                </c:pt>
              </c:numCache>
            </c:numRef>
          </c:val>
          <c:extLst>
            <c:ext xmlns:c16="http://schemas.microsoft.com/office/drawing/2014/chart" uri="{C3380CC4-5D6E-409C-BE32-E72D297353CC}">
              <c16:uniqueId val="{00000001-9DAA-480B-B364-729B989553C1}"/>
            </c:ext>
          </c:extLst>
        </c:ser>
        <c:ser>
          <c:idx val="2"/>
          <c:order val="2"/>
          <c:tx>
            <c:strRef>
              <c:f>Sheet1!$D$1</c:f>
              <c:strCache>
                <c:ptCount val="1"/>
                <c:pt idx="0">
                  <c:v>Sales</c:v>
                </c:pt>
              </c:strCache>
            </c:strRef>
          </c:tx>
          <c:spPr>
            <a:solidFill>
              <a:schemeClr val="accent1"/>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3000</c:v>
                </c:pt>
                <c:pt idx="1">
                  <c:v>1000</c:v>
                </c:pt>
                <c:pt idx="2">
                  <c:v>4000</c:v>
                </c:pt>
                <c:pt idx="3">
                  <c:v>3000</c:v>
                </c:pt>
                <c:pt idx="4">
                  <c:v>2000</c:v>
                </c:pt>
                <c:pt idx="5">
                  <c:v>1500</c:v>
                </c:pt>
                <c:pt idx="6">
                  <c:v>6000</c:v>
                </c:pt>
                <c:pt idx="7">
                  <c:v>7090</c:v>
                </c:pt>
                <c:pt idx="8">
                  <c:v>8988</c:v>
                </c:pt>
                <c:pt idx="9">
                  <c:v>9000</c:v>
                </c:pt>
                <c:pt idx="10">
                  <c:v>5000</c:v>
                </c:pt>
                <c:pt idx="11">
                  <c:v>7000</c:v>
                </c:pt>
              </c:numCache>
            </c:numRef>
          </c:val>
          <c:extLst>
            <c:ext xmlns:c16="http://schemas.microsoft.com/office/drawing/2014/chart" uri="{C3380CC4-5D6E-409C-BE32-E72D297353CC}">
              <c16:uniqueId val="{00000002-9DAA-480B-B364-729B989553C1}"/>
            </c:ext>
          </c:extLst>
        </c:ser>
        <c:dLbls>
          <c:showLegendKey val="0"/>
          <c:showVal val="0"/>
          <c:showCatName val="0"/>
          <c:showSerName val="0"/>
          <c:showPercent val="0"/>
          <c:showBubbleSize val="0"/>
        </c:dLbls>
        <c:gapWidth val="150"/>
        <c:overlap val="100"/>
        <c:axId val="407388680"/>
        <c:axId val="407388352"/>
      </c:barChart>
      <c:catAx>
        <c:axId val="40738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accent3"/>
                </a:solidFill>
                <a:latin typeface="Century Gothic" panose="020B0502020202020204" pitchFamily="34" charset="0"/>
                <a:ea typeface="+mn-ea"/>
                <a:cs typeface="+mn-cs"/>
              </a:defRPr>
            </a:pPr>
            <a:endParaRPr lang="en-US"/>
          </a:p>
        </c:txPr>
        <c:crossAx val="407388352"/>
        <c:crosses val="autoZero"/>
        <c:auto val="1"/>
        <c:lblAlgn val="ctr"/>
        <c:lblOffset val="100"/>
        <c:noMultiLvlLbl val="0"/>
      </c:catAx>
      <c:valAx>
        <c:axId val="407388352"/>
        <c:scaling>
          <c:orientation val="minMax"/>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accent3"/>
                </a:solidFill>
                <a:latin typeface="Century Gothic" panose="020B0502020202020204" pitchFamily="34" charset="0"/>
                <a:ea typeface="+mn-ea"/>
                <a:cs typeface="+mn-cs"/>
              </a:defRPr>
            </a:pPr>
            <a:endParaRPr lang="en-US"/>
          </a:p>
        </c:txPr>
        <c:crossAx val="407388680"/>
        <c:crosses val="autoZero"/>
        <c:crossBetween val="between"/>
      </c:valAx>
      <c:spPr>
        <a:noFill/>
        <a:ln>
          <a:noFill/>
        </a:ln>
        <a:effectLst/>
      </c:spPr>
    </c:plotArea>
    <c:legend>
      <c:legendPos val="b"/>
      <c:layout>
        <c:manualLayout>
          <c:xMode val="edge"/>
          <c:yMode val="edge"/>
          <c:x val="0.75116585006325631"/>
          <c:y val="6.6795094058513541E-2"/>
          <c:w val="0.21249458057724205"/>
          <c:h val="6.921130825956477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sz="800">
          <a:solidFill>
            <a:schemeClr val="accent3"/>
          </a:solidFill>
          <a:latin typeface="Century Gothic" panose="020B0502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019216504885399E-2"/>
          <c:y val="0.26949229605726399"/>
          <c:w val="0.92726556798587101"/>
          <c:h val="0.61385609858143997"/>
        </c:manualLayout>
      </c:layout>
      <c:barChart>
        <c:barDir val="col"/>
        <c:grouping val="clustered"/>
        <c:varyColors val="0"/>
        <c:ser>
          <c:idx val="0"/>
          <c:order val="0"/>
          <c:tx>
            <c:strRef>
              <c:f>Sheet1!$B$1</c:f>
              <c:strCache>
                <c:ptCount val="1"/>
                <c:pt idx="0">
                  <c:v>Revenue</c:v>
                </c:pt>
              </c:strCache>
            </c:strRef>
          </c:tx>
          <c:spPr>
            <a:solidFill>
              <a:srgbClr val="66AAFF"/>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1000</c:v>
                </c:pt>
                <c:pt idx="1">
                  <c:v>2000</c:v>
                </c:pt>
                <c:pt idx="2">
                  <c:v>2500</c:v>
                </c:pt>
                <c:pt idx="3">
                  <c:v>5000</c:v>
                </c:pt>
                <c:pt idx="4">
                  <c:v>3000</c:v>
                </c:pt>
                <c:pt idx="5">
                  <c:v>2000</c:v>
                </c:pt>
                <c:pt idx="6">
                  <c:v>6000</c:v>
                </c:pt>
                <c:pt idx="7">
                  <c:v>7000</c:v>
                </c:pt>
                <c:pt idx="8">
                  <c:v>2000</c:v>
                </c:pt>
                <c:pt idx="9">
                  <c:v>4000</c:v>
                </c:pt>
                <c:pt idx="10">
                  <c:v>7000</c:v>
                </c:pt>
                <c:pt idx="11">
                  <c:v>8000</c:v>
                </c:pt>
              </c:numCache>
            </c:numRef>
          </c:val>
          <c:extLst>
            <c:ext xmlns:c16="http://schemas.microsoft.com/office/drawing/2014/chart" uri="{C3380CC4-5D6E-409C-BE32-E72D297353CC}">
              <c16:uniqueId val="{00000000-1160-42D1-AA08-6C0F3BEA3CAB}"/>
            </c:ext>
          </c:extLst>
        </c:ser>
        <c:ser>
          <c:idx val="1"/>
          <c:order val="1"/>
          <c:tx>
            <c:strRef>
              <c:f>Sheet1!$C$1</c:f>
              <c:strCache>
                <c:ptCount val="1"/>
                <c:pt idx="0">
                  <c:v>Target</c:v>
                </c:pt>
              </c:strCache>
            </c:strRef>
          </c:tx>
          <c:spPr>
            <a:solidFill>
              <a:schemeClr val="accent1"/>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1500</c:v>
                </c:pt>
                <c:pt idx="1">
                  <c:v>3000</c:v>
                </c:pt>
                <c:pt idx="2">
                  <c:v>3000</c:v>
                </c:pt>
                <c:pt idx="3">
                  <c:v>4000</c:v>
                </c:pt>
                <c:pt idx="4">
                  <c:v>2600</c:v>
                </c:pt>
                <c:pt idx="5">
                  <c:v>1000</c:v>
                </c:pt>
                <c:pt idx="6">
                  <c:v>5000</c:v>
                </c:pt>
                <c:pt idx="7">
                  <c:v>6000</c:v>
                </c:pt>
                <c:pt idx="8">
                  <c:v>1500</c:v>
                </c:pt>
                <c:pt idx="9">
                  <c:v>3000</c:v>
                </c:pt>
                <c:pt idx="10">
                  <c:v>4000</c:v>
                </c:pt>
                <c:pt idx="11">
                  <c:v>7000</c:v>
                </c:pt>
              </c:numCache>
            </c:numRef>
          </c:val>
          <c:extLst>
            <c:ext xmlns:c16="http://schemas.microsoft.com/office/drawing/2014/chart" uri="{C3380CC4-5D6E-409C-BE32-E72D297353CC}">
              <c16:uniqueId val="{00000001-1160-42D1-AA08-6C0F3BEA3CAB}"/>
            </c:ext>
          </c:extLst>
        </c:ser>
        <c:dLbls>
          <c:showLegendKey val="0"/>
          <c:showVal val="0"/>
          <c:showCatName val="0"/>
          <c:showSerName val="0"/>
          <c:showPercent val="0"/>
          <c:showBubbleSize val="0"/>
        </c:dLbls>
        <c:gapWidth val="96"/>
        <c:overlap val="-28"/>
        <c:axId val="407388680"/>
        <c:axId val="407388352"/>
      </c:barChart>
      <c:lineChart>
        <c:grouping val="standard"/>
        <c:varyColors val="0"/>
        <c:ser>
          <c:idx val="2"/>
          <c:order val="2"/>
          <c:tx>
            <c:strRef>
              <c:f>Sheet1!$D$1</c:f>
              <c:strCache>
                <c:ptCount val="1"/>
                <c:pt idx="0">
                  <c:v>Growth</c:v>
                </c:pt>
              </c:strCache>
            </c:strRef>
          </c:tx>
          <c:spPr>
            <a:ln w="28575" cap="rnd">
              <a:solidFill>
                <a:schemeClr val="accent3"/>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150</c:v>
                </c:pt>
                <c:pt idx="1">
                  <c:v>150</c:v>
                </c:pt>
                <c:pt idx="2">
                  <c:v>120</c:v>
                </c:pt>
                <c:pt idx="3">
                  <c:v>80</c:v>
                </c:pt>
                <c:pt idx="4">
                  <c:v>86.6666666666667</c:v>
                </c:pt>
                <c:pt idx="5">
                  <c:v>50</c:v>
                </c:pt>
                <c:pt idx="6">
                  <c:v>83.3333333333333</c:v>
                </c:pt>
                <c:pt idx="7">
                  <c:v>85.714285714285694</c:v>
                </c:pt>
                <c:pt idx="8">
                  <c:v>75</c:v>
                </c:pt>
                <c:pt idx="9">
                  <c:v>75</c:v>
                </c:pt>
                <c:pt idx="10">
                  <c:v>57.142857142857103</c:v>
                </c:pt>
                <c:pt idx="11">
                  <c:v>87.5</c:v>
                </c:pt>
              </c:numCache>
            </c:numRef>
          </c:val>
          <c:smooth val="0"/>
          <c:extLst>
            <c:ext xmlns:c16="http://schemas.microsoft.com/office/drawing/2014/chart" uri="{C3380CC4-5D6E-409C-BE32-E72D297353CC}">
              <c16:uniqueId val="{00000002-1160-42D1-AA08-6C0F3BEA3CAB}"/>
            </c:ext>
          </c:extLst>
        </c:ser>
        <c:dLbls>
          <c:showLegendKey val="0"/>
          <c:showVal val="0"/>
          <c:showCatName val="0"/>
          <c:showSerName val="0"/>
          <c:showPercent val="0"/>
          <c:showBubbleSize val="0"/>
        </c:dLbls>
        <c:marker val="1"/>
        <c:smooth val="0"/>
        <c:axId val="332859560"/>
        <c:axId val="190311016"/>
      </c:lineChart>
      <c:catAx>
        <c:axId val="40738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800" b="0" i="0" u="none" strike="noStrike" kern="1200" baseline="0">
                <a:solidFill>
                  <a:schemeClr val="accent3"/>
                </a:solidFill>
                <a:latin typeface="Century Gothic" panose="020B0502020202020204" pitchFamily="34" charset="0"/>
                <a:ea typeface="+mn-ea"/>
                <a:cs typeface="+mn-cs"/>
              </a:defRPr>
            </a:pPr>
            <a:endParaRPr lang="en-US"/>
          </a:p>
        </c:txPr>
        <c:crossAx val="407388352"/>
        <c:crosses val="autoZero"/>
        <c:auto val="1"/>
        <c:lblAlgn val="ctr"/>
        <c:lblOffset val="100"/>
        <c:noMultiLvlLbl val="0"/>
      </c:catAx>
      <c:valAx>
        <c:axId val="40738835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800" b="0" i="0" u="none" strike="noStrike" kern="1200" baseline="0">
                <a:solidFill>
                  <a:schemeClr val="accent3"/>
                </a:solidFill>
                <a:latin typeface="Century Gothic" panose="020B0502020202020204" pitchFamily="34" charset="0"/>
                <a:ea typeface="+mn-ea"/>
                <a:cs typeface="+mn-cs"/>
              </a:defRPr>
            </a:pPr>
            <a:endParaRPr lang="en-US"/>
          </a:p>
        </c:txPr>
        <c:crossAx val="407388680"/>
        <c:crosses val="autoZero"/>
        <c:crossBetween val="between"/>
      </c:valAx>
      <c:catAx>
        <c:axId val="332859560"/>
        <c:scaling>
          <c:orientation val="minMax"/>
        </c:scaling>
        <c:delete val="1"/>
        <c:axPos val="b"/>
        <c:numFmt formatCode="General" sourceLinked="1"/>
        <c:majorTickMark val="out"/>
        <c:minorTickMark val="none"/>
        <c:tickLblPos val="nextTo"/>
        <c:crossAx val="190311016"/>
        <c:crosses val="autoZero"/>
        <c:auto val="1"/>
        <c:lblAlgn val="ctr"/>
        <c:lblOffset val="100"/>
        <c:noMultiLvlLbl val="0"/>
      </c:catAx>
      <c:valAx>
        <c:axId val="19031101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800" b="0" i="0" u="none" strike="noStrike" kern="1200" baseline="0">
                <a:solidFill>
                  <a:schemeClr val="accent3"/>
                </a:solidFill>
                <a:latin typeface="Century Gothic" panose="020B0502020202020204" pitchFamily="34" charset="0"/>
                <a:ea typeface="+mn-ea"/>
                <a:cs typeface="+mn-cs"/>
              </a:defRPr>
            </a:pPr>
            <a:endParaRPr lang="en-US"/>
          </a:p>
        </c:txPr>
        <c:crossAx val="332859560"/>
        <c:crosses val="max"/>
        <c:crossBetween val="between"/>
      </c:valAx>
      <c:spPr>
        <a:noFill/>
        <a:ln>
          <a:noFill/>
        </a:ln>
        <a:effectLst/>
      </c:spPr>
    </c:plotArea>
    <c:legend>
      <c:legendPos val="b"/>
      <c:layout>
        <c:manualLayout>
          <c:xMode val="edge"/>
          <c:yMode val="edge"/>
          <c:x val="0.71893257834720004"/>
          <c:y val="5.2395201093938297E-2"/>
          <c:w val="0.235954800541222"/>
          <c:h val="0.165470077135805"/>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accent3"/>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lang="en-US" sz="800">
          <a:solidFill>
            <a:schemeClr val="accent3"/>
          </a:solidFill>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096641439931701E-2"/>
          <c:y val="0.26949229605726399"/>
          <c:w val="0.94893791097761404"/>
          <c:h val="0.61385609858143997"/>
        </c:manualLayout>
      </c:layout>
      <c:barChart>
        <c:barDir val="col"/>
        <c:grouping val="percentStacked"/>
        <c:varyColors val="0"/>
        <c:ser>
          <c:idx val="0"/>
          <c:order val="0"/>
          <c:tx>
            <c:strRef>
              <c:f>Sheet1!$B$1</c:f>
              <c:strCache>
                <c:ptCount val="1"/>
                <c:pt idx="0">
                  <c:v>General</c:v>
                </c:pt>
              </c:strCache>
            </c:strRef>
          </c:tx>
          <c:spPr>
            <a:solidFill>
              <a:schemeClr val="accent3"/>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1000</c:v>
                </c:pt>
                <c:pt idx="1">
                  <c:v>2000</c:v>
                </c:pt>
                <c:pt idx="2">
                  <c:v>2500</c:v>
                </c:pt>
                <c:pt idx="3">
                  <c:v>5000</c:v>
                </c:pt>
                <c:pt idx="4">
                  <c:v>3000</c:v>
                </c:pt>
                <c:pt idx="5">
                  <c:v>2000</c:v>
                </c:pt>
                <c:pt idx="6">
                  <c:v>6000</c:v>
                </c:pt>
                <c:pt idx="7">
                  <c:v>7000</c:v>
                </c:pt>
                <c:pt idx="8">
                  <c:v>2000</c:v>
                </c:pt>
                <c:pt idx="9">
                  <c:v>4000</c:v>
                </c:pt>
                <c:pt idx="10">
                  <c:v>7000</c:v>
                </c:pt>
                <c:pt idx="11">
                  <c:v>8000</c:v>
                </c:pt>
              </c:numCache>
            </c:numRef>
          </c:val>
          <c:extLst>
            <c:ext xmlns:c16="http://schemas.microsoft.com/office/drawing/2014/chart" uri="{C3380CC4-5D6E-409C-BE32-E72D297353CC}">
              <c16:uniqueId val="{00000000-4E78-45BD-9DEF-EA7EA65BEA6D}"/>
            </c:ext>
          </c:extLst>
        </c:ser>
        <c:ser>
          <c:idx val="1"/>
          <c:order val="1"/>
          <c:tx>
            <c:strRef>
              <c:f>Sheet1!$C$1</c:f>
              <c:strCache>
                <c:ptCount val="1"/>
                <c:pt idx="0">
                  <c:v>Marketing</c:v>
                </c:pt>
              </c:strCache>
            </c:strRef>
          </c:tx>
          <c:spPr>
            <a:solidFill>
              <a:srgbClr val="66AAFF"/>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1500</c:v>
                </c:pt>
                <c:pt idx="1">
                  <c:v>3000</c:v>
                </c:pt>
                <c:pt idx="2">
                  <c:v>3000</c:v>
                </c:pt>
                <c:pt idx="3">
                  <c:v>4000</c:v>
                </c:pt>
                <c:pt idx="4">
                  <c:v>2600</c:v>
                </c:pt>
                <c:pt idx="5">
                  <c:v>1000</c:v>
                </c:pt>
                <c:pt idx="6">
                  <c:v>5000</c:v>
                </c:pt>
                <c:pt idx="7">
                  <c:v>6000</c:v>
                </c:pt>
                <c:pt idx="8">
                  <c:v>1500</c:v>
                </c:pt>
                <c:pt idx="9">
                  <c:v>3000</c:v>
                </c:pt>
                <c:pt idx="10">
                  <c:v>4000</c:v>
                </c:pt>
                <c:pt idx="11">
                  <c:v>7000</c:v>
                </c:pt>
              </c:numCache>
            </c:numRef>
          </c:val>
          <c:extLst>
            <c:ext xmlns:c16="http://schemas.microsoft.com/office/drawing/2014/chart" uri="{C3380CC4-5D6E-409C-BE32-E72D297353CC}">
              <c16:uniqueId val="{00000001-4E78-45BD-9DEF-EA7EA65BEA6D}"/>
            </c:ext>
          </c:extLst>
        </c:ser>
        <c:ser>
          <c:idx val="2"/>
          <c:order val="2"/>
          <c:tx>
            <c:strRef>
              <c:f>Sheet1!$D$1</c:f>
              <c:strCache>
                <c:ptCount val="1"/>
                <c:pt idx="0">
                  <c:v>Sales</c:v>
                </c:pt>
              </c:strCache>
            </c:strRef>
          </c:tx>
          <c:spPr>
            <a:solidFill>
              <a:schemeClr val="accent1"/>
            </a:solidFill>
            <a:ln>
              <a:noFill/>
            </a:ln>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3000</c:v>
                </c:pt>
                <c:pt idx="1">
                  <c:v>1000</c:v>
                </c:pt>
                <c:pt idx="2">
                  <c:v>4000</c:v>
                </c:pt>
                <c:pt idx="3">
                  <c:v>3000</c:v>
                </c:pt>
                <c:pt idx="4">
                  <c:v>2000</c:v>
                </c:pt>
                <c:pt idx="5">
                  <c:v>1500</c:v>
                </c:pt>
                <c:pt idx="6">
                  <c:v>6000</c:v>
                </c:pt>
                <c:pt idx="7">
                  <c:v>7090</c:v>
                </c:pt>
                <c:pt idx="8">
                  <c:v>8988</c:v>
                </c:pt>
                <c:pt idx="9">
                  <c:v>9000</c:v>
                </c:pt>
                <c:pt idx="10">
                  <c:v>5000</c:v>
                </c:pt>
                <c:pt idx="11">
                  <c:v>7000</c:v>
                </c:pt>
              </c:numCache>
            </c:numRef>
          </c:val>
          <c:extLst>
            <c:ext xmlns:c16="http://schemas.microsoft.com/office/drawing/2014/chart" uri="{C3380CC4-5D6E-409C-BE32-E72D297353CC}">
              <c16:uniqueId val="{00000002-4E78-45BD-9DEF-EA7EA65BEA6D}"/>
            </c:ext>
          </c:extLst>
        </c:ser>
        <c:dLbls>
          <c:showLegendKey val="0"/>
          <c:showVal val="0"/>
          <c:showCatName val="0"/>
          <c:showSerName val="0"/>
          <c:showPercent val="0"/>
          <c:showBubbleSize val="0"/>
        </c:dLbls>
        <c:gapWidth val="150"/>
        <c:overlap val="100"/>
        <c:axId val="407388680"/>
        <c:axId val="407388352"/>
      </c:barChart>
      <c:catAx>
        <c:axId val="40738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800" b="0" i="0" u="none" strike="noStrike" kern="1200" baseline="0">
                <a:solidFill>
                  <a:schemeClr val="accent3"/>
                </a:solidFill>
                <a:latin typeface="Century Gothic" panose="020B0502020202020204" pitchFamily="34" charset="0"/>
                <a:ea typeface="+mn-ea"/>
                <a:cs typeface="+mn-cs"/>
              </a:defRPr>
            </a:pPr>
            <a:endParaRPr lang="en-US"/>
          </a:p>
        </c:txPr>
        <c:crossAx val="407388352"/>
        <c:crosses val="autoZero"/>
        <c:auto val="1"/>
        <c:lblAlgn val="ctr"/>
        <c:lblOffset val="100"/>
        <c:noMultiLvlLbl val="0"/>
      </c:catAx>
      <c:valAx>
        <c:axId val="407388352"/>
        <c:scaling>
          <c:orientation val="minMax"/>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800" b="0" i="0" u="none" strike="noStrike" kern="1200" baseline="0">
                <a:solidFill>
                  <a:schemeClr val="accent3"/>
                </a:solidFill>
                <a:latin typeface="Century Gothic" panose="020B0502020202020204" pitchFamily="34" charset="0"/>
                <a:ea typeface="+mn-ea"/>
                <a:cs typeface="+mn-cs"/>
              </a:defRPr>
            </a:pPr>
            <a:endParaRPr lang="en-US"/>
          </a:p>
        </c:txPr>
        <c:crossAx val="407388680"/>
        <c:crosses val="autoZero"/>
        <c:crossBetween val="between"/>
      </c:valAx>
      <c:spPr>
        <a:noFill/>
        <a:ln>
          <a:noFill/>
        </a:ln>
        <a:effectLst/>
      </c:spPr>
    </c:plotArea>
    <c:legend>
      <c:legendPos val="b"/>
      <c:layout>
        <c:manualLayout>
          <c:xMode val="edge"/>
          <c:yMode val="edge"/>
          <c:x val="0.75116585006325598"/>
          <c:y val="6.6795094058513499E-2"/>
          <c:w val="0.21249458057724199"/>
          <c:h val="6.9211308259564799E-2"/>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accent3"/>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lang="en-US" sz="800">
          <a:solidFill>
            <a:schemeClr val="accent3"/>
          </a:solidFill>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F052F3-3B1E-47C6-8A35-472248740B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4EACB9-71D7-4D43-954B-F42A09F26E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4C417E-FC4C-4CAF-858C-EF268896CE0C}" type="datetimeFigureOut">
              <a:rPr lang="en-US" smtClean="0"/>
              <a:t>1/20/2022</a:t>
            </a:fld>
            <a:endParaRPr lang="en-US"/>
          </a:p>
        </p:txBody>
      </p:sp>
      <p:sp>
        <p:nvSpPr>
          <p:cNvPr id="4" name="Footer Placeholder 3">
            <a:extLst>
              <a:ext uri="{FF2B5EF4-FFF2-40B4-BE49-F238E27FC236}">
                <a16:creationId xmlns:a16="http://schemas.microsoft.com/office/drawing/2014/main" id="{AA143ACD-0F64-4C6C-9507-2BED17B06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91A73C-75E3-4514-9590-12C8B70C2D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C26793-A214-48F7-8868-5A5A802909D3}" type="slidenum">
              <a:rPr lang="en-US" smtClean="0"/>
              <a:t>‹#›</a:t>
            </a:fld>
            <a:endParaRPr lang="en-US"/>
          </a:p>
        </p:txBody>
      </p:sp>
    </p:spTree>
    <p:extLst>
      <p:ext uri="{BB962C8B-B14F-4D97-AF65-F5344CB8AC3E}">
        <p14:creationId xmlns:p14="http://schemas.microsoft.com/office/powerpoint/2010/main" val="683243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6A6DD-65EC-5742-9CF6-C641951282E9}"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EB917-B688-BA4B-9634-479E370996E2}" type="slidenum">
              <a:rPr lang="en-US" smtClean="0"/>
              <a:t>‹#›</a:t>
            </a:fld>
            <a:endParaRPr lang="en-US"/>
          </a:p>
        </p:txBody>
      </p:sp>
    </p:spTree>
    <p:extLst>
      <p:ext uri="{BB962C8B-B14F-4D97-AF65-F5344CB8AC3E}">
        <p14:creationId xmlns:p14="http://schemas.microsoft.com/office/powerpoint/2010/main" val="21873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03514E0-3FD1-824B-954D-3A92ED3EEA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62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03514E0-3FD1-824B-954D-3A92ED3EEA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03514E0-3FD1-824B-954D-3A92ED3EEA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DBEB917-B688-BA4B-9634-479E370996E2}"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9956A57-6E1B-4225-9AEF-AE3C75DE2738}"/>
              </a:ext>
            </a:extLst>
          </p:cNvPr>
          <p:cNvGrpSpPr/>
          <p:nvPr userDrawn="1"/>
        </p:nvGrpSpPr>
        <p:grpSpPr>
          <a:xfrm>
            <a:off x="9888175" y="6209720"/>
            <a:ext cx="2113279" cy="461554"/>
            <a:chOff x="9888175" y="5488246"/>
            <a:chExt cx="2113279" cy="461554"/>
          </a:xfrm>
        </p:grpSpPr>
        <p:sp>
          <p:nvSpPr>
            <p:cNvPr id="8" name="Rectangle: Rounded Corners 7">
              <a:extLst>
                <a:ext uri="{FF2B5EF4-FFF2-40B4-BE49-F238E27FC236}">
                  <a16:creationId xmlns:a16="http://schemas.microsoft.com/office/drawing/2014/main" id="{30BEAA25-D866-46DC-8545-858E56775CEC}"/>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9" name="Oval 8">
              <a:extLst>
                <a:ext uri="{FF2B5EF4-FFF2-40B4-BE49-F238E27FC236}">
                  <a16:creationId xmlns:a16="http://schemas.microsoft.com/office/drawing/2014/main" id="{F857C60E-FC04-4E08-BA0A-840936F133B8}"/>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0" name="Oval 9">
              <a:extLst>
                <a:ext uri="{FF2B5EF4-FFF2-40B4-BE49-F238E27FC236}">
                  <a16:creationId xmlns:a16="http://schemas.microsoft.com/office/drawing/2014/main" id="{A8AFD8FB-4DD4-4EC1-A83F-8310F2B2E676}"/>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17" name="TextBox 16">
            <a:extLst>
              <a:ext uri="{FF2B5EF4-FFF2-40B4-BE49-F238E27FC236}">
                <a16:creationId xmlns:a16="http://schemas.microsoft.com/office/drawing/2014/main" id="{D71FE8F0-E594-469C-BCD5-611FE47A92E6}"/>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rgbClr val="000000">
                    <a:lumMod val="85000"/>
                    <a:lumOff val="15000"/>
                    <a:alpha val="40000"/>
                  </a:srgb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
        <p:nvSpPr>
          <p:cNvPr id="18" name="TextBox 17">
            <a:extLst>
              <a:ext uri="{FF2B5EF4-FFF2-40B4-BE49-F238E27FC236}">
                <a16:creationId xmlns:a16="http://schemas.microsoft.com/office/drawing/2014/main" id="{DCFB1290-C024-4633-B6BB-7926E417BBBC}"/>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endParaRPr>
          </a:p>
        </p:txBody>
      </p:sp>
    </p:spTree>
    <p:extLst>
      <p:ext uri="{BB962C8B-B14F-4D97-AF65-F5344CB8AC3E}">
        <p14:creationId xmlns:p14="http://schemas.microsoft.com/office/powerpoint/2010/main" val="314917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E3B5-5ABD-488B-A46C-F0F43234885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95B4D-4A3A-42FE-9392-F3FD0811D2F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56977-B960-4F43-BDCE-CE366C3B9F88}"/>
              </a:ext>
            </a:extLst>
          </p:cNvPr>
          <p:cNvSpPr>
            <a:spLocks noGrp="1"/>
          </p:cNvSpPr>
          <p:nvPr>
            <p:ph type="dt" sz="half" idx="10"/>
          </p:nvPr>
        </p:nvSpPr>
        <p:spPr>
          <a:xfrm>
            <a:off x="838200" y="6356350"/>
            <a:ext cx="2743200" cy="365125"/>
          </a:xfrm>
          <a:prstGeom prst="rect">
            <a:avLst/>
          </a:prstGeom>
        </p:spPr>
        <p:txBody>
          <a:bodyPr/>
          <a:lstStyle/>
          <a:p>
            <a:fld id="{667B6349-27B6-4D2D-BD1D-44675454E2F3}" type="datetimeFigureOut">
              <a:rPr lang="en-US" smtClean="0"/>
              <a:t>1/20/2022</a:t>
            </a:fld>
            <a:endParaRPr lang="en-US"/>
          </a:p>
        </p:txBody>
      </p:sp>
      <p:sp>
        <p:nvSpPr>
          <p:cNvPr id="5" name="Footer Placeholder 4">
            <a:extLst>
              <a:ext uri="{FF2B5EF4-FFF2-40B4-BE49-F238E27FC236}">
                <a16:creationId xmlns:a16="http://schemas.microsoft.com/office/drawing/2014/main" id="{7B7794BB-2AB4-46C5-B7D8-72E3FB49E1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7523456-D88B-4FFB-887D-8CE3047517FF}"/>
              </a:ext>
            </a:extLst>
          </p:cNvPr>
          <p:cNvSpPr>
            <a:spLocks noGrp="1"/>
          </p:cNvSpPr>
          <p:nvPr>
            <p:ph type="sldNum" sz="quarter" idx="12"/>
          </p:nvPr>
        </p:nvSpPr>
        <p:spPr>
          <a:xfrm>
            <a:off x="8610600" y="6356350"/>
            <a:ext cx="2743200" cy="365125"/>
          </a:xfrm>
          <a:prstGeom prst="rect">
            <a:avLst/>
          </a:prstGeom>
        </p:spPr>
        <p:txBody>
          <a:bodyPr/>
          <a:lstStyle/>
          <a:p>
            <a:fld id="{DFC9A12A-D872-4615-B9B5-212CBAB06721}" type="slidenum">
              <a:rPr lang="en-US" smtClean="0"/>
              <a:t>‹#›</a:t>
            </a:fld>
            <a:endParaRPr lang="en-US"/>
          </a:p>
        </p:txBody>
      </p:sp>
    </p:spTree>
    <p:extLst>
      <p:ext uri="{BB962C8B-B14F-4D97-AF65-F5344CB8AC3E}">
        <p14:creationId xmlns:p14="http://schemas.microsoft.com/office/powerpoint/2010/main" val="3470397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65A9-5FA1-4216-937A-634763B4BEA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29405D-EBA7-44B7-A03A-98CDB1AD3751}"/>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AFDF7-22D0-4E1E-B969-AD5622D909A4}"/>
              </a:ext>
            </a:extLst>
          </p:cNvPr>
          <p:cNvSpPr>
            <a:spLocks noGrp="1"/>
          </p:cNvSpPr>
          <p:nvPr>
            <p:ph type="dt" sz="half" idx="10"/>
          </p:nvPr>
        </p:nvSpPr>
        <p:spPr>
          <a:xfrm>
            <a:off x="838200" y="6356350"/>
            <a:ext cx="2743200" cy="365125"/>
          </a:xfrm>
          <a:prstGeom prst="rect">
            <a:avLst/>
          </a:prstGeom>
        </p:spPr>
        <p:txBody>
          <a:bodyPr/>
          <a:lstStyle/>
          <a:p>
            <a:fld id="{667B6349-27B6-4D2D-BD1D-44675454E2F3}" type="datetimeFigureOut">
              <a:rPr lang="en-US" smtClean="0"/>
              <a:t>1/20/2022</a:t>
            </a:fld>
            <a:endParaRPr lang="en-US"/>
          </a:p>
        </p:txBody>
      </p:sp>
      <p:sp>
        <p:nvSpPr>
          <p:cNvPr id="5" name="Footer Placeholder 4">
            <a:extLst>
              <a:ext uri="{FF2B5EF4-FFF2-40B4-BE49-F238E27FC236}">
                <a16:creationId xmlns:a16="http://schemas.microsoft.com/office/drawing/2014/main" id="{5A0EFBD5-9D9D-45B9-BE8B-D26DB49A2A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35D5915-FAEA-4A05-A051-DD0137D2D71C}"/>
              </a:ext>
            </a:extLst>
          </p:cNvPr>
          <p:cNvSpPr>
            <a:spLocks noGrp="1"/>
          </p:cNvSpPr>
          <p:nvPr>
            <p:ph type="sldNum" sz="quarter" idx="12"/>
          </p:nvPr>
        </p:nvSpPr>
        <p:spPr>
          <a:xfrm>
            <a:off x="8610600" y="6356350"/>
            <a:ext cx="2743200" cy="365125"/>
          </a:xfrm>
          <a:prstGeom prst="rect">
            <a:avLst/>
          </a:prstGeom>
        </p:spPr>
        <p:txBody>
          <a:bodyPr/>
          <a:lstStyle/>
          <a:p>
            <a:fld id="{DFC9A12A-D872-4615-B9B5-212CBAB06721}" type="slidenum">
              <a:rPr lang="en-US" smtClean="0"/>
              <a:t>‹#›</a:t>
            </a:fld>
            <a:endParaRPr lang="en-US"/>
          </a:p>
        </p:txBody>
      </p:sp>
    </p:spTree>
    <p:extLst>
      <p:ext uri="{BB962C8B-B14F-4D97-AF65-F5344CB8AC3E}">
        <p14:creationId xmlns:p14="http://schemas.microsoft.com/office/powerpoint/2010/main" val="48728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wo_Iphone_isom">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429FD521-0278-4DCC-A715-854CD3EEB721}"/>
              </a:ext>
            </a:extLst>
          </p:cNvPr>
          <p:cNvSpPr>
            <a:spLocks noGrp="1"/>
          </p:cNvSpPr>
          <p:nvPr>
            <p:ph type="pic" sz="quarter" idx="11" hasCustomPrompt="1"/>
          </p:nvPr>
        </p:nvSpPr>
        <p:spPr>
          <a:xfrm>
            <a:off x="5872163" y="1134427"/>
            <a:ext cx="1624011" cy="4361498"/>
          </a:xfrm>
          <a:custGeom>
            <a:avLst/>
            <a:gdLst>
              <a:gd name="connsiteX0" fmla="*/ 256703 w 2499976"/>
              <a:gd name="connsiteY0" fmla="*/ 0 h 5354260"/>
              <a:gd name="connsiteX1" fmla="*/ 599611 w 2499976"/>
              <a:gd name="connsiteY1" fmla="*/ 0 h 5354260"/>
              <a:gd name="connsiteX2" fmla="*/ 599611 w 2499976"/>
              <a:gd name="connsiteY2" fmla="*/ 53600 h 5354260"/>
              <a:gd name="connsiteX3" fmla="*/ 731794 w 2499976"/>
              <a:gd name="connsiteY3" fmla="*/ 185686 h 5354260"/>
              <a:gd name="connsiteX4" fmla="*/ 1770098 w 2499976"/>
              <a:gd name="connsiteY4" fmla="*/ 185686 h 5354260"/>
              <a:gd name="connsiteX5" fmla="*/ 1900365 w 2499976"/>
              <a:gd name="connsiteY5" fmla="*/ 53600 h 5354260"/>
              <a:gd name="connsiteX6" fmla="*/ 1900365 w 2499976"/>
              <a:gd name="connsiteY6" fmla="*/ 0 h 5354260"/>
              <a:gd name="connsiteX7" fmla="*/ 2245189 w 2499976"/>
              <a:gd name="connsiteY7" fmla="*/ 0 h 5354260"/>
              <a:gd name="connsiteX8" fmla="*/ 2499976 w 2499976"/>
              <a:gd name="connsiteY8" fmla="*/ 254600 h 5354260"/>
              <a:gd name="connsiteX9" fmla="*/ 2499976 w 2499976"/>
              <a:gd name="connsiteY9" fmla="*/ 5097746 h 5354260"/>
              <a:gd name="connsiteX10" fmla="*/ 2245189 w 2499976"/>
              <a:gd name="connsiteY10" fmla="*/ 5354260 h 5354260"/>
              <a:gd name="connsiteX11" fmla="*/ 256703 w 2499976"/>
              <a:gd name="connsiteY11" fmla="*/ 5354260 h 5354260"/>
              <a:gd name="connsiteX12" fmla="*/ 0 w 2499976"/>
              <a:gd name="connsiteY12" fmla="*/ 5097746 h 5354260"/>
              <a:gd name="connsiteX13" fmla="*/ 0 w 2499976"/>
              <a:gd name="connsiteY13" fmla="*/ 254600 h 5354260"/>
              <a:gd name="connsiteX14" fmla="*/ 256703 w 2499976"/>
              <a:gd name="connsiteY14" fmla="*/ 0 h 53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99976" h="5354260">
                <a:moveTo>
                  <a:pt x="256703" y="0"/>
                </a:moveTo>
                <a:cubicBezTo>
                  <a:pt x="256703" y="0"/>
                  <a:pt x="256703" y="0"/>
                  <a:pt x="599611" y="0"/>
                </a:cubicBezTo>
                <a:cubicBezTo>
                  <a:pt x="599611" y="0"/>
                  <a:pt x="599611" y="0"/>
                  <a:pt x="599611" y="53600"/>
                </a:cubicBezTo>
                <a:cubicBezTo>
                  <a:pt x="599611" y="126343"/>
                  <a:pt x="658998" y="185686"/>
                  <a:pt x="731794" y="185686"/>
                </a:cubicBezTo>
                <a:cubicBezTo>
                  <a:pt x="731794" y="185686"/>
                  <a:pt x="731794" y="185686"/>
                  <a:pt x="1770098" y="185686"/>
                </a:cubicBezTo>
                <a:cubicBezTo>
                  <a:pt x="1842894" y="185686"/>
                  <a:pt x="1900365" y="126343"/>
                  <a:pt x="1900365" y="53600"/>
                </a:cubicBezTo>
                <a:cubicBezTo>
                  <a:pt x="1900365" y="53600"/>
                  <a:pt x="1900365" y="53600"/>
                  <a:pt x="1900365" y="0"/>
                </a:cubicBezTo>
                <a:cubicBezTo>
                  <a:pt x="1900365" y="0"/>
                  <a:pt x="1900365" y="0"/>
                  <a:pt x="2245189" y="0"/>
                </a:cubicBezTo>
                <a:cubicBezTo>
                  <a:pt x="2386950" y="0"/>
                  <a:pt x="2499976" y="112943"/>
                  <a:pt x="2499976" y="254600"/>
                </a:cubicBezTo>
                <a:cubicBezTo>
                  <a:pt x="2499976" y="254600"/>
                  <a:pt x="2499976" y="254600"/>
                  <a:pt x="2499976" y="5097746"/>
                </a:cubicBezTo>
                <a:cubicBezTo>
                  <a:pt x="2499976" y="5239403"/>
                  <a:pt x="2386950" y="5354260"/>
                  <a:pt x="2245189" y="5354260"/>
                </a:cubicBezTo>
                <a:cubicBezTo>
                  <a:pt x="2245189" y="5354260"/>
                  <a:pt x="2245189" y="5354260"/>
                  <a:pt x="256703" y="5354260"/>
                </a:cubicBezTo>
                <a:cubicBezTo>
                  <a:pt x="114942" y="5354260"/>
                  <a:pt x="0" y="5239403"/>
                  <a:pt x="0" y="5097746"/>
                </a:cubicBezTo>
                <a:cubicBezTo>
                  <a:pt x="0" y="5097746"/>
                  <a:pt x="0" y="5097746"/>
                  <a:pt x="0" y="254600"/>
                </a:cubicBezTo>
                <a:cubicBezTo>
                  <a:pt x="0" y="112943"/>
                  <a:pt x="114942" y="0"/>
                  <a:pt x="256703" y="0"/>
                </a:cubicBezTo>
                <a:close/>
              </a:path>
            </a:pathLst>
          </a:custGeom>
          <a:solidFill>
            <a:schemeClr val="bg2">
              <a:lumMod val="50000"/>
            </a:schemeClr>
          </a:solidFill>
          <a:scene3d>
            <a:camera prst="perspectiveContrastingLeftFacing" fov="300000">
              <a:rot lat="525346" lon="600000" rev="20711966"/>
            </a:camera>
            <a:lightRig rig="threePt" dir="t"/>
          </a:scene3d>
        </p:spPr>
        <p:txBody>
          <a:bodyPr wrap="square">
            <a:noAutofit/>
          </a:bodyPr>
          <a:lstStyle>
            <a:lvl1pPr>
              <a:defRPr sz="1400"/>
            </a:lvl1pPr>
          </a:lstStyle>
          <a:p>
            <a:pPr lvl="0"/>
            <a:r>
              <a:rPr lang="en-US"/>
              <a:t>PICTURE 2</a:t>
            </a:r>
            <a:endParaRPr lang="ru-UA"/>
          </a:p>
        </p:txBody>
      </p:sp>
      <p:sp>
        <p:nvSpPr>
          <p:cNvPr id="21" name="Picture Placeholder 20">
            <a:extLst>
              <a:ext uri="{FF2B5EF4-FFF2-40B4-BE49-F238E27FC236}">
                <a16:creationId xmlns:a16="http://schemas.microsoft.com/office/drawing/2014/main" id="{906E20F1-DE24-48B9-90A7-08B48897EDFC}"/>
              </a:ext>
            </a:extLst>
          </p:cNvPr>
          <p:cNvSpPr>
            <a:spLocks noGrp="1"/>
          </p:cNvSpPr>
          <p:nvPr>
            <p:ph type="pic" sz="quarter" idx="12" hasCustomPrompt="1"/>
          </p:nvPr>
        </p:nvSpPr>
        <p:spPr>
          <a:xfrm rot="20879349">
            <a:off x="4177495" y="1902667"/>
            <a:ext cx="1816549" cy="4270740"/>
          </a:xfrm>
          <a:custGeom>
            <a:avLst/>
            <a:gdLst>
              <a:gd name="connsiteX0" fmla="*/ 256703 w 2499976"/>
              <a:gd name="connsiteY0" fmla="*/ 0 h 5354260"/>
              <a:gd name="connsiteX1" fmla="*/ 599611 w 2499976"/>
              <a:gd name="connsiteY1" fmla="*/ 0 h 5354260"/>
              <a:gd name="connsiteX2" fmla="*/ 599611 w 2499976"/>
              <a:gd name="connsiteY2" fmla="*/ 53600 h 5354260"/>
              <a:gd name="connsiteX3" fmla="*/ 731794 w 2499976"/>
              <a:gd name="connsiteY3" fmla="*/ 185686 h 5354260"/>
              <a:gd name="connsiteX4" fmla="*/ 1770098 w 2499976"/>
              <a:gd name="connsiteY4" fmla="*/ 185686 h 5354260"/>
              <a:gd name="connsiteX5" fmla="*/ 1900365 w 2499976"/>
              <a:gd name="connsiteY5" fmla="*/ 53600 h 5354260"/>
              <a:gd name="connsiteX6" fmla="*/ 1900365 w 2499976"/>
              <a:gd name="connsiteY6" fmla="*/ 0 h 5354260"/>
              <a:gd name="connsiteX7" fmla="*/ 2245189 w 2499976"/>
              <a:gd name="connsiteY7" fmla="*/ 0 h 5354260"/>
              <a:gd name="connsiteX8" fmla="*/ 2499976 w 2499976"/>
              <a:gd name="connsiteY8" fmla="*/ 254600 h 5354260"/>
              <a:gd name="connsiteX9" fmla="*/ 2499976 w 2499976"/>
              <a:gd name="connsiteY9" fmla="*/ 5097746 h 5354260"/>
              <a:gd name="connsiteX10" fmla="*/ 2245189 w 2499976"/>
              <a:gd name="connsiteY10" fmla="*/ 5354260 h 5354260"/>
              <a:gd name="connsiteX11" fmla="*/ 256703 w 2499976"/>
              <a:gd name="connsiteY11" fmla="*/ 5354260 h 5354260"/>
              <a:gd name="connsiteX12" fmla="*/ 0 w 2499976"/>
              <a:gd name="connsiteY12" fmla="*/ 5097746 h 5354260"/>
              <a:gd name="connsiteX13" fmla="*/ 0 w 2499976"/>
              <a:gd name="connsiteY13" fmla="*/ 254600 h 5354260"/>
              <a:gd name="connsiteX14" fmla="*/ 256703 w 2499976"/>
              <a:gd name="connsiteY14" fmla="*/ 0 h 53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99976" h="5354260">
                <a:moveTo>
                  <a:pt x="256703" y="0"/>
                </a:moveTo>
                <a:cubicBezTo>
                  <a:pt x="256703" y="0"/>
                  <a:pt x="256703" y="0"/>
                  <a:pt x="599611" y="0"/>
                </a:cubicBezTo>
                <a:cubicBezTo>
                  <a:pt x="599611" y="0"/>
                  <a:pt x="599611" y="0"/>
                  <a:pt x="599611" y="53600"/>
                </a:cubicBezTo>
                <a:cubicBezTo>
                  <a:pt x="599611" y="126343"/>
                  <a:pt x="658998" y="185686"/>
                  <a:pt x="731794" y="185686"/>
                </a:cubicBezTo>
                <a:cubicBezTo>
                  <a:pt x="731794" y="185686"/>
                  <a:pt x="731794" y="185686"/>
                  <a:pt x="1770098" y="185686"/>
                </a:cubicBezTo>
                <a:cubicBezTo>
                  <a:pt x="1842894" y="185686"/>
                  <a:pt x="1900365" y="126343"/>
                  <a:pt x="1900365" y="53600"/>
                </a:cubicBezTo>
                <a:cubicBezTo>
                  <a:pt x="1900365" y="53600"/>
                  <a:pt x="1900365" y="53600"/>
                  <a:pt x="1900365" y="0"/>
                </a:cubicBezTo>
                <a:cubicBezTo>
                  <a:pt x="1900365" y="0"/>
                  <a:pt x="1900365" y="0"/>
                  <a:pt x="2245189" y="0"/>
                </a:cubicBezTo>
                <a:cubicBezTo>
                  <a:pt x="2386950" y="0"/>
                  <a:pt x="2499976" y="112943"/>
                  <a:pt x="2499976" y="254600"/>
                </a:cubicBezTo>
                <a:cubicBezTo>
                  <a:pt x="2499976" y="254600"/>
                  <a:pt x="2499976" y="254600"/>
                  <a:pt x="2499976" y="5097746"/>
                </a:cubicBezTo>
                <a:cubicBezTo>
                  <a:pt x="2499976" y="5239403"/>
                  <a:pt x="2386950" y="5354260"/>
                  <a:pt x="2245189" y="5354260"/>
                </a:cubicBezTo>
                <a:cubicBezTo>
                  <a:pt x="2245189" y="5354260"/>
                  <a:pt x="2245189" y="5354260"/>
                  <a:pt x="256703" y="5354260"/>
                </a:cubicBezTo>
                <a:cubicBezTo>
                  <a:pt x="114942" y="5354260"/>
                  <a:pt x="0" y="5239403"/>
                  <a:pt x="0" y="5097746"/>
                </a:cubicBezTo>
                <a:cubicBezTo>
                  <a:pt x="0" y="5097746"/>
                  <a:pt x="0" y="5097746"/>
                  <a:pt x="0" y="254600"/>
                </a:cubicBezTo>
                <a:cubicBezTo>
                  <a:pt x="0" y="112943"/>
                  <a:pt x="114942" y="0"/>
                  <a:pt x="256703" y="0"/>
                </a:cubicBezTo>
                <a:close/>
              </a:path>
            </a:pathLst>
          </a:custGeom>
          <a:solidFill>
            <a:schemeClr val="bg2">
              <a:lumMod val="50000"/>
            </a:schemeClr>
          </a:solidFill>
          <a:scene3d>
            <a:camera prst="perspectiveHeroicExtremeLeftFacing" fov="1200000">
              <a:rot lat="180000" lon="1800000" rev="21594000"/>
            </a:camera>
            <a:lightRig rig="balanced" dir="t"/>
          </a:scene3d>
        </p:spPr>
        <p:txBody>
          <a:bodyPr vert="horz" wrap="square" lIns="91440" tIns="45720" rIns="91440" bIns="45720" rtlCol="0">
            <a:noAutofit/>
          </a:bodyPr>
          <a:lstStyle>
            <a:lvl1pPr>
              <a:defRPr lang="ru-UA" sz="1400"/>
            </a:lvl1pPr>
          </a:lstStyle>
          <a:p>
            <a:pPr lvl="0"/>
            <a:r>
              <a:rPr lang="en-US"/>
              <a:t>PICTURE 1</a:t>
            </a:r>
            <a:endParaRPr lang="ru-UA"/>
          </a:p>
        </p:txBody>
      </p:sp>
    </p:spTree>
    <p:extLst>
      <p:ext uri="{BB962C8B-B14F-4D97-AF65-F5344CB8AC3E}">
        <p14:creationId xmlns:p14="http://schemas.microsoft.com/office/powerpoint/2010/main" val="1233461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white">
    <p:bg>
      <p:bgPr>
        <a:solidFill>
          <a:srgbClr val="FFFFFF"/>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08704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37113D-6425-4831-B222-36BC477EADD9}"/>
              </a:ext>
            </a:extLst>
          </p:cNvPr>
          <p:cNvGrpSpPr/>
          <p:nvPr userDrawn="1"/>
        </p:nvGrpSpPr>
        <p:grpSpPr>
          <a:xfrm rot="10800000">
            <a:off x="-3102277" y="328384"/>
            <a:ext cx="6195605" cy="6195602"/>
            <a:chOff x="3597741" y="-106623"/>
            <a:chExt cx="1885950" cy="1885950"/>
          </a:xfrm>
        </p:grpSpPr>
        <p:sp>
          <p:nvSpPr>
            <p:cNvPr id="8" name="Freeform: Shape 7">
              <a:extLst>
                <a:ext uri="{FF2B5EF4-FFF2-40B4-BE49-F238E27FC236}">
                  <a16:creationId xmlns:a16="http://schemas.microsoft.com/office/drawing/2014/main" id="{565F65F8-84D8-43BC-AF6D-FA8D5282F9A1}"/>
                </a:ext>
              </a:extLst>
            </p:cNvPr>
            <p:cNvSpPr/>
            <p:nvPr/>
          </p:nvSpPr>
          <p:spPr>
            <a:xfrm>
              <a:off x="3597741" y="-106623"/>
              <a:ext cx="1885950" cy="1885950"/>
            </a:xfrm>
            <a:custGeom>
              <a:avLst/>
              <a:gdLst>
                <a:gd name="connsiteX0" fmla="*/ 1891284 w 1885950"/>
                <a:gd name="connsiteY0" fmla="*/ 945642 h 1885950"/>
                <a:gd name="connsiteX1" fmla="*/ 945642 w 1885950"/>
                <a:gd name="connsiteY1" fmla="*/ 1891284 h 1885950"/>
                <a:gd name="connsiteX2" fmla="*/ 0 w 1885950"/>
                <a:gd name="connsiteY2" fmla="*/ 945642 h 1885950"/>
                <a:gd name="connsiteX3" fmla="*/ 945642 w 1885950"/>
                <a:gd name="connsiteY3" fmla="*/ 0 h 1885950"/>
                <a:gd name="connsiteX4" fmla="*/ 1891284 w 1885950"/>
                <a:gd name="connsiteY4" fmla="*/ 945642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1891284" y="945642"/>
                  </a:moveTo>
                  <a:cubicBezTo>
                    <a:pt x="1891284" y="1467906"/>
                    <a:pt x="1467906" y="1891284"/>
                    <a:pt x="945642" y="1891284"/>
                  </a:cubicBezTo>
                  <a:cubicBezTo>
                    <a:pt x="423378" y="1891284"/>
                    <a:pt x="0" y="1467906"/>
                    <a:pt x="0" y="945642"/>
                  </a:cubicBezTo>
                  <a:cubicBezTo>
                    <a:pt x="0" y="423378"/>
                    <a:pt x="423378" y="0"/>
                    <a:pt x="945642" y="0"/>
                  </a:cubicBezTo>
                  <a:cubicBezTo>
                    <a:pt x="1467906" y="0"/>
                    <a:pt x="1891284" y="423378"/>
                    <a:pt x="1891284" y="945642"/>
                  </a:cubicBezTo>
                  <a:close/>
                </a:path>
              </a:pathLst>
            </a:custGeom>
            <a:noFill/>
            <a:ln w="12700" cap="flat">
              <a:solidFill>
                <a:schemeClr val="bg1"/>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C9A922E-9210-4D45-BCFA-5CCF3809018A}"/>
                </a:ext>
              </a:extLst>
            </p:cNvPr>
            <p:cNvSpPr/>
            <p:nvPr/>
          </p:nvSpPr>
          <p:spPr>
            <a:xfrm>
              <a:off x="3616994" y="-87224"/>
              <a:ext cx="1847850" cy="1847850"/>
            </a:xfrm>
            <a:custGeom>
              <a:avLst/>
              <a:gdLst>
                <a:gd name="connsiteX0" fmla="*/ 1052679 w 1847850"/>
                <a:gd name="connsiteY0" fmla="*/ 126412 h 1847850"/>
                <a:gd name="connsiteX1" fmla="*/ 1726122 w 1847850"/>
                <a:gd name="connsiteY1" fmla="*/ 1052679 h 1847850"/>
                <a:gd name="connsiteX2" fmla="*/ 799855 w 1847850"/>
                <a:gd name="connsiteY2" fmla="*/ 1726122 h 1847850"/>
                <a:gd name="connsiteX3" fmla="*/ 126412 w 1847850"/>
                <a:gd name="connsiteY3" fmla="*/ 799855 h 1847850"/>
                <a:gd name="connsiteX4" fmla="*/ 1052679 w 1847850"/>
                <a:gd name="connsiteY4" fmla="*/ 126412 h 184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1847850">
                  <a:moveTo>
                    <a:pt x="1052679" y="126412"/>
                  </a:moveTo>
                  <a:cubicBezTo>
                    <a:pt x="1494427" y="196228"/>
                    <a:pt x="1795937" y="610932"/>
                    <a:pt x="1726122" y="1052679"/>
                  </a:cubicBezTo>
                  <a:cubicBezTo>
                    <a:pt x="1656306" y="1494427"/>
                    <a:pt x="1241602" y="1795937"/>
                    <a:pt x="799855" y="1726122"/>
                  </a:cubicBezTo>
                  <a:cubicBezTo>
                    <a:pt x="358107" y="1656306"/>
                    <a:pt x="56597" y="1241602"/>
                    <a:pt x="126412" y="799855"/>
                  </a:cubicBezTo>
                  <a:cubicBezTo>
                    <a:pt x="196228" y="358107"/>
                    <a:pt x="610932" y="56597"/>
                    <a:pt x="1052679" y="126412"/>
                  </a:cubicBezTo>
                  <a:close/>
                </a:path>
              </a:pathLst>
            </a:custGeom>
            <a:noFill/>
            <a:ln w="127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7AF5D5C-7E38-4030-A969-60D9D97DDD5B}"/>
                </a:ext>
              </a:extLst>
            </p:cNvPr>
            <p:cNvSpPr/>
            <p:nvPr/>
          </p:nvSpPr>
          <p:spPr>
            <a:xfrm>
              <a:off x="3869298" y="164935"/>
              <a:ext cx="1343025" cy="1343025"/>
            </a:xfrm>
            <a:custGeom>
              <a:avLst/>
              <a:gdLst>
                <a:gd name="connsiteX0" fmla="*/ 1348169 w 1343025"/>
                <a:gd name="connsiteY0" fmla="*/ 674084 h 1343025"/>
                <a:gd name="connsiteX1" fmla="*/ 674084 w 1343025"/>
                <a:gd name="connsiteY1" fmla="*/ 1348169 h 1343025"/>
                <a:gd name="connsiteX2" fmla="*/ 0 w 1343025"/>
                <a:gd name="connsiteY2" fmla="*/ 674084 h 1343025"/>
                <a:gd name="connsiteX3" fmla="*/ 674084 w 1343025"/>
                <a:gd name="connsiteY3" fmla="*/ 0 h 1343025"/>
                <a:gd name="connsiteX4" fmla="*/ 1348169 w 1343025"/>
                <a:gd name="connsiteY4" fmla="*/ 674084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1348169" y="674084"/>
                  </a:moveTo>
                  <a:cubicBezTo>
                    <a:pt x="1348169" y="1046371"/>
                    <a:pt x="1046371" y="1348169"/>
                    <a:pt x="674084" y="1348169"/>
                  </a:cubicBezTo>
                  <a:cubicBezTo>
                    <a:pt x="301798" y="1348169"/>
                    <a:pt x="0" y="1046371"/>
                    <a:pt x="0" y="674084"/>
                  </a:cubicBezTo>
                  <a:cubicBezTo>
                    <a:pt x="0" y="301798"/>
                    <a:pt x="301798" y="0"/>
                    <a:pt x="674084" y="0"/>
                  </a:cubicBezTo>
                  <a:cubicBezTo>
                    <a:pt x="1046371" y="0"/>
                    <a:pt x="1348169" y="301798"/>
                    <a:pt x="1348169" y="674084"/>
                  </a:cubicBezTo>
                  <a:close/>
                </a:path>
              </a:pathLst>
            </a:custGeom>
            <a:noFill/>
            <a:ln w="12700" cap="flat">
              <a:solidFill>
                <a:schemeClr val="bg1"/>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439C3A-A716-410E-88CE-10E87BF39CC8}"/>
                </a:ext>
              </a:extLst>
            </p:cNvPr>
            <p:cNvSpPr/>
            <p:nvPr/>
          </p:nvSpPr>
          <p:spPr>
            <a:xfrm>
              <a:off x="3829732" y="125371"/>
              <a:ext cx="1419225" cy="1419225"/>
            </a:xfrm>
            <a:custGeom>
              <a:avLst/>
              <a:gdLst>
                <a:gd name="connsiteX0" fmla="*/ 1203072 w 1419225"/>
                <a:gd name="connsiteY0" fmla="*/ 489330 h 1419225"/>
                <a:gd name="connsiteX1" fmla="*/ 937893 w 1419225"/>
                <a:gd name="connsiteY1" fmla="*/ 1202938 h 1419225"/>
                <a:gd name="connsiteX2" fmla="*/ 224238 w 1419225"/>
                <a:gd name="connsiteY2" fmla="*/ 937886 h 1419225"/>
                <a:gd name="connsiteX3" fmla="*/ 489417 w 1419225"/>
                <a:gd name="connsiteY3" fmla="*/ 224278 h 1419225"/>
                <a:gd name="connsiteX4" fmla="*/ 1203072 w 1419225"/>
                <a:gd name="connsiteY4" fmla="*/ 489330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25" h="1419225">
                  <a:moveTo>
                    <a:pt x="1203072" y="489330"/>
                  </a:moveTo>
                  <a:cubicBezTo>
                    <a:pt x="1326915" y="759580"/>
                    <a:pt x="1208191" y="1079073"/>
                    <a:pt x="937893" y="1202938"/>
                  </a:cubicBezTo>
                  <a:cubicBezTo>
                    <a:pt x="667596" y="1326803"/>
                    <a:pt x="348082" y="1208136"/>
                    <a:pt x="224238" y="937886"/>
                  </a:cubicBezTo>
                  <a:cubicBezTo>
                    <a:pt x="100395" y="667636"/>
                    <a:pt x="219119" y="348143"/>
                    <a:pt x="489417" y="224278"/>
                  </a:cubicBezTo>
                  <a:cubicBezTo>
                    <a:pt x="759714" y="100413"/>
                    <a:pt x="1079228" y="219081"/>
                    <a:pt x="1203072" y="489330"/>
                  </a:cubicBezTo>
                  <a:close/>
                </a:path>
              </a:pathLst>
            </a:custGeom>
            <a:noFill/>
            <a:ln w="12700" cap="flat">
              <a:solidFill>
                <a:schemeClr val="bg1"/>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EAA0738-44F7-4D30-983F-B51DDB5A6D9E}"/>
                </a:ext>
              </a:extLst>
            </p:cNvPr>
            <p:cNvSpPr/>
            <p:nvPr/>
          </p:nvSpPr>
          <p:spPr>
            <a:xfrm>
              <a:off x="4082203" y="377938"/>
              <a:ext cx="914400" cy="914400"/>
            </a:xfrm>
            <a:custGeom>
              <a:avLst/>
              <a:gdLst>
                <a:gd name="connsiteX0" fmla="*/ 524814 w 914400"/>
                <a:gd name="connsiteY0" fmla="*/ 63680 h 914400"/>
                <a:gd name="connsiteX1" fmla="*/ 858589 w 914400"/>
                <a:gd name="connsiteY1" fmla="*/ 524814 h 914400"/>
                <a:gd name="connsiteX2" fmla="*/ 397455 w 914400"/>
                <a:gd name="connsiteY2" fmla="*/ 858589 h 914400"/>
                <a:gd name="connsiteX3" fmla="*/ 63680 w 914400"/>
                <a:gd name="connsiteY3" fmla="*/ 397455 h 914400"/>
                <a:gd name="connsiteX4" fmla="*/ 524814 w 914400"/>
                <a:gd name="connsiteY4" fmla="*/ 6368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524814" y="63680"/>
                  </a:moveTo>
                  <a:cubicBezTo>
                    <a:pt x="744322" y="98849"/>
                    <a:pt x="893758" y="305306"/>
                    <a:pt x="858589" y="524814"/>
                  </a:cubicBezTo>
                  <a:cubicBezTo>
                    <a:pt x="823420" y="744322"/>
                    <a:pt x="616963" y="893758"/>
                    <a:pt x="397455" y="858589"/>
                  </a:cubicBezTo>
                  <a:cubicBezTo>
                    <a:pt x="177947" y="823420"/>
                    <a:pt x="28510" y="616963"/>
                    <a:pt x="63680" y="397455"/>
                  </a:cubicBezTo>
                  <a:cubicBezTo>
                    <a:pt x="98849" y="177947"/>
                    <a:pt x="305306" y="28510"/>
                    <a:pt x="524814" y="63680"/>
                  </a:cubicBezTo>
                  <a:close/>
                </a:path>
              </a:pathLst>
            </a:custGeom>
            <a:noFill/>
            <a:ln w="12700" cap="flat">
              <a:solidFill>
                <a:schemeClr val="bg1"/>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424A4C3-1D8B-4F74-80BC-E2A8FFBB1143}"/>
                </a:ext>
              </a:extLst>
            </p:cNvPr>
            <p:cNvSpPr/>
            <p:nvPr/>
          </p:nvSpPr>
          <p:spPr>
            <a:xfrm>
              <a:off x="4193743" y="489389"/>
              <a:ext cx="695325" cy="695325"/>
            </a:xfrm>
            <a:custGeom>
              <a:avLst/>
              <a:gdLst>
                <a:gd name="connsiteX0" fmla="*/ 595354 w 695325"/>
                <a:gd name="connsiteY0" fmla="*/ 245745 h 695325"/>
                <a:gd name="connsiteX1" fmla="*/ 453472 w 695325"/>
                <a:gd name="connsiteY1" fmla="*/ 595354 h 695325"/>
                <a:gd name="connsiteX2" fmla="*/ 103863 w 695325"/>
                <a:gd name="connsiteY2" fmla="*/ 453472 h 695325"/>
                <a:gd name="connsiteX3" fmla="*/ 245745 w 695325"/>
                <a:gd name="connsiteY3" fmla="*/ 103863 h 695325"/>
                <a:gd name="connsiteX4" fmla="*/ 595354 w 695325"/>
                <a:gd name="connsiteY4" fmla="*/ 245745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695325">
                  <a:moveTo>
                    <a:pt x="595354" y="245745"/>
                  </a:moveTo>
                  <a:cubicBezTo>
                    <a:pt x="652716" y="381466"/>
                    <a:pt x="589193" y="537992"/>
                    <a:pt x="453472" y="595354"/>
                  </a:cubicBezTo>
                  <a:cubicBezTo>
                    <a:pt x="317751" y="652716"/>
                    <a:pt x="161225" y="589193"/>
                    <a:pt x="103863" y="453472"/>
                  </a:cubicBezTo>
                  <a:cubicBezTo>
                    <a:pt x="46501" y="317751"/>
                    <a:pt x="110024" y="161226"/>
                    <a:pt x="245745" y="103863"/>
                  </a:cubicBezTo>
                  <a:cubicBezTo>
                    <a:pt x="381466" y="46501"/>
                    <a:pt x="537991" y="110024"/>
                    <a:pt x="595354" y="245745"/>
                  </a:cubicBezTo>
                  <a:close/>
                </a:path>
              </a:pathLst>
            </a:custGeom>
            <a:noFill/>
            <a:ln w="12700" cap="flat">
              <a:solidFill>
                <a:schemeClr val="bg1"/>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6EB3B78-C27A-4A01-9FA3-2B7A18B98B4A}"/>
                </a:ext>
              </a:extLst>
            </p:cNvPr>
            <p:cNvSpPr/>
            <p:nvPr/>
          </p:nvSpPr>
          <p:spPr>
            <a:xfrm>
              <a:off x="4412414" y="708051"/>
              <a:ext cx="257175" cy="257175"/>
            </a:xfrm>
            <a:custGeom>
              <a:avLst/>
              <a:gdLst>
                <a:gd name="connsiteX0" fmla="*/ 261937 w 257175"/>
                <a:gd name="connsiteY0" fmla="*/ 130969 h 257175"/>
                <a:gd name="connsiteX1" fmla="*/ 130969 w 257175"/>
                <a:gd name="connsiteY1" fmla="*/ 261938 h 257175"/>
                <a:gd name="connsiteX2" fmla="*/ 0 w 257175"/>
                <a:gd name="connsiteY2" fmla="*/ 130969 h 257175"/>
                <a:gd name="connsiteX3" fmla="*/ 130969 w 257175"/>
                <a:gd name="connsiteY3" fmla="*/ 0 h 257175"/>
                <a:gd name="connsiteX4" fmla="*/ 261937 w 257175"/>
                <a:gd name="connsiteY4" fmla="*/ 130969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57175">
                  <a:moveTo>
                    <a:pt x="261937" y="130969"/>
                  </a:moveTo>
                  <a:cubicBezTo>
                    <a:pt x="261937" y="203301"/>
                    <a:pt x="203301" y="261938"/>
                    <a:pt x="130969" y="261938"/>
                  </a:cubicBezTo>
                  <a:cubicBezTo>
                    <a:pt x="58637" y="261938"/>
                    <a:pt x="0" y="203301"/>
                    <a:pt x="0" y="130969"/>
                  </a:cubicBezTo>
                  <a:cubicBezTo>
                    <a:pt x="0" y="58637"/>
                    <a:pt x="58637" y="0"/>
                    <a:pt x="130969" y="0"/>
                  </a:cubicBezTo>
                  <a:cubicBezTo>
                    <a:pt x="203301" y="0"/>
                    <a:pt x="261937" y="58637"/>
                    <a:pt x="261937" y="130969"/>
                  </a:cubicBezTo>
                  <a:close/>
                </a:path>
              </a:pathLst>
            </a:custGeom>
            <a:noFill/>
            <a:ln w="12700" cap="flat">
              <a:solidFill>
                <a:schemeClr val="bg1"/>
              </a:solid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7EACFBCB-6B1D-4695-A50D-6D501ECAE55B}"/>
              </a:ext>
            </a:extLst>
          </p:cNvPr>
          <p:cNvGrpSpPr/>
          <p:nvPr userDrawn="1"/>
        </p:nvGrpSpPr>
        <p:grpSpPr>
          <a:xfrm rot="10800000" flipH="1">
            <a:off x="9106693" y="328384"/>
            <a:ext cx="6195605" cy="6195602"/>
            <a:chOff x="3597741" y="-106623"/>
            <a:chExt cx="1885950" cy="1885950"/>
          </a:xfrm>
        </p:grpSpPr>
        <p:sp>
          <p:nvSpPr>
            <p:cNvPr id="16" name="Freeform: Shape 15">
              <a:extLst>
                <a:ext uri="{FF2B5EF4-FFF2-40B4-BE49-F238E27FC236}">
                  <a16:creationId xmlns:a16="http://schemas.microsoft.com/office/drawing/2014/main" id="{7BAA6A42-64E4-4CBF-8386-2DDDEBEA42DE}"/>
                </a:ext>
              </a:extLst>
            </p:cNvPr>
            <p:cNvSpPr/>
            <p:nvPr/>
          </p:nvSpPr>
          <p:spPr>
            <a:xfrm>
              <a:off x="3597741" y="-106623"/>
              <a:ext cx="1885950" cy="1885950"/>
            </a:xfrm>
            <a:custGeom>
              <a:avLst/>
              <a:gdLst>
                <a:gd name="connsiteX0" fmla="*/ 1891284 w 1885950"/>
                <a:gd name="connsiteY0" fmla="*/ 945642 h 1885950"/>
                <a:gd name="connsiteX1" fmla="*/ 945642 w 1885950"/>
                <a:gd name="connsiteY1" fmla="*/ 1891284 h 1885950"/>
                <a:gd name="connsiteX2" fmla="*/ 0 w 1885950"/>
                <a:gd name="connsiteY2" fmla="*/ 945642 h 1885950"/>
                <a:gd name="connsiteX3" fmla="*/ 945642 w 1885950"/>
                <a:gd name="connsiteY3" fmla="*/ 0 h 1885950"/>
                <a:gd name="connsiteX4" fmla="*/ 1891284 w 1885950"/>
                <a:gd name="connsiteY4" fmla="*/ 945642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1891284" y="945642"/>
                  </a:moveTo>
                  <a:cubicBezTo>
                    <a:pt x="1891284" y="1467906"/>
                    <a:pt x="1467906" y="1891284"/>
                    <a:pt x="945642" y="1891284"/>
                  </a:cubicBezTo>
                  <a:cubicBezTo>
                    <a:pt x="423378" y="1891284"/>
                    <a:pt x="0" y="1467906"/>
                    <a:pt x="0" y="945642"/>
                  </a:cubicBezTo>
                  <a:cubicBezTo>
                    <a:pt x="0" y="423378"/>
                    <a:pt x="423378" y="0"/>
                    <a:pt x="945642" y="0"/>
                  </a:cubicBezTo>
                  <a:cubicBezTo>
                    <a:pt x="1467906" y="0"/>
                    <a:pt x="1891284" y="423378"/>
                    <a:pt x="1891284" y="945642"/>
                  </a:cubicBezTo>
                  <a:close/>
                </a:path>
              </a:pathLst>
            </a:custGeom>
            <a:noFill/>
            <a:ln w="12700" cap="flat">
              <a:solidFill>
                <a:schemeClr val="bg1"/>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2CAC374-3A58-4DD4-9EDC-3DD3A73B2D12}"/>
                </a:ext>
              </a:extLst>
            </p:cNvPr>
            <p:cNvSpPr/>
            <p:nvPr/>
          </p:nvSpPr>
          <p:spPr>
            <a:xfrm>
              <a:off x="3616994" y="-87224"/>
              <a:ext cx="1847850" cy="1847850"/>
            </a:xfrm>
            <a:custGeom>
              <a:avLst/>
              <a:gdLst>
                <a:gd name="connsiteX0" fmla="*/ 1052679 w 1847850"/>
                <a:gd name="connsiteY0" fmla="*/ 126412 h 1847850"/>
                <a:gd name="connsiteX1" fmla="*/ 1726122 w 1847850"/>
                <a:gd name="connsiteY1" fmla="*/ 1052679 h 1847850"/>
                <a:gd name="connsiteX2" fmla="*/ 799855 w 1847850"/>
                <a:gd name="connsiteY2" fmla="*/ 1726122 h 1847850"/>
                <a:gd name="connsiteX3" fmla="*/ 126412 w 1847850"/>
                <a:gd name="connsiteY3" fmla="*/ 799855 h 1847850"/>
                <a:gd name="connsiteX4" fmla="*/ 1052679 w 1847850"/>
                <a:gd name="connsiteY4" fmla="*/ 126412 h 184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7850" h="1847850">
                  <a:moveTo>
                    <a:pt x="1052679" y="126412"/>
                  </a:moveTo>
                  <a:cubicBezTo>
                    <a:pt x="1494427" y="196228"/>
                    <a:pt x="1795937" y="610932"/>
                    <a:pt x="1726122" y="1052679"/>
                  </a:cubicBezTo>
                  <a:cubicBezTo>
                    <a:pt x="1656306" y="1494427"/>
                    <a:pt x="1241602" y="1795937"/>
                    <a:pt x="799855" y="1726122"/>
                  </a:cubicBezTo>
                  <a:cubicBezTo>
                    <a:pt x="358107" y="1656306"/>
                    <a:pt x="56597" y="1241602"/>
                    <a:pt x="126412" y="799855"/>
                  </a:cubicBezTo>
                  <a:cubicBezTo>
                    <a:pt x="196228" y="358107"/>
                    <a:pt x="610932" y="56597"/>
                    <a:pt x="1052679" y="126412"/>
                  </a:cubicBezTo>
                  <a:close/>
                </a:path>
              </a:pathLst>
            </a:custGeom>
            <a:noFill/>
            <a:ln w="12700" cap="flat">
              <a:solidFill>
                <a:schemeClr val="bg1"/>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92F46A3-7136-4C5B-8A37-1B655A851A21}"/>
                </a:ext>
              </a:extLst>
            </p:cNvPr>
            <p:cNvSpPr/>
            <p:nvPr/>
          </p:nvSpPr>
          <p:spPr>
            <a:xfrm>
              <a:off x="3869298" y="164935"/>
              <a:ext cx="1343025" cy="1343025"/>
            </a:xfrm>
            <a:custGeom>
              <a:avLst/>
              <a:gdLst>
                <a:gd name="connsiteX0" fmla="*/ 1348169 w 1343025"/>
                <a:gd name="connsiteY0" fmla="*/ 674084 h 1343025"/>
                <a:gd name="connsiteX1" fmla="*/ 674084 w 1343025"/>
                <a:gd name="connsiteY1" fmla="*/ 1348169 h 1343025"/>
                <a:gd name="connsiteX2" fmla="*/ 0 w 1343025"/>
                <a:gd name="connsiteY2" fmla="*/ 674084 h 1343025"/>
                <a:gd name="connsiteX3" fmla="*/ 674084 w 1343025"/>
                <a:gd name="connsiteY3" fmla="*/ 0 h 1343025"/>
                <a:gd name="connsiteX4" fmla="*/ 1348169 w 1343025"/>
                <a:gd name="connsiteY4" fmla="*/ 674084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1348169" y="674084"/>
                  </a:moveTo>
                  <a:cubicBezTo>
                    <a:pt x="1348169" y="1046371"/>
                    <a:pt x="1046371" y="1348169"/>
                    <a:pt x="674084" y="1348169"/>
                  </a:cubicBezTo>
                  <a:cubicBezTo>
                    <a:pt x="301798" y="1348169"/>
                    <a:pt x="0" y="1046371"/>
                    <a:pt x="0" y="674084"/>
                  </a:cubicBezTo>
                  <a:cubicBezTo>
                    <a:pt x="0" y="301798"/>
                    <a:pt x="301798" y="0"/>
                    <a:pt x="674084" y="0"/>
                  </a:cubicBezTo>
                  <a:cubicBezTo>
                    <a:pt x="1046371" y="0"/>
                    <a:pt x="1348169" y="301798"/>
                    <a:pt x="1348169" y="674084"/>
                  </a:cubicBezTo>
                  <a:close/>
                </a:path>
              </a:pathLst>
            </a:custGeom>
            <a:noFill/>
            <a:ln w="12700" cap="flat">
              <a:solidFill>
                <a:schemeClr val="bg1"/>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7094CB-C1EB-46F4-A931-204D7BF584F4}"/>
                </a:ext>
              </a:extLst>
            </p:cNvPr>
            <p:cNvSpPr/>
            <p:nvPr/>
          </p:nvSpPr>
          <p:spPr>
            <a:xfrm>
              <a:off x="3829732" y="125371"/>
              <a:ext cx="1419225" cy="1419225"/>
            </a:xfrm>
            <a:custGeom>
              <a:avLst/>
              <a:gdLst>
                <a:gd name="connsiteX0" fmla="*/ 1203072 w 1419225"/>
                <a:gd name="connsiteY0" fmla="*/ 489330 h 1419225"/>
                <a:gd name="connsiteX1" fmla="*/ 937893 w 1419225"/>
                <a:gd name="connsiteY1" fmla="*/ 1202938 h 1419225"/>
                <a:gd name="connsiteX2" fmla="*/ 224238 w 1419225"/>
                <a:gd name="connsiteY2" fmla="*/ 937886 h 1419225"/>
                <a:gd name="connsiteX3" fmla="*/ 489417 w 1419225"/>
                <a:gd name="connsiteY3" fmla="*/ 224278 h 1419225"/>
                <a:gd name="connsiteX4" fmla="*/ 1203072 w 1419225"/>
                <a:gd name="connsiteY4" fmla="*/ 489330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25" h="1419225">
                  <a:moveTo>
                    <a:pt x="1203072" y="489330"/>
                  </a:moveTo>
                  <a:cubicBezTo>
                    <a:pt x="1326915" y="759580"/>
                    <a:pt x="1208191" y="1079073"/>
                    <a:pt x="937893" y="1202938"/>
                  </a:cubicBezTo>
                  <a:cubicBezTo>
                    <a:pt x="667596" y="1326803"/>
                    <a:pt x="348082" y="1208136"/>
                    <a:pt x="224238" y="937886"/>
                  </a:cubicBezTo>
                  <a:cubicBezTo>
                    <a:pt x="100395" y="667636"/>
                    <a:pt x="219119" y="348143"/>
                    <a:pt x="489417" y="224278"/>
                  </a:cubicBezTo>
                  <a:cubicBezTo>
                    <a:pt x="759714" y="100413"/>
                    <a:pt x="1079228" y="219081"/>
                    <a:pt x="1203072" y="489330"/>
                  </a:cubicBezTo>
                  <a:close/>
                </a:path>
              </a:pathLst>
            </a:custGeom>
            <a:noFill/>
            <a:ln w="12700" cap="flat">
              <a:solidFill>
                <a:schemeClr val="bg1"/>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09D614-03CF-4BC0-9635-6C7D0E3967EF}"/>
                </a:ext>
              </a:extLst>
            </p:cNvPr>
            <p:cNvSpPr/>
            <p:nvPr/>
          </p:nvSpPr>
          <p:spPr>
            <a:xfrm>
              <a:off x="4082203" y="377938"/>
              <a:ext cx="914400" cy="914400"/>
            </a:xfrm>
            <a:custGeom>
              <a:avLst/>
              <a:gdLst>
                <a:gd name="connsiteX0" fmla="*/ 524814 w 914400"/>
                <a:gd name="connsiteY0" fmla="*/ 63680 h 914400"/>
                <a:gd name="connsiteX1" fmla="*/ 858589 w 914400"/>
                <a:gd name="connsiteY1" fmla="*/ 524814 h 914400"/>
                <a:gd name="connsiteX2" fmla="*/ 397455 w 914400"/>
                <a:gd name="connsiteY2" fmla="*/ 858589 h 914400"/>
                <a:gd name="connsiteX3" fmla="*/ 63680 w 914400"/>
                <a:gd name="connsiteY3" fmla="*/ 397455 h 914400"/>
                <a:gd name="connsiteX4" fmla="*/ 524814 w 914400"/>
                <a:gd name="connsiteY4" fmla="*/ 6368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a:moveTo>
                    <a:pt x="524814" y="63680"/>
                  </a:moveTo>
                  <a:cubicBezTo>
                    <a:pt x="744322" y="98849"/>
                    <a:pt x="893758" y="305306"/>
                    <a:pt x="858589" y="524814"/>
                  </a:cubicBezTo>
                  <a:cubicBezTo>
                    <a:pt x="823420" y="744322"/>
                    <a:pt x="616963" y="893758"/>
                    <a:pt x="397455" y="858589"/>
                  </a:cubicBezTo>
                  <a:cubicBezTo>
                    <a:pt x="177947" y="823420"/>
                    <a:pt x="28510" y="616963"/>
                    <a:pt x="63680" y="397455"/>
                  </a:cubicBezTo>
                  <a:cubicBezTo>
                    <a:pt x="98849" y="177947"/>
                    <a:pt x="305306" y="28510"/>
                    <a:pt x="524814" y="63680"/>
                  </a:cubicBezTo>
                  <a:close/>
                </a:path>
              </a:pathLst>
            </a:custGeom>
            <a:noFill/>
            <a:ln w="12700" cap="flat">
              <a:solidFill>
                <a:schemeClr val="bg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58B9CF3-288F-4846-9522-E37CC9DC5A6A}"/>
                </a:ext>
              </a:extLst>
            </p:cNvPr>
            <p:cNvSpPr/>
            <p:nvPr/>
          </p:nvSpPr>
          <p:spPr>
            <a:xfrm>
              <a:off x="4193743" y="489389"/>
              <a:ext cx="695325" cy="695325"/>
            </a:xfrm>
            <a:custGeom>
              <a:avLst/>
              <a:gdLst>
                <a:gd name="connsiteX0" fmla="*/ 595354 w 695325"/>
                <a:gd name="connsiteY0" fmla="*/ 245745 h 695325"/>
                <a:gd name="connsiteX1" fmla="*/ 453472 w 695325"/>
                <a:gd name="connsiteY1" fmla="*/ 595354 h 695325"/>
                <a:gd name="connsiteX2" fmla="*/ 103863 w 695325"/>
                <a:gd name="connsiteY2" fmla="*/ 453472 h 695325"/>
                <a:gd name="connsiteX3" fmla="*/ 245745 w 695325"/>
                <a:gd name="connsiteY3" fmla="*/ 103863 h 695325"/>
                <a:gd name="connsiteX4" fmla="*/ 595354 w 695325"/>
                <a:gd name="connsiteY4" fmla="*/ 245745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695325">
                  <a:moveTo>
                    <a:pt x="595354" y="245745"/>
                  </a:moveTo>
                  <a:cubicBezTo>
                    <a:pt x="652716" y="381466"/>
                    <a:pt x="589193" y="537992"/>
                    <a:pt x="453472" y="595354"/>
                  </a:cubicBezTo>
                  <a:cubicBezTo>
                    <a:pt x="317751" y="652716"/>
                    <a:pt x="161225" y="589193"/>
                    <a:pt x="103863" y="453472"/>
                  </a:cubicBezTo>
                  <a:cubicBezTo>
                    <a:pt x="46501" y="317751"/>
                    <a:pt x="110024" y="161226"/>
                    <a:pt x="245745" y="103863"/>
                  </a:cubicBezTo>
                  <a:cubicBezTo>
                    <a:pt x="381466" y="46501"/>
                    <a:pt x="537991" y="110024"/>
                    <a:pt x="595354" y="245745"/>
                  </a:cubicBezTo>
                  <a:close/>
                </a:path>
              </a:pathLst>
            </a:custGeom>
            <a:noFill/>
            <a:ln w="12700" cap="flat">
              <a:solidFill>
                <a:schemeClr val="bg1"/>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1EB273A-094D-4AED-8866-F9D18ED229E1}"/>
                </a:ext>
              </a:extLst>
            </p:cNvPr>
            <p:cNvSpPr/>
            <p:nvPr/>
          </p:nvSpPr>
          <p:spPr>
            <a:xfrm>
              <a:off x="4412414" y="708051"/>
              <a:ext cx="257175" cy="257175"/>
            </a:xfrm>
            <a:custGeom>
              <a:avLst/>
              <a:gdLst>
                <a:gd name="connsiteX0" fmla="*/ 261937 w 257175"/>
                <a:gd name="connsiteY0" fmla="*/ 130969 h 257175"/>
                <a:gd name="connsiteX1" fmla="*/ 130969 w 257175"/>
                <a:gd name="connsiteY1" fmla="*/ 261938 h 257175"/>
                <a:gd name="connsiteX2" fmla="*/ 0 w 257175"/>
                <a:gd name="connsiteY2" fmla="*/ 130969 h 257175"/>
                <a:gd name="connsiteX3" fmla="*/ 130969 w 257175"/>
                <a:gd name="connsiteY3" fmla="*/ 0 h 257175"/>
                <a:gd name="connsiteX4" fmla="*/ 261937 w 257175"/>
                <a:gd name="connsiteY4" fmla="*/ 130969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57175">
                  <a:moveTo>
                    <a:pt x="261937" y="130969"/>
                  </a:moveTo>
                  <a:cubicBezTo>
                    <a:pt x="261937" y="203301"/>
                    <a:pt x="203301" y="261938"/>
                    <a:pt x="130969" y="261938"/>
                  </a:cubicBezTo>
                  <a:cubicBezTo>
                    <a:pt x="58637" y="261938"/>
                    <a:pt x="0" y="203301"/>
                    <a:pt x="0" y="130969"/>
                  </a:cubicBezTo>
                  <a:cubicBezTo>
                    <a:pt x="0" y="58637"/>
                    <a:pt x="58637" y="0"/>
                    <a:pt x="130969" y="0"/>
                  </a:cubicBezTo>
                  <a:cubicBezTo>
                    <a:pt x="203301" y="0"/>
                    <a:pt x="261937" y="58637"/>
                    <a:pt x="261937" y="130969"/>
                  </a:cubicBezTo>
                  <a:close/>
                </a:path>
              </a:pathLst>
            </a:custGeom>
            <a:noFill/>
            <a:ln w="12700" cap="flat">
              <a:solidFill>
                <a:schemeClr val="bg1"/>
              </a:solid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FAAAC612-2095-4C21-BEE6-B76E28F4BFB2}"/>
              </a:ext>
            </a:extLst>
          </p:cNvPr>
          <p:cNvGrpSpPr/>
          <p:nvPr userDrawn="1"/>
        </p:nvGrpSpPr>
        <p:grpSpPr>
          <a:xfrm>
            <a:off x="9888175" y="6209720"/>
            <a:ext cx="2113279" cy="461554"/>
            <a:chOff x="9888175" y="5488246"/>
            <a:chExt cx="2113279" cy="461554"/>
          </a:xfrm>
        </p:grpSpPr>
        <p:sp>
          <p:nvSpPr>
            <p:cNvPr id="24" name="Rectangle: Rounded Corners 23">
              <a:extLst>
                <a:ext uri="{FF2B5EF4-FFF2-40B4-BE49-F238E27FC236}">
                  <a16:creationId xmlns:a16="http://schemas.microsoft.com/office/drawing/2014/main" id="{4C03A49F-3181-47DB-AA62-0D2893624378}"/>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25" name="Oval 24">
              <a:extLst>
                <a:ext uri="{FF2B5EF4-FFF2-40B4-BE49-F238E27FC236}">
                  <a16:creationId xmlns:a16="http://schemas.microsoft.com/office/drawing/2014/main" id="{8F726D6B-51B9-48D2-B3E3-A88BCF045DF1}"/>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26" name="Oval 25">
              <a:extLst>
                <a:ext uri="{FF2B5EF4-FFF2-40B4-BE49-F238E27FC236}">
                  <a16:creationId xmlns:a16="http://schemas.microsoft.com/office/drawing/2014/main" id="{4BB42BE0-FF95-48C1-B5B6-934A0A0E91A3}"/>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34" name="TextBox 33">
            <a:extLst>
              <a:ext uri="{FF2B5EF4-FFF2-40B4-BE49-F238E27FC236}">
                <a16:creationId xmlns:a16="http://schemas.microsoft.com/office/drawing/2014/main" id="{7A805F55-3D93-4CC5-A043-722083C815D4}"/>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endParaRPr>
          </a:p>
        </p:txBody>
      </p:sp>
      <p:sp>
        <p:nvSpPr>
          <p:cNvPr id="35" name="TextBox 34">
            <a:extLst>
              <a:ext uri="{FF2B5EF4-FFF2-40B4-BE49-F238E27FC236}">
                <a16:creationId xmlns:a16="http://schemas.microsoft.com/office/drawing/2014/main" id="{FEB3DF48-79B6-BE43-8669-7D056A144467}"/>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rgbClr val="000000">
                    <a:lumMod val="85000"/>
                    <a:lumOff val="15000"/>
                    <a:alpha val="40000"/>
                  </a:srgb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Tree>
    <p:extLst>
      <p:ext uri="{BB962C8B-B14F-4D97-AF65-F5344CB8AC3E}">
        <p14:creationId xmlns:p14="http://schemas.microsoft.com/office/powerpoint/2010/main" val="3882713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72266D1-401A-4BF1-9525-54E2C34859D8}"/>
              </a:ext>
            </a:extLst>
          </p:cNvPr>
          <p:cNvSpPr/>
          <p:nvPr userDrawn="1"/>
        </p:nvSpPr>
        <p:spPr>
          <a:xfrm>
            <a:off x="796892" y="4268846"/>
            <a:ext cx="10562993" cy="516090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65CD98C-2AF5-1046-8319-8C2CBEFC2D3D}"/>
              </a:ext>
            </a:extLst>
          </p:cNvPr>
          <p:cNvGrpSpPr/>
          <p:nvPr userDrawn="1"/>
        </p:nvGrpSpPr>
        <p:grpSpPr>
          <a:xfrm>
            <a:off x="9888175" y="6209720"/>
            <a:ext cx="2113279" cy="461554"/>
            <a:chOff x="9888175" y="5488246"/>
            <a:chExt cx="2113279" cy="461554"/>
          </a:xfrm>
        </p:grpSpPr>
        <p:sp>
          <p:nvSpPr>
            <p:cNvPr id="17" name="Rectangle: Rounded Corners 23">
              <a:extLst>
                <a:ext uri="{FF2B5EF4-FFF2-40B4-BE49-F238E27FC236}">
                  <a16:creationId xmlns:a16="http://schemas.microsoft.com/office/drawing/2014/main" id="{4AC0FFB5-D5B0-2445-B957-4D161EF0694B}"/>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8" name="Oval 17">
              <a:extLst>
                <a:ext uri="{FF2B5EF4-FFF2-40B4-BE49-F238E27FC236}">
                  <a16:creationId xmlns:a16="http://schemas.microsoft.com/office/drawing/2014/main" id="{BE80C489-93CD-0D43-90C3-85DC54DAA35F}"/>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9" name="Oval 18">
              <a:extLst>
                <a:ext uri="{FF2B5EF4-FFF2-40B4-BE49-F238E27FC236}">
                  <a16:creationId xmlns:a16="http://schemas.microsoft.com/office/drawing/2014/main" id="{465C6357-6D7F-8D40-B46E-14C5D713DFDB}"/>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20" name="TextBox 19">
            <a:extLst>
              <a:ext uri="{FF2B5EF4-FFF2-40B4-BE49-F238E27FC236}">
                <a16:creationId xmlns:a16="http://schemas.microsoft.com/office/drawing/2014/main" id="{07D2B8AF-46AA-A846-82AF-3FC4D7045610}"/>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endParaRPr>
          </a:p>
        </p:txBody>
      </p:sp>
      <p:sp>
        <p:nvSpPr>
          <p:cNvPr id="21" name="TextBox 20">
            <a:extLst>
              <a:ext uri="{FF2B5EF4-FFF2-40B4-BE49-F238E27FC236}">
                <a16:creationId xmlns:a16="http://schemas.microsoft.com/office/drawing/2014/main" id="{E5FE976C-C8E0-7D4C-B6E9-A333BEF9EF1F}"/>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rgbClr val="000000">
                    <a:lumMod val="85000"/>
                    <a:lumOff val="15000"/>
                    <a:alpha val="40000"/>
                  </a:srgb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Tree>
    <p:extLst>
      <p:ext uri="{BB962C8B-B14F-4D97-AF65-F5344CB8AC3E}">
        <p14:creationId xmlns:p14="http://schemas.microsoft.com/office/powerpoint/2010/main" val="141838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2799D2-5BE4-BB48-B24C-D0A2BD301235}"/>
              </a:ext>
            </a:extLst>
          </p:cNvPr>
          <p:cNvGrpSpPr/>
          <p:nvPr userDrawn="1"/>
        </p:nvGrpSpPr>
        <p:grpSpPr>
          <a:xfrm>
            <a:off x="9888175" y="6209720"/>
            <a:ext cx="2113279" cy="461554"/>
            <a:chOff x="9888175" y="5488246"/>
            <a:chExt cx="2113279" cy="461554"/>
          </a:xfrm>
        </p:grpSpPr>
        <p:sp>
          <p:nvSpPr>
            <p:cNvPr id="16" name="Rectangle: Rounded Corners 23">
              <a:extLst>
                <a:ext uri="{FF2B5EF4-FFF2-40B4-BE49-F238E27FC236}">
                  <a16:creationId xmlns:a16="http://schemas.microsoft.com/office/drawing/2014/main" id="{76F21A26-3379-8646-9496-757BF1C578F6}"/>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7" name="Oval 16">
              <a:extLst>
                <a:ext uri="{FF2B5EF4-FFF2-40B4-BE49-F238E27FC236}">
                  <a16:creationId xmlns:a16="http://schemas.microsoft.com/office/drawing/2014/main" id="{5B80478A-B07B-5745-A90E-E2C908936D78}"/>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8" name="Oval 17">
              <a:extLst>
                <a:ext uri="{FF2B5EF4-FFF2-40B4-BE49-F238E27FC236}">
                  <a16:creationId xmlns:a16="http://schemas.microsoft.com/office/drawing/2014/main" id="{2F8654F1-D8D1-C149-8682-A27BFFED8BDD}"/>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19" name="TextBox 18">
            <a:extLst>
              <a:ext uri="{FF2B5EF4-FFF2-40B4-BE49-F238E27FC236}">
                <a16:creationId xmlns:a16="http://schemas.microsoft.com/office/drawing/2014/main" id="{B737C056-451D-994A-B9BF-9E2BDA5BD9EC}"/>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endParaRPr>
          </a:p>
        </p:txBody>
      </p:sp>
      <p:sp>
        <p:nvSpPr>
          <p:cNvPr id="20" name="TextBox 19">
            <a:extLst>
              <a:ext uri="{FF2B5EF4-FFF2-40B4-BE49-F238E27FC236}">
                <a16:creationId xmlns:a16="http://schemas.microsoft.com/office/drawing/2014/main" id="{33307BE1-CFBF-854C-A174-60636CEC8D82}"/>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rgbClr val="000000">
                    <a:lumMod val="85000"/>
                    <a:lumOff val="15000"/>
                    <a:alpha val="40000"/>
                  </a:srgb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
        <p:nvSpPr>
          <p:cNvPr id="2" name="Oval 1">
            <a:extLst>
              <a:ext uri="{FF2B5EF4-FFF2-40B4-BE49-F238E27FC236}">
                <a16:creationId xmlns:a16="http://schemas.microsoft.com/office/drawing/2014/main" id="{2AEB7257-EBB5-47DF-9DFF-F2FC5B1CCFA4}"/>
              </a:ext>
            </a:extLst>
          </p:cNvPr>
          <p:cNvSpPr/>
          <p:nvPr userDrawn="1"/>
        </p:nvSpPr>
        <p:spPr>
          <a:xfrm>
            <a:off x="4335432" y="-743784"/>
            <a:ext cx="8175882" cy="8175882"/>
          </a:xfrm>
          <a:prstGeom prst="ellipse">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18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033163-A972-2742-9CAA-85F9E224DA44}"/>
              </a:ext>
            </a:extLst>
          </p:cNvPr>
          <p:cNvGrpSpPr/>
          <p:nvPr userDrawn="1"/>
        </p:nvGrpSpPr>
        <p:grpSpPr>
          <a:xfrm>
            <a:off x="9888175" y="6209720"/>
            <a:ext cx="2113279" cy="461554"/>
            <a:chOff x="9888175" y="5488246"/>
            <a:chExt cx="2113279" cy="461554"/>
          </a:xfrm>
        </p:grpSpPr>
        <p:sp>
          <p:nvSpPr>
            <p:cNvPr id="9" name="Rectangle: Rounded Corners 23">
              <a:extLst>
                <a:ext uri="{FF2B5EF4-FFF2-40B4-BE49-F238E27FC236}">
                  <a16:creationId xmlns:a16="http://schemas.microsoft.com/office/drawing/2014/main" id="{11A1AB4C-2FB3-D449-9737-1330EA3AB46C}"/>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0" name="Oval 9">
              <a:extLst>
                <a:ext uri="{FF2B5EF4-FFF2-40B4-BE49-F238E27FC236}">
                  <a16:creationId xmlns:a16="http://schemas.microsoft.com/office/drawing/2014/main" id="{6F436CDB-9A47-7443-BFFB-02DBB8D1DF42}"/>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11" name="Oval 10">
              <a:extLst>
                <a:ext uri="{FF2B5EF4-FFF2-40B4-BE49-F238E27FC236}">
                  <a16:creationId xmlns:a16="http://schemas.microsoft.com/office/drawing/2014/main" id="{BE6849ED-B47C-4F48-8429-A9AA485D1961}"/>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12" name="TextBox 11">
            <a:extLst>
              <a:ext uri="{FF2B5EF4-FFF2-40B4-BE49-F238E27FC236}">
                <a16:creationId xmlns:a16="http://schemas.microsoft.com/office/drawing/2014/main" id="{F02F45B3-F1C1-184A-9697-509016CB36B4}"/>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chemeClr val="bg1">
                    <a:alpha val="40000"/>
                  </a:scheme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chemeClr val="bg1">
                  <a:alpha val="40000"/>
                </a:schemeClr>
              </a:solidFill>
              <a:latin typeface="Century Gothic" panose="020B0502020202020204" pitchFamily="34" charset="0"/>
              <a:ea typeface="Noto Sans JP Light" panose="020B0300000000000000" pitchFamily="34" charset="-128"/>
              <a:cs typeface="Segoe UI" panose="020B0502040204020203" pitchFamily="34" charset="0"/>
            </a:endParaRPr>
          </a:p>
        </p:txBody>
      </p:sp>
      <p:sp>
        <p:nvSpPr>
          <p:cNvPr id="13" name="TextBox 12">
            <a:extLst>
              <a:ext uri="{FF2B5EF4-FFF2-40B4-BE49-F238E27FC236}">
                <a16:creationId xmlns:a16="http://schemas.microsoft.com/office/drawing/2014/main" id="{4A43D955-8D7F-6F41-A8CC-0154C2189BEC}"/>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chemeClr val="bg2">
                    <a:alpha val="40000"/>
                  </a:scheme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Tree>
    <p:extLst>
      <p:ext uri="{BB962C8B-B14F-4D97-AF65-F5344CB8AC3E}">
        <p14:creationId xmlns:p14="http://schemas.microsoft.com/office/powerpoint/2010/main" val="3772440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4" name="Trapezoid 13">
            <a:extLst>
              <a:ext uri="{FF2B5EF4-FFF2-40B4-BE49-F238E27FC236}">
                <a16:creationId xmlns:a16="http://schemas.microsoft.com/office/drawing/2014/main" id="{0D5E07F3-1F22-4220-A55C-62E5C07337D8}"/>
              </a:ext>
            </a:extLst>
          </p:cNvPr>
          <p:cNvSpPr/>
          <p:nvPr userDrawn="1"/>
        </p:nvSpPr>
        <p:spPr>
          <a:xfrm>
            <a:off x="6772493" y="0"/>
            <a:ext cx="9498023" cy="6858000"/>
          </a:xfrm>
          <a:prstGeom prst="trapezoid">
            <a:avLst>
              <a:gd name="adj" fmla="val 19089"/>
            </a:avLst>
          </a:prstGeom>
          <a:solidFill>
            <a:schemeClr val="accent1"/>
          </a:solidFill>
          <a:ln>
            <a:noFill/>
          </a:ln>
          <a:effectLst>
            <a:outerShdw blurRad="1270000" dist="635000" dir="5400000" sx="92000" sy="92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8" name="Group 17">
            <a:extLst>
              <a:ext uri="{FF2B5EF4-FFF2-40B4-BE49-F238E27FC236}">
                <a16:creationId xmlns:a16="http://schemas.microsoft.com/office/drawing/2014/main" id="{BE97F421-DBD0-B44B-A40F-2A0856381DA0}"/>
              </a:ext>
            </a:extLst>
          </p:cNvPr>
          <p:cNvGrpSpPr/>
          <p:nvPr userDrawn="1"/>
        </p:nvGrpSpPr>
        <p:grpSpPr>
          <a:xfrm>
            <a:off x="9888175" y="6209720"/>
            <a:ext cx="2113279" cy="461554"/>
            <a:chOff x="9888175" y="5488246"/>
            <a:chExt cx="2113279" cy="461554"/>
          </a:xfrm>
        </p:grpSpPr>
        <p:sp>
          <p:nvSpPr>
            <p:cNvPr id="19" name="Rectangle: Rounded Corners 23">
              <a:extLst>
                <a:ext uri="{FF2B5EF4-FFF2-40B4-BE49-F238E27FC236}">
                  <a16:creationId xmlns:a16="http://schemas.microsoft.com/office/drawing/2014/main" id="{615AEDF1-B3EE-8840-AD94-344B899C80D4}"/>
                </a:ext>
              </a:extLst>
            </p:cNvPr>
            <p:cNvSpPr/>
            <p:nvPr userDrawn="1"/>
          </p:nvSpPr>
          <p:spPr>
            <a:xfrm>
              <a:off x="9888175" y="5544398"/>
              <a:ext cx="1704528" cy="349250"/>
            </a:xfrm>
            <a:prstGeom prst="roundRect">
              <a:avLst>
                <a:gd name="adj" fmla="val 50000"/>
              </a:avLst>
            </a:prstGeom>
            <a:solidFill>
              <a:srgbClr val="FFFFFF">
                <a:alpha val="10000"/>
              </a:srgbClr>
            </a:solidFill>
            <a:ln w="6350" cap="flat" cmpd="sng" algn="ctr">
              <a:gradFill>
                <a:gsLst>
                  <a:gs pos="2000">
                    <a:srgbClr val="CBCBCD">
                      <a:alpha val="0"/>
                    </a:srgbClr>
                  </a:gs>
                  <a:gs pos="3000">
                    <a:srgbClr val="CBCBCD"/>
                  </a:gs>
                  <a:gs pos="100000">
                    <a:srgbClr val="CBCBCD"/>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20" name="Oval 19">
              <a:extLst>
                <a:ext uri="{FF2B5EF4-FFF2-40B4-BE49-F238E27FC236}">
                  <a16:creationId xmlns:a16="http://schemas.microsoft.com/office/drawing/2014/main" id="{55BCC7A7-2D14-274D-B39A-D6036C8EF5CE}"/>
                </a:ext>
              </a:extLst>
            </p:cNvPr>
            <p:cNvSpPr/>
            <p:nvPr userDrawn="1"/>
          </p:nvSpPr>
          <p:spPr>
            <a:xfrm>
              <a:off x="11596052" y="5544398"/>
              <a:ext cx="349250" cy="349250"/>
            </a:xfrm>
            <a:prstGeom prst="ellipse">
              <a:avLst/>
            </a:prstGeom>
            <a:solidFill>
              <a:srgbClr val="0071FF">
                <a:lumMod val="40000"/>
                <a:lumOff val="60000"/>
                <a:alpha val="10000"/>
              </a:srgbClr>
            </a:solidFill>
            <a:ln w="6350" cap="flat" cmpd="sng" algn="ctr">
              <a:solidFill>
                <a:srgbClr val="0071FF">
                  <a:lumMod val="40000"/>
                  <a:lumOff val="60000"/>
                </a:srgbClr>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sp>
          <p:nvSpPr>
            <p:cNvPr id="21" name="Oval 20">
              <a:extLst>
                <a:ext uri="{FF2B5EF4-FFF2-40B4-BE49-F238E27FC236}">
                  <a16:creationId xmlns:a16="http://schemas.microsoft.com/office/drawing/2014/main" id="{256CE85C-4C72-604C-8726-84F8F07CE257}"/>
                </a:ext>
              </a:extLst>
            </p:cNvPr>
            <p:cNvSpPr/>
            <p:nvPr userDrawn="1"/>
          </p:nvSpPr>
          <p:spPr>
            <a:xfrm>
              <a:off x="11539900" y="5488246"/>
              <a:ext cx="461554" cy="461554"/>
            </a:xfrm>
            <a:prstGeom prst="ellipse">
              <a:avLst/>
            </a:prstGeom>
            <a:noFill/>
            <a:ln w="6350" cap="flat" cmpd="sng" algn="ctr">
              <a:gradFill>
                <a:gsLst>
                  <a:gs pos="85000">
                    <a:srgbClr val="A9CEFE">
                      <a:alpha val="0"/>
                    </a:srgbClr>
                  </a:gs>
                  <a:gs pos="100000">
                    <a:srgbClr val="A9CEFE"/>
                  </a:gs>
                </a:gsLst>
                <a:lin ang="10800000" scaled="0"/>
              </a:gra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263554"/>
                </a:solidFill>
                <a:effectLst/>
                <a:uLnTx/>
                <a:uFillTx/>
                <a:latin typeface="Century Gothic" panose="020B0502020202020204" pitchFamily="34" charset="0"/>
                <a:ea typeface="+mn-ea"/>
                <a:cs typeface="+mn-cs"/>
              </a:endParaRPr>
            </a:p>
          </p:txBody>
        </p:sp>
      </p:grpSp>
      <p:sp>
        <p:nvSpPr>
          <p:cNvPr id="22" name="TextBox 21">
            <a:extLst>
              <a:ext uri="{FF2B5EF4-FFF2-40B4-BE49-F238E27FC236}">
                <a16:creationId xmlns:a16="http://schemas.microsoft.com/office/drawing/2014/main" id="{F8AC884D-9023-5B47-8215-EEDD03EF753F}"/>
              </a:ext>
            </a:extLst>
          </p:cNvPr>
          <p:cNvSpPr txBox="1"/>
          <p:nvPr userDrawn="1"/>
        </p:nvSpPr>
        <p:spPr>
          <a:xfrm>
            <a:off x="11589440" y="6309785"/>
            <a:ext cx="363670" cy="246221"/>
          </a:xfrm>
          <a:prstGeom prst="rect">
            <a:avLst/>
          </a:prstGeom>
          <a:noFill/>
        </p:spPr>
        <p:txBody>
          <a:bodyPr wrap="square" rtlCol="0" anchor="ctr">
            <a:spAutoFit/>
          </a:bodyPr>
          <a:lstStyle/>
          <a:p>
            <a:pPr algn="ctr"/>
            <a:fld id="{260E2A6B-A809-4840-BF14-8648BC0BDF87}" type="slidenum">
              <a:rPr lang="id-ID" sz="100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rPr>
              <a:pPr algn="ctr"/>
              <a:t>‹#›</a:t>
            </a:fld>
            <a:endParaRPr lang="id-ID" sz="1000" dirty="0">
              <a:solidFill>
                <a:srgbClr val="0071FF">
                  <a:alpha val="40000"/>
                </a:srgbClr>
              </a:solidFill>
              <a:latin typeface="Century Gothic" panose="020B0502020202020204" pitchFamily="34" charset="0"/>
              <a:ea typeface="Noto Sans JP Light" panose="020B0300000000000000" pitchFamily="34" charset="-128"/>
              <a:cs typeface="Segoe UI" panose="020B0502040204020203" pitchFamily="34" charset="0"/>
            </a:endParaRPr>
          </a:p>
        </p:txBody>
      </p:sp>
      <p:sp>
        <p:nvSpPr>
          <p:cNvPr id="23" name="TextBox 22">
            <a:extLst>
              <a:ext uri="{FF2B5EF4-FFF2-40B4-BE49-F238E27FC236}">
                <a16:creationId xmlns:a16="http://schemas.microsoft.com/office/drawing/2014/main" id="{2D78815B-195B-204B-AB9C-4354324673D8}"/>
              </a:ext>
            </a:extLst>
          </p:cNvPr>
          <p:cNvSpPr txBox="1"/>
          <p:nvPr userDrawn="1"/>
        </p:nvSpPr>
        <p:spPr>
          <a:xfrm>
            <a:off x="9906244" y="6330590"/>
            <a:ext cx="1627147" cy="246221"/>
          </a:xfrm>
          <a:prstGeom prst="rect">
            <a:avLst/>
          </a:prstGeom>
          <a:noFill/>
        </p:spPr>
        <p:txBody>
          <a:bodyPr wrap="square" rtlCol="0">
            <a:spAutoFit/>
          </a:bodyPr>
          <a:lstStyle/>
          <a:p>
            <a:pPr algn="ctr"/>
            <a:r>
              <a:rPr lang="en-US" sz="1000" dirty="0">
                <a:solidFill>
                  <a:schemeClr val="bg2">
                    <a:alpha val="40000"/>
                  </a:schemeClr>
                </a:solidFill>
                <a:latin typeface="Century Gothic" panose="020B0502020202020204" pitchFamily="34" charset="0"/>
                <a:ea typeface="Noto Sans JP Light" panose="020B0300000000000000" pitchFamily="34" charset="-128"/>
                <a:cs typeface="Lato" panose="020F0502020204030203" pitchFamily="34" charset="0"/>
              </a:rPr>
              <a:t>Company Name</a:t>
            </a:r>
          </a:p>
        </p:txBody>
      </p:sp>
    </p:spTree>
    <p:extLst>
      <p:ext uri="{BB962C8B-B14F-4D97-AF65-F5344CB8AC3E}">
        <p14:creationId xmlns:p14="http://schemas.microsoft.com/office/powerpoint/2010/main" val="3460263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753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57A3-AD84-43E7-8C0C-5695B10BD66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F71172-A99D-4AC6-ADDF-CB9ECD01656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89184-1123-4697-A0F8-7CA113B1F82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CBCB5-1F77-4088-B718-AFE09E9AF2BF}"/>
              </a:ext>
            </a:extLst>
          </p:cNvPr>
          <p:cNvSpPr>
            <a:spLocks noGrp="1"/>
          </p:cNvSpPr>
          <p:nvPr>
            <p:ph type="dt" sz="half" idx="10"/>
          </p:nvPr>
        </p:nvSpPr>
        <p:spPr>
          <a:xfrm>
            <a:off x="838200" y="6356350"/>
            <a:ext cx="2743200" cy="365125"/>
          </a:xfrm>
          <a:prstGeom prst="rect">
            <a:avLst/>
          </a:prstGeom>
        </p:spPr>
        <p:txBody>
          <a:bodyPr/>
          <a:lstStyle/>
          <a:p>
            <a:fld id="{667B6349-27B6-4D2D-BD1D-44675454E2F3}" type="datetimeFigureOut">
              <a:rPr lang="en-US" smtClean="0"/>
              <a:t>1/20/2022</a:t>
            </a:fld>
            <a:endParaRPr lang="en-US"/>
          </a:p>
        </p:txBody>
      </p:sp>
      <p:sp>
        <p:nvSpPr>
          <p:cNvPr id="6" name="Footer Placeholder 5">
            <a:extLst>
              <a:ext uri="{FF2B5EF4-FFF2-40B4-BE49-F238E27FC236}">
                <a16:creationId xmlns:a16="http://schemas.microsoft.com/office/drawing/2014/main" id="{B9E52549-CE36-4FF7-960E-C2270465BD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FC009C2-A128-4808-A77E-CAF1FDADB532}"/>
              </a:ext>
            </a:extLst>
          </p:cNvPr>
          <p:cNvSpPr>
            <a:spLocks noGrp="1"/>
          </p:cNvSpPr>
          <p:nvPr>
            <p:ph type="sldNum" sz="quarter" idx="12"/>
          </p:nvPr>
        </p:nvSpPr>
        <p:spPr>
          <a:xfrm>
            <a:off x="8610600" y="6356350"/>
            <a:ext cx="2743200" cy="365125"/>
          </a:xfrm>
          <a:prstGeom prst="rect">
            <a:avLst/>
          </a:prstGeom>
        </p:spPr>
        <p:txBody>
          <a:bodyPr/>
          <a:lstStyle/>
          <a:p>
            <a:fld id="{DFC9A12A-D872-4615-B9B5-212CBAB06721}" type="slidenum">
              <a:rPr lang="en-US" smtClean="0"/>
              <a:t>‹#›</a:t>
            </a:fld>
            <a:endParaRPr lang="en-US"/>
          </a:p>
        </p:txBody>
      </p:sp>
    </p:spTree>
    <p:extLst>
      <p:ext uri="{BB962C8B-B14F-4D97-AF65-F5344CB8AC3E}">
        <p14:creationId xmlns:p14="http://schemas.microsoft.com/office/powerpoint/2010/main" val="1436547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8C0-5097-4AB9-9D2C-E2849C47B19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8B314A-C526-43B1-96C3-72CA95FD227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AFBD4A-247F-4C8A-AE3F-0481B1B19FA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32993-EE10-4C81-B39A-19CE835C4A2A}"/>
              </a:ext>
            </a:extLst>
          </p:cNvPr>
          <p:cNvSpPr>
            <a:spLocks noGrp="1"/>
          </p:cNvSpPr>
          <p:nvPr>
            <p:ph type="dt" sz="half" idx="10"/>
          </p:nvPr>
        </p:nvSpPr>
        <p:spPr>
          <a:xfrm>
            <a:off x="838200" y="6356350"/>
            <a:ext cx="2743200" cy="365125"/>
          </a:xfrm>
          <a:prstGeom prst="rect">
            <a:avLst/>
          </a:prstGeom>
        </p:spPr>
        <p:txBody>
          <a:bodyPr/>
          <a:lstStyle/>
          <a:p>
            <a:fld id="{667B6349-27B6-4D2D-BD1D-44675454E2F3}" type="datetimeFigureOut">
              <a:rPr lang="en-US" smtClean="0"/>
              <a:t>1/20/2022</a:t>
            </a:fld>
            <a:endParaRPr lang="en-US"/>
          </a:p>
        </p:txBody>
      </p:sp>
      <p:sp>
        <p:nvSpPr>
          <p:cNvPr id="6" name="Footer Placeholder 5">
            <a:extLst>
              <a:ext uri="{FF2B5EF4-FFF2-40B4-BE49-F238E27FC236}">
                <a16:creationId xmlns:a16="http://schemas.microsoft.com/office/drawing/2014/main" id="{9783DEF6-1E6C-4D44-9869-5D3B4237166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BE1DD36-B056-4760-AABB-3AC9620097B6}"/>
              </a:ext>
            </a:extLst>
          </p:cNvPr>
          <p:cNvSpPr>
            <a:spLocks noGrp="1"/>
          </p:cNvSpPr>
          <p:nvPr>
            <p:ph type="sldNum" sz="quarter" idx="12"/>
          </p:nvPr>
        </p:nvSpPr>
        <p:spPr>
          <a:xfrm>
            <a:off x="8610600" y="6356350"/>
            <a:ext cx="2743200" cy="365125"/>
          </a:xfrm>
          <a:prstGeom prst="rect">
            <a:avLst/>
          </a:prstGeom>
        </p:spPr>
        <p:txBody>
          <a:bodyPr/>
          <a:lstStyle/>
          <a:p>
            <a:fld id="{DFC9A12A-D872-4615-B9B5-212CBAB06721}" type="slidenum">
              <a:rPr lang="en-US" smtClean="0"/>
              <a:t>‹#›</a:t>
            </a:fld>
            <a:endParaRPr lang="en-US"/>
          </a:p>
        </p:txBody>
      </p:sp>
      <p:sp>
        <p:nvSpPr>
          <p:cNvPr id="9" name="Picture Placeholder 8">
            <a:extLst>
              <a:ext uri="{FF2B5EF4-FFF2-40B4-BE49-F238E27FC236}">
                <a16:creationId xmlns:a16="http://schemas.microsoft.com/office/drawing/2014/main" id="{BB78B222-D1D7-4322-B856-C944D7229112}"/>
              </a:ext>
            </a:extLst>
          </p:cNvPr>
          <p:cNvSpPr>
            <a:spLocks noGrp="1"/>
          </p:cNvSpPr>
          <p:nvPr>
            <p:ph type="pic" sz="quarter" idx="13"/>
          </p:nvPr>
        </p:nvSpPr>
        <p:spPr>
          <a:xfrm>
            <a:off x="5180014" y="0"/>
            <a:ext cx="6172199" cy="996950"/>
          </a:xfrm>
          <a:prstGeom prst="rect">
            <a:avLst/>
          </a:prstGeom>
        </p:spPr>
        <p:txBody>
          <a:bodyPr/>
          <a:lstStyle>
            <a:lvl1pPr>
              <a:defRPr sz="800"/>
            </a:lvl1pPr>
          </a:lstStyle>
          <a:p>
            <a:endParaRPr lang="en-US" dirty="0"/>
          </a:p>
        </p:txBody>
      </p:sp>
    </p:spTree>
    <p:extLst>
      <p:ext uri="{BB962C8B-B14F-4D97-AF65-F5344CB8AC3E}">
        <p14:creationId xmlns:p14="http://schemas.microsoft.com/office/powerpoint/2010/main" val="3544172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12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8"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3.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chart" Target="../charts/chart4.xml"/><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hart" Target="../charts/chart3.xml"/><Relationship Id="rId11" Type="http://schemas.microsoft.com/office/2007/relationships/hdphoto" Target="../media/hdphoto2.wdp"/><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7.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hyperlink" Target="https://youexec.com/resources?m=ppt&amp;sr=pitch21" TargetMode="Externa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1.jpg"/><Relationship Id="rId11" Type="http://schemas.openxmlformats.org/officeDocument/2006/relationships/image" Target="../media/image28.png"/><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hyperlink" Target="https://plus.youexec.com/sharing?m=ppt&amp;sr=pitch2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hyperlink" Target="https://plus.youexec.com/sharing?m=ppt&amp;sr=pitch2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2.jpe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jpg"/><Relationship Id="rId11" Type="http://schemas.openxmlformats.org/officeDocument/2006/relationships/image" Target="../media/image10.png"/><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youexec.com/resources?m=ppt&amp;sr=pitch2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chart" Target="../charts/chart2.xml"/><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1.xml"/><Relationship Id="rId11" Type="http://schemas.microsoft.com/office/2007/relationships/hdphoto" Target="../media/hdphoto2.wdp"/><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B8B34BD-0523-4CEF-A7FD-ED3E4232F199}"/>
              </a:ext>
            </a:extLst>
          </p:cNvPr>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a:extLst>
              <a:ext uri="{FF2B5EF4-FFF2-40B4-BE49-F238E27FC236}">
                <a16:creationId xmlns:a16="http://schemas.microsoft.com/office/drawing/2014/main" id="{3E42CC3B-F35C-4C03-9318-29226BF57021}"/>
              </a:ext>
            </a:extLst>
          </p:cNvPr>
          <p:cNvGrpSpPr/>
          <p:nvPr/>
        </p:nvGrpSpPr>
        <p:grpSpPr>
          <a:xfrm>
            <a:off x="5210790" y="11030247"/>
            <a:ext cx="739116" cy="4960579"/>
            <a:chOff x="13653454" y="1033821"/>
            <a:chExt cx="739116" cy="4960579"/>
          </a:xfrm>
        </p:grpSpPr>
        <p:sp>
          <p:nvSpPr>
            <p:cNvPr id="17" name="Rectangle: Rounded Corners 16">
              <a:extLst>
                <a:ext uri="{FF2B5EF4-FFF2-40B4-BE49-F238E27FC236}">
                  <a16:creationId xmlns:a16="http://schemas.microsoft.com/office/drawing/2014/main" id="{1CD96848-6136-493B-9DEF-A96F63F0EC93}"/>
                </a:ext>
              </a:extLst>
            </p:cNvPr>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a:extLst>
                <a:ext uri="{FF2B5EF4-FFF2-40B4-BE49-F238E27FC236}">
                  <a16:creationId xmlns:a16="http://schemas.microsoft.com/office/drawing/2014/main" id="{F9AA96E5-37AD-456F-AF55-4FAA899E3CC9}"/>
                </a:ext>
              </a:extLst>
            </p:cNvPr>
            <p:cNvGrpSpPr/>
            <p:nvPr/>
          </p:nvGrpSpPr>
          <p:grpSpPr>
            <a:xfrm>
              <a:off x="13786931" y="4950961"/>
              <a:ext cx="471230" cy="471230"/>
              <a:chOff x="5879539" y="4659061"/>
              <a:chExt cx="471230" cy="471230"/>
            </a:xfrm>
          </p:grpSpPr>
          <p:sp>
            <p:nvSpPr>
              <p:cNvPr id="28" name="Oval 27">
                <a:extLst>
                  <a:ext uri="{FF2B5EF4-FFF2-40B4-BE49-F238E27FC236}">
                    <a16:creationId xmlns:a16="http://schemas.microsoft.com/office/drawing/2014/main" id="{A18C4FDC-23B4-410E-A250-A2857D2D403C}"/>
                  </a:ext>
                </a:extLst>
              </p:cNvPr>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a:extLst>
                  <a:ext uri="{FF2B5EF4-FFF2-40B4-BE49-F238E27FC236}">
                    <a16:creationId xmlns:a16="http://schemas.microsoft.com/office/drawing/2014/main" id="{E0EBB743-312A-49E6-B04E-8FCA37E180F0}"/>
                  </a:ext>
                </a:extLst>
              </p:cNvPr>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a:extLst>
                <a:ext uri="{FF2B5EF4-FFF2-40B4-BE49-F238E27FC236}">
                  <a16:creationId xmlns:a16="http://schemas.microsoft.com/office/drawing/2014/main" id="{ACC577C5-922A-4E88-BBC9-6A066B2435AA}"/>
                </a:ext>
              </a:extLst>
            </p:cNvPr>
            <p:cNvGrpSpPr/>
            <p:nvPr/>
          </p:nvGrpSpPr>
          <p:grpSpPr>
            <a:xfrm>
              <a:off x="13786931" y="3787059"/>
              <a:ext cx="471230" cy="471230"/>
              <a:chOff x="5879539" y="3701037"/>
              <a:chExt cx="471230" cy="471230"/>
            </a:xfrm>
          </p:grpSpPr>
          <p:sp>
            <p:nvSpPr>
              <p:cNvPr id="26" name="Oval 25">
                <a:extLst>
                  <a:ext uri="{FF2B5EF4-FFF2-40B4-BE49-F238E27FC236}">
                    <a16:creationId xmlns:a16="http://schemas.microsoft.com/office/drawing/2014/main" id="{541BB491-8388-47BC-B144-B40534170725}"/>
                  </a:ext>
                </a:extLst>
              </p:cNvPr>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a:extLst>
                  <a:ext uri="{FF2B5EF4-FFF2-40B4-BE49-F238E27FC236}">
                    <a16:creationId xmlns:a16="http://schemas.microsoft.com/office/drawing/2014/main" id="{A997210F-51A7-4F73-B7F6-503A287B6556}"/>
                  </a:ext>
                </a:extLst>
              </p:cNvPr>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a:extLst>
                <a:ext uri="{FF2B5EF4-FFF2-40B4-BE49-F238E27FC236}">
                  <a16:creationId xmlns:a16="http://schemas.microsoft.com/office/drawing/2014/main" id="{0B431209-7CB3-430C-91F5-F5D1034D25BD}"/>
                </a:ext>
              </a:extLst>
            </p:cNvPr>
            <p:cNvGrpSpPr/>
            <p:nvPr/>
          </p:nvGrpSpPr>
          <p:grpSpPr>
            <a:xfrm>
              <a:off x="13786931" y="2669986"/>
              <a:ext cx="471230" cy="471230"/>
              <a:chOff x="5879539" y="2743013"/>
              <a:chExt cx="471230" cy="471230"/>
            </a:xfrm>
          </p:grpSpPr>
          <p:sp>
            <p:nvSpPr>
              <p:cNvPr id="24" name="Oval 23">
                <a:extLst>
                  <a:ext uri="{FF2B5EF4-FFF2-40B4-BE49-F238E27FC236}">
                    <a16:creationId xmlns:a16="http://schemas.microsoft.com/office/drawing/2014/main" id="{2F610625-26B9-4B64-8AFE-019725498B42}"/>
                  </a:ext>
                </a:extLst>
              </p:cNvPr>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a:extLst>
                  <a:ext uri="{FF2B5EF4-FFF2-40B4-BE49-F238E27FC236}">
                    <a16:creationId xmlns:a16="http://schemas.microsoft.com/office/drawing/2014/main" id="{1CADEBA0-956C-43CC-B9AF-8DBEF3625A92}"/>
                  </a:ext>
                </a:extLst>
              </p:cNvPr>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a:extLst>
                <a:ext uri="{FF2B5EF4-FFF2-40B4-BE49-F238E27FC236}">
                  <a16:creationId xmlns:a16="http://schemas.microsoft.com/office/drawing/2014/main" id="{061C2980-2982-40FA-B602-883299E9C914}"/>
                </a:ext>
              </a:extLst>
            </p:cNvPr>
            <p:cNvGrpSpPr/>
            <p:nvPr/>
          </p:nvGrpSpPr>
          <p:grpSpPr>
            <a:xfrm>
              <a:off x="13786931" y="1594688"/>
              <a:ext cx="471230" cy="471230"/>
              <a:chOff x="5879539" y="1784988"/>
              <a:chExt cx="471230" cy="471230"/>
            </a:xfrm>
          </p:grpSpPr>
          <p:sp>
            <p:nvSpPr>
              <p:cNvPr id="22" name="Oval 21">
                <a:extLst>
                  <a:ext uri="{FF2B5EF4-FFF2-40B4-BE49-F238E27FC236}">
                    <a16:creationId xmlns:a16="http://schemas.microsoft.com/office/drawing/2014/main" id="{F81127DA-975B-4F7B-A945-9FCCBB7E80FD}"/>
                  </a:ext>
                </a:extLst>
              </p:cNvPr>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a:extLst>
                  <a:ext uri="{FF2B5EF4-FFF2-40B4-BE49-F238E27FC236}">
                    <a16:creationId xmlns:a16="http://schemas.microsoft.com/office/drawing/2014/main" id="{1D14B41D-9B6D-4E78-AB15-F48B82C29FD7}"/>
                  </a:ext>
                </a:extLst>
              </p:cNvPr>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a:extLst>
              <a:ext uri="{FF2B5EF4-FFF2-40B4-BE49-F238E27FC236}">
                <a16:creationId xmlns:a16="http://schemas.microsoft.com/office/drawing/2014/main" id="{920A4D83-3EDD-4563-9FB7-3151A165B99C}"/>
              </a:ext>
            </a:extLst>
          </p:cNvPr>
          <p:cNvGrpSpPr/>
          <p:nvPr/>
        </p:nvGrpSpPr>
        <p:grpSpPr>
          <a:xfrm>
            <a:off x="1284103" y="20505326"/>
            <a:ext cx="3512575" cy="1027253"/>
            <a:chOff x="1284103" y="4672950"/>
            <a:chExt cx="3512575" cy="1027253"/>
          </a:xfrm>
        </p:grpSpPr>
        <p:sp>
          <p:nvSpPr>
            <p:cNvPr id="31" name="Rectangle: Rounded Corners 30">
              <a:extLst>
                <a:ext uri="{FF2B5EF4-FFF2-40B4-BE49-F238E27FC236}">
                  <a16:creationId xmlns:a16="http://schemas.microsoft.com/office/drawing/2014/main" id="{9D57BB73-02C1-40D2-80C7-2396184D44CE}"/>
                </a:ext>
              </a:extLst>
            </p:cNvPr>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a:extLst>
                <a:ext uri="{FF2B5EF4-FFF2-40B4-BE49-F238E27FC236}">
                  <a16:creationId xmlns:a16="http://schemas.microsoft.com/office/drawing/2014/main" id="{90059F23-9B63-45F0-91E4-71B6FD221770}"/>
                </a:ext>
              </a:extLst>
            </p:cNvPr>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a:extLst>
              <a:ext uri="{FF2B5EF4-FFF2-40B4-BE49-F238E27FC236}">
                <a16:creationId xmlns:a16="http://schemas.microsoft.com/office/drawing/2014/main" id="{F38C587D-FB56-4FDE-B3C3-0E69F9507D39}"/>
              </a:ext>
            </a:extLst>
          </p:cNvPr>
          <p:cNvGrpSpPr/>
          <p:nvPr/>
        </p:nvGrpSpPr>
        <p:grpSpPr>
          <a:xfrm>
            <a:off x="1302511" y="17171652"/>
            <a:ext cx="3494167" cy="1027253"/>
            <a:chOff x="1302511" y="3558309"/>
            <a:chExt cx="3494167" cy="1027253"/>
          </a:xfrm>
        </p:grpSpPr>
        <p:sp>
          <p:nvSpPr>
            <p:cNvPr id="34" name="Rectangle: Rounded Corners 33">
              <a:extLst>
                <a:ext uri="{FF2B5EF4-FFF2-40B4-BE49-F238E27FC236}">
                  <a16:creationId xmlns:a16="http://schemas.microsoft.com/office/drawing/2014/main" id="{00995CDD-B6C2-48A5-94C0-FCAB79850074}"/>
                </a:ext>
              </a:extLst>
            </p:cNvPr>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4852C1A2-83BA-4400-9307-A9122E74E9F7}"/>
                </a:ext>
              </a:extLst>
            </p:cNvPr>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a:extLst>
              <a:ext uri="{FF2B5EF4-FFF2-40B4-BE49-F238E27FC236}">
                <a16:creationId xmlns:a16="http://schemas.microsoft.com/office/drawing/2014/main" id="{A6D0898F-C773-4E62-9210-A52F2A24021C}"/>
              </a:ext>
            </a:extLst>
          </p:cNvPr>
          <p:cNvGrpSpPr/>
          <p:nvPr/>
        </p:nvGrpSpPr>
        <p:grpSpPr>
          <a:xfrm>
            <a:off x="1284102" y="14596143"/>
            <a:ext cx="3494167" cy="1027253"/>
            <a:chOff x="1284102" y="2443668"/>
            <a:chExt cx="3494167" cy="1027253"/>
          </a:xfrm>
        </p:grpSpPr>
        <p:sp>
          <p:nvSpPr>
            <p:cNvPr id="37" name="Rectangle: Rounded Corners 36">
              <a:extLst>
                <a:ext uri="{FF2B5EF4-FFF2-40B4-BE49-F238E27FC236}">
                  <a16:creationId xmlns:a16="http://schemas.microsoft.com/office/drawing/2014/main" id="{13E624B3-7F86-4003-91D5-6AAA60128A40}"/>
                </a:ext>
              </a:extLst>
            </p:cNvPr>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a:extLst>
                <a:ext uri="{FF2B5EF4-FFF2-40B4-BE49-F238E27FC236}">
                  <a16:creationId xmlns:a16="http://schemas.microsoft.com/office/drawing/2014/main" id="{26B6D790-05D2-403A-982D-09F0C1A53ED8}"/>
                </a:ext>
              </a:extLst>
            </p:cNvPr>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a:extLst>
              <a:ext uri="{FF2B5EF4-FFF2-40B4-BE49-F238E27FC236}">
                <a16:creationId xmlns:a16="http://schemas.microsoft.com/office/drawing/2014/main" id="{F7EF1FCE-369E-496C-99E2-E1D2B89F4200}"/>
              </a:ext>
            </a:extLst>
          </p:cNvPr>
          <p:cNvGrpSpPr/>
          <p:nvPr/>
        </p:nvGrpSpPr>
        <p:grpSpPr>
          <a:xfrm>
            <a:off x="1284102" y="10662817"/>
            <a:ext cx="3494167" cy="1027253"/>
            <a:chOff x="1284102" y="1329027"/>
            <a:chExt cx="3494167" cy="1027253"/>
          </a:xfrm>
        </p:grpSpPr>
        <p:sp>
          <p:nvSpPr>
            <p:cNvPr id="40" name="Rectangle: Rounded Corners 39">
              <a:extLst>
                <a:ext uri="{FF2B5EF4-FFF2-40B4-BE49-F238E27FC236}">
                  <a16:creationId xmlns:a16="http://schemas.microsoft.com/office/drawing/2014/main" id="{D6F6F3B7-1A96-4A4E-A5FE-8C8F427EB74C}"/>
                </a:ext>
              </a:extLst>
            </p:cNvPr>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a:extLst>
                <a:ext uri="{FF2B5EF4-FFF2-40B4-BE49-F238E27FC236}">
                  <a16:creationId xmlns:a16="http://schemas.microsoft.com/office/drawing/2014/main" id="{69191925-7AA0-437D-9A3C-E2D5C1271FBB}"/>
                </a:ext>
              </a:extLst>
            </p:cNvPr>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a:extLst>
              <a:ext uri="{FF2B5EF4-FFF2-40B4-BE49-F238E27FC236}">
                <a16:creationId xmlns:a16="http://schemas.microsoft.com/office/drawing/2014/main" id="{C3FBEBFF-06F5-4329-AAF4-5111F5D86319}"/>
              </a:ext>
            </a:extLst>
          </p:cNvPr>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A4842D40-A958-4613-9C82-C902381573E7}"/>
              </a:ext>
            </a:extLst>
          </p:cNvPr>
          <p:cNvSpPr txBox="1"/>
          <p:nvPr/>
        </p:nvSpPr>
        <p:spPr>
          <a:xfrm>
            <a:off x="13517022" y="3659302"/>
            <a:ext cx="1398140" cy="461665"/>
          </a:xfrm>
          <a:prstGeom prst="rect">
            <a:avLst/>
          </a:prstGeom>
          <a:noFill/>
        </p:spPr>
        <p:txBody>
          <a:bodyPr wrap="none" rtlCol="0">
            <a:spAutoFit/>
          </a:bodyPr>
          <a:lstStyle/>
          <a:p>
            <a:r>
              <a:rPr lang="en-US" sz="2400" b="1" dirty="0">
                <a:solidFill>
                  <a:schemeClr val="accent1"/>
                </a:solidFill>
                <a:latin typeface="Century Gothic" panose="020B0502020202020204" pitchFamily="34" charset="0"/>
              </a:rPr>
              <a:t>In Detail</a:t>
            </a:r>
          </a:p>
        </p:txBody>
      </p:sp>
      <p:sp>
        <p:nvSpPr>
          <p:cNvPr id="10" name="Textfeld 24">
            <a:extLst>
              <a:ext uri="{FF2B5EF4-FFF2-40B4-BE49-F238E27FC236}">
                <a16:creationId xmlns:a16="http://schemas.microsoft.com/office/drawing/2014/main" id="{1E9F779F-18FB-49CA-A070-4A513923A4D0}"/>
              </a:ext>
            </a:extLst>
          </p:cNvPr>
          <p:cNvSpPr txBox="1"/>
          <p:nvPr/>
        </p:nvSpPr>
        <p:spPr>
          <a:xfrm>
            <a:off x="13517022" y="2639257"/>
            <a:ext cx="9847868" cy="1200329"/>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7200" spc="540" dirty="0">
                <a:gradFill flip="none" rotWithShape="1">
                  <a:gsLst>
                    <a:gs pos="0">
                      <a:srgbClr val="005FD2"/>
                    </a:gs>
                    <a:gs pos="50000">
                      <a:srgbClr val="0073FE"/>
                    </a:gs>
                    <a:gs pos="100000">
                      <a:srgbClr val="579FFF"/>
                    </a:gs>
                  </a:gsLst>
                  <a:lin ang="0" scaled="1"/>
                  <a:tileRect/>
                </a:gradFill>
              </a:rPr>
              <a:t>SOLUTION</a:t>
            </a:r>
            <a:endParaRPr lang="de-DE" sz="7200" spc="540" dirty="0">
              <a:gradFill flip="none" rotWithShape="1">
                <a:gsLst>
                  <a:gs pos="0">
                    <a:srgbClr val="005FD2"/>
                  </a:gs>
                  <a:gs pos="50000">
                    <a:srgbClr val="0073FE"/>
                  </a:gs>
                  <a:gs pos="100000">
                    <a:srgbClr val="579FFF"/>
                  </a:gs>
                </a:gsLst>
                <a:lin ang="0" scaled="1"/>
                <a:tileRect/>
              </a:gradFill>
            </a:endParaRPr>
          </a:p>
        </p:txBody>
      </p:sp>
      <p:sp>
        <p:nvSpPr>
          <p:cNvPr id="42" name="Freeform: Shape 41">
            <a:extLst>
              <a:ext uri="{FF2B5EF4-FFF2-40B4-BE49-F238E27FC236}">
                <a16:creationId xmlns:a16="http://schemas.microsoft.com/office/drawing/2014/main" id="{1AE057D3-C18F-4DB4-A73B-3D201D14366A}"/>
              </a:ext>
            </a:extLst>
          </p:cNvPr>
          <p:cNvSpPr/>
          <p:nvPr/>
        </p:nvSpPr>
        <p:spPr>
          <a:xfrm rot="4622647">
            <a:off x="-4805865" y="30837"/>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43" name="Freeform: Shape 42">
            <a:extLst>
              <a:ext uri="{FF2B5EF4-FFF2-40B4-BE49-F238E27FC236}">
                <a16:creationId xmlns:a16="http://schemas.microsoft.com/office/drawing/2014/main" id="{5FDAB252-287A-4C57-9FD9-91D17FACE565}"/>
              </a:ext>
            </a:extLst>
          </p:cNvPr>
          <p:cNvSpPr/>
          <p:nvPr/>
        </p:nvSpPr>
        <p:spPr>
          <a:xfrm rot="2922205">
            <a:off x="-4920662" y="2478968"/>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44" name="Picture Placeholder 72">
            <a:extLst>
              <a:ext uri="{FF2B5EF4-FFF2-40B4-BE49-F238E27FC236}">
                <a16:creationId xmlns:a16="http://schemas.microsoft.com/office/drawing/2014/main" id="{4EDBC397-D402-4C64-93BB-FF27E9A1BA86}"/>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p:blipFill>
        <p:spPr>
          <a:xfrm flipH="1">
            <a:off x="8606972" y="-15238"/>
            <a:ext cx="6703714" cy="6873238"/>
          </a:xfrm>
          <a:prstGeom prst="rect">
            <a:avLst/>
          </a:prstGeom>
          <a:solidFill>
            <a:srgbClr val="F2F2F2">
              <a:alpha val="40000"/>
            </a:srgbClr>
          </a:solidFill>
        </p:spPr>
      </p:pic>
    </p:spTree>
    <p:extLst>
      <p:ext uri="{BB962C8B-B14F-4D97-AF65-F5344CB8AC3E}">
        <p14:creationId xmlns:p14="http://schemas.microsoft.com/office/powerpoint/2010/main" val="412826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Placeholder 72"/>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094" r="19571" b="48611"/>
          <a:stretch>
            <a:fillRect/>
          </a:stretch>
        </p:blipFill>
        <p:spPr>
          <a:xfrm flipH="1">
            <a:off x="15407507" y="-15238"/>
            <a:ext cx="3935894" cy="4035425"/>
          </a:xfrm>
          <a:prstGeom prst="rect">
            <a:avLst/>
          </a:prstGeom>
          <a:solidFill>
            <a:srgbClr val="F2F2F2">
              <a:alpha val="40000"/>
            </a:srgbClr>
          </a:solidFill>
        </p:spPr>
      </p:pic>
      <p:grpSp>
        <p:nvGrpSpPr>
          <p:cNvPr id="91" name="Group 90"/>
          <p:cNvGrpSpPr/>
          <p:nvPr/>
        </p:nvGrpSpPr>
        <p:grpSpPr>
          <a:xfrm>
            <a:off x="4465336" y="16987454"/>
            <a:ext cx="3326210" cy="3419474"/>
            <a:chOff x="720133" y="2098689"/>
            <a:chExt cx="3326210" cy="3419474"/>
          </a:xfrm>
        </p:grpSpPr>
        <p:sp>
          <p:nvSpPr>
            <p:cNvPr id="92" name="Rectangle: Rounded Corners 91"/>
            <p:cNvSpPr/>
            <p:nvPr/>
          </p:nvSpPr>
          <p:spPr>
            <a:xfrm>
              <a:off x="720133" y="2098689"/>
              <a:ext cx="3326210" cy="3419474"/>
            </a:xfrm>
            <a:prstGeom prst="roundRect">
              <a:avLst>
                <a:gd name="adj" fmla="val 12571"/>
              </a:avLst>
            </a:prstGeom>
            <a:gradFill flip="none" rotWithShape="1">
              <a:gsLst>
                <a:gs pos="0">
                  <a:srgbClr val="F3F3F3"/>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3" name="Rectangle: Rounded Corners 92"/>
            <p:cNvSpPr/>
            <p:nvPr/>
          </p:nvSpPr>
          <p:spPr>
            <a:xfrm>
              <a:off x="923814" y="4523397"/>
              <a:ext cx="2885687" cy="826576"/>
            </a:xfrm>
            <a:prstGeom prst="roundRect">
              <a:avLst>
                <a:gd name="adj" fmla="val 39124"/>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4" name="TextBox 93"/>
            <p:cNvSpPr txBox="1"/>
            <p:nvPr/>
          </p:nvSpPr>
          <p:spPr>
            <a:xfrm>
              <a:off x="1400859" y="4674994"/>
              <a:ext cx="1931596" cy="530466"/>
            </a:xfrm>
            <a:prstGeom prst="rect">
              <a:avLst/>
            </a:prstGeom>
            <a:noFill/>
          </p:spPr>
          <p:txBody>
            <a:bodyPr wrap="square" rtlCol="0">
              <a:spAutoFit/>
            </a:bodyPr>
            <a:lstStyle/>
            <a:p>
              <a:pPr algn="ctr">
                <a:lnSpc>
                  <a:spcPts val="1800"/>
                </a:lnSpc>
              </a:pPr>
              <a:r>
                <a:rPr lang="en-US" sz="1200" b="1" dirty="0">
                  <a:solidFill>
                    <a:schemeClr val="bg1"/>
                  </a:solidFill>
                  <a:latin typeface="Century Gothic" panose="020B0502020202020204" pitchFamily="34" charset="0"/>
                </a:rPr>
                <a:t>Lauren Johnson</a:t>
              </a:r>
            </a:p>
            <a:p>
              <a:pPr algn="ctr">
                <a:lnSpc>
                  <a:spcPts val="1800"/>
                </a:lnSpc>
              </a:pPr>
              <a:r>
                <a:rPr lang="en-US" sz="1200" dirty="0">
                  <a:solidFill>
                    <a:schemeClr val="bg1">
                      <a:lumMod val="85000"/>
                    </a:schemeClr>
                  </a:solidFill>
                  <a:latin typeface="Century Gothic" panose="020B0502020202020204" pitchFamily="34" charset="0"/>
                </a:rPr>
                <a:t>From San Francisco</a:t>
              </a:r>
            </a:p>
          </p:txBody>
        </p:sp>
        <p:grpSp>
          <p:nvGrpSpPr>
            <p:cNvPr id="95" name="Group 94"/>
            <p:cNvGrpSpPr/>
            <p:nvPr/>
          </p:nvGrpSpPr>
          <p:grpSpPr>
            <a:xfrm>
              <a:off x="940395" y="2413984"/>
              <a:ext cx="2885687" cy="1199698"/>
              <a:chOff x="1162406" y="3147727"/>
              <a:chExt cx="2885687" cy="1199698"/>
            </a:xfrm>
          </p:grpSpPr>
          <p:sp>
            <p:nvSpPr>
              <p:cNvPr id="97" name="TextBox 96"/>
              <p:cNvSpPr txBox="1"/>
              <p:nvPr/>
            </p:nvSpPr>
            <p:spPr>
              <a:xfrm>
                <a:off x="1399960" y="3209303"/>
                <a:ext cx="2472540" cy="1118255"/>
              </a:xfrm>
              <a:prstGeom prst="rect">
                <a:avLst/>
              </a:prstGeom>
              <a:noFill/>
            </p:spPr>
            <p:txBody>
              <a:bodyPr wrap="square" rtlCol="0">
                <a:spAutoFit/>
              </a:bodyPr>
              <a:lstStyle/>
              <a:p>
                <a:pPr algn="ctr">
                  <a:lnSpc>
                    <a:spcPts val="1600"/>
                  </a:lnSpc>
                  <a:spcBef>
                    <a:spcPts val="0"/>
                  </a:spcBef>
                  <a:spcAft>
                    <a:spcPts val="0"/>
                  </a:spcAft>
                </a:pPr>
                <a:r>
                  <a:rPr lang="en-US" sz="1400" b="1" dirty="0">
                    <a:latin typeface="Century Gothic" panose="020B0502020202020204" pitchFamily="34" charset="0"/>
                  </a:rPr>
                  <a:t>I began using this service one month after it launched. I have made a lot from commissions and referrals. </a:t>
                </a:r>
                <a:endParaRPr lang="en-US" sz="1400" b="1" dirty="0"/>
              </a:p>
            </p:txBody>
          </p:sp>
          <p:grpSp>
            <p:nvGrpSpPr>
              <p:cNvPr id="98" name="Group 97"/>
              <p:cNvGrpSpPr/>
              <p:nvPr/>
            </p:nvGrpSpPr>
            <p:grpSpPr>
              <a:xfrm>
                <a:off x="1162406" y="3147727"/>
                <a:ext cx="2885687" cy="1199698"/>
                <a:chOff x="1078362" y="3073076"/>
                <a:chExt cx="2885687" cy="1199698"/>
              </a:xfrm>
            </p:grpSpPr>
            <p:sp>
              <p:nvSpPr>
                <p:cNvPr id="99" name="TextBox 98"/>
                <p:cNvSpPr txBox="1"/>
                <p:nvPr/>
              </p:nvSpPr>
              <p:spPr>
                <a:xfrm>
                  <a:off x="107836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sp>
              <p:nvSpPr>
                <p:cNvPr id="100" name="TextBox 99"/>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grpSp>
        </p:grpSp>
        <p:sp>
          <p:nvSpPr>
            <p:cNvPr id="96" name="Oval 95"/>
            <p:cNvSpPr/>
            <p:nvPr/>
          </p:nvSpPr>
          <p:spPr>
            <a:xfrm>
              <a:off x="1868182" y="3684800"/>
              <a:ext cx="996950" cy="996950"/>
            </a:xfrm>
            <a:prstGeom prst="ellipse">
              <a:avLst/>
            </a:prstGeom>
            <a:blipFill>
              <a:blip r:embed="rId3"/>
              <a:stretch>
                <a:fillRect/>
              </a:stretch>
            </a:blipFill>
            <a:ln w="165100">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4485421" y="12607208"/>
            <a:ext cx="3326210" cy="3419474"/>
            <a:chOff x="8173355" y="2098689"/>
            <a:chExt cx="3326210" cy="3419474"/>
          </a:xfrm>
        </p:grpSpPr>
        <p:sp>
          <p:nvSpPr>
            <p:cNvPr id="102" name="Rectangle: Rounded Corners 101"/>
            <p:cNvSpPr/>
            <p:nvPr/>
          </p:nvSpPr>
          <p:spPr>
            <a:xfrm>
              <a:off x="8173355" y="2098689"/>
              <a:ext cx="3326210" cy="3419474"/>
            </a:xfrm>
            <a:prstGeom prst="roundRect">
              <a:avLst>
                <a:gd name="adj" fmla="val 12571"/>
              </a:avLst>
            </a:prstGeom>
            <a:gradFill flip="none" rotWithShape="1">
              <a:gsLst>
                <a:gs pos="0">
                  <a:srgbClr val="F3F3F3"/>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3" name="Rectangle: Rounded Corners 102"/>
            <p:cNvSpPr/>
            <p:nvPr/>
          </p:nvSpPr>
          <p:spPr>
            <a:xfrm>
              <a:off x="8393617" y="4516309"/>
              <a:ext cx="2885687" cy="833663"/>
            </a:xfrm>
            <a:prstGeom prst="roundRect">
              <a:avLst>
                <a:gd name="adj" fmla="val 39124"/>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4" name="TextBox 103"/>
            <p:cNvSpPr txBox="1"/>
            <p:nvPr/>
          </p:nvSpPr>
          <p:spPr>
            <a:xfrm>
              <a:off x="8946102" y="4705240"/>
              <a:ext cx="1780717" cy="530466"/>
            </a:xfrm>
            <a:prstGeom prst="rect">
              <a:avLst/>
            </a:prstGeom>
            <a:noFill/>
          </p:spPr>
          <p:txBody>
            <a:bodyPr wrap="square" rtlCol="0">
              <a:spAutoFit/>
            </a:bodyPr>
            <a:lstStyle/>
            <a:p>
              <a:pPr algn="ctr">
                <a:lnSpc>
                  <a:spcPts val="1800"/>
                </a:lnSpc>
              </a:pPr>
              <a:r>
                <a:rPr lang="en-US" sz="1200" b="1" dirty="0">
                  <a:solidFill>
                    <a:schemeClr val="bg1"/>
                  </a:solidFill>
                  <a:latin typeface="Century Gothic" panose="020B0502020202020204" pitchFamily="34" charset="0"/>
                </a:rPr>
                <a:t>Regina Thompson</a:t>
              </a:r>
            </a:p>
            <a:p>
              <a:pPr algn="ctr">
                <a:lnSpc>
                  <a:spcPts val="1800"/>
                </a:lnSpc>
              </a:pPr>
              <a:r>
                <a:rPr lang="en-US" sz="1200" dirty="0">
                  <a:solidFill>
                    <a:schemeClr val="bg1"/>
                  </a:solidFill>
                  <a:latin typeface="Century Gothic" panose="020B0502020202020204" pitchFamily="34" charset="0"/>
                </a:rPr>
                <a:t>From New York</a:t>
              </a:r>
            </a:p>
          </p:txBody>
        </p:sp>
        <p:grpSp>
          <p:nvGrpSpPr>
            <p:cNvPr id="105" name="Group 104"/>
            <p:cNvGrpSpPr/>
            <p:nvPr/>
          </p:nvGrpSpPr>
          <p:grpSpPr>
            <a:xfrm>
              <a:off x="8393617" y="2408359"/>
              <a:ext cx="2885687" cy="1199698"/>
              <a:chOff x="1162406" y="3147727"/>
              <a:chExt cx="2885687" cy="1199698"/>
            </a:xfrm>
          </p:grpSpPr>
          <p:sp>
            <p:nvSpPr>
              <p:cNvPr id="107" name="TextBox 106"/>
              <p:cNvSpPr txBox="1"/>
              <p:nvPr/>
            </p:nvSpPr>
            <p:spPr>
              <a:xfrm>
                <a:off x="1399960" y="3195245"/>
                <a:ext cx="2472540" cy="1118255"/>
              </a:xfrm>
              <a:prstGeom prst="rect">
                <a:avLst/>
              </a:prstGeom>
              <a:noFill/>
            </p:spPr>
            <p:txBody>
              <a:bodyPr wrap="square" rtlCol="0">
                <a:spAutoFit/>
              </a:bodyPr>
              <a:lstStyle/>
              <a:p>
                <a:pPr algn="ctr">
                  <a:lnSpc>
                    <a:spcPts val="1600"/>
                  </a:lnSpc>
                  <a:spcBef>
                    <a:spcPts val="0"/>
                  </a:spcBef>
                  <a:spcAft>
                    <a:spcPts val="0"/>
                  </a:spcAft>
                </a:pPr>
                <a:r>
                  <a:rPr lang="en-US" sz="1400" b="1" dirty="0">
                    <a:latin typeface="Century Gothic" panose="020B0502020202020204" pitchFamily="34" charset="0"/>
                  </a:rPr>
                  <a:t>I began using this service one month after it launched. I have made a lot from commissions and referrals. </a:t>
                </a:r>
                <a:endParaRPr lang="en-US" sz="1400" b="1" dirty="0"/>
              </a:p>
            </p:txBody>
          </p:sp>
          <p:grpSp>
            <p:nvGrpSpPr>
              <p:cNvPr id="108" name="Group 107"/>
              <p:cNvGrpSpPr/>
              <p:nvPr/>
            </p:nvGrpSpPr>
            <p:grpSpPr>
              <a:xfrm>
                <a:off x="1162406" y="3147727"/>
                <a:ext cx="2885687" cy="1199698"/>
                <a:chOff x="1078362" y="3073076"/>
                <a:chExt cx="2885687" cy="1199698"/>
              </a:xfrm>
            </p:grpSpPr>
            <p:sp>
              <p:nvSpPr>
                <p:cNvPr id="109" name="TextBox 108"/>
                <p:cNvSpPr txBox="1"/>
                <p:nvPr/>
              </p:nvSpPr>
              <p:spPr>
                <a:xfrm>
                  <a:off x="107836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sp>
              <p:nvSpPr>
                <p:cNvPr id="110" name="TextBox 109"/>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grpSp>
        </p:grpSp>
        <p:sp>
          <p:nvSpPr>
            <p:cNvPr id="106" name="Oval 105"/>
            <p:cNvSpPr/>
            <p:nvPr/>
          </p:nvSpPr>
          <p:spPr>
            <a:xfrm>
              <a:off x="9348059" y="3673057"/>
              <a:ext cx="996950" cy="996950"/>
            </a:xfrm>
            <a:prstGeom prst="ellipse">
              <a:avLst/>
            </a:prstGeom>
            <a:blipFill>
              <a:blip r:embed="rId4"/>
              <a:stretch>
                <a:fillRect/>
              </a:stretch>
            </a:blipFill>
            <a:ln w="165100">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4446744" y="8615603"/>
            <a:ext cx="3326210" cy="3419474"/>
            <a:chOff x="4446744" y="2098689"/>
            <a:chExt cx="3326210" cy="3419474"/>
          </a:xfrm>
        </p:grpSpPr>
        <p:sp>
          <p:nvSpPr>
            <p:cNvPr id="112" name="Rectangle: Rounded Corners 111"/>
            <p:cNvSpPr/>
            <p:nvPr/>
          </p:nvSpPr>
          <p:spPr>
            <a:xfrm>
              <a:off x="4446744" y="2098689"/>
              <a:ext cx="3326210" cy="3419474"/>
            </a:xfrm>
            <a:prstGeom prst="roundRect">
              <a:avLst>
                <a:gd name="adj" fmla="val 1197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3" name="Rectangle: Rounded Corners 112"/>
            <p:cNvSpPr/>
            <p:nvPr/>
          </p:nvSpPr>
          <p:spPr>
            <a:xfrm>
              <a:off x="4667006" y="4523397"/>
              <a:ext cx="2885687" cy="826575"/>
            </a:xfrm>
            <a:prstGeom prst="roundRect">
              <a:avLst>
                <a:gd name="adj" fmla="val 391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4" name="TextBox 113"/>
            <p:cNvSpPr txBox="1"/>
            <p:nvPr/>
          </p:nvSpPr>
          <p:spPr>
            <a:xfrm>
              <a:off x="5414523" y="4673416"/>
              <a:ext cx="1390652" cy="530466"/>
            </a:xfrm>
            <a:prstGeom prst="rect">
              <a:avLst/>
            </a:prstGeom>
            <a:noFill/>
          </p:spPr>
          <p:txBody>
            <a:bodyPr wrap="square" rtlCol="0">
              <a:spAutoFit/>
            </a:bodyPr>
            <a:lstStyle/>
            <a:p>
              <a:pPr algn="ctr">
                <a:lnSpc>
                  <a:spcPts val="1800"/>
                </a:lnSpc>
              </a:pPr>
              <a:r>
                <a:rPr lang="en-US" sz="1200" b="1" dirty="0">
                  <a:latin typeface="Century Gothic" panose="020B0502020202020204" pitchFamily="34" charset="0"/>
                </a:rPr>
                <a:t>Peter </a:t>
              </a:r>
              <a:r>
                <a:rPr lang="en-US" sz="1200" b="1" dirty="0" err="1">
                  <a:latin typeface="Century Gothic" panose="020B0502020202020204" pitchFamily="34" charset="0"/>
                </a:rPr>
                <a:t>Beckers</a:t>
              </a:r>
              <a:endParaRPr lang="en-US" sz="1200" b="1" dirty="0">
                <a:latin typeface="Century Gothic" panose="020B0502020202020204" pitchFamily="34" charset="0"/>
              </a:endParaRPr>
            </a:p>
            <a:p>
              <a:pPr algn="ctr">
                <a:lnSpc>
                  <a:spcPts val="1800"/>
                </a:lnSpc>
              </a:pPr>
              <a:r>
                <a:rPr lang="en-US" sz="1200" dirty="0">
                  <a:latin typeface="Century Gothic" panose="020B0502020202020204" pitchFamily="34" charset="0"/>
                </a:rPr>
                <a:t>From California</a:t>
              </a:r>
            </a:p>
          </p:txBody>
        </p:sp>
        <p:grpSp>
          <p:nvGrpSpPr>
            <p:cNvPr id="115" name="Group 114"/>
            <p:cNvGrpSpPr/>
            <p:nvPr/>
          </p:nvGrpSpPr>
          <p:grpSpPr>
            <a:xfrm>
              <a:off x="4659511" y="2375522"/>
              <a:ext cx="2900677" cy="1199698"/>
              <a:chOff x="1147416" y="3147727"/>
              <a:chExt cx="2900677" cy="1199698"/>
            </a:xfrm>
          </p:grpSpPr>
          <p:sp>
            <p:nvSpPr>
              <p:cNvPr id="117" name="TextBox 116"/>
              <p:cNvSpPr txBox="1"/>
              <p:nvPr/>
            </p:nvSpPr>
            <p:spPr>
              <a:xfrm>
                <a:off x="1399960" y="3190345"/>
                <a:ext cx="2472540" cy="1118255"/>
              </a:xfrm>
              <a:prstGeom prst="rect">
                <a:avLst/>
              </a:prstGeom>
              <a:noFill/>
            </p:spPr>
            <p:txBody>
              <a:bodyPr wrap="square" rtlCol="0">
                <a:spAutoFit/>
              </a:bodyPr>
              <a:lstStyle/>
              <a:p>
                <a:pPr algn="ctr">
                  <a:lnSpc>
                    <a:spcPts val="1600"/>
                  </a:lnSpc>
                  <a:spcBef>
                    <a:spcPts val="0"/>
                  </a:spcBef>
                  <a:spcAft>
                    <a:spcPts val="0"/>
                  </a:spcAft>
                </a:pPr>
                <a:r>
                  <a:rPr lang="en-US" sz="1400" b="1" dirty="0">
                    <a:solidFill>
                      <a:schemeClr val="bg1"/>
                    </a:solidFill>
                    <a:latin typeface="Century Gothic" panose="020B0502020202020204" pitchFamily="34" charset="0"/>
                  </a:rPr>
                  <a:t>I began using this service one month after it launched. I have made a lot from commissions and referrals. </a:t>
                </a:r>
                <a:endParaRPr lang="en-US" sz="1400" b="1" dirty="0">
                  <a:solidFill>
                    <a:schemeClr val="bg1"/>
                  </a:solidFill>
                </a:endParaRPr>
              </a:p>
            </p:txBody>
          </p:sp>
          <p:grpSp>
            <p:nvGrpSpPr>
              <p:cNvPr id="118" name="Group 117"/>
              <p:cNvGrpSpPr/>
              <p:nvPr/>
            </p:nvGrpSpPr>
            <p:grpSpPr>
              <a:xfrm>
                <a:off x="1147416" y="3147727"/>
                <a:ext cx="2900677" cy="1199698"/>
                <a:chOff x="1063372" y="3073076"/>
                <a:chExt cx="2900677" cy="1199698"/>
              </a:xfrm>
            </p:grpSpPr>
            <p:sp>
              <p:nvSpPr>
                <p:cNvPr id="119" name="TextBox 118"/>
                <p:cNvSpPr txBox="1"/>
                <p:nvPr/>
              </p:nvSpPr>
              <p:spPr>
                <a:xfrm>
                  <a:off x="106337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sp>
              <p:nvSpPr>
                <p:cNvPr id="120" name="TextBox 119"/>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sz="1400" dirty="0">
                    <a:ea typeface="Open Sans" panose="020B0606030504020204" pitchFamily="34" charset="0"/>
                    <a:cs typeface="Open Sans" panose="020B0606030504020204" pitchFamily="34" charset="0"/>
                  </a:endParaRPr>
                </a:p>
              </p:txBody>
            </p:sp>
          </p:grpSp>
        </p:grpSp>
        <p:sp>
          <p:nvSpPr>
            <p:cNvPr id="116" name="Oval 115"/>
            <p:cNvSpPr/>
            <p:nvPr/>
          </p:nvSpPr>
          <p:spPr>
            <a:xfrm>
              <a:off x="5590957" y="3684800"/>
              <a:ext cx="996950" cy="996950"/>
            </a:xfrm>
            <a:prstGeom prst="ellipse">
              <a:avLst/>
            </a:prstGeom>
            <a:blipFill>
              <a:blip r:embed="rId5"/>
              <a:stretch>
                <a:fillRect/>
              </a:stretch>
            </a:blipFill>
            <a:ln w="165100">
              <a:solidFill>
                <a:schemeClr val="bg1">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Textfeld 24"/>
          <p:cNvSpPr txBox="1"/>
          <p:nvPr/>
        </p:nvSpPr>
        <p:spPr>
          <a:xfrm>
            <a:off x="236220" y="201930"/>
            <a:ext cx="11701780" cy="175323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altLang="de-DE" sz="5400" spc="540" dirty="0">
                <a:gradFill flip="none" rotWithShape="1">
                  <a:gsLst>
                    <a:gs pos="0">
                      <a:srgbClr val="005FD2"/>
                    </a:gs>
                    <a:gs pos="50000">
                      <a:srgbClr val="0073FE"/>
                    </a:gs>
                    <a:gs pos="100000">
                      <a:srgbClr val="579FFF"/>
                    </a:gs>
                  </a:gsLst>
                  <a:lin ang="0" scaled="1"/>
                  <a:tileRect/>
                </a:gradFill>
              </a:rPr>
              <a:t>RESPONSIBILITY ASSIGNMENT MATRICES (RAM)</a:t>
            </a:r>
          </a:p>
        </p:txBody>
      </p:sp>
      <p:sp>
        <p:nvSpPr>
          <p:cNvPr id="36" name="TextBox 35"/>
          <p:cNvSpPr txBox="1"/>
          <p:nvPr/>
        </p:nvSpPr>
        <p:spPr>
          <a:xfrm>
            <a:off x="6524704" y="-2210402"/>
            <a:ext cx="5035353" cy="1569660"/>
          </a:xfrm>
          <a:prstGeom prst="rect">
            <a:avLst/>
          </a:prstGeom>
          <a:noFill/>
        </p:spPr>
        <p:txBody>
          <a:bodyPr wrap="none" rtlCol="0">
            <a:spAutoFit/>
          </a:bodyPr>
          <a:lstStyle/>
          <a:p>
            <a:r>
              <a:rPr lang="en-US" sz="9600" b="1" dirty="0">
                <a:solidFill>
                  <a:schemeClr val="accent1"/>
                </a:solidFill>
                <a:latin typeface="Century Gothic" panose="020B0502020202020204" pitchFamily="34" charset="0"/>
              </a:rPr>
              <a:t>In Detail</a:t>
            </a:r>
          </a:p>
        </p:txBody>
      </p:sp>
      <p:sp>
        <p:nvSpPr>
          <p:cNvPr id="37" name="Textfeld 24"/>
          <p:cNvSpPr txBox="1"/>
          <p:nvPr/>
        </p:nvSpPr>
        <p:spPr>
          <a:xfrm>
            <a:off x="0" y="-4823977"/>
            <a:ext cx="24816739" cy="315471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19900" spc="540" dirty="0">
                <a:gradFill flip="none" rotWithShape="1">
                  <a:gsLst>
                    <a:gs pos="0">
                      <a:srgbClr val="005FD2"/>
                    </a:gs>
                    <a:gs pos="50000">
                      <a:srgbClr val="0073FE"/>
                    </a:gs>
                    <a:gs pos="100000">
                      <a:srgbClr val="579FFF"/>
                    </a:gs>
                  </a:gsLst>
                  <a:lin ang="0" scaled="1"/>
                  <a:tileRect/>
                </a:gradFill>
              </a:rPr>
              <a:t>SOLUTION</a:t>
            </a:r>
            <a:endParaRPr lang="de-DE" sz="19900" spc="540" dirty="0">
              <a:gradFill flip="none" rotWithShape="1">
                <a:gsLst>
                  <a:gs pos="0">
                    <a:srgbClr val="005FD2"/>
                  </a:gs>
                  <a:gs pos="50000">
                    <a:srgbClr val="0073FE"/>
                  </a:gs>
                  <a:gs pos="100000">
                    <a:srgbClr val="579FFF"/>
                  </a:gs>
                </a:gsLst>
                <a:lin ang="0" scaled="1"/>
                <a:tileRect/>
              </a:gradFill>
            </a:endParaRPr>
          </a:p>
        </p:txBody>
      </p:sp>
      <p:sp>
        <p:nvSpPr>
          <p:cNvPr id="38" name="Rectangle: Rounded Corners 37"/>
          <p:cNvSpPr/>
          <p:nvPr/>
        </p:nvSpPr>
        <p:spPr>
          <a:xfrm>
            <a:off x="-14226467" y="-7095757"/>
            <a:ext cx="11224533" cy="14151094"/>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9" name="Group 38"/>
          <p:cNvGrpSpPr/>
          <p:nvPr/>
        </p:nvGrpSpPr>
        <p:grpSpPr>
          <a:xfrm>
            <a:off x="-2479634" y="-7145100"/>
            <a:ext cx="2108484" cy="14151094"/>
            <a:chOff x="13653454" y="1033821"/>
            <a:chExt cx="739116" cy="4960579"/>
          </a:xfrm>
        </p:grpSpPr>
        <p:sp>
          <p:nvSpPr>
            <p:cNvPr id="40" name="Rectangle: Rounded Corners 39"/>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3" name="Group 42"/>
            <p:cNvGrpSpPr/>
            <p:nvPr/>
          </p:nvGrpSpPr>
          <p:grpSpPr>
            <a:xfrm>
              <a:off x="13786931" y="2669986"/>
              <a:ext cx="471230" cy="471230"/>
              <a:chOff x="5879539" y="2743013"/>
              <a:chExt cx="471230" cy="471230"/>
            </a:xfrm>
          </p:grpSpPr>
          <p:sp>
            <p:nvSpPr>
              <p:cNvPr id="47" name="Oval 46"/>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48" name="Oval 47"/>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44" name="Group 43"/>
            <p:cNvGrpSpPr/>
            <p:nvPr/>
          </p:nvGrpSpPr>
          <p:grpSpPr>
            <a:xfrm>
              <a:off x="13786931" y="1594688"/>
              <a:ext cx="471230" cy="471230"/>
              <a:chOff x="5879539" y="1784988"/>
              <a:chExt cx="471230" cy="471230"/>
            </a:xfrm>
          </p:grpSpPr>
          <p:sp>
            <p:nvSpPr>
              <p:cNvPr id="45" name="Oval 44"/>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46" name="Oval 45"/>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55" name="Group 54"/>
          <p:cNvGrpSpPr/>
          <p:nvPr/>
        </p:nvGrpSpPr>
        <p:grpSpPr>
          <a:xfrm>
            <a:off x="-13580173" y="3865821"/>
            <a:ext cx="10020358" cy="2930455"/>
            <a:chOff x="1284103" y="4672950"/>
            <a:chExt cx="3512575" cy="1027253"/>
          </a:xfrm>
        </p:grpSpPr>
        <p:sp>
          <p:nvSpPr>
            <p:cNvPr id="56" name="Rectangle: Rounded Corners 55"/>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7" name="TextBox 56"/>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58" name="Group 57"/>
          <p:cNvGrpSpPr/>
          <p:nvPr/>
        </p:nvGrpSpPr>
        <p:grpSpPr>
          <a:xfrm>
            <a:off x="-13529399" y="653024"/>
            <a:ext cx="9967845" cy="2930455"/>
            <a:chOff x="1302511" y="3558309"/>
            <a:chExt cx="3494167" cy="1027253"/>
          </a:xfrm>
        </p:grpSpPr>
        <p:sp>
          <p:nvSpPr>
            <p:cNvPr id="59" name="Rectangle: Rounded Corners 58"/>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59"/>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61" name="Group 60"/>
          <p:cNvGrpSpPr/>
          <p:nvPr/>
        </p:nvGrpSpPr>
        <p:grpSpPr>
          <a:xfrm>
            <a:off x="-13555865" y="-2819206"/>
            <a:ext cx="9967845" cy="2930455"/>
            <a:chOff x="1284102" y="2443668"/>
            <a:chExt cx="3494167" cy="1027253"/>
          </a:xfrm>
        </p:grpSpPr>
        <p:sp>
          <p:nvSpPr>
            <p:cNvPr id="62" name="Rectangle: Rounded Corners 61"/>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3" name="TextBox 62"/>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64" name="Group 63"/>
          <p:cNvGrpSpPr/>
          <p:nvPr/>
        </p:nvGrpSpPr>
        <p:grpSpPr>
          <a:xfrm>
            <a:off x="-13650185" y="-6467681"/>
            <a:ext cx="9967845" cy="2930455"/>
            <a:chOff x="1284102" y="1329027"/>
            <a:chExt cx="3494167" cy="1027253"/>
          </a:xfrm>
        </p:grpSpPr>
        <p:sp>
          <p:nvSpPr>
            <p:cNvPr id="65" name="Rectangle: Rounded Corners 64"/>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6" name="TextBox 65"/>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pic>
        <p:nvPicPr>
          <p:cNvPr id="15" name="Picture 14"/>
          <p:cNvPicPr>
            <a:picLocks noChangeAspect="1"/>
          </p:cNvPicPr>
          <p:nvPr/>
        </p:nvPicPr>
        <p:blipFill>
          <a:blip r:embed="rId6"/>
          <a:stretch>
            <a:fillRect/>
          </a:stretch>
        </p:blipFill>
        <p:spPr>
          <a:xfrm>
            <a:off x="8164830" y="3042285"/>
            <a:ext cx="3526790" cy="1269365"/>
          </a:xfrm>
          <a:prstGeom prst="rect">
            <a:avLst/>
          </a:prstGeom>
        </p:spPr>
      </p:pic>
      <p:pic>
        <p:nvPicPr>
          <p:cNvPr id="29" name="Picture Placeholder 28"/>
          <p:cNvPicPr>
            <a:picLocks noGrp="1" noChangeAspect="1"/>
          </p:cNvPicPr>
          <p:nvPr>
            <p:ph type="pic" sz="quarter" idx="11"/>
          </p:nvPr>
        </p:nvPicPr>
        <p:blipFill>
          <a:blip r:embed="rId7"/>
          <a:srcRect t="2483"/>
          <a:stretch>
            <a:fillRect/>
          </a:stretch>
        </p:blipFill>
        <p:spPr>
          <a:xfrm rot="20940000">
            <a:off x="231140" y="2672715"/>
            <a:ext cx="3517900" cy="3366135"/>
          </a:xfrm>
          <a:prstGeom prst="rect">
            <a:avLst/>
          </a:prstGeom>
          <a:scene3d>
            <a:camera prst="perspectiveContrastingLeftFacing" fov="300000">
              <a:rot lat="525346" lon="600000" rev="21000000"/>
            </a:camera>
            <a:lightRig rig="threePt" dir="t"/>
          </a:scene3d>
        </p:spPr>
      </p:pic>
      <p:pic>
        <p:nvPicPr>
          <p:cNvPr id="31" name="Picture Placeholder 30"/>
          <p:cNvPicPr>
            <a:picLocks noGrp="1" noChangeAspect="1"/>
          </p:cNvPicPr>
          <p:nvPr>
            <p:ph type="pic" sz="quarter" idx="12"/>
          </p:nvPr>
        </p:nvPicPr>
        <p:blipFill>
          <a:blip r:embed="rId8"/>
          <a:stretch>
            <a:fillRect/>
          </a:stretch>
        </p:blipFill>
        <p:spPr>
          <a:xfrm>
            <a:off x="4076065" y="2374265"/>
            <a:ext cx="3901440" cy="3880485"/>
          </a:xfrm>
          <a:prstGeom prst="rect">
            <a:avLst/>
          </a:prstGeom>
          <a:scene3d>
            <a:camera prst="perspectiveHeroicExtremeLeftFacing" fov="1200000">
              <a:rot lat="180000" lon="600000" rev="21594000"/>
            </a:camera>
            <a:lightRig rig="balanced" dir="t"/>
          </a:scene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p:tgtEl>
                                          <p:spTgt spid="121"/>
                                        </p:tgtEl>
                                        <p:attrNameLst>
                                          <p:attrName>ppt_y</p:attrName>
                                        </p:attrNameLst>
                                      </p:cBhvr>
                                      <p:tavLst>
                                        <p:tav tm="0">
                                          <p:val>
                                            <p:strVal val="#ppt_y+#ppt_h*1.125000"/>
                                          </p:val>
                                        </p:tav>
                                        <p:tav tm="100000">
                                          <p:val>
                                            <p:strVal val="#ppt_y"/>
                                          </p:val>
                                        </p:tav>
                                      </p:tavLst>
                                    </p:anim>
                                    <p:animEffect transition="in" filter="wipe(up)">
                                      <p:cBhvr>
                                        <p:cTn id="8" dur="500"/>
                                        <p:tgtEl>
                                          <p:spTgt spid="121"/>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circle(in)">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circle(in)">
                                      <p:cBhvr>
                                        <p:cTn id="18" dur="20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ircle(in)">
                                      <p:cBhvr>
                                        <p:cTn id="2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p:cNvSpPr/>
          <p:nvPr/>
        </p:nvSpPr>
        <p:spPr>
          <a:xfrm rot="6677788">
            <a:off x="7560188" y="2525405"/>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97" name="Freeform: Shape 96"/>
          <p:cNvSpPr/>
          <p:nvPr/>
        </p:nvSpPr>
        <p:spPr>
          <a:xfrm rot="16200000">
            <a:off x="-6092265" y="-4503023"/>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grpSp>
        <p:nvGrpSpPr>
          <p:cNvPr id="8" name="Group 7"/>
          <p:cNvGrpSpPr/>
          <p:nvPr/>
        </p:nvGrpSpPr>
        <p:grpSpPr>
          <a:xfrm>
            <a:off x="3160556" y="1663520"/>
            <a:ext cx="2680141" cy="1066621"/>
            <a:chOff x="3323116" y="972640"/>
            <a:chExt cx="2680141" cy="1066621"/>
          </a:xfrm>
        </p:grpSpPr>
        <p:sp>
          <p:nvSpPr>
            <p:cNvPr id="22" name="Rounded Rectangle 21"/>
            <p:cNvSpPr/>
            <p:nvPr/>
          </p:nvSpPr>
          <p:spPr>
            <a:xfrm>
              <a:off x="3323116" y="972640"/>
              <a:ext cx="2680141" cy="1066621"/>
            </a:xfrm>
            <a:prstGeom prst="roundRect">
              <a:avLst>
                <a:gd name="adj" fmla="val 19646"/>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25" name="Rounded Rectangle 24"/>
            <p:cNvSpPr/>
            <p:nvPr/>
          </p:nvSpPr>
          <p:spPr>
            <a:xfrm>
              <a:off x="3466387" y="1620753"/>
              <a:ext cx="2376000" cy="252000"/>
            </a:xfrm>
            <a:prstGeom prst="roundRect">
              <a:avLst>
                <a:gd name="adj" fmla="val 3488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26" name="Rounded Rectangle 25"/>
            <p:cNvSpPr/>
            <p:nvPr/>
          </p:nvSpPr>
          <p:spPr>
            <a:xfrm>
              <a:off x="3565622"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9" name="Group 8"/>
          <p:cNvGrpSpPr/>
          <p:nvPr/>
        </p:nvGrpSpPr>
        <p:grpSpPr>
          <a:xfrm>
            <a:off x="6059668" y="1663520"/>
            <a:ext cx="2680141" cy="1066621"/>
            <a:chOff x="6191748" y="972640"/>
            <a:chExt cx="2680141" cy="1066621"/>
          </a:xfrm>
        </p:grpSpPr>
        <p:sp>
          <p:nvSpPr>
            <p:cNvPr id="17" name="Rounded Rectangle 16"/>
            <p:cNvSpPr/>
            <p:nvPr/>
          </p:nvSpPr>
          <p:spPr>
            <a:xfrm>
              <a:off x="6191748" y="972640"/>
              <a:ext cx="2680141" cy="1066621"/>
            </a:xfrm>
            <a:prstGeom prst="roundRect">
              <a:avLst>
                <a:gd name="adj" fmla="val 21432"/>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20" name="Rounded Rectangle 19"/>
            <p:cNvSpPr/>
            <p:nvPr/>
          </p:nvSpPr>
          <p:spPr>
            <a:xfrm>
              <a:off x="6335019" y="1620753"/>
              <a:ext cx="2376000" cy="252000"/>
            </a:xfrm>
            <a:prstGeom prst="roundRect">
              <a:avLst>
                <a:gd name="adj" fmla="val 42440"/>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21" name="Rounded Rectangle 20"/>
            <p:cNvSpPr/>
            <p:nvPr/>
          </p:nvSpPr>
          <p:spPr>
            <a:xfrm>
              <a:off x="6434254" y="1693020"/>
              <a:ext cx="644301"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37" name="Group 36"/>
          <p:cNvGrpSpPr/>
          <p:nvPr/>
        </p:nvGrpSpPr>
        <p:grpSpPr>
          <a:xfrm>
            <a:off x="9060381" y="1663520"/>
            <a:ext cx="2680141" cy="1066621"/>
            <a:chOff x="9060381" y="972640"/>
            <a:chExt cx="2680141" cy="1066621"/>
          </a:xfrm>
        </p:grpSpPr>
        <p:sp>
          <p:nvSpPr>
            <p:cNvPr id="12" name="Rounded Rectangle 11"/>
            <p:cNvSpPr/>
            <p:nvPr/>
          </p:nvSpPr>
          <p:spPr>
            <a:xfrm>
              <a:off x="9060381" y="972640"/>
              <a:ext cx="2680141" cy="1066621"/>
            </a:xfrm>
            <a:prstGeom prst="roundRect">
              <a:avLst>
                <a:gd name="adj" fmla="val 23218"/>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15" name="Rounded Rectangle 14"/>
            <p:cNvSpPr/>
            <p:nvPr/>
          </p:nvSpPr>
          <p:spPr>
            <a:xfrm>
              <a:off x="9203652" y="1620753"/>
              <a:ext cx="2376000" cy="252000"/>
            </a:xfrm>
            <a:prstGeom prst="roundRect">
              <a:avLst>
                <a:gd name="adj" fmla="val 3488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13" name="TextBox 12"/>
            <p:cNvSpPr txBox="1"/>
            <p:nvPr/>
          </p:nvSpPr>
          <p:spPr>
            <a:xfrm>
              <a:off x="9247706" y="1118489"/>
              <a:ext cx="2248535" cy="368935"/>
            </a:xfrm>
            <a:prstGeom prst="rect">
              <a:avLst/>
            </a:prstGeom>
            <a:noFill/>
          </p:spPr>
          <p:txBody>
            <a:bodyPr wrap="square" lIns="0" tIns="0" rIns="0" b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Responsibility</a:t>
              </a:r>
            </a:p>
          </p:txBody>
        </p:sp>
        <p:sp>
          <p:nvSpPr>
            <p:cNvPr id="16" name="Rounded Rectangle 15"/>
            <p:cNvSpPr/>
            <p:nvPr/>
          </p:nvSpPr>
          <p:spPr>
            <a:xfrm>
              <a:off x="9302887" y="1693020"/>
              <a:ext cx="509941"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sp>
        <p:nvSpPr>
          <p:cNvPr id="36" name="Textfeld 24"/>
          <p:cNvSpPr txBox="1"/>
          <p:nvPr/>
        </p:nvSpPr>
        <p:spPr>
          <a:xfrm>
            <a:off x="1850390" y="387985"/>
            <a:ext cx="8368030" cy="645160"/>
          </a:xfrm>
          <a:prstGeom prst="rect">
            <a:avLst/>
          </a:prstGeom>
          <a:noFill/>
        </p:spPr>
        <p:txBody>
          <a:bodyPr wrap="square" rtlCol="0">
            <a:spAutoFit/>
          </a:bodyPr>
          <a:lstStyle/>
          <a:p>
            <a:pPr algn="ctr"/>
            <a:r>
              <a:rPr lang="en-US" sz="3600" b="1" dirty="0">
                <a:solidFill>
                  <a:srgbClr val="0073FE"/>
                </a:solidFill>
                <a:latin typeface="Century Gothic" panose="020B0502020202020204" pitchFamily="34" charset="0"/>
              </a:rPr>
              <a:t>PROJECT PLANNING SUMMARY</a:t>
            </a:r>
          </a:p>
        </p:txBody>
      </p:sp>
      <p:sp>
        <p:nvSpPr>
          <p:cNvPr id="40" name="Rectangle: Rounded Corners 39"/>
          <p:cNvSpPr/>
          <p:nvPr/>
        </p:nvSpPr>
        <p:spPr>
          <a:xfrm>
            <a:off x="-5718154" y="-18774"/>
            <a:ext cx="5684233" cy="6857999"/>
          </a:xfrm>
          <a:prstGeom prst="roundRect">
            <a:avLst>
              <a:gd name="adj" fmla="val 7477"/>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1" name="Group 40"/>
          <p:cNvGrpSpPr/>
          <p:nvPr/>
        </p:nvGrpSpPr>
        <p:grpSpPr>
          <a:xfrm>
            <a:off x="-6165534" y="1450272"/>
            <a:ext cx="3289496" cy="4676323"/>
            <a:chOff x="788314" y="1450272"/>
            <a:chExt cx="3289496" cy="4676323"/>
          </a:xfrm>
        </p:grpSpPr>
        <p:sp>
          <p:nvSpPr>
            <p:cNvPr id="42" name="Rounded Rectangle 27"/>
            <p:cNvSpPr/>
            <p:nvPr/>
          </p:nvSpPr>
          <p:spPr>
            <a:xfrm>
              <a:off x="788314" y="1450272"/>
              <a:ext cx="3289496" cy="4676323"/>
            </a:xfrm>
            <a:prstGeom prst="roundRect">
              <a:avLst>
                <a:gd name="adj" fmla="val 13030"/>
              </a:avLst>
            </a:prstGeom>
            <a:solidFill>
              <a:schemeClr val="bg1"/>
            </a:solidFill>
            <a:ln>
              <a:noFill/>
            </a:ln>
            <a:effectLst>
              <a:outerShdw blurRad="342900" dist="25400" dir="54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43" name="AutoShape 12"/>
            <p:cNvSpPr>
              <a:spLocks noChangeAspect="1" noChangeArrowheads="1" noTextEdit="1"/>
            </p:cNvSpPr>
            <p:nvPr/>
          </p:nvSpPr>
          <p:spPr bwMode="auto">
            <a:xfrm>
              <a:off x="1297851"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44" name="TextBox 43"/>
            <p:cNvSpPr txBox="1"/>
            <p:nvPr/>
          </p:nvSpPr>
          <p:spPr>
            <a:xfrm>
              <a:off x="788314" y="1726587"/>
              <a:ext cx="3289496"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1" i="0" u="none" strike="noStrike" kern="1200" cap="none" spc="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Revenue Per Client</a:t>
              </a:r>
            </a:p>
          </p:txBody>
        </p:sp>
        <p:grpSp>
          <p:nvGrpSpPr>
            <p:cNvPr id="45" name="Group 44"/>
            <p:cNvGrpSpPr/>
            <p:nvPr/>
          </p:nvGrpSpPr>
          <p:grpSpPr>
            <a:xfrm>
              <a:off x="1206143" y="2388993"/>
              <a:ext cx="2453839" cy="1292766"/>
              <a:chOff x="1206143" y="2388993"/>
              <a:chExt cx="2453839" cy="1292766"/>
            </a:xfrm>
          </p:grpSpPr>
          <p:sp>
            <p:nvSpPr>
              <p:cNvPr id="57" name="Freeform 397"/>
              <p:cNvSpPr/>
              <p:nvPr/>
            </p:nvSpPr>
            <p:spPr bwMode="auto">
              <a:xfrm>
                <a:off x="1206143"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58" name="Freeform 32"/>
              <p:cNvSpPr>
                <a:spLocks noChangeArrowheads="1"/>
              </p:cNvSpPr>
              <p:nvPr/>
            </p:nvSpPr>
            <p:spPr bwMode="auto">
              <a:xfrm>
                <a:off x="1396001" y="2570340"/>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46" name="Freeform 33"/>
            <p:cNvSpPr/>
            <p:nvPr/>
          </p:nvSpPr>
          <p:spPr>
            <a:xfrm rot="17467938" flipH="1">
              <a:off x="2087454" y="2919067"/>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47" name="TextBox 46"/>
            <p:cNvSpPr txBox="1"/>
            <p:nvPr/>
          </p:nvSpPr>
          <p:spPr>
            <a:xfrm>
              <a:off x="1204823"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LOW PERFORMANCE</a:t>
              </a:r>
            </a:p>
          </p:txBody>
        </p:sp>
        <p:sp>
          <p:nvSpPr>
            <p:cNvPr id="48" name="TextBox 47"/>
            <p:cNvSpPr txBox="1"/>
            <p:nvPr/>
          </p:nvSpPr>
          <p:spPr>
            <a:xfrm>
              <a:off x="1463288" y="4617525"/>
              <a:ext cx="1939548" cy="646908"/>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900" b="0"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49" name="Rounded Rectangle 40"/>
            <p:cNvSpPr/>
            <p:nvPr/>
          </p:nvSpPr>
          <p:spPr>
            <a:xfrm>
              <a:off x="1623062" y="5447417"/>
              <a:ext cx="1620000" cy="360000"/>
            </a:xfrm>
            <a:prstGeom prst="roundRect">
              <a:avLst>
                <a:gd name="adj" fmla="val 50000"/>
              </a:avLst>
            </a:prstGeom>
            <a:solidFill>
              <a:schemeClr val="accent3"/>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APRIL 20XX</a:t>
              </a:r>
            </a:p>
          </p:txBody>
        </p:sp>
        <p:grpSp>
          <p:nvGrpSpPr>
            <p:cNvPr id="50" name="Group 49"/>
            <p:cNvGrpSpPr/>
            <p:nvPr/>
          </p:nvGrpSpPr>
          <p:grpSpPr>
            <a:xfrm>
              <a:off x="1969272" y="3106329"/>
              <a:ext cx="927580" cy="927580"/>
              <a:chOff x="1969272" y="3106329"/>
              <a:chExt cx="927580" cy="927580"/>
            </a:xfrm>
          </p:grpSpPr>
          <p:sp>
            <p:nvSpPr>
              <p:cNvPr id="55" name="Oval 54"/>
              <p:cNvSpPr/>
              <p:nvPr/>
            </p:nvSpPr>
            <p:spPr>
              <a:xfrm>
                <a:off x="1969272"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56" name="TextBox 55"/>
              <p:cNvSpPr txBox="1"/>
              <p:nvPr/>
            </p:nvSpPr>
            <p:spPr>
              <a:xfrm>
                <a:off x="2000559"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20%</a:t>
                </a:r>
              </a:p>
            </p:txBody>
          </p:sp>
        </p:grpSp>
        <p:grpSp>
          <p:nvGrpSpPr>
            <p:cNvPr id="51" name="Group 50"/>
            <p:cNvGrpSpPr/>
            <p:nvPr/>
          </p:nvGrpSpPr>
          <p:grpSpPr>
            <a:xfrm>
              <a:off x="1205305" y="2387512"/>
              <a:ext cx="2454955" cy="1294247"/>
              <a:chOff x="5021913" y="2541392"/>
              <a:chExt cx="2454955" cy="1294247"/>
            </a:xfrm>
            <a:gradFill>
              <a:gsLst>
                <a:gs pos="100000">
                  <a:srgbClr val="66AAFF"/>
                </a:gs>
                <a:gs pos="19000">
                  <a:schemeClr val="accent1"/>
                </a:gs>
              </a:gsLst>
              <a:lin ang="12000000" scaled="0"/>
            </a:gradFill>
          </p:grpSpPr>
          <p:sp>
            <p:nvSpPr>
              <p:cNvPr id="52" name="Freeform 63"/>
              <p:cNvSpPr/>
              <p:nvPr/>
            </p:nvSpPr>
            <p:spPr bwMode="auto">
              <a:xfrm>
                <a:off x="5613438" y="254139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53" name="Freeform 67"/>
              <p:cNvSpPr/>
              <p:nvPr/>
            </p:nvSpPr>
            <p:spPr bwMode="auto">
              <a:xfrm>
                <a:off x="6761961" y="268610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sp>
            <p:nvSpPr>
              <p:cNvPr id="54" name="Freeform 72"/>
              <p:cNvSpPr/>
              <p:nvPr/>
            </p:nvSpPr>
            <p:spPr bwMode="auto">
              <a:xfrm>
                <a:off x="5021913" y="272976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grpSp>
      </p:grpSp>
      <p:sp>
        <p:nvSpPr>
          <p:cNvPr id="59" name="Rectangle: Rounded Corners 58"/>
          <p:cNvSpPr/>
          <p:nvPr/>
        </p:nvSpPr>
        <p:spPr>
          <a:xfrm>
            <a:off x="15538249" y="0"/>
            <a:ext cx="8610600" cy="6857999"/>
          </a:xfrm>
          <a:prstGeom prst="roundRect">
            <a:avLst>
              <a:gd name="adj" fmla="val 10286"/>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60" name="Group 59"/>
          <p:cNvGrpSpPr/>
          <p:nvPr/>
        </p:nvGrpSpPr>
        <p:grpSpPr>
          <a:xfrm>
            <a:off x="16909335" y="1450272"/>
            <a:ext cx="3289496" cy="4676323"/>
            <a:chOff x="4452243" y="1450272"/>
            <a:chExt cx="3289496" cy="4676323"/>
          </a:xfrm>
        </p:grpSpPr>
        <p:sp>
          <p:nvSpPr>
            <p:cNvPr id="61" name="Rounded Rectangle 48"/>
            <p:cNvSpPr/>
            <p:nvPr/>
          </p:nvSpPr>
          <p:spPr>
            <a:xfrm>
              <a:off x="4452243" y="1450272"/>
              <a:ext cx="3289496" cy="4676323"/>
            </a:xfrm>
            <a:prstGeom prst="roundRect">
              <a:avLst>
                <a:gd name="adj" fmla="val 12161"/>
              </a:avLst>
            </a:prstGeom>
            <a:solidFill>
              <a:schemeClr val="bg1"/>
            </a:solidFill>
            <a:ln>
              <a:noFill/>
            </a:ln>
            <a:effectLst>
              <a:outerShdw blurRad="342900" dist="25400" dir="54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nvGrpSpPr>
            <p:cNvPr id="62" name="Group 61"/>
            <p:cNvGrpSpPr/>
            <p:nvPr/>
          </p:nvGrpSpPr>
          <p:grpSpPr>
            <a:xfrm>
              <a:off x="4870072" y="2388993"/>
              <a:ext cx="2453839" cy="1292766"/>
              <a:chOff x="4870072" y="2388993"/>
              <a:chExt cx="2453839" cy="1292766"/>
            </a:xfrm>
          </p:grpSpPr>
          <p:sp>
            <p:nvSpPr>
              <p:cNvPr id="76" name="Freeform 397"/>
              <p:cNvSpPr/>
              <p:nvPr/>
            </p:nvSpPr>
            <p:spPr bwMode="auto">
              <a:xfrm>
                <a:off x="487007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solidFill>
                <a:schemeClr val="bg1"/>
              </a:solid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7" name="Freeform 53"/>
              <p:cNvSpPr>
                <a:spLocks noChangeArrowheads="1"/>
              </p:cNvSpPr>
              <p:nvPr/>
            </p:nvSpPr>
            <p:spPr bwMode="auto">
              <a:xfrm>
                <a:off x="5053992"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63" name="AutoShape 12"/>
            <p:cNvSpPr>
              <a:spLocks noChangeAspect="1" noChangeArrowheads="1" noTextEdit="1"/>
            </p:cNvSpPr>
            <p:nvPr/>
          </p:nvSpPr>
          <p:spPr bwMode="auto">
            <a:xfrm>
              <a:off x="496178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64" name="Group 63"/>
            <p:cNvGrpSpPr/>
            <p:nvPr/>
          </p:nvGrpSpPr>
          <p:grpSpPr>
            <a:xfrm>
              <a:off x="4869513" y="2388992"/>
              <a:ext cx="2454955" cy="1294247"/>
              <a:chOff x="4869513" y="2304382"/>
              <a:chExt cx="2454955" cy="1294247"/>
            </a:xfrm>
            <a:gradFill>
              <a:gsLst>
                <a:gs pos="26000">
                  <a:schemeClr val="accent1"/>
                </a:gs>
                <a:gs pos="100000">
                  <a:srgbClr val="66AAFF"/>
                </a:gs>
              </a:gsLst>
              <a:lin ang="12000000" scaled="0"/>
            </a:gradFill>
          </p:grpSpPr>
          <p:sp>
            <p:nvSpPr>
              <p:cNvPr id="73" name="Freeform 60"/>
              <p:cNvSpPr/>
              <p:nvPr/>
            </p:nvSpPr>
            <p:spPr bwMode="auto">
              <a:xfrm>
                <a:off x="546103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4" name="Freeform 61"/>
              <p:cNvSpPr/>
              <p:nvPr/>
            </p:nvSpPr>
            <p:spPr bwMode="auto">
              <a:xfrm>
                <a:off x="660956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5" name="Freeform 62"/>
              <p:cNvSpPr/>
              <p:nvPr/>
            </p:nvSpPr>
            <p:spPr bwMode="auto">
              <a:xfrm>
                <a:off x="486951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65" name="TextBox 64"/>
            <p:cNvSpPr txBox="1"/>
            <p:nvPr/>
          </p:nvSpPr>
          <p:spPr>
            <a:xfrm>
              <a:off x="4452243" y="1726587"/>
              <a:ext cx="3289496"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1" i="0" u="none" strike="noStrike" kern="1200" cap="none" spc="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Client Retention Rate (CRR)</a:t>
              </a:r>
            </a:p>
          </p:txBody>
        </p:sp>
        <p:sp>
          <p:nvSpPr>
            <p:cNvPr id="66" name="Freeform 54"/>
            <p:cNvSpPr/>
            <p:nvPr/>
          </p:nvSpPr>
          <p:spPr>
            <a:xfrm flipH="1">
              <a:off x="6035585" y="2794626"/>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67" name="TextBox 66"/>
            <p:cNvSpPr txBox="1"/>
            <p:nvPr/>
          </p:nvSpPr>
          <p:spPr>
            <a:xfrm>
              <a:off x="4868752"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MEDIUM PERFORMANCE</a:t>
              </a:r>
            </a:p>
          </p:txBody>
        </p:sp>
        <p:sp>
          <p:nvSpPr>
            <p:cNvPr id="68" name="TextBox 67"/>
            <p:cNvSpPr txBox="1"/>
            <p:nvPr/>
          </p:nvSpPr>
          <p:spPr>
            <a:xfrm>
              <a:off x="5097445" y="4617525"/>
              <a:ext cx="1999092" cy="646908"/>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900" b="0"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69" name="Rounded Rectangle 59"/>
            <p:cNvSpPr/>
            <p:nvPr/>
          </p:nvSpPr>
          <p:spPr>
            <a:xfrm>
              <a:off x="5286991" y="5454586"/>
              <a:ext cx="1620000" cy="360000"/>
            </a:xfrm>
            <a:prstGeom prst="roundRect">
              <a:avLst>
                <a:gd name="adj" fmla="val 50000"/>
              </a:avLst>
            </a:prstGeom>
            <a:solidFill>
              <a:schemeClr val="accent3"/>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MAY 20XX </a:t>
              </a:r>
            </a:p>
          </p:txBody>
        </p:sp>
        <p:grpSp>
          <p:nvGrpSpPr>
            <p:cNvPr id="70" name="Group 69"/>
            <p:cNvGrpSpPr/>
            <p:nvPr/>
          </p:nvGrpSpPr>
          <p:grpSpPr>
            <a:xfrm>
              <a:off x="5633201" y="3106329"/>
              <a:ext cx="927580" cy="927580"/>
              <a:chOff x="5633201" y="3106329"/>
              <a:chExt cx="927580" cy="927580"/>
            </a:xfrm>
          </p:grpSpPr>
          <p:sp>
            <p:nvSpPr>
              <p:cNvPr id="71" name="Oval 70"/>
              <p:cNvSpPr/>
              <p:nvPr/>
            </p:nvSpPr>
            <p:spPr>
              <a:xfrm>
                <a:off x="563320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72" name="TextBox 71"/>
              <p:cNvSpPr txBox="1"/>
              <p:nvPr/>
            </p:nvSpPr>
            <p:spPr>
              <a:xfrm>
                <a:off x="5664488"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50%</a:t>
                </a:r>
              </a:p>
            </p:txBody>
          </p:sp>
        </p:grpSp>
      </p:grpSp>
      <p:grpSp>
        <p:nvGrpSpPr>
          <p:cNvPr id="78" name="Group 77"/>
          <p:cNvGrpSpPr/>
          <p:nvPr/>
        </p:nvGrpSpPr>
        <p:grpSpPr>
          <a:xfrm>
            <a:off x="23429819" y="1450272"/>
            <a:ext cx="3289496" cy="4676323"/>
            <a:chOff x="8112253" y="1450272"/>
            <a:chExt cx="3289496" cy="4676323"/>
          </a:xfrm>
        </p:grpSpPr>
        <p:sp>
          <p:nvSpPr>
            <p:cNvPr id="79" name="Rounded Rectangle 64"/>
            <p:cNvSpPr/>
            <p:nvPr/>
          </p:nvSpPr>
          <p:spPr>
            <a:xfrm>
              <a:off x="8112253" y="1450272"/>
              <a:ext cx="3289496" cy="4676323"/>
            </a:xfrm>
            <a:prstGeom prst="roundRect">
              <a:avLst>
                <a:gd name="adj" fmla="val 15347"/>
              </a:avLst>
            </a:prstGeom>
            <a:solidFill>
              <a:schemeClr val="bg1"/>
            </a:solidFill>
            <a:ln>
              <a:noFill/>
            </a:ln>
            <a:effectLst>
              <a:outerShdw blurRad="342900" dist="25400" dir="54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nvGrpSpPr>
            <p:cNvPr id="80" name="Group 79"/>
            <p:cNvGrpSpPr/>
            <p:nvPr/>
          </p:nvGrpSpPr>
          <p:grpSpPr>
            <a:xfrm>
              <a:off x="8530082" y="2388993"/>
              <a:ext cx="2453839" cy="1292766"/>
              <a:chOff x="8530082" y="2388993"/>
              <a:chExt cx="2453839" cy="1292766"/>
            </a:xfrm>
          </p:grpSpPr>
          <p:sp>
            <p:nvSpPr>
              <p:cNvPr id="94" name="Freeform 397"/>
              <p:cNvSpPr/>
              <p:nvPr/>
            </p:nvSpPr>
            <p:spPr bwMode="auto">
              <a:xfrm>
                <a:off x="853008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95" name="Freeform 69"/>
              <p:cNvSpPr>
                <a:spLocks noChangeArrowheads="1"/>
              </p:cNvSpPr>
              <p:nvPr/>
            </p:nvSpPr>
            <p:spPr bwMode="auto">
              <a:xfrm>
                <a:off x="8719940"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81" name="AutoShape 12"/>
            <p:cNvSpPr>
              <a:spLocks noChangeAspect="1" noChangeArrowheads="1" noTextEdit="1"/>
            </p:cNvSpPr>
            <p:nvPr/>
          </p:nvSpPr>
          <p:spPr bwMode="auto">
            <a:xfrm>
              <a:off x="862179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82" name="Group 81"/>
            <p:cNvGrpSpPr/>
            <p:nvPr/>
          </p:nvGrpSpPr>
          <p:grpSpPr>
            <a:xfrm>
              <a:off x="8529523" y="2388992"/>
              <a:ext cx="2454955" cy="1294247"/>
              <a:chOff x="8529523" y="2304382"/>
              <a:chExt cx="2454955" cy="1294247"/>
            </a:xfrm>
            <a:gradFill>
              <a:gsLst>
                <a:gs pos="44000">
                  <a:schemeClr val="accent1"/>
                </a:gs>
                <a:gs pos="100000">
                  <a:srgbClr val="66AAFF"/>
                </a:gs>
              </a:gsLst>
              <a:lin ang="12000000" scaled="0"/>
            </a:gradFill>
          </p:grpSpPr>
          <p:sp>
            <p:nvSpPr>
              <p:cNvPr id="91" name="Freeform 76"/>
              <p:cNvSpPr/>
              <p:nvPr/>
            </p:nvSpPr>
            <p:spPr bwMode="auto">
              <a:xfrm>
                <a:off x="912104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92" name="Freeform 77"/>
              <p:cNvSpPr/>
              <p:nvPr/>
            </p:nvSpPr>
            <p:spPr bwMode="auto">
              <a:xfrm>
                <a:off x="1026957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93" name="Freeform 78"/>
              <p:cNvSpPr/>
              <p:nvPr/>
            </p:nvSpPr>
            <p:spPr bwMode="auto">
              <a:xfrm>
                <a:off x="852952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83" name="TextBox 82"/>
            <p:cNvSpPr txBox="1"/>
            <p:nvPr/>
          </p:nvSpPr>
          <p:spPr>
            <a:xfrm>
              <a:off x="8112253" y="1726587"/>
              <a:ext cx="3289496"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1" i="0" u="none" strike="noStrike" kern="1200" cap="none" spc="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Profit Margin (PM)</a:t>
              </a:r>
            </a:p>
          </p:txBody>
        </p:sp>
        <p:sp>
          <p:nvSpPr>
            <p:cNvPr id="84" name="Freeform 70"/>
            <p:cNvSpPr/>
            <p:nvPr/>
          </p:nvSpPr>
          <p:spPr>
            <a:xfrm rot="3153053" flipH="1">
              <a:off x="9968596" y="2869459"/>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85" name="TextBox 84"/>
            <p:cNvSpPr txBox="1"/>
            <p:nvPr/>
          </p:nvSpPr>
          <p:spPr>
            <a:xfrm>
              <a:off x="8528762"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HIGH PERFORMANCE</a:t>
              </a:r>
            </a:p>
          </p:txBody>
        </p:sp>
        <p:sp>
          <p:nvSpPr>
            <p:cNvPr id="86" name="TextBox 85"/>
            <p:cNvSpPr txBox="1"/>
            <p:nvPr/>
          </p:nvSpPr>
          <p:spPr>
            <a:xfrm>
              <a:off x="8826647" y="4617525"/>
              <a:ext cx="1860709" cy="646908"/>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900" b="0"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87" name="Rounded Rectangle 75"/>
            <p:cNvSpPr/>
            <p:nvPr/>
          </p:nvSpPr>
          <p:spPr>
            <a:xfrm>
              <a:off x="8947001" y="5403606"/>
              <a:ext cx="1620000" cy="360000"/>
            </a:xfrm>
            <a:prstGeom prst="roundRect">
              <a:avLst>
                <a:gd name="adj" fmla="val 50000"/>
              </a:avLst>
            </a:prstGeom>
            <a:solidFill>
              <a:schemeClr val="accent3"/>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JUNE 20XX</a:t>
              </a:r>
            </a:p>
          </p:txBody>
        </p:sp>
        <p:grpSp>
          <p:nvGrpSpPr>
            <p:cNvPr id="88" name="Group 87"/>
            <p:cNvGrpSpPr/>
            <p:nvPr/>
          </p:nvGrpSpPr>
          <p:grpSpPr>
            <a:xfrm>
              <a:off x="9293211" y="3106329"/>
              <a:ext cx="927580" cy="927580"/>
              <a:chOff x="9293211" y="3106329"/>
              <a:chExt cx="927580" cy="927580"/>
            </a:xfrm>
          </p:grpSpPr>
          <p:sp>
            <p:nvSpPr>
              <p:cNvPr id="89" name="Oval 88"/>
              <p:cNvSpPr/>
              <p:nvPr/>
            </p:nvSpPr>
            <p:spPr>
              <a:xfrm>
                <a:off x="929321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90" name="TextBox 89"/>
              <p:cNvSpPr txBox="1"/>
              <p:nvPr/>
            </p:nvSpPr>
            <p:spPr>
              <a:xfrm>
                <a:off x="9324498"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75%</a:t>
                </a:r>
              </a:p>
            </p:txBody>
          </p:sp>
        </p:grpSp>
      </p:grpSp>
      <p:sp>
        <p:nvSpPr>
          <p:cNvPr id="3" name="TextBox 12"/>
          <p:cNvSpPr txBox="1"/>
          <p:nvPr/>
        </p:nvSpPr>
        <p:spPr>
          <a:xfrm>
            <a:off x="6275906" y="1809369"/>
            <a:ext cx="2248535" cy="368935"/>
          </a:xfrm>
          <a:prstGeom prst="rect">
            <a:avLst/>
          </a:prstGeom>
          <a:noFill/>
        </p:spPr>
        <p:txBody>
          <a:bodyPr wrap="square" lIns="0" tIns="0" rIns="0" b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Schedule</a:t>
            </a:r>
          </a:p>
        </p:txBody>
      </p:sp>
      <p:sp>
        <p:nvSpPr>
          <p:cNvPr id="6" name="TextBox 12"/>
          <p:cNvSpPr txBox="1"/>
          <p:nvPr/>
        </p:nvSpPr>
        <p:spPr>
          <a:xfrm>
            <a:off x="3367606" y="1809369"/>
            <a:ext cx="2248535" cy="368935"/>
          </a:xfrm>
          <a:prstGeom prst="rect">
            <a:avLst/>
          </a:prstGeom>
          <a:noFill/>
        </p:spPr>
        <p:txBody>
          <a:bodyPr wrap="square" lIns="0" tIns="0" rIns="0" b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Budget (RM)</a:t>
            </a:r>
          </a:p>
        </p:txBody>
      </p:sp>
      <p:grpSp>
        <p:nvGrpSpPr>
          <p:cNvPr id="103" name="Group 102"/>
          <p:cNvGrpSpPr/>
          <p:nvPr/>
        </p:nvGrpSpPr>
        <p:grpSpPr>
          <a:xfrm>
            <a:off x="292100" y="1663700"/>
            <a:ext cx="2679700" cy="1066800"/>
            <a:chOff x="460" y="2620"/>
            <a:chExt cx="4220" cy="1680"/>
          </a:xfrm>
        </p:grpSpPr>
        <p:grpSp>
          <p:nvGrpSpPr>
            <p:cNvPr id="7" name="Group 6"/>
            <p:cNvGrpSpPr/>
            <p:nvPr/>
          </p:nvGrpSpPr>
          <p:grpSpPr>
            <a:xfrm>
              <a:off x="460" y="2620"/>
              <a:ext cx="4221" cy="1680"/>
              <a:chOff x="454483" y="972640"/>
              <a:chExt cx="2680141" cy="1066621"/>
            </a:xfrm>
          </p:grpSpPr>
          <p:sp>
            <p:nvSpPr>
              <p:cNvPr id="27" name="Rounded Rectangle 26"/>
              <p:cNvSpPr/>
              <p:nvPr/>
            </p:nvSpPr>
            <p:spPr>
              <a:xfrm>
                <a:off x="454483" y="972640"/>
                <a:ext cx="2680141" cy="1066621"/>
              </a:xfrm>
              <a:prstGeom prst="roundRect">
                <a:avLst>
                  <a:gd name="adj" fmla="val 23218"/>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0" name="Rounded Rectangle 29"/>
              <p:cNvSpPr/>
              <p:nvPr/>
            </p:nvSpPr>
            <p:spPr>
              <a:xfrm>
                <a:off x="597754" y="1620753"/>
                <a:ext cx="2376000" cy="252000"/>
              </a:xfrm>
              <a:prstGeom prst="roundRect">
                <a:avLst>
                  <a:gd name="adj" fmla="val 44335"/>
                </a:avLst>
              </a:prstGeom>
              <a:solidFill>
                <a:srgbClr val="F2F3F7">
                  <a:alpha val="38781"/>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1" name="Rounded Rectangle 30"/>
              <p:cNvSpPr/>
              <p:nvPr/>
            </p:nvSpPr>
            <p:spPr>
              <a:xfrm>
                <a:off x="696989"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sp>
          <p:nvSpPr>
            <p:cNvPr id="102" name="TextBox 12"/>
            <p:cNvSpPr txBox="1"/>
            <p:nvPr/>
          </p:nvSpPr>
          <p:spPr>
            <a:xfrm>
              <a:off x="800" y="2849"/>
              <a:ext cx="3541" cy="581"/>
            </a:xfrm>
            <a:prstGeom prst="rect">
              <a:avLst/>
            </a:prstGeom>
            <a:noFill/>
          </p:spPr>
          <p:txBody>
            <a:bodyPr wrap="square" lIns="0" tIns="0" rIns="0" b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Modules</a:t>
              </a:r>
            </a:p>
          </p:txBody>
        </p:sp>
      </p:grpSp>
      <p:pic>
        <p:nvPicPr>
          <p:cNvPr id="1026" name="Picture 2">
            <a:extLst>
              <a:ext uri="{FF2B5EF4-FFF2-40B4-BE49-F238E27FC236}">
                <a16:creationId xmlns:a16="http://schemas.microsoft.com/office/drawing/2014/main" id="{5567E9F5-F527-4060-8999-05001C408B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54" y="3501481"/>
            <a:ext cx="10729627" cy="1888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Shape 117"/>
          <p:cNvSpPr/>
          <p:nvPr/>
        </p:nvSpPr>
        <p:spPr>
          <a:xfrm rot="16200000">
            <a:off x="9910139" y="6262708"/>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119" name="Freeform: Shape 118"/>
          <p:cNvSpPr/>
          <p:nvPr/>
        </p:nvSpPr>
        <p:spPr>
          <a:xfrm rot="11086936">
            <a:off x="-7663217" y="-9422256"/>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grpSp>
        <p:nvGrpSpPr>
          <p:cNvPr id="84" name="Group 83"/>
          <p:cNvGrpSpPr/>
          <p:nvPr/>
        </p:nvGrpSpPr>
        <p:grpSpPr>
          <a:xfrm>
            <a:off x="-15330751" y="2243617"/>
            <a:ext cx="13363118" cy="1978327"/>
            <a:chOff x="451479" y="2275203"/>
            <a:chExt cx="13363118" cy="1978327"/>
          </a:xfrm>
        </p:grpSpPr>
        <p:grpSp>
          <p:nvGrpSpPr>
            <p:cNvPr id="85" name="Group 84"/>
            <p:cNvGrpSpPr/>
            <p:nvPr/>
          </p:nvGrpSpPr>
          <p:grpSpPr>
            <a:xfrm>
              <a:off x="451479" y="2275203"/>
              <a:ext cx="11289043" cy="1978327"/>
              <a:chOff x="451479" y="2275203"/>
              <a:chExt cx="11289043" cy="1978327"/>
            </a:xfrm>
          </p:grpSpPr>
          <p:sp>
            <p:nvSpPr>
              <p:cNvPr id="87" name="Rounded Rectangle 3"/>
              <p:cNvSpPr/>
              <p:nvPr/>
            </p:nvSpPr>
            <p:spPr>
              <a:xfrm>
                <a:off x="451479" y="2275203"/>
                <a:ext cx="11289043" cy="1978327"/>
              </a:xfrm>
              <a:prstGeom prst="roundRect">
                <a:avLst>
                  <a:gd name="adj" fmla="val 1203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88" name="TextBox 87"/>
              <p:cNvSpPr txBox="1"/>
              <p:nvPr/>
            </p:nvSpPr>
            <p:spPr>
              <a:xfrm>
                <a:off x="628653" y="2440006"/>
                <a:ext cx="3284689"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1" i="0" u="none" strike="noStrike" kern="1200" cap="none" spc="10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REVENUE COMPARISON WITH TARGET</a:t>
                </a:r>
              </a:p>
            </p:txBody>
          </p:sp>
        </p:grpSp>
        <p:graphicFrame>
          <p:nvGraphicFramePr>
            <p:cNvPr id="86" name="Chart 85"/>
            <p:cNvGraphicFramePr/>
            <p:nvPr/>
          </p:nvGraphicFramePr>
          <p:xfrm>
            <a:off x="2782518" y="2382907"/>
            <a:ext cx="11032079" cy="1763902"/>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89" name="Group 88"/>
          <p:cNvGrpSpPr/>
          <p:nvPr/>
        </p:nvGrpSpPr>
        <p:grpSpPr>
          <a:xfrm>
            <a:off x="-19389059" y="972640"/>
            <a:ext cx="2680141" cy="1066621"/>
            <a:chOff x="454483" y="972640"/>
            <a:chExt cx="2680141" cy="1066621"/>
          </a:xfrm>
        </p:grpSpPr>
        <p:sp>
          <p:nvSpPr>
            <p:cNvPr id="90" name="Rounded Rectangle 26"/>
            <p:cNvSpPr/>
            <p:nvPr/>
          </p:nvSpPr>
          <p:spPr>
            <a:xfrm>
              <a:off x="454483" y="972640"/>
              <a:ext cx="2680141" cy="1066621"/>
            </a:xfrm>
            <a:prstGeom prst="roundRect">
              <a:avLst>
                <a:gd name="adj" fmla="val 23218"/>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1" name="Rounded Rectangle 29"/>
            <p:cNvSpPr/>
            <p:nvPr/>
          </p:nvSpPr>
          <p:spPr>
            <a:xfrm>
              <a:off x="597754" y="1620753"/>
              <a:ext cx="2376000" cy="252000"/>
            </a:xfrm>
            <a:prstGeom prst="roundRect">
              <a:avLst>
                <a:gd name="adj" fmla="val 44335"/>
              </a:avLst>
            </a:prstGeom>
            <a:solidFill>
              <a:srgbClr val="F2F3F7">
                <a:alpha val="38781"/>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2" name="TextBox 91"/>
            <p:cNvSpPr txBox="1"/>
            <p:nvPr/>
          </p:nvSpPr>
          <p:spPr>
            <a:xfrm>
              <a:off x="641952"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66%</a:t>
              </a:r>
            </a:p>
          </p:txBody>
        </p:sp>
        <p:sp>
          <p:nvSpPr>
            <p:cNvPr id="93" name="TextBox 92"/>
            <p:cNvSpPr txBox="1"/>
            <p:nvPr/>
          </p:nvSpPr>
          <p:spPr>
            <a:xfrm>
              <a:off x="1420932"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Gross Profit Margin</a:t>
              </a:r>
            </a:p>
          </p:txBody>
        </p:sp>
        <p:sp>
          <p:nvSpPr>
            <p:cNvPr id="94" name="Rounded Rectangle 30"/>
            <p:cNvSpPr/>
            <p:nvPr/>
          </p:nvSpPr>
          <p:spPr>
            <a:xfrm>
              <a:off x="696989"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grpSp>
        <p:nvGrpSpPr>
          <p:cNvPr id="95" name="Group 94"/>
          <p:cNvGrpSpPr/>
          <p:nvPr/>
        </p:nvGrpSpPr>
        <p:grpSpPr>
          <a:xfrm>
            <a:off x="-13370458" y="972640"/>
            <a:ext cx="2680141" cy="1066621"/>
            <a:chOff x="3323116" y="972640"/>
            <a:chExt cx="2680141" cy="1066621"/>
          </a:xfrm>
        </p:grpSpPr>
        <p:sp>
          <p:nvSpPr>
            <p:cNvPr id="96" name="Rounded Rectangle 21"/>
            <p:cNvSpPr/>
            <p:nvPr/>
          </p:nvSpPr>
          <p:spPr>
            <a:xfrm>
              <a:off x="3323116" y="972640"/>
              <a:ext cx="2680141" cy="1066621"/>
            </a:xfrm>
            <a:prstGeom prst="roundRect">
              <a:avLst>
                <a:gd name="adj" fmla="val 19646"/>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7" name="Rounded Rectangle 24"/>
            <p:cNvSpPr/>
            <p:nvPr/>
          </p:nvSpPr>
          <p:spPr>
            <a:xfrm>
              <a:off x="3466387" y="1620753"/>
              <a:ext cx="2376000" cy="252000"/>
            </a:xfrm>
            <a:prstGeom prst="roundRect">
              <a:avLst>
                <a:gd name="adj" fmla="val 3488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98" name="TextBox 97"/>
            <p:cNvSpPr txBox="1"/>
            <p:nvPr/>
          </p:nvSpPr>
          <p:spPr>
            <a:xfrm>
              <a:off x="3510585"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70%</a:t>
              </a:r>
            </a:p>
          </p:txBody>
        </p:sp>
        <p:sp>
          <p:nvSpPr>
            <p:cNvPr id="99" name="TextBox 98"/>
            <p:cNvSpPr txBox="1"/>
            <p:nvPr/>
          </p:nvSpPr>
          <p:spPr>
            <a:xfrm>
              <a:off x="4289565"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Opex Ratio</a:t>
              </a:r>
            </a:p>
          </p:txBody>
        </p:sp>
        <p:sp>
          <p:nvSpPr>
            <p:cNvPr id="100" name="Rounded Rectangle 25"/>
            <p:cNvSpPr/>
            <p:nvPr/>
          </p:nvSpPr>
          <p:spPr>
            <a:xfrm>
              <a:off x="3565622"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01" name="Group 100"/>
          <p:cNvGrpSpPr/>
          <p:nvPr/>
        </p:nvGrpSpPr>
        <p:grpSpPr>
          <a:xfrm>
            <a:off x="-7722738" y="972640"/>
            <a:ext cx="2680141" cy="1066621"/>
            <a:chOff x="6191748" y="972640"/>
            <a:chExt cx="2680141" cy="1066621"/>
          </a:xfrm>
        </p:grpSpPr>
        <p:sp>
          <p:nvSpPr>
            <p:cNvPr id="102" name="Rounded Rectangle 16"/>
            <p:cNvSpPr/>
            <p:nvPr/>
          </p:nvSpPr>
          <p:spPr>
            <a:xfrm>
              <a:off x="6191748" y="972640"/>
              <a:ext cx="2680141" cy="1066621"/>
            </a:xfrm>
            <a:prstGeom prst="roundRect">
              <a:avLst>
                <a:gd name="adj" fmla="val 21432"/>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03" name="Rounded Rectangle 19"/>
            <p:cNvSpPr/>
            <p:nvPr/>
          </p:nvSpPr>
          <p:spPr>
            <a:xfrm>
              <a:off x="6335019" y="1620753"/>
              <a:ext cx="2376000" cy="252000"/>
            </a:xfrm>
            <a:prstGeom prst="roundRect">
              <a:avLst>
                <a:gd name="adj" fmla="val 42440"/>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04" name="TextBox 103"/>
            <p:cNvSpPr txBox="1"/>
            <p:nvPr/>
          </p:nvSpPr>
          <p:spPr>
            <a:xfrm>
              <a:off x="6379217"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30%</a:t>
              </a:r>
            </a:p>
          </p:txBody>
        </p:sp>
        <p:sp>
          <p:nvSpPr>
            <p:cNvPr id="105" name="TextBox 104"/>
            <p:cNvSpPr txBox="1"/>
            <p:nvPr/>
          </p:nvSpPr>
          <p:spPr>
            <a:xfrm>
              <a:off x="7158197"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EBIT Margin</a:t>
              </a:r>
            </a:p>
          </p:txBody>
        </p:sp>
        <p:sp>
          <p:nvSpPr>
            <p:cNvPr id="106" name="Rounded Rectangle 20"/>
            <p:cNvSpPr/>
            <p:nvPr/>
          </p:nvSpPr>
          <p:spPr>
            <a:xfrm>
              <a:off x="6434254" y="1693020"/>
              <a:ext cx="644301"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13" name="Group 112"/>
          <p:cNvGrpSpPr/>
          <p:nvPr/>
        </p:nvGrpSpPr>
        <p:grpSpPr>
          <a:xfrm>
            <a:off x="-19366390" y="4388452"/>
            <a:ext cx="11289043" cy="1978327"/>
            <a:chOff x="451479" y="4388452"/>
            <a:chExt cx="11289043" cy="1978327"/>
          </a:xfrm>
        </p:grpSpPr>
        <p:grpSp>
          <p:nvGrpSpPr>
            <p:cNvPr id="114" name="Group 113"/>
            <p:cNvGrpSpPr/>
            <p:nvPr/>
          </p:nvGrpSpPr>
          <p:grpSpPr>
            <a:xfrm>
              <a:off x="451479" y="4388452"/>
              <a:ext cx="11289043" cy="1978327"/>
              <a:chOff x="451479" y="4388452"/>
              <a:chExt cx="11289043" cy="1978327"/>
            </a:xfrm>
          </p:grpSpPr>
          <p:sp>
            <p:nvSpPr>
              <p:cNvPr id="116" name="Rounded Rectangle 9"/>
              <p:cNvSpPr/>
              <p:nvPr/>
            </p:nvSpPr>
            <p:spPr>
              <a:xfrm>
                <a:off x="451479" y="4388452"/>
                <a:ext cx="11289043" cy="1978327"/>
              </a:xfrm>
              <a:prstGeom prst="roundRect">
                <a:avLst>
                  <a:gd name="adj" fmla="val 13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17" name="TextBox 116"/>
              <p:cNvSpPr txBox="1"/>
              <p:nvPr/>
            </p:nvSpPr>
            <p:spPr>
              <a:xfrm>
                <a:off x="628653" y="4565607"/>
                <a:ext cx="3284689"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1" i="0" u="none" strike="noStrike" kern="1200" cap="none" spc="10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OPERATIONAL EXPENSES</a:t>
                </a:r>
              </a:p>
            </p:txBody>
          </p:sp>
        </p:grpSp>
        <p:graphicFrame>
          <p:nvGraphicFramePr>
            <p:cNvPr id="115" name="Chart 114"/>
            <p:cNvGraphicFramePr/>
            <p:nvPr/>
          </p:nvGraphicFramePr>
          <p:xfrm>
            <a:off x="571548" y="4496157"/>
            <a:ext cx="11032079" cy="1763902"/>
          </p:xfrm>
          <a:graphic>
            <a:graphicData uri="http://schemas.openxmlformats.org/drawingml/2006/chart">
              <c:chart xmlns:c="http://schemas.openxmlformats.org/drawingml/2006/chart" xmlns:r="http://schemas.openxmlformats.org/officeDocument/2006/relationships" r:id="rId7"/>
            </a:graphicData>
          </a:graphic>
        </p:graphicFrame>
      </p:grpSp>
      <p:sp>
        <p:nvSpPr>
          <p:cNvPr id="5" name="Rectangle: Rounded Corners 4"/>
          <p:cNvSpPr/>
          <p:nvPr/>
        </p:nvSpPr>
        <p:spPr>
          <a:xfrm>
            <a:off x="3331365" y="0"/>
            <a:ext cx="9555960" cy="6857999"/>
          </a:xfrm>
          <a:prstGeom prst="roundRect">
            <a:avLst>
              <a:gd name="adj" fmla="val 10286"/>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69" name="Picture 168"/>
          <p:cNvPicPr>
            <a:picLocks noChangeAspect="1"/>
          </p:cNvPicPr>
          <p:nvPr/>
        </p:nvPicPr>
        <p:blipFill>
          <a:blip r:embed="rId8">
            <a:extLst>
              <a:ext uri="{BEBA8EAE-BF5A-486C-A8C5-ECC9F3942E4B}">
                <a14:imgProps xmlns:a14="http://schemas.microsoft.com/office/drawing/2010/main">
                  <a14:imgLayer r:embed="rId9">
                    <a14:imgEffect>
                      <a14:artisticBlur/>
                    </a14:imgEffect>
                  </a14:imgLayer>
                </a14:imgProps>
              </a:ext>
            </a:extLst>
          </a:blip>
          <a:stretch>
            <a:fillRect/>
          </a:stretch>
        </p:blipFill>
        <p:spPr>
          <a:xfrm>
            <a:off x="1136208" y="-16497307"/>
            <a:ext cx="4071602" cy="6727720"/>
          </a:xfrm>
          <a:prstGeom prst="rect">
            <a:avLst/>
          </a:prstGeom>
        </p:spPr>
      </p:pic>
      <p:pic>
        <p:nvPicPr>
          <p:cNvPr id="170" name="Picture 169"/>
          <p:cNvPicPr>
            <a:picLocks noChangeAspect="1"/>
          </p:cNvPicPr>
          <p:nvPr/>
        </p:nvPicPr>
        <p:blipFill>
          <a:blip r:embed="rId10">
            <a:extLst>
              <a:ext uri="{BEBA8EAE-BF5A-486C-A8C5-ECC9F3942E4B}">
                <a14:imgProps xmlns:a14="http://schemas.microsoft.com/office/drawing/2010/main">
                  <a14:imgLayer r:embed="rId11">
                    <a14:imgEffect>
                      <a14:artisticBlur/>
                    </a14:imgEffect>
                  </a14:imgLayer>
                </a14:imgProps>
              </a:ext>
            </a:extLst>
          </a:blip>
          <a:stretch>
            <a:fillRect/>
          </a:stretch>
        </p:blipFill>
        <p:spPr>
          <a:xfrm>
            <a:off x="-1199551" y="-9134527"/>
            <a:ext cx="3916157" cy="6947721"/>
          </a:xfrm>
          <a:prstGeom prst="rect">
            <a:avLst/>
          </a:prstGeom>
        </p:spPr>
      </p:pic>
      <p:sp>
        <p:nvSpPr>
          <p:cNvPr id="171" name="Rectangle: Rounded Corners 170"/>
          <p:cNvSpPr/>
          <p:nvPr/>
        </p:nvSpPr>
        <p:spPr>
          <a:xfrm>
            <a:off x="6131679" y="-10107030"/>
            <a:ext cx="4244160" cy="4363163"/>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2" name="Textfeld 24"/>
          <p:cNvSpPr txBox="1"/>
          <p:nvPr/>
        </p:nvSpPr>
        <p:spPr>
          <a:xfrm rot="15534861">
            <a:off x="1511471" y="-7728923"/>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173" name="TextBox 172"/>
          <p:cNvSpPr txBox="1"/>
          <p:nvPr/>
        </p:nvSpPr>
        <p:spPr>
          <a:xfrm>
            <a:off x="1647520" y="-8480020"/>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15%</a:t>
            </a:r>
            <a:endParaRPr lang="en-US" sz="5000" b="1">
              <a:solidFill>
                <a:schemeClr val="accent1"/>
              </a:solidFill>
              <a:latin typeface="Century Gothic" panose="020B0502020202020204" pitchFamily="34" charset="0"/>
            </a:endParaRPr>
          </a:p>
        </p:txBody>
      </p:sp>
      <p:sp>
        <p:nvSpPr>
          <p:cNvPr id="174" name="TextBox 173"/>
          <p:cNvSpPr txBox="1"/>
          <p:nvPr/>
        </p:nvSpPr>
        <p:spPr>
          <a:xfrm>
            <a:off x="1647520" y="-7301488"/>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32%</a:t>
            </a:r>
          </a:p>
        </p:txBody>
      </p:sp>
      <p:sp>
        <p:nvSpPr>
          <p:cNvPr id="175" name="TextBox 174"/>
          <p:cNvSpPr txBox="1"/>
          <p:nvPr/>
        </p:nvSpPr>
        <p:spPr>
          <a:xfrm>
            <a:off x="3158124" y="-7251413"/>
            <a:ext cx="2035150"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performed two more more transactions within one year of signing up</a:t>
            </a:r>
          </a:p>
        </p:txBody>
      </p:sp>
      <p:sp>
        <p:nvSpPr>
          <p:cNvPr id="176" name="TextBox 175"/>
          <p:cNvSpPr txBox="1"/>
          <p:nvPr/>
        </p:nvSpPr>
        <p:spPr>
          <a:xfrm>
            <a:off x="3158124" y="-8403116"/>
            <a:ext cx="1963936"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referred at least one friend who also became a registered user</a:t>
            </a:r>
          </a:p>
        </p:txBody>
      </p:sp>
      <p:sp>
        <p:nvSpPr>
          <p:cNvPr id="177" name="Textfeld 24"/>
          <p:cNvSpPr txBox="1"/>
          <p:nvPr/>
        </p:nvSpPr>
        <p:spPr>
          <a:xfrm rot="17190818">
            <a:off x="4945321" y="-7797689"/>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178" name="Oval 177"/>
          <p:cNvSpPr/>
          <p:nvPr/>
        </p:nvSpPr>
        <p:spPr>
          <a:xfrm>
            <a:off x="6711964" y="-7231963"/>
            <a:ext cx="3077023" cy="1046580"/>
          </a:xfrm>
          <a:prstGeom prst="ellipse">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79" name="Picture 178"/>
          <p:cNvPicPr>
            <a:picLocks noChangeAspect="1"/>
          </p:cNvPicPr>
          <p:nvPr/>
        </p:nvPicPr>
        <p:blipFill>
          <a:blip r:embed="rId12"/>
          <a:stretch>
            <a:fillRect/>
          </a:stretch>
        </p:blipFill>
        <p:spPr>
          <a:xfrm>
            <a:off x="7663421" y="-12007665"/>
            <a:ext cx="2981202" cy="4925995"/>
          </a:xfrm>
          <a:prstGeom prst="rect">
            <a:avLst/>
          </a:prstGeom>
        </p:spPr>
      </p:pic>
      <p:pic>
        <p:nvPicPr>
          <p:cNvPr id="180" name="Picture 179"/>
          <p:cNvPicPr>
            <a:picLocks noChangeAspect="1"/>
          </p:cNvPicPr>
          <p:nvPr/>
        </p:nvPicPr>
        <p:blipFill>
          <a:blip r:embed="rId13"/>
          <a:stretch>
            <a:fillRect/>
          </a:stretch>
        </p:blipFill>
        <p:spPr>
          <a:xfrm>
            <a:off x="6194833" y="-11070894"/>
            <a:ext cx="2470388" cy="4382758"/>
          </a:xfrm>
          <a:prstGeom prst="rect">
            <a:avLst/>
          </a:prstGeom>
        </p:spPr>
      </p:pic>
      <p:grpSp>
        <p:nvGrpSpPr>
          <p:cNvPr id="181" name="Group 180"/>
          <p:cNvGrpSpPr/>
          <p:nvPr/>
        </p:nvGrpSpPr>
        <p:grpSpPr>
          <a:xfrm>
            <a:off x="1574871" y="-9901360"/>
            <a:ext cx="3476419" cy="1184533"/>
            <a:chOff x="1574871" y="2286721"/>
            <a:chExt cx="3476419" cy="1184533"/>
          </a:xfrm>
        </p:grpSpPr>
        <p:sp>
          <p:nvSpPr>
            <p:cNvPr id="182" name="Rectangle: Rounded Corners 181"/>
            <p:cNvSpPr/>
            <p:nvPr/>
          </p:nvSpPr>
          <p:spPr>
            <a:xfrm>
              <a:off x="1727271" y="2439121"/>
              <a:ext cx="3145885" cy="1032133"/>
            </a:xfrm>
            <a:prstGeom prst="roundRect">
              <a:avLst>
                <a:gd name="adj" fmla="val 25636"/>
              </a:avLst>
            </a:prstGeom>
            <a:solidFill>
              <a:srgbClr val="5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3" name="Rectangle: Rounded Corners 182"/>
            <p:cNvSpPr/>
            <p:nvPr/>
          </p:nvSpPr>
          <p:spPr>
            <a:xfrm>
              <a:off x="1574871" y="2286721"/>
              <a:ext cx="3476419" cy="1094653"/>
            </a:xfrm>
            <a:prstGeom prst="roundRect">
              <a:avLst>
                <a:gd name="adj" fmla="val 25636"/>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84" name="Textfeld 24"/>
          <p:cNvSpPr txBox="1"/>
          <p:nvPr/>
        </p:nvSpPr>
        <p:spPr>
          <a:xfrm>
            <a:off x="1711836" y="-9811480"/>
            <a:ext cx="3202489" cy="888256"/>
          </a:xfrm>
          <a:prstGeom prst="rect">
            <a:avLst/>
          </a:prstGeom>
          <a:noFill/>
        </p:spPr>
        <p:txBody>
          <a:bodyPr wrap="square" rtlCol="0">
            <a:spAutoFit/>
          </a:bodyPr>
          <a:lstStyle>
            <a:defPPr>
              <a:defRPr lang="en-US"/>
            </a:defPPr>
            <a:lvl1pPr algn="ctr">
              <a:lnSpc>
                <a:spcPct val="150000"/>
              </a:lnSpc>
              <a:defRPr sz="1500">
                <a:latin typeface="Century Gothic" panose="020B0502020202020204" pitchFamily="34" charset="0"/>
              </a:defRPr>
            </a:lvl1pPr>
          </a:lstStyle>
          <a:p>
            <a:pPr algn="l"/>
            <a:r>
              <a:rPr lang="en-US" sz="1200" dirty="0">
                <a:solidFill>
                  <a:schemeClr val="bg1"/>
                </a:solidFill>
              </a:rPr>
              <a:t>Our product features a pleasant user interface that allows a user to complete a transaction under a minute.</a:t>
            </a:r>
            <a:endParaRPr lang="de-DE" sz="1200" dirty="0">
              <a:solidFill>
                <a:schemeClr val="bg1"/>
              </a:solidFill>
            </a:endParaRPr>
          </a:p>
        </p:txBody>
      </p:sp>
      <p:sp>
        <p:nvSpPr>
          <p:cNvPr id="185" name="Textfeld 24"/>
          <p:cNvSpPr txBox="1"/>
          <p:nvPr/>
        </p:nvSpPr>
        <p:spPr>
          <a:xfrm>
            <a:off x="1521324" y="-10554634"/>
            <a:ext cx="3539465" cy="58477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3200" dirty="0">
                <a:gradFill flip="none" rotWithShape="1">
                  <a:gsLst>
                    <a:gs pos="0">
                      <a:srgbClr val="005FD2"/>
                    </a:gs>
                    <a:gs pos="50000">
                      <a:srgbClr val="0073FE"/>
                    </a:gs>
                    <a:gs pos="100000">
                      <a:srgbClr val="579FFF"/>
                    </a:gs>
                  </a:gsLst>
                  <a:lin ang="0" scaled="1"/>
                  <a:tileRect/>
                </a:gradFill>
              </a:rPr>
              <a:t>Product Mockup</a:t>
            </a:r>
            <a:endParaRPr lang="de-DE" sz="3200" dirty="0">
              <a:gradFill flip="none" rotWithShape="1">
                <a:gsLst>
                  <a:gs pos="0">
                    <a:srgbClr val="005FD2"/>
                  </a:gs>
                  <a:gs pos="50000">
                    <a:srgbClr val="0073FE"/>
                  </a:gs>
                  <a:gs pos="100000">
                    <a:srgbClr val="579FFF"/>
                  </a:gs>
                </a:gsLst>
                <a:lin ang="0" scaled="1"/>
                <a:tileRect/>
              </a:gradFill>
            </a:endParaRPr>
          </a:p>
        </p:txBody>
      </p:sp>
      <p:sp>
        <p:nvSpPr>
          <p:cNvPr id="57" name="Rectangle: Rounded Corners 56"/>
          <p:cNvSpPr/>
          <p:nvPr/>
        </p:nvSpPr>
        <p:spPr>
          <a:xfrm>
            <a:off x="-1393371" y="-203200"/>
            <a:ext cx="5684233" cy="7132147"/>
          </a:xfrm>
          <a:prstGeom prst="roundRect">
            <a:avLst>
              <a:gd name="adj" fmla="val 7477"/>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5" name="Group 14"/>
          <p:cNvGrpSpPr/>
          <p:nvPr/>
        </p:nvGrpSpPr>
        <p:grpSpPr>
          <a:xfrm>
            <a:off x="4452243" y="1450272"/>
            <a:ext cx="3289496" cy="4676323"/>
            <a:chOff x="4452243" y="1450272"/>
            <a:chExt cx="3289496" cy="4676323"/>
          </a:xfrm>
          <a:effectLst/>
        </p:grpSpPr>
        <p:sp>
          <p:nvSpPr>
            <p:cNvPr id="49" name="Rounded Rectangle 48"/>
            <p:cNvSpPr/>
            <p:nvPr/>
          </p:nvSpPr>
          <p:spPr>
            <a:xfrm>
              <a:off x="4452243" y="1450272"/>
              <a:ext cx="3289496" cy="4676323"/>
            </a:xfrm>
            <a:prstGeom prst="roundRect">
              <a:avLst>
                <a:gd name="adj" fmla="val 12161"/>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nvGrpSpPr>
            <p:cNvPr id="9" name="Group 8"/>
            <p:cNvGrpSpPr/>
            <p:nvPr/>
          </p:nvGrpSpPr>
          <p:grpSpPr>
            <a:xfrm>
              <a:off x="4870072" y="2388993"/>
              <a:ext cx="2453839" cy="1292766"/>
              <a:chOff x="4870072" y="2388993"/>
              <a:chExt cx="2453839" cy="1292766"/>
            </a:xfrm>
          </p:grpSpPr>
          <p:sp>
            <p:nvSpPr>
              <p:cNvPr id="50" name="Freeform 397"/>
              <p:cNvSpPr/>
              <p:nvPr/>
            </p:nvSpPr>
            <p:spPr bwMode="auto">
              <a:xfrm>
                <a:off x="487007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solidFill>
                <a:schemeClr val="bg1"/>
              </a:solid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54" name="Freeform 53"/>
              <p:cNvSpPr>
                <a:spLocks noChangeArrowheads="1"/>
              </p:cNvSpPr>
              <p:nvPr/>
            </p:nvSpPr>
            <p:spPr bwMode="auto">
              <a:xfrm>
                <a:off x="5053992"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51" name="AutoShape 12"/>
            <p:cNvSpPr>
              <a:spLocks noChangeAspect="1" noChangeArrowheads="1" noTextEdit="1"/>
            </p:cNvSpPr>
            <p:nvPr/>
          </p:nvSpPr>
          <p:spPr bwMode="auto">
            <a:xfrm>
              <a:off x="496178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3" name="Group 2"/>
            <p:cNvGrpSpPr/>
            <p:nvPr/>
          </p:nvGrpSpPr>
          <p:grpSpPr>
            <a:xfrm>
              <a:off x="4869513" y="2388992"/>
              <a:ext cx="2454955" cy="1294247"/>
              <a:chOff x="4869513" y="2304382"/>
              <a:chExt cx="2454955" cy="1294247"/>
            </a:xfrm>
            <a:gradFill>
              <a:gsLst>
                <a:gs pos="26000">
                  <a:schemeClr val="accent1"/>
                </a:gs>
                <a:gs pos="100000">
                  <a:srgbClr val="66AAFF"/>
                </a:gs>
              </a:gsLst>
              <a:lin ang="12000000" scaled="0"/>
            </a:gradFill>
          </p:grpSpPr>
          <p:sp>
            <p:nvSpPr>
              <p:cNvPr id="61" name="Freeform 60"/>
              <p:cNvSpPr/>
              <p:nvPr/>
            </p:nvSpPr>
            <p:spPr bwMode="auto">
              <a:xfrm>
                <a:off x="546103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62" name="Freeform 61"/>
              <p:cNvSpPr/>
              <p:nvPr/>
            </p:nvSpPr>
            <p:spPr bwMode="auto">
              <a:xfrm>
                <a:off x="660956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63" name="Freeform 62"/>
              <p:cNvSpPr/>
              <p:nvPr/>
            </p:nvSpPr>
            <p:spPr bwMode="auto">
              <a:xfrm>
                <a:off x="486951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53" name="TextBox 52"/>
            <p:cNvSpPr txBox="1"/>
            <p:nvPr/>
          </p:nvSpPr>
          <p:spPr>
            <a:xfrm>
              <a:off x="4452243" y="1726587"/>
              <a:ext cx="3289496" cy="3987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Design</a:t>
              </a:r>
            </a:p>
          </p:txBody>
        </p:sp>
        <p:sp>
          <p:nvSpPr>
            <p:cNvPr id="55" name="Freeform 54"/>
            <p:cNvSpPr/>
            <p:nvPr/>
          </p:nvSpPr>
          <p:spPr>
            <a:xfrm flipH="1">
              <a:off x="6035585" y="2794626"/>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58" name="TextBox 57"/>
            <p:cNvSpPr txBox="1"/>
            <p:nvPr/>
          </p:nvSpPr>
          <p:spPr>
            <a:xfrm>
              <a:off x="4863037" y="4276553"/>
              <a:ext cx="2456478" cy="3371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RM 300 000</a:t>
              </a:r>
            </a:p>
          </p:txBody>
        </p:sp>
        <p:sp>
          <p:nvSpPr>
            <p:cNvPr id="59" name="TextBox 58"/>
            <p:cNvSpPr txBox="1"/>
            <p:nvPr/>
          </p:nvSpPr>
          <p:spPr>
            <a:xfrm>
              <a:off x="5054265" y="4750433"/>
              <a:ext cx="1999092" cy="470535"/>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16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System Design, Training &amp; Testing</a:t>
              </a:r>
            </a:p>
          </p:txBody>
        </p:sp>
        <p:sp>
          <p:nvSpPr>
            <p:cNvPr id="56" name="Oval 55"/>
            <p:cNvSpPr/>
            <p:nvPr/>
          </p:nvSpPr>
          <p:spPr>
            <a:xfrm>
              <a:off x="563320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6" name="Group 15"/>
          <p:cNvGrpSpPr/>
          <p:nvPr/>
        </p:nvGrpSpPr>
        <p:grpSpPr>
          <a:xfrm>
            <a:off x="8124667" y="1450272"/>
            <a:ext cx="3289496" cy="4676323"/>
            <a:chOff x="8112253" y="1450272"/>
            <a:chExt cx="3289496" cy="4676323"/>
          </a:xfrm>
        </p:grpSpPr>
        <p:sp>
          <p:nvSpPr>
            <p:cNvPr id="65" name="Rounded Rectangle 64"/>
            <p:cNvSpPr/>
            <p:nvPr/>
          </p:nvSpPr>
          <p:spPr>
            <a:xfrm>
              <a:off x="8112253" y="1450272"/>
              <a:ext cx="3289496" cy="4676323"/>
            </a:xfrm>
            <a:prstGeom prst="roundRect">
              <a:avLst>
                <a:gd name="adj" fmla="val 1534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nvGrpSpPr>
            <p:cNvPr id="10" name="Group 9"/>
            <p:cNvGrpSpPr/>
            <p:nvPr/>
          </p:nvGrpSpPr>
          <p:grpSpPr>
            <a:xfrm>
              <a:off x="8530082" y="2388993"/>
              <a:ext cx="2453839" cy="1292766"/>
              <a:chOff x="8530082" y="2388993"/>
              <a:chExt cx="2453839" cy="1292766"/>
            </a:xfrm>
          </p:grpSpPr>
          <p:sp>
            <p:nvSpPr>
              <p:cNvPr id="66" name="Freeform 397"/>
              <p:cNvSpPr/>
              <p:nvPr/>
            </p:nvSpPr>
            <p:spPr bwMode="auto">
              <a:xfrm>
                <a:off x="853008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0" name="Freeform 69"/>
              <p:cNvSpPr>
                <a:spLocks noChangeArrowheads="1"/>
              </p:cNvSpPr>
              <p:nvPr/>
            </p:nvSpPr>
            <p:spPr bwMode="auto">
              <a:xfrm>
                <a:off x="8719940"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67" name="AutoShape 12"/>
            <p:cNvSpPr>
              <a:spLocks noChangeAspect="1" noChangeArrowheads="1" noTextEdit="1"/>
            </p:cNvSpPr>
            <p:nvPr/>
          </p:nvSpPr>
          <p:spPr bwMode="auto">
            <a:xfrm>
              <a:off x="862179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4" name="Group 3"/>
            <p:cNvGrpSpPr/>
            <p:nvPr/>
          </p:nvGrpSpPr>
          <p:grpSpPr>
            <a:xfrm>
              <a:off x="8529523" y="2388992"/>
              <a:ext cx="2454955" cy="1294247"/>
              <a:chOff x="8529523" y="2304382"/>
              <a:chExt cx="2454955" cy="1294247"/>
            </a:xfrm>
            <a:gradFill>
              <a:gsLst>
                <a:gs pos="44000">
                  <a:schemeClr val="accent1"/>
                </a:gs>
                <a:gs pos="100000">
                  <a:srgbClr val="66AAFF"/>
                </a:gs>
              </a:gsLst>
              <a:lin ang="12000000" scaled="0"/>
            </a:gradFill>
          </p:grpSpPr>
          <p:sp>
            <p:nvSpPr>
              <p:cNvPr id="77" name="Freeform 76"/>
              <p:cNvSpPr/>
              <p:nvPr/>
            </p:nvSpPr>
            <p:spPr bwMode="auto">
              <a:xfrm>
                <a:off x="912104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8" name="Freeform 77"/>
              <p:cNvSpPr/>
              <p:nvPr/>
            </p:nvSpPr>
            <p:spPr bwMode="auto">
              <a:xfrm>
                <a:off x="1026957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79" name="Freeform 78"/>
              <p:cNvSpPr/>
              <p:nvPr/>
            </p:nvSpPr>
            <p:spPr bwMode="auto">
              <a:xfrm>
                <a:off x="852952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69" name="TextBox 68"/>
            <p:cNvSpPr txBox="1"/>
            <p:nvPr/>
          </p:nvSpPr>
          <p:spPr>
            <a:xfrm>
              <a:off x="8112253" y="1726587"/>
              <a:ext cx="3289496" cy="3987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Restoration</a:t>
              </a:r>
            </a:p>
          </p:txBody>
        </p:sp>
        <p:sp>
          <p:nvSpPr>
            <p:cNvPr id="71" name="Freeform 70"/>
            <p:cNvSpPr/>
            <p:nvPr/>
          </p:nvSpPr>
          <p:spPr>
            <a:xfrm rot="3153053" flipH="1">
              <a:off x="9968596" y="2869459"/>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74" name="TextBox 73"/>
            <p:cNvSpPr txBox="1"/>
            <p:nvPr/>
          </p:nvSpPr>
          <p:spPr>
            <a:xfrm>
              <a:off x="8528762" y="4220673"/>
              <a:ext cx="2456478" cy="3371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RM 180 000</a:t>
              </a:r>
            </a:p>
          </p:txBody>
        </p:sp>
        <p:sp>
          <p:nvSpPr>
            <p:cNvPr id="75" name="TextBox 74"/>
            <p:cNvSpPr txBox="1"/>
            <p:nvPr/>
          </p:nvSpPr>
          <p:spPr>
            <a:xfrm>
              <a:off x="8771402" y="4750237"/>
              <a:ext cx="1860709" cy="660400"/>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16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System Installation, Maintenance</a:t>
              </a:r>
            </a:p>
          </p:txBody>
        </p:sp>
        <p:sp>
          <p:nvSpPr>
            <p:cNvPr id="72" name="Oval 71"/>
            <p:cNvSpPr/>
            <p:nvPr/>
          </p:nvSpPr>
          <p:spPr>
            <a:xfrm>
              <a:off x="929321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4" name="Group 13"/>
          <p:cNvGrpSpPr/>
          <p:nvPr/>
        </p:nvGrpSpPr>
        <p:grpSpPr>
          <a:xfrm>
            <a:off x="788314" y="1450272"/>
            <a:ext cx="3289496" cy="4676323"/>
            <a:chOff x="788314" y="1450272"/>
            <a:chExt cx="3289496" cy="4676323"/>
          </a:xfrm>
        </p:grpSpPr>
        <p:sp>
          <p:nvSpPr>
            <p:cNvPr id="28" name="Rounded Rectangle 27"/>
            <p:cNvSpPr/>
            <p:nvPr/>
          </p:nvSpPr>
          <p:spPr>
            <a:xfrm>
              <a:off x="788314" y="1450272"/>
              <a:ext cx="3289496" cy="4676323"/>
            </a:xfrm>
            <a:prstGeom prst="roundRect">
              <a:avLst>
                <a:gd name="adj" fmla="val 130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0" name="AutoShape 12"/>
            <p:cNvSpPr>
              <a:spLocks noChangeAspect="1" noChangeArrowheads="1" noTextEdit="1"/>
            </p:cNvSpPr>
            <p:nvPr/>
          </p:nvSpPr>
          <p:spPr bwMode="auto">
            <a:xfrm>
              <a:off x="1297851"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32" name="TextBox 31"/>
            <p:cNvSpPr txBox="1"/>
            <p:nvPr/>
          </p:nvSpPr>
          <p:spPr>
            <a:xfrm>
              <a:off x="788314" y="1726587"/>
              <a:ext cx="3289496" cy="39878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Acquisition</a:t>
              </a:r>
            </a:p>
          </p:txBody>
        </p:sp>
        <p:grpSp>
          <p:nvGrpSpPr>
            <p:cNvPr id="2" name="Group 1"/>
            <p:cNvGrpSpPr/>
            <p:nvPr/>
          </p:nvGrpSpPr>
          <p:grpSpPr>
            <a:xfrm>
              <a:off x="1206143" y="2388993"/>
              <a:ext cx="2453839" cy="1292766"/>
              <a:chOff x="1206143" y="2388993"/>
              <a:chExt cx="2453839" cy="1292766"/>
            </a:xfrm>
          </p:grpSpPr>
          <p:sp>
            <p:nvSpPr>
              <p:cNvPr id="29" name="Freeform 397"/>
              <p:cNvSpPr/>
              <p:nvPr/>
            </p:nvSpPr>
            <p:spPr bwMode="auto">
              <a:xfrm>
                <a:off x="1206143"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33" name="Freeform 32"/>
              <p:cNvSpPr>
                <a:spLocks noChangeArrowheads="1"/>
              </p:cNvSpPr>
              <p:nvPr/>
            </p:nvSpPr>
            <p:spPr bwMode="auto">
              <a:xfrm>
                <a:off x="1396001" y="2570340"/>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no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34" name="Freeform 33"/>
            <p:cNvSpPr/>
            <p:nvPr/>
          </p:nvSpPr>
          <p:spPr>
            <a:xfrm rot="17467938" flipH="1">
              <a:off x="2087454" y="2919067"/>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38" name="TextBox 37"/>
            <p:cNvSpPr txBox="1"/>
            <p:nvPr/>
          </p:nvSpPr>
          <p:spPr>
            <a:xfrm>
              <a:off x="1204188" y="4276553"/>
              <a:ext cx="2456478" cy="3371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RM 900 000</a:t>
              </a:r>
            </a:p>
          </p:txBody>
        </p:sp>
        <p:sp>
          <p:nvSpPr>
            <p:cNvPr id="40" name="TextBox 39"/>
            <p:cNvSpPr txBox="1"/>
            <p:nvPr/>
          </p:nvSpPr>
          <p:spPr>
            <a:xfrm>
              <a:off x="1463288" y="4750573"/>
              <a:ext cx="1939548" cy="660400"/>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defRPr/>
              </a:pPr>
              <a:r>
                <a:rPr kumimoji="0" lang="en-US" sz="16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Software, Hardware, Data Collection</a:t>
              </a:r>
            </a:p>
          </p:txBody>
        </p:sp>
        <p:sp>
          <p:nvSpPr>
            <p:cNvPr id="35" name="Oval 34"/>
            <p:cNvSpPr/>
            <p:nvPr/>
          </p:nvSpPr>
          <p:spPr>
            <a:xfrm>
              <a:off x="1969272"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nvGrpSpPr>
            <p:cNvPr id="8" name="Group 7"/>
            <p:cNvGrpSpPr/>
            <p:nvPr/>
          </p:nvGrpSpPr>
          <p:grpSpPr>
            <a:xfrm>
              <a:off x="1205305" y="2387512"/>
              <a:ext cx="2454955" cy="1294247"/>
              <a:chOff x="5021913" y="2541392"/>
              <a:chExt cx="2454955" cy="1294247"/>
            </a:xfrm>
            <a:gradFill>
              <a:gsLst>
                <a:gs pos="100000">
                  <a:srgbClr val="66AAFF"/>
                </a:gs>
                <a:gs pos="19000">
                  <a:schemeClr val="accent1"/>
                </a:gs>
              </a:gsLst>
              <a:lin ang="12000000" scaled="0"/>
            </a:gradFill>
          </p:grpSpPr>
          <p:sp>
            <p:nvSpPr>
              <p:cNvPr id="64" name="Freeform 63"/>
              <p:cNvSpPr/>
              <p:nvPr/>
            </p:nvSpPr>
            <p:spPr bwMode="auto">
              <a:xfrm>
                <a:off x="5613438" y="254139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68" name="Freeform 67"/>
              <p:cNvSpPr/>
              <p:nvPr/>
            </p:nvSpPr>
            <p:spPr bwMode="auto">
              <a:xfrm>
                <a:off x="6761961" y="268610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sp>
            <p:nvSpPr>
              <p:cNvPr id="73" name="Freeform 72"/>
              <p:cNvSpPr/>
              <p:nvPr/>
            </p:nvSpPr>
            <p:spPr bwMode="auto">
              <a:xfrm>
                <a:off x="5021913" y="272976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grpSp>
      </p:grpSp>
      <p:sp>
        <p:nvSpPr>
          <p:cNvPr id="81" name="Textfeld 24"/>
          <p:cNvSpPr txBox="1"/>
          <p:nvPr/>
        </p:nvSpPr>
        <p:spPr>
          <a:xfrm>
            <a:off x="1969135" y="103505"/>
            <a:ext cx="8597900" cy="1014730"/>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rPr>
              <a:t>Estimated Cost &amp; Task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Shape 74"/>
          <p:cNvSpPr/>
          <p:nvPr/>
        </p:nvSpPr>
        <p:spPr>
          <a:xfrm rot="15300000">
            <a:off x="5069277" y="7526362"/>
            <a:ext cx="1295961" cy="1171780"/>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0" name="Freeform: Shape 79"/>
          <p:cNvSpPr/>
          <p:nvPr/>
        </p:nvSpPr>
        <p:spPr>
          <a:xfrm rot="15300000">
            <a:off x="5447195" y="9241642"/>
            <a:ext cx="1783134" cy="1612271"/>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63" name="Oval 62"/>
          <p:cNvSpPr/>
          <p:nvPr/>
        </p:nvSpPr>
        <p:spPr>
          <a:xfrm>
            <a:off x="5062279" y="-3720280"/>
            <a:ext cx="14376161" cy="13838863"/>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4" name="Oval 63"/>
          <p:cNvSpPr/>
          <p:nvPr/>
        </p:nvSpPr>
        <p:spPr>
          <a:xfrm>
            <a:off x="4813280" y="-4506577"/>
            <a:ext cx="15411452" cy="15411452"/>
          </a:xfrm>
          <a:prstGeom prst="ellipse">
            <a:avLst/>
          </a:prstGeom>
          <a:noFill/>
          <a:ln w="6350" cap="rnd" cmpd="sng" algn="ctr">
            <a:solidFill>
              <a:srgbClr val="0073FE">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1" name="Oval 60"/>
          <p:cNvSpPr/>
          <p:nvPr/>
        </p:nvSpPr>
        <p:spPr>
          <a:xfrm>
            <a:off x="7590145" y="-2179138"/>
            <a:ext cx="10307147" cy="10756573"/>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59" name="Oval 58"/>
          <p:cNvSpPr/>
          <p:nvPr/>
        </p:nvSpPr>
        <p:spPr>
          <a:xfrm>
            <a:off x="8603252" y="-716605"/>
            <a:ext cx="7831513" cy="7831513"/>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0" name="Oval 59"/>
          <p:cNvSpPr/>
          <p:nvPr/>
        </p:nvSpPr>
        <p:spPr>
          <a:xfrm>
            <a:off x="7848383" y="-1471474"/>
            <a:ext cx="9341241" cy="9341241"/>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2" name="Oval 61"/>
          <p:cNvSpPr/>
          <p:nvPr/>
        </p:nvSpPr>
        <p:spPr>
          <a:xfrm>
            <a:off x="5850509" y="-2949704"/>
            <a:ext cx="12817356" cy="12297711"/>
          </a:xfrm>
          <a:prstGeom prst="ellipse">
            <a:avLst/>
          </a:prstGeom>
          <a:noFill/>
          <a:ln w="6350" cap="rnd" cmpd="sng" algn="ctr">
            <a:solidFill>
              <a:srgbClr val="0073FE">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rgbClr val="000000"/>
              </a:solidFill>
              <a:effectLst/>
              <a:uLnTx/>
              <a:uFillTx/>
              <a:latin typeface="Century Gothic" panose="020B0502020202020204" pitchFamily="34" charset="0"/>
              <a:ea typeface="+mn-ea"/>
              <a:cs typeface="+mn-cs"/>
            </a:endParaRPr>
          </a:p>
        </p:txBody>
      </p:sp>
      <p:sp>
        <p:nvSpPr>
          <p:cNvPr id="65" name="Oval 64"/>
          <p:cNvSpPr/>
          <p:nvPr/>
        </p:nvSpPr>
        <p:spPr>
          <a:xfrm>
            <a:off x="9971403" y="651546"/>
            <a:ext cx="5095211" cy="5095211"/>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6" name="Oval 65"/>
          <p:cNvSpPr/>
          <p:nvPr/>
        </p:nvSpPr>
        <p:spPr>
          <a:xfrm>
            <a:off x="9232287" y="-87570"/>
            <a:ext cx="6573437" cy="6573437"/>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34"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1094" r="19571" b="48611"/>
          <a:stretch>
            <a:fillRect/>
          </a:stretch>
        </p:blipFill>
        <p:spPr>
          <a:xfrm flipH="1">
            <a:off x="8256372" y="2"/>
            <a:ext cx="3935894" cy="4035425"/>
          </a:xfrm>
          <a:prstGeom prst="rect">
            <a:avLst/>
          </a:prstGeom>
          <a:solidFill>
            <a:srgbClr val="F2F2F2">
              <a:alpha val="40000"/>
            </a:srgbClr>
          </a:solidFill>
        </p:spPr>
      </p:pic>
      <p:sp>
        <p:nvSpPr>
          <p:cNvPr id="39" name="Textfeld 24"/>
          <p:cNvSpPr txBox="1"/>
          <p:nvPr/>
        </p:nvSpPr>
        <p:spPr>
          <a:xfrm>
            <a:off x="455930" y="1062990"/>
            <a:ext cx="8450580" cy="119888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altLang="de-DE" sz="7200" spc="540" dirty="0">
                <a:gradFill flip="none" rotWithShape="1">
                  <a:gsLst>
                    <a:gs pos="0">
                      <a:srgbClr val="005FD2"/>
                    </a:gs>
                    <a:gs pos="50000">
                      <a:srgbClr val="0073FE"/>
                    </a:gs>
                    <a:gs pos="100000">
                      <a:srgbClr val="579FFF"/>
                    </a:gs>
                  </a:gsLst>
                  <a:lin ang="0" scaled="1"/>
                  <a:tileRect/>
                </a:gradFill>
              </a:rPr>
              <a:t>IMPLEMENTING</a:t>
            </a:r>
          </a:p>
        </p:txBody>
      </p:sp>
      <p:sp>
        <p:nvSpPr>
          <p:cNvPr id="76" name="Freeform: Shape 75"/>
          <p:cNvSpPr/>
          <p:nvPr/>
        </p:nvSpPr>
        <p:spPr>
          <a:xfrm rot="2700000">
            <a:off x="-15711595" y="4287444"/>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77" name="Freeform: Shape 76"/>
          <p:cNvSpPr/>
          <p:nvPr/>
        </p:nvSpPr>
        <p:spPr>
          <a:xfrm rot="18900000">
            <a:off x="-15826392" y="6735575"/>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78" name="Picture 77">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6375401" y="-6769738"/>
            <a:ext cx="2388399" cy="686665"/>
          </a:xfrm>
          <a:prstGeom prst="rect">
            <a:avLst/>
          </a:prstGeom>
        </p:spPr>
      </p:pic>
      <p:sp>
        <p:nvSpPr>
          <p:cNvPr id="79" name="TextBox 78"/>
          <p:cNvSpPr txBox="1"/>
          <p:nvPr/>
        </p:nvSpPr>
        <p:spPr>
          <a:xfrm>
            <a:off x="3912632" y="-6852514"/>
            <a:ext cx="1967205" cy="769441"/>
          </a:xfrm>
          <a:prstGeom prst="rect">
            <a:avLst/>
          </a:prstGeom>
          <a:noFill/>
        </p:spPr>
        <p:txBody>
          <a:bodyPr wrap="none" rtlCol="0">
            <a:spAutoFit/>
          </a:bodyPr>
          <a:lstStyle/>
          <a:p>
            <a:r>
              <a:rPr lang="en-MY" sz="4400" b="1" dirty="0">
                <a:solidFill>
                  <a:srgbClr val="0073FE"/>
                </a:solidFill>
                <a:latin typeface="Century Gothic" panose="020B0502020202020204" pitchFamily="34" charset="0"/>
              </a:rPr>
              <a:t>hmppt</a:t>
            </a:r>
          </a:p>
        </p:txBody>
      </p:sp>
      <p:sp>
        <p:nvSpPr>
          <p:cNvPr id="81" name="Textfeld 24"/>
          <p:cNvSpPr txBox="1"/>
          <p:nvPr/>
        </p:nvSpPr>
        <p:spPr>
          <a:xfrm>
            <a:off x="1172065" y="12969462"/>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TESTIMONIALS</a:t>
            </a:r>
            <a:endParaRPr lang="de-DE" sz="5400" spc="540" dirty="0">
              <a:gradFill flip="none" rotWithShape="1">
                <a:gsLst>
                  <a:gs pos="0">
                    <a:srgbClr val="005FD2"/>
                  </a:gs>
                  <a:gs pos="50000">
                    <a:srgbClr val="0073FE"/>
                  </a:gs>
                  <a:gs pos="100000">
                    <a:srgbClr val="579FFF"/>
                  </a:gs>
                </a:gsLst>
                <a:lin ang="0" scaled="1"/>
                <a:tileRect/>
              </a:gradFill>
            </a:endParaRPr>
          </a:p>
        </p:txBody>
      </p:sp>
      <p:pic>
        <p:nvPicPr>
          <p:cNvPr id="105" name="Picture Placeholder 104"/>
          <p:cNvPicPr>
            <a:picLocks noGrp="1" noChangeAspect="1"/>
          </p:cNvPicPr>
          <p:nvPr>
            <p:ph type="pic" sz="quarter" idx="12"/>
          </p:nvPr>
        </p:nvPicPr>
        <p:blipFill>
          <a:blip r:embed="rId6"/>
          <a:srcRect t="7339"/>
          <a:stretch>
            <a:fillRect/>
          </a:stretch>
        </p:blipFill>
        <p:spPr>
          <a:xfrm>
            <a:off x="2011045" y="2509520"/>
            <a:ext cx="4024630" cy="397637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220717" y="2068700"/>
            <a:ext cx="3476419" cy="1184533"/>
            <a:chOff x="-4103029" y="1933087"/>
            <a:chExt cx="3476419" cy="1184533"/>
          </a:xfrm>
        </p:grpSpPr>
        <p:sp>
          <p:nvSpPr>
            <p:cNvPr id="56" name="Rectangle: Rounded Corners 55"/>
            <p:cNvSpPr/>
            <p:nvPr/>
          </p:nvSpPr>
          <p:spPr>
            <a:xfrm>
              <a:off x="-3950629" y="2085487"/>
              <a:ext cx="3145885" cy="1032133"/>
            </a:xfrm>
            <a:prstGeom prst="roundRect">
              <a:avLst>
                <a:gd name="adj" fmla="val 25636"/>
              </a:avLst>
            </a:prstGeom>
            <a:solidFill>
              <a:srgbClr val="5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7" name="Rectangle: Rounded Corners 56"/>
            <p:cNvSpPr/>
            <p:nvPr/>
          </p:nvSpPr>
          <p:spPr>
            <a:xfrm>
              <a:off x="-4103029" y="1933087"/>
              <a:ext cx="3476419" cy="1094653"/>
            </a:xfrm>
            <a:prstGeom prst="roundRect">
              <a:avLst>
                <a:gd name="adj" fmla="val 25636"/>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pic>
        <p:nvPicPr>
          <p:cNvPr id="64" name="Picture 63"/>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136208" y="-4309226"/>
            <a:ext cx="2547988" cy="4210174"/>
          </a:xfrm>
          <a:prstGeom prst="rect">
            <a:avLst/>
          </a:prstGeom>
        </p:spPr>
      </p:pic>
      <p:pic>
        <p:nvPicPr>
          <p:cNvPr id="65" name="Picture 64"/>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940395" y="6850069"/>
            <a:ext cx="1776211" cy="3151206"/>
          </a:xfrm>
          <a:prstGeom prst="rect">
            <a:avLst/>
          </a:prstGeom>
        </p:spPr>
      </p:pic>
      <p:sp>
        <p:nvSpPr>
          <p:cNvPr id="54" name="Freeform: Shape 53"/>
          <p:cNvSpPr/>
          <p:nvPr/>
        </p:nvSpPr>
        <p:spPr>
          <a:xfrm>
            <a:off x="7560188" y="2525405"/>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53" name="Freeform: Shape 52"/>
          <p:cNvSpPr/>
          <p:nvPr/>
        </p:nvSpPr>
        <p:spPr>
          <a:xfrm>
            <a:off x="-6092265" y="-4503023"/>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7">
              <a:extLst>
                <a:ext uri="{BEBA8EAE-BF5A-486C-A8C5-ECC9F3942E4B}">
                  <a14:imgProps xmlns:a14="http://schemas.microsoft.com/office/drawing/2010/main">
                    <a14:imgLayer r:embed="rId8">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28" name="Rectangle: Rounded Corners 27"/>
          <p:cNvSpPr/>
          <p:nvPr/>
        </p:nvSpPr>
        <p:spPr>
          <a:xfrm>
            <a:off x="730250" y="2150745"/>
            <a:ext cx="10173970" cy="3419475"/>
          </a:xfrm>
          <a:prstGeom prst="roundRect">
            <a:avLst>
              <a:gd name="adj" fmla="val 1257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MY"/>
          </a:p>
        </p:txBody>
      </p:sp>
      <p:sp>
        <p:nvSpPr>
          <p:cNvPr id="51" name="Textfeld 24"/>
          <p:cNvSpPr txBox="1"/>
          <p:nvPr/>
        </p:nvSpPr>
        <p:spPr>
          <a:xfrm>
            <a:off x="1135871" y="714159"/>
            <a:ext cx="9847868" cy="92202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altLang="de-DE" sz="5400" spc="540" dirty="0">
                <a:gradFill flip="none" rotWithShape="1">
                  <a:gsLst>
                    <a:gs pos="0">
                      <a:srgbClr val="005FD2"/>
                    </a:gs>
                    <a:gs pos="50000">
                      <a:srgbClr val="0073FE"/>
                    </a:gs>
                    <a:gs pos="100000">
                      <a:srgbClr val="579FFF"/>
                    </a:gs>
                  </a:gsLst>
                  <a:lin ang="0" scaled="1"/>
                  <a:tileRect/>
                </a:gradFill>
              </a:rPr>
              <a:t>MILESTONE CHART</a:t>
            </a:r>
          </a:p>
        </p:txBody>
      </p:sp>
      <p:sp>
        <p:nvSpPr>
          <p:cNvPr id="52" name="Rectangle: Rounded Corners 51"/>
          <p:cNvSpPr/>
          <p:nvPr/>
        </p:nvSpPr>
        <p:spPr>
          <a:xfrm>
            <a:off x="8653893" y="8590883"/>
            <a:ext cx="1925680" cy="1880836"/>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5" name="Textfeld 24"/>
          <p:cNvSpPr txBox="1"/>
          <p:nvPr/>
        </p:nvSpPr>
        <p:spPr>
          <a:xfrm rot="15534861">
            <a:off x="2842559" y="13395859"/>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58" name="Textfeld 24"/>
          <p:cNvSpPr txBox="1"/>
          <p:nvPr/>
        </p:nvSpPr>
        <p:spPr>
          <a:xfrm rot="17079397">
            <a:off x="3921682" y="14672845"/>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59" name="Oval 58"/>
          <p:cNvSpPr/>
          <p:nvPr/>
        </p:nvSpPr>
        <p:spPr>
          <a:xfrm>
            <a:off x="7589252" y="13592707"/>
            <a:ext cx="3077023" cy="1046580"/>
          </a:xfrm>
          <a:prstGeom prst="ellipse">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p:cNvPicPr>
            <a:picLocks noChangeAspect="1"/>
          </p:cNvPicPr>
          <p:nvPr/>
        </p:nvPicPr>
        <p:blipFill>
          <a:blip r:embed="rId9"/>
          <a:stretch>
            <a:fillRect/>
          </a:stretch>
        </p:blipFill>
        <p:spPr>
          <a:xfrm>
            <a:off x="8066982" y="6942564"/>
            <a:ext cx="2471157" cy="4083221"/>
          </a:xfrm>
          <a:prstGeom prst="rect">
            <a:avLst/>
          </a:prstGeom>
        </p:spPr>
      </p:pic>
      <p:pic>
        <p:nvPicPr>
          <p:cNvPr id="16" name="Picture 15"/>
          <p:cNvPicPr>
            <a:picLocks noChangeAspect="1"/>
          </p:cNvPicPr>
          <p:nvPr/>
        </p:nvPicPr>
        <p:blipFill>
          <a:blip r:embed="rId10"/>
          <a:stretch>
            <a:fillRect/>
          </a:stretch>
        </p:blipFill>
        <p:spPr>
          <a:xfrm>
            <a:off x="7772954" y="11204520"/>
            <a:ext cx="2212212" cy="3929990"/>
          </a:xfrm>
          <a:prstGeom prst="rect">
            <a:avLst/>
          </a:prstGeom>
        </p:spPr>
      </p:pic>
      <p:sp>
        <p:nvSpPr>
          <p:cNvPr id="66" name="TextBox 65"/>
          <p:cNvSpPr txBox="1"/>
          <p:nvPr/>
        </p:nvSpPr>
        <p:spPr>
          <a:xfrm>
            <a:off x="-7967308" y="3665807"/>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15%</a:t>
            </a:r>
            <a:endParaRPr lang="en-US" sz="5000" b="1">
              <a:solidFill>
                <a:schemeClr val="accent1"/>
              </a:solidFill>
              <a:latin typeface="Century Gothic" panose="020B0502020202020204" pitchFamily="34" charset="0"/>
            </a:endParaRPr>
          </a:p>
        </p:txBody>
      </p:sp>
      <p:sp>
        <p:nvSpPr>
          <p:cNvPr id="67" name="TextBox 66"/>
          <p:cNvSpPr txBox="1"/>
          <p:nvPr/>
        </p:nvSpPr>
        <p:spPr>
          <a:xfrm>
            <a:off x="-7967308" y="4844339"/>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32%</a:t>
            </a:r>
          </a:p>
        </p:txBody>
      </p:sp>
      <p:sp>
        <p:nvSpPr>
          <p:cNvPr id="69" name="TextBox 68"/>
          <p:cNvSpPr txBox="1"/>
          <p:nvPr/>
        </p:nvSpPr>
        <p:spPr>
          <a:xfrm>
            <a:off x="-5220717" y="4894414"/>
            <a:ext cx="2035150"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performed two more more transactions within one year of signing up</a:t>
            </a:r>
          </a:p>
        </p:txBody>
      </p:sp>
      <p:sp>
        <p:nvSpPr>
          <p:cNvPr id="70" name="TextBox 69"/>
          <p:cNvSpPr txBox="1"/>
          <p:nvPr/>
        </p:nvSpPr>
        <p:spPr>
          <a:xfrm>
            <a:off x="-5220717" y="3742711"/>
            <a:ext cx="1963936"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referred at least one friend who also became a registered user</a:t>
            </a:r>
          </a:p>
        </p:txBody>
      </p:sp>
      <p:sp>
        <p:nvSpPr>
          <p:cNvPr id="71" name="Textfeld 24"/>
          <p:cNvSpPr txBox="1"/>
          <p:nvPr/>
        </p:nvSpPr>
        <p:spPr>
          <a:xfrm>
            <a:off x="-5052002" y="2050874"/>
            <a:ext cx="3202489" cy="888256"/>
          </a:xfrm>
          <a:prstGeom prst="rect">
            <a:avLst/>
          </a:prstGeom>
          <a:noFill/>
        </p:spPr>
        <p:txBody>
          <a:bodyPr wrap="square" rtlCol="0">
            <a:spAutoFit/>
          </a:bodyPr>
          <a:lstStyle>
            <a:defPPr>
              <a:defRPr lang="en-US"/>
            </a:defPPr>
            <a:lvl1pPr algn="ctr">
              <a:lnSpc>
                <a:spcPct val="150000"/>
              </a:lnSpc>
              <a:defRPr sz="1500">
                <a:latin typeface="Century Gothic" panose="020B0502020202020204" pitchFamily="34" charset="0"/>
              </a:defRPr>
            </a:lvl1pPr>
          </a:lstStyle>
          <a:p>
            <a:pPr algn="l"/>
            <a:r>
              <a:rPr lang="en-US" sz="1200" dirty="0">
                <a:solidFill>
                  <a:schemeClr val="bg1"/>
                </a:solidFill>
              </a:rPr>
              <a:t>Our product features a pleasant user interface that allows a user to complete a transaction under a minute.</a:t>
            </a:r>
            <a:endParaRPr lang="de-DE" sz="1200" dirty="0">
              <a:solidFill>
                <a:schemeClr val="bg1"/>
              </a:solidFill>
            </a:endParaRPr>
          </a:p>
        </p:txBody>
      </p:sp>
      <p:sp>
        <p:nvSpPr>
          <p:cNvPr id="72" name="Rectangle: Rounded Corners 71"/>
          <p:cNvSpPr/>
          <p:nvPr/>
        </p:nvSpPr>
        <p:spPr>
          <a:xfrm>
            <a:off x="-8281913" y="3742711"/>
            <a:ext cx="124840" cy="1836700"/>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3" name="Textfeld 24"/>
          <p:cNvSpPr txBox="1"/>
          <p:nvPr/>
        </p:nvSpPr>
        <p:spPr>
          <a:xfrm>
            <a:off x="-4032616" y="1376219"/>
            <a:ext cx="3539465" cy="58477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3200" dirty="0">
                <a:gradFill flip="none" rotWithShape="1">
                  <a:gsLst>
                    <a:gs pos="0">
                      <a:srgbClr val="005FD2"/>
                    </a:gs>
                    <a:gs pos="50000">
                      <a:srgbClr val="0073FE"/>
                    </a:gs>
                    <a:gs pos="100000">
                      <a:srgbClr val="579FFF"/>
                    </a:gs>
                  </a:gsLst>
                  <a:lin ang="0" scaled="1"/>
                  <a:tileRect/>
                </a:gradFill>
              </a:rPr>
              <a:t>Product Mockup</a:t>
            </a:r>
            <a:endParaRPr lang="de-DE" sz="3200" dirty="0">
              <a:gradFill flip="none" rotWithShape="1">
                <a:gsLst>
                  <a:gs pos="0">
                    <a:srgbClr val="005FD2"/>
                  </a:gs>
                  <a:gs pos="50000">
                    <a:srgbClr val="0073FE"/>
                  </a:gs>
                  <a:gs pos="100000">
                    <a:srgbClr val="579FFF"/>
                  </a:gs>
                </a:gsLst>
                <a:lin ang="0" scaled="1"/>
                <a:tileRect/>
              </a:gradFill>
            </a:endParaRPr>
          </a:p>
        </p:txBody>
      </p:sp>
      <p:pic>
        <p:nvPicPr>
          <p:cNvPr id="60" name="Picture Placeholder 59"/>
          <p:cNvPicPr>
            <a:picLocks noGrp="1" noChangeAspect="1"/>
          </p:cNvPicPr>
          <p:nvPr>
            <p:ph type="pic" sz="quarter" idx="12"/>
          </p:nvPr>
        </p:nvPicPr>
        <p:blipFill>
          <a:blip r:embed="rId11"/>
          <a:srcRect/>
          <a:stretch>
            <a:fillRect/>
          </a:stretch>
        </p:blipFill>
        <p:spPr>
          <a:xfrm>
            <a:off x="2277110" y="2373630"/>
            <a:ext cx="7202805" cy="2823210"/>
          </a:xfrm>
          <a:prstGeom prst="rect">
            <a:avLst/>
          </a:prstGeom>
          <a:scene3d>
            <a:camera prst="orthographicFront"/>
            <a:lightRig rig="threePt" dir="t">
              <a:rot lat="0" lon="0" rev="0"/>
            </a:lightRig>
          </a:scene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checkerboard(across)">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p:cNvSpPr/>
          <p:nvPr/>
        </p:nvSpPr>
        <p:spPr>
          <a:xfrm rot="6200442">
            <a:off x="-3542786" y="995368"/>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 name="Freeform: Shape 7"/>
          <p:cNvSpPr/>
          <p:nvPr/>
        </p:nvSpPr>
        <p:spPr>
          <a:xfrm rot="4500000">
            <a:off x="-3657583" y="3443499"/>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5" name="Rectangle: Rounded Corners 14"/>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p:cNvGrpSpPr/>
          <p:nvPr/>
        </p:nvGrpSpPr>
        <p:grpSpPr>
          <a:xfrm>
            <a:off x="5210790" y="11030247"/>
            <a:ext cx="739116" cy="4960579"/>
            <a:chOff x="13653454" y="1033821"/>
            <a:chExt cx="739116" cy="4960579"/>
          </a:xfrm>
        </p:grpSpPr>
        <p:sp>
          <p:nvSpPr>
            <p:cNvPr id="17" name="Rectangle: Rounded Corners 16"/>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p:cNvGrpSpPr/>
            <p:nvPr/>
          </p:nvGrpSpPr>
          <p:grpSpPr>
            <a:xfrm>
              <a:off x="13786931" y="4950961"/>
              <a:ext cx="471230" cy="471230"/>
              <a:chOff x="5879539" y="4659061"/>
              <a:chExt cx="471230" cy="471230"/>
            </a:xfrm>
          </p:grpSpPr>
          <p:sp>
            <p:nvSpPr>
              <p:cNvPr id="28" name="Oval 27"/>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p:cNvGrpSpPr/>
            <p:nvPr/>
          </p:nvGrpSpPr>
          <p:grpSpPr>
            <a:xfrm>
              <a:off x="13786931" y="3787059"/>
              <a:ext cx="471230" cy="471230"/>
              <a:chOff x="5879539" y="3701037"/>
              <a:chExt cx="471230" cy="471230"/>
            </a:xfrm>
          </p:grpSpPr>
          <p:sp>
            <p:nvSpPr>
              <p:cNvPr id="26" name="Oval 25"/>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p:cNvGrpSpPr/>
            <p:nvPr/>
          </p:nvGrpSpPr>
          <p:grpSpPr>
            <a:xfrm>
              <a:off x="13786931" y="2669986"/>
              <a:ext cx="471230" cy="471230"/>
              <a:chOff x="5879539" y="2743013"/>
              <a:chExt cx="471230" cy="471230"/>
            </a:xfrm>
          </p:grpSpPr>
          <p:sp>
            <p:nvSpPr>
              <p:cNvPr id="24" name="Oval 23"/>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p:cNvGrpSpPr/>
            <p:nvPr/>
          </p:nvGrpSpPr>
          <p:grpSpPr>
            <a:xfrm>
              <a:off x="13786931" y="1594688"/>
              <a:ext cx="471230" cy="471230"/>
              <a:chOff x="5879539" y="1784988"/>
              <a:chExt cx="471230" cy="471230"/>
            </a:xfrm>
          </p:grpSpPr>
          <p:sp>
            <p:nvSpPr>
              <p:cNvPr id="22" name="Oval 21"/>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p:cNvGrpSpPr/>
          <p:nvPr/>
        </p:nvGrpSpPr>
        <p:grpSpPr>
          <a:xfrm>
            <a:off x="1284103" y="20505326"/>
            <a:ext cx="3512575" cy="1027253"/>
            <a:chOff x="1284103" y="4672950"/>
            <a:chExt cx="3512575" cy="1027253"/>
          </a:xfrm>
        </p:grpSpPr>
        <p:sp>
          <p:nvSpPr>
            <p:cNvPr id="31" name="Rectangle: Rounded Corners 30"/>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p:cNvGrpSpPr/>
          <p:nvPr/>
        </p:nvGrpSpPr>
        <p:grpSpPr>
          <a:xfrm>
            <a:off x="1302511" y="17171652"/>
            <a:ext cx="3494167" cy="1027253"/>
            <a:chOff x="1302511" y="3558309"/>
            <a:chExt cx="3494167" cy="1027253"/>
          </a:xfrm>
        </p:grpSpPr>
        <p:sp>
          <p:nvSpPr>
            <p:cNvPr id="34" name="Rectangle: Rounded Corners 33"/>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p:cNvGrpSpPr/>
          <p:nvPr/>
        </p:nvGrpSpPr>
        <p:grpSpPr>
          <a:xfrm>
            <a:off x="1284102" y="14596143"/>
            <a:ext cx="3494167" cy="1027253"/>
            <a:chOff x="1284102" y="2443668"/>
            <a:chExt cx="3494167" cy="1027253"/>
          </a:xfrm>
        </p:grpSpPr>
        <p:sp>
          <p:nvSpPr>
            <p:cNvPr id="37" name="Rectangle: Rounded Corners 36"/>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p:cNvGrpSpPr/>
          <p:nvPr/>
        </p:nvGrpSpPr>
        <p:grpSpPr>
          <a:xfrm>
            <a:off x="1284102" y="10662817"/>
            <a:ext cx="3494167" cy="1027253"/>
            <a:chOff x="1284102" y="1329027"/>
            <a:chExt cx="3494167" cy="1027253"/>
          </a:xfrm>
        </p:grpSpPr>
        <p:sp>
          <p:nvSpPr>
            <p:cNvPr id="40" name="Rectangle: Rounded Corners 39"/>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a:fillRect/>
          </a:stretch>
        </p:blipFill>
        <p:spPr>
          <a:xfrm flipH="1">
            <a:off x="6096000" y="-15238"/>
            <a:ext cx="6703714" cy="6873238"/>
          </a:xfrm>
          <a:prstGeom prst="rect">
            <a:avLst/>
          </a:prstGeom>
          <a:solidFill>
            <a:srgbClr val="F2F2F2">
              <a:alpha val="40000"/>
            </a:srgbClr>
          </a:solidFill>
        </p:spPr>
      </p:pic>
      <p:sp>
        <p:nvSpPr>
          <p:cNvPr id="13" name="TextBox 12"/>
          <p:cNvSpPr txBox="1"/>
          <p:nvPr/>
        </p:nvSpPr>
        <p:spPr>
          <a:xfrm>
            <a:off x="3020060" y="850900"/>
            <a:ext cx="6684645" cy="1568450"/>
          </a:xfrm>
          <a:prstGeom prst="rect">
            <a:avLst/>
          </a:prstGeom>
          <a:noFill/>
        </p:spPr>
        <p:txBody>
          <a:bodyPr wrap="square" rtlCol="0">
            <a:spAutoFit/>
          </a:bodyPr>
          <a:lstStyle/>
          <a:p>
            <a:r>
              <a:rPr lang="en-US" altLang="en-MY" sz="9600" b="1" dirty="0">
                <a:solidFill>
                  <a:srgbClr val="0073FE"/>
                </a:solidFill>
                <a:latin typeface="Century Gothic" panose="020B0502020202020204" pitchFamily="34" charset="0"/>
              </a:rPr>
              <a:t>CLOSING</a:t>
            </a:r>
          </a:p>
        </p:txBody>
      </p:sp>
      <p:pic>
        <p:nvPicPr>
          <p:cNvPr id="106" name="Picture 105"/>
          <p:cNvPicPr/>
          <p:nvPr/>
        </p:nvPicPr>
        <p:blipFill>
          <a:blip r:embed="rId4"/>
          <a:srcRect t="46935"/>
          <a:stretch>
            <a:fillRect/>
          </a:stretch>
        </p:blipFill>
        <p:spPr>
          <a:xfrm>
            <a:off x="3529965" y="3110865"/>
            <a:ext cx="4889500" cy="274256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quare"/>
          <p:cNvSpPr/>
          <p:nvPr/>
        </p:nvSpPr>
        <p:spPr>
          <a:xfrm>
            <a:off x="1012190" y="2484120"/>
            <a:ext cx="10436860" cy="2593340"/>
          </a:xfrm>
          <a:prstGeom prst="roundRect">
            <a:avLst>
              <a:gd name="adj" fmla="val 4395"/>
            </a:avLst>
          </a:prstGeom>
        </p:spPr>
        <p:style>
          <a:lnRef idx="2">
            <a:schemeClr val="accent2"/>
          </a:lnRef>
          <a:fillRef idx="1">
            <a:schemeClr val="lt1"/>
          </a:fillRef>
          <a:effectRef idx="0">
            <a:schemeClr val="accent2"/>
          </a:effectRef>
          <a:fontRef idx="minor">
            <a:schemeClr val="dk1"/>
          </a:fontRef>
        </p:style>
        <p:txBody>
          <a:bodyPr lIns="25359" tIns="25359" rIns="25359" bIns="25359" anchor="ctr"/>
          <a:lstStyle/>
          <a:p>
            <a:pPr marL="0" marR="0" lvl="0" indent="0" algn="l" defTabSz="913130" rtl="0" eaLnBrk="1" fontAlgn="auto" latinLnBrk="0" hangingPunct="1">
              <a:lnSpc>
                <a:spcPct val="100000"/>
              </a:lnSpc>
              <a:spcBef>
                <a:spcPts val="0"/>
              </a:spcBef>
              <a:spcAft>
                <a:spcPts val="0"/>
              </a:spcAft>
              <a:buClrTx/>
              <a:buSzTx/>
              <a:buFontTx/>
              <a:buNone/>
              <a:defRPr sz="3600"/>
            </a:pPr>
            <a:endParaRPr kumimoji="0" sz="3595" b="0" i="0" u="none" strike="noStrike" kern="1200" cap="none" spc="0" normalizeH="0" baseline="0" noProof="0">
              <a:ln>
                <a:noFill/>
              </a:ln>
              <a:solidFill>
                <a:prstClr val="black"/>
              </a:solidFill>
              <a:effectLst/>
              <a:uLnTx/>
              <a:uFillTx/>
              <a:latin typeface="Segoe UI" panose="020B0502040204020203"/>
              <a:ea typeface="Helvetica Neue"/>
              <a:cs typeface="Helvetica Neue"/>
              <a:sym typeface="Century Gothic" panose="020B0502020202020204"/>
            </a:endParaRPr>
          </a:p>
        </p:txBody>
      </p:sp>
      <p:sp>
        <p:nvSpPr>
          <p:cNvPr id="14" name="TextBox 13"/>
          <p:cNvSpPr txBox="1"/>
          <p:nvPr/>
        </p:nvSpPr>
        <p:spPr>
          <a:xfrm>
            <a:off x="1278255" y="3086735"/>
            <a:ext cx="9636125" cy="1198880"/>
          </a:xfrm>
          <a:prstGeom prst="rect">
            <a:avLst/>
          </a:prstGeom>
          <a:noFill/>
        </p:spPr>
        <p:txBody>
          <a:bodyPr wrap="square" rtlCol="0">
            <a:spAutoFit/>
          </a:bodyPr>
          <a:lstStyle/>
          <a:p>
            <a:pPr marL="0" marR="0" lvl="0" indent="0" algn="just" defTabSz="913130" rtl="0" eaLnBrk="1" fontAlgn="auto" latinLnBrk="0" hangingPunct="1">
              <a:lnSpc>
                <a:spcPct val="150000"/>
              </a:lnSpc>
              <a:spcBef>
                <a:spcPts val="0"/>
              </a:spcBef>
              <a:spcAft>
                <a:spcPts val="0"/>
              </a:spcAft>
              <a:buClrTx/>
              <a:buSzTx/>
              <a:buFontTx/>
              <a:buNone/>
              <a:defRPr/>
            </a:pPr>
            <a:r>
              <a:rPr kumimoji="0" lang="en-US" sz="1200" i="0" u="none" strike="noStrike" kern="1200" cap="none" spc="0" normalizeH="0" baseline="0" noProof="0" dirty="0">
                <a:ln>
                  <a:noFill/>
                </a:ln>
                <a:solidFill>
                  <a:prstClr val="black"/>
                </a:solidFill>
                <a:effectLst/>
                <a:uLnTx/>
                <a:uFillTx/>
                <a:latin typeface="Century Gothic" panose="020B0502020202020204" pitchFamily="34" charset="0"/>
              </a:rPr>
              <a:t>The team, as a whole, learned several lessons throughout this project. Having stakeholder involves throughout the life cycle enable to make known their views and to work together to ensure that these views are considered to met business and technical requirements. Besides that, a skilled Project Manager is essential to manage resources, engage suppliers, and deal with team conflict.</a:t>
            </a:r>
          </a:p>
        </p:txBody>
      </p:sp>
      <p:sp>
        <p:nvSpPr>
          <p:cNvPr id="51" name="Textfeld 24"/>
          <p:cNvSpPr txBox="1"/>
          <p:nvPr/>
        </p:nvSpPr>
        <p:spPr>
          <a:xfrm>
            <a:off x="1135871" y="714159"/>
            <a:ext cx="9847868" cy="92202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altLang="de-DE" sz="5400" spc="540" dirty="0">
                <a:gradFill flip="none" rotWithShape="1">
                  <a:gsLst>
                    <a:gs pos="0">
                      <a:srgbClr val="005FD2"/>
                    </a:gs>
                    <a:gs pos="50000">
                      <a:srgbClr val="0073FE"/>
                    </a:gs>
                    <a:gs pos="100000">
                      <a:srgbClr val="579FFF"/>
                    </a:gs>
                  </a:gsLst>
                  <a:lin ang="0" scaled="1"/>
                  <a:tileRect/>
                </a:gradFill>
              </a:rPr>
              <a:t>LESSON LEARNT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0" fill="hold"/>
                                        <p:tgtEl>
                                          <p:spTgt spid="32"/>
                                        </p:tgtEl>
                                        <p:attrNameLst>
                                          <p:attrName>ppt_x</p:attrName>
                                        </p:attrNameLst>
                                      </p:cBhvr>
                                      <p:tavLst>
                                        <p:tav tm="0">
                                          <p:val>
                                            <p:strVal val="#ppt_x"/>
                                          </p:val>
                                        </p:tav>
                                        <p:tav tm="100000">
                                          <p:val>
                                            <p:strVal val="#ppt_x"/>
                                          </p:val>
                                        </p:tav>
                                      </p:tavLst>
                                    </p:anim>
                                    <p:anim calcmode="lin" valueType="num">
                                      <p:cBhvr additive="base">
                                        <p:cTn id="8" dur="10000" fill="hold"/>
                                        <p:tgtEl>
                                          <p:spTgt spid="3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0000" fill="hold"/>
                                        <p:tgtEl>
                                          <p:spTgt spid="3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checkerboard(across)">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2" grpId="1" bldLvl="0" animBg="1"/>
      <p:bldP spid="51" grpId="0"/>
      <p:bldP spid="5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p:cNvGrpSpPr/>
          <p:nvPr/>
        </p:nvGrpSpPr>
        <p:grpSpPr>
          <a:xfrm>
            <a:off x="5210790" y="11030247"/>
            <a:ext cx="739116" cy="4960579"/>
            <a:chOff x="13653454" y="1033821"/>
            <a:chExt cx="739116" cy="4960579"/>
          </a:xfrm>
        </p:grpSpPr>
        <p:sp>
          <p:nvSpPr>
            <p:cNvPr id="17" name="Rectangle: Rounded Corners 16"/>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p:cNvGrpSpPr/>
            <p:nvPr/>
          </p:nvGrpSpPr>
          <p:grpSpPr>
            <a:xfrm>
              <a:off x="13786931" y="4950961"/>
              <a:ext cx="471230" cy="471230"/>
              <a:chOff x="5879539" y="4659061"/>
              <a:chExt cx="471230" cy="471230"/>
            </a:xfrm>
          </p:grpSpPr>
          <p:sp>
            <p:nvSpPr>
              <p:cNvPr id="28" name="Oval 27"/>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p:cNvGrpSpPr/>
            <p:nvPr/>
          </p:nvGrpSpPr>
          <p:grpSpPr>
            <a:xfrm>
              <a:off x="13786931" y="3787059"/>
              <a:ext cx="471230" cy="471230"/>
              <a:chOff x="5879539" y="3701037"/>
              <a:chExt cx="471230" cy="471230"/>
            </a:xfrm>
          </p:grpSpPr>
          <p:sp>
            <p:nvSpPr>
              <p:cNvPr id="26" name="Oval 25"/>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p:cNvGrpSpPr/>
            <p:nvPr/>
          </p:nvGrpSpPr>
          <p:grpSpPr>
            <a:xfrm>
              <a:off x="13786931" y="2669986"/>
              <a:ext cx="471230" cy="471230"/>
              <a:chOff x="5879539" y="2743013"/>
              <a:chExt cx="471230" cy="471230"/>
            </a:xfrm>
          </p:grpSpPr>
          <p:sp>
            <p:nvSpPr>
              <p:cNvPr id="24" name="Oval 23"/>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p:cNvGrpSpPr/>
            <p:nvPr/>
          </p:nvGrpSpPr>
          <p:grpSpPr>
            <a:xfrm>
              <a:off x="13786931" y="1594688"/>
              <a:ext cx="471230" cy="471230"/>
              <a:chOff x="5879539" y="1784988"/>
              <a:chExt cx="471230" cy="471230"/>
            </a:xfrm>
          </p:grpSpPr>
          <p:sp>
            <p:nvSpPr>
              <p:cNvPr id="22" name="Oval 21"/>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p:cNvGrpSpPr/>
          <p:nvPr/>
        </p:nvGrpSpPr>
        <p:grpSpPr>
          <a:xfrm>
            <a:off x="1284103" y="20505326"/>
            <a:ext cx="3512575" cy="1027253"/>
            <a:chOff x="1284103" y="4672950"/>
            <a:chExt cx="3512575" cy="1027253"/>
          </a:xfrm>
        </p:grpSpPr>
        <p:sp>
          <p:nvSpPr>
            <p:cNvPr id="31" name="Rectangle: Rounded Corners 30"/>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p:cNvGrpSpPr/>
          <p:nvPr/>
        </p:nvGrpSpPr>
        <p:grpSpPr>
          <a:xfrm>
            <a:off x="1302511" y="17171652"/>
            <a:ext cx="3494167" cy="1027253"/>
            <a:chOff x="1302511" y="3558309"/>
            <a:chExt cx="3494167" cy="1027253"/>
          </a:xfrm>
        </p:grpSpPr>
        <p:sp>
          <p:nvSpPr>
            <p:cNvPr id="34" name="Rectangle: Rounded Corners 33"/>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p:cNvGrpSpPr/>
          <p:nvPr/>
        </p:nvGrpSpPr>
        <p:grpSpPr>
          <a:xfrm>
            <a:off x="1284102" y="14596143"/>
            <a:ext cx="3494167" cy="1027253"/>
            <a:chOff x="1284102" y="2443668"/>
            <a:chExt cx="3494167" cy="1027253"/>
          </a:xfrm>
        </p:grpSpPr>
        <p:sp>
          <p:nvSpPr>
            <p:cNvPr id="37" name="Rectangle: Rounded Corners 36"/>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p:cNvGrpSpPr/>
          <p:nvPr/>
        </p:nvGrpSpPr>
        <p:grpSpPr>
          <a:xfrm>
            <a:off x="1284102" y="10662817"/>
            <a:ext cx="3494167" cy="1027253"/>
            <a:chOff x="1284102" y="1329027"/>
            <a:chExt cx="3494167" cy="1027253"/>
          </a:xfrm>
        </p:grpSpPr>
        <p:sp>
          <p:nvSpPr>
            <p:cNvPr id="40" name="Rectangle: Rounded Corners 39"/>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p:cNvSpPr txBox="1"/>
          <p:nvPr/>
        </p:nvSpPr>
        <p:spPr>
          <a:xfrm>
            <a:off x="13517022" y="3659302"/>
            <a:ext cx="1398140" cy="461665"/>
          </a:xfrm>
          <a:prstGeom prst="rect">
            <a:avLst/>
          </a:prstGeom>
          <a:noFill/>
        </p:spPr>
        <p:txBody>
          <a:bodyPr wrap="none" rtlCol="0">
            <a:spAutoFit/>
          </a:bodyPr>
          <a:lstStyle/>
          <a:p>
            <a:r>
              <a:rPr lang="en-US" sz="2400" b="1" dirty="0">
                <a:solidFill>
                  <a:schemeClr val="accent1"/>
                </a:solidFill>
                <a:latin typeface="Century Gothic" panose="020B0502020202020204" pitchFamily="34" charset="0"/>
              </a:rPr>
              <a:t>In Detail</a:t>
            </a:r>
          </a:p>
        </p:txBody>
      </p:sp>
      <p:sp>
        <p:nvSpPr>
          <p:cNvPr id="10" name="Textfeld 24"/>
          <p:cNvSpPr txBox="1"/>
          <p:nvPr/>
        </p:nvSpPr>
        <p:spPr>
          <a:xfrm>
            <a:off x="13517022" y="2639257"/>
            <a:ext cx="9847868" cy="1200329"/>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7200" spc="540" dirty="0">
                <a:gradFill flip="none" rotWithShape="1">
                  <a:gsLst>
                    <a:gs pos="0">
                      <a:srgbClr val="005FD2"/>
                    </a:gs>
                    <a:gs pos="50000">
                      <a:srgbClr val="0073FE"/>
                    </a:gs>
                    <a:gs pos="100000">
                      <a:srgbClr val="579FFF"/>
                    </a:gs>
                  </a:gsLst>
                  <a:lin ang="0" scaled="1"/>
                  <a:tileRect/>
                </a:gradFill>
              </a:rPr>
              <a:t>SOLUTION</a:t>
            </a:r>
            <a:endParaRPr lang="de-DE" sz="7200" spc="540" dirty="0">
              <a:gradFill flip="none" rotWithShape="1">
                <a:gsLst>
                  <a:gs pos="0">
                    <a:srgbClr val="005FD2"/>
                  </a:gs>
                  <a:gs pos="50000">
                    <a:srgbClr val="0073FE"/>
                  </a:gs>
                  <a:gs pos="100000">
                    <a:srgbClr val="579FFF"/>
                  </a:gs>
                </a:gsLst>
                <a:lin ang="0" scaled="1"/>
                <a:tileRect/>
              </a:gradFill>
            </a:endParaRPr>
          </a:p>
        </p:txBody>
      </p:sp>
      <p:sp>
        <p:nvSpPr>
          <p:cNvPr id="42" name="Freeform: Shape 41"/>
          <p:cNvSpPr/>
          <p:nvPr/>
        </p:nvSpPr>
        <p:spPr>
          <a:xfrm rot="4622647">
            <a:off x="-4805865" y="30837"/>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43" name="Freeform: Shape 42"/>
          <p:cNvSpPr/>
          <p:nvPr/>
        </p:nvSpPr>
        <p:spPr>
          <a:xfrm rot="2922205">
            <a:off x="-4920662" y="2478968"/>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44"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a:fillRect/>
          </a:stretch>
        </p:blipFill>
        <p:spPr>
          <a:xfrm flipH="1">
            <a:off x="8606972" y="-15238"/>
            <a:ext cx="6703714" cy="6873238"/>
          </a:xfrm>
          <a:prstGeom prst="rect">
            <a:avLst/>
          </a:prstGeom>
          <a:solidFill>
            <a:srgbClr val="F2F2F2">
              <a:alpha val="40000"/>
            </a:srgbClr>
          </a:solidFill>
        </p:spPr>
      </p:pic>
      <p:sp>
        <p:nvSpPr>
          <p:cNvPr id="2" name="Square"/>
          <p:cNvSpPr/>
          <p:nvPr/>
        </p:nvSpPr>
        <p:spPr>
          <a:xfrm>
            <a:off x="2620446" y="840692"/>
            <a:ext cx="5125154" cy="5185543"/>
          </a:xfrm>
          <a:prstGeom prst="roundRect">
            <a:avLst>
              <a:gd name="adj" fmla="val 4395"/>
            </a:avLst>
          </a:prstGeom>
          <a:ln w="12700">
            <a:solidFill>
              <a:schemeClr val="bg1">
                <a:lumMod val="75000"/>
              </a:schemeClr>
            </a:solidFill>
            <a:miter lim="400000"/>
          </a:ln>
        </p:spPr>
        <p:txBody>
          <a:bodyPr lIns="25359" tIns="25359" rIns="25359" bIns="25359" anchor="ctr"/>
          <a:lstStyle/>
          <a:p>
            <a:pPr marL="0" marR="0" lvl="0" indent="0" algn="l" defTabSz="913130" rtl="0" eaLnBrk="1" fontAlgn="auto" latinLnBrk="0" hangingPunct="1">
              <a:lnSpc>
                <a:spcPct val="100000"/>
              </a:lnSpc>
              <a:spcBef>
                <a:spcPts val="0"/>
              </a:spcBef>
              <a:spcAft>
                <a:spcPts val="0"/>
              </a:spcAft>
              <a:buClrTx/>
              <a:buSzTx/>
              <a:buFontTx/>
              <a:buNone/>
              <a:defRPr sz="3600"/>
            </a:pPr>
            <a:endParaRPr kumimoji="0" sz="3595" b="0" i="0" u="none" strike="noStrike" kern="1200" cap="none" spc="0" normalizeH="0" baseline="0" noProof="0">
              <a:ln>
                <a:noFill/>
              </a:ln>
              <a:solidFill>
                <a:prstClr val="black"/>
              </a:solidFill>
              <a:effectLst/>
              <a:uLnTx/>
              <a:uFillTx/>
              <a:latin typeface="Segoe UI" panose="020B0502040204020203"/>
              <a:ea typeface="Helvetica Neue"/>
              <a:cs typeface="Helvetica Neue"/>
              <a:sym typeface="Century Gothic" panose="020B0502020202020204"/>
            </a:endParaRPr>
          </a:p>
        </p:txBody>
      </p:sp>
      <p:sp>
        <p:nvSpPr>
          <p:cNvPr id="3" name="Rounded Rectangle 2">
            <a:hlinkClick r:id="rId4"/>
          </p:cNvPr>
          <p:cNvSpPr/>
          <p:nvPr/>
        </p:nvSpPr>
        <p:spPr bwMode="auto">
          <a:xfrm>
            <a:off x="3455820" y="1285272"/>
            <a:ext cx="3455706" cy="690671"/>
          </a:xfrm>
          <a:prstGeom prst="roundRect">
            <a:avLst>
              <a:gd name="adj" fmla="val 9962"/>
            </a:avLst>
          </a:prstGeom>
          <a:solidFill>
            <a:srgbClr val="0044FF"/>
          </a:solidFill>
          <a:ln w="9525">
            <a:noFill/>
            <a:round/>
          </a:ln>
        </p:spPr>
        <p:txBody>
          <a:bodyPr vert="horz" wrap="square" lIns="121719" tIns="60860" rIns="121719" bIns="60860" numCol="1" rtlCol="0" anchor="ctr" anchorCtr="0" compatLnSpc="1"/>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Century Gothic" panose="020B0502020202020204" pitchFamily="34" charset="0"/>
                <a:ea typeface="Helvetica Neue"/>
                <a:cs typeface="Helvetica Neue"/>
                <a:sym typeface="Century Gothic" panose="020B0502020202020204"/>
              </a:rPr>
              <a:t>WHAT WENT RIGHT ?</a:t>
            </a:r>
          </a:p>
        </p:txBody>
      </p:sp>
      <p:sp>
        <p:nvSpPr>
          <p:cNvPr id="14" name="TextBox 13"/>
          <p:cNvSpPr txBox="1"/>
          <p:nvPr/>
        </p:nvSpPr>
        <p:spPr>
          <a:xfrm>
            <a:off x="3156080" y="2675909"/>
            <a:ext cx="4217176" cy="2584450"/>
          </a:xfrm>
          <a:prstGeom prst="rect">
            <a:avLst/>
          </a:prstGeom>
          <a:noFill/>
        </p:spPr>
        <p:txBody>
          <a:bodyPr wrap="square" rtlCol="0">
            <a:spAutoFit/>
          </a:bodyPr>
          <a:lstStyle/>
          <a:p>
            <a:pPr marL="0" marR="0" lvl="0" indent="0" algn="just" defTabSz="913130" rtl="0" eaLnBrk="1" fontAlgn="auto" latinLnBrk="0" hangingPunct="1">
              <a:lnSpc>
                <a:spcPct val="150000"/>
              </a:lnSpc>
              <a:spcBef>
                <a:spcPts val="0"/>
              </a:spcBef>
              <a:spcAft>
                <a:spcPts val="0"/>
              </a:spcAft>
              <a:buClrTx/>
              <a:buSzTx/>
              <a:buFontTx/>
              <a:buNone/>
              <a:defRPr/>
            </a:pPr>
            <a:r>
              <a:rPr kumimoji="0" lang="en-US" sz="1200" i="0" u="none" strike="noStrike" kern="1200" cap="none" spc="0" normalizeH="0" baseline="0" noProof="0" dirty="0">
                <a:ln>
                  <a:noFill/>
                </a:ln>
                <a:solidFill>
                  <a:prstClr val="black"/>
                </a:solidFill>
                <a:effectLst/>
                <a:uLnTx/>
                <a:uFillTx/>
                <a:latin typeface="Century Gothic" panose="020B0502020202020204" pitchFamily="34" charset="0"/>
              </a:rPr>
              <a:t>Many things have went right throughout the project. Good planning paid off in execution. We spent a fair amount of time developing a good project charter, scope statement, WBS, Gantt Chart, and so on. Everyone worked together to develop these planning documents. Besides that, a competent team have perform all the activities within a project environment to expected and recognized standards to met satisfy stakeholders and met project success criteria.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0" fill="hold"/>
                                        <p:tgtEl>
                                          <p:spTgt spid="2"/>
                                        </p:tgtEl>
                                        <p:attrNameLst>
                                          <p:attrName>ppt_x</p:attrName>
                                        </p:attrNameLst>
                                      </p:cBhvr>
                                      <p:tavLst>
                                        <p:tav tm="0">
                                          <p:val>
                                            <p:strVal val="#ppt_x"/>
                                          </p:val>
                                        </p:tav>
                                        <p:tav tm="100000">
                                          <p:val>
                                            <p:strVal val="#ppt_x"/>
                                          </p:val>
                                        </p:tav>
                                      </p:tavLst>
                                    </p:anim>
                                    <p:anim calcmode="lin" valueType="num">
                                      <p:cBhvr additive="base">
                                        <p:cTn id="8" dur="10000" fill="hold"/>
                                        <p:tgtEl>
                                          <p:spTgt spid="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0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p:cNvGrpSpPr/>
          <p:nvPr/>
        </p:nvGrpSpPr>
        <p:grpSpPr>
          <a:xfrm>
            <a:off x="5210790" y="11030247"/>
            <a:ext cx="739116" cy="4960579"/>
            <a:chOff x="13653454" y="1033821"/>
            <a:chExt cx="739116" cy="4960579"/>
          </a:xfrm>
        </p:grpSpPr>
        <p:sp>
          <p:nvSpPr>
            <p:cNvPr id="17" name="Rectangle: Rounded Corners 16"/>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p:cNvGrpSpPr/>
            <p:nvPr/>
          </p:nvGrpSpPr>
          <p:grpSpPr>
            <a:xfrm>
              <a:off x="13786931" y="4950961"/>
              <a:ext cx="471230" cy="471230"/>
              <a:chOff x="5879539" y="4659061"/>
              <a:chExt cx="471230" cy="471230"/>
            </a:xfrm>
          </p:grpSpPr>
          <p:sp>
            <p:nvSpPr>
              <p:cNvPr id="28" name="Oval 27"/>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p:cNvGrpSpPr/>
            <p:nvPr/>
          </p:nvGrpSpPr>
          <p:grpSpPr>
            <a:xfrm>
              <a:off x="13786931" y="3787059"/>
              <a:ext cx="471230" cy="471230"/>
              <a:chOff x="5879539" y="3701037"/>
              <a:chExt cx="471230" cy="471230"/>
            </a:xfrm>
          </p:grpSpPr>
          <p:sp>
            <p:nvSpPr>
              <p:cNvPr id="26" name="Oval 25"/>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p:cNvGrpSpPr/>
            <p:nvPr/>
          </p:nvGrpSpPr>
          <p:grpSpPr>
            <a:xfrm>
              <a:off x="13786931" y="2669986"/>
              <a:ext cx="471230" cy="471230"/>
              <a:chOff x="5879539" y="2743013"/>
              <a:chExt cx="471230" cy="471230"/>
            </a:xfrm>
          </p:grpSpPr>
          <p:sp>
            <p:nvSpPr>
              <p:cNvPr id="24" name="Oval 23"/>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p:cNvGrpSpPr/>
            <p:nvPr/>
          </p:nvGrpSpPr>
          <p:grpSpPr>
            <a:xfrm>
              <a:off x="13786931" y="1594688"/>
              <a:ext cx="471230" cy="471230"/>
              <a:chOff x="5879539" y="1784988"/>
              <a:chExt cx="471230" cy="471230"/>
            </a:xfrm>
          </p:grpSpPr>
          <p:sp>
            <p:nvSpPr>
              <p:cNvPr id="22" name="Oval 21"/>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p:cNvGrpSpPr/>
          <p:nvPr/>
        </p:nvGrpSpPr>
        <p:grpSpPr>
          <a:xfrm>
            <a:off x="1284103" y="20505326"/>
            <a:ext cx="3512575" cy="1027253"/>
            <a:chOff x="1284103" y="4672950"/>
            <a:chExt cx="3512575" cy="1027253"/>
          </a:xfrm>
        </p:grpSpPr>
        <p:sp>
          <p:nvSpPr>
            <p:cNvPr id="31" name="Rectangle: Rounded Corners 30"/>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p:cNvGrpSpPr/>
          <p:nvPr/>
        </p:nvGrpSpPr>
        <p:grpSpPr>
          <a:xfrm>
            <a:off x="1302511" y="17171652"/>
            <a:ext cx="3494167" cy="1027253"/>
            <a:chOff x="1302511" y="3558309"/>
            <a:chExt cx="3494167" cy="1027253"/>
          </a:xfrm>
        </p:grpSpPr>
        <p:sp>
          <p:nvSpPr>
            <p:cNvPr id="34" name="Rectangle: Rounded Corners 33"/>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p:cNvGrpSpPr/>
          <p:nvPr/>
        </p:nvGrpSpPr>
        <p:grpSpPr>
          <a:xfrm>
            <a:off x="1284102" y="14596143"/>
            <a:ext cx="3494167" cy="1027253"/>
            <a:chOff x="1284102" y="2443668"/>
            <a:chExt cx="3494167" cy="1027253"/>
          </a:xfrm>
        </p:grpSpPr>
        <p:sp>
          <p:nvSpPr>
            <p:cNvPr id="37" name="Rectangle: Rounded Corners 36"/>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p:cNvGrpSpPr/>
          <p:nvPr/>
        </p:nvGrpSpPr>
        <p:grpSpPr>
          <a:xfrm>
            <a:off x="1284102" y="10662817"/>
            <a:ext cx="3494167" cy="1027253"/>
            <a:chOff x="1284102" y="1329027"/>
            <a:chExt cx="3494167" cy="1027253"/>
          </a:xfrm>
        </p:grpSpPr>
        <p:sp>
          <p:nvSpPr>
            <p:cNvPr id="40" name="Rectangle: Rounded Corners 39"/>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p:cNvSpPr txBox="1"/>
          <p:nvPr/>
        </p:nvSpPr>
        <p:spPr>
          <a:xfrm>
            <a:off x="13517022" y="3659302"/>
            <a:ext cx="1398140" cy="461665"/>
          </a:xfrm>
          <a:prstGeom prst="rect">
            <a:avLst/>
          </a:prstGeom>
          <a:noFill/>
        </p:spPr>
        <p:txBody>
          <a:bodyPr wrap="none" rtlCol="0">
            <a:spAutoFit/>
          </a:bodyPr>
          <a:lstStyle/>
          <a:p>
            <a:r>
              <a:rPr lang="en-US" sz="2400" b="1" dirty="0">
                <a:solidFill>
                  <a:schemeClr val="accent1"/>
                </a:solidFill>
                <a:latin typeface="Century Gothic" panose="020B0502020202020204" pitchFamily="34" charset="0"/>
              </a:rPr>
              <a:t>In Detail</a:t>
            </a:r>
          </a:p>
        </p:txBody>
      </p:sp>
      <p:sp>
        <p:nvSpPr>
          <p:cNvPr id="10" name="Textfeld 24"/>
          <p:cNvSpPr txBox="1"/>
          <p:nvPr/>
        </p:nvSpPr>
        <p:spPr>
          <a:xfrm>
            <a:off x="13517022" y="2639257"/>
            <a:ext cx="9847868" cy="1200329"/>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7200" spc="540" dirty="0">
                <a:gradFill flip="none" rotWithShape="1">
                  <a:gsLst>
                    <a:gs pos="0">
                      <a:srgbClr val="005FD2"/>
                    </a:gs>
                    <a:gs pos="50000">
                      <a:srgbClr val="0073FE"/>
                    </a:gs>
                    <a:gs pos="100000">
                      <a:srgbClr val="579FFF"/>
                    </a:gs>
                  </a:gsLst>
                  <a:lin ang="0" scaled="1"/>
                  <a:tileRect/>
                </a:gradFill>
              </a:rPr>
              <a:t>SOLUTION</a:t>
            </a:r>
            <a:endParaRPr lang="de-DE" sz="7200" spc="540" dirty="0">
              <a:gradFill flip="none" rotWithShape="1">
                <a:gsLst>
                  <a:gs pos="0">
                    <a:srgbClr val="005FD2"/>
                  </a:gs>
                  <a:gs pos="50000">
                    <a:srgbClr val="0073FE"/>
                  </a:gs>
                  <a:gs pos="100000">
                    <a:srgbClr val="579FFF"/>
                  </a:gs>
                </a:gsLst>
                <a:lin ang="0" scaled="1"/>
                <a:tileRect/>
              </a:gradFill>
            </a:endParaRPr>
          </a:p>
        </p:txBody>
      </p:sp>
      <p:sp>
        <p:nvSpPr>
          <p:cNvPr id="42" name="Freeform: Shape 41"/>
          <p:cNvSpPr/>
          <p:nvPr/>
        </p:nvSpPr>
        <p:spPr>
          <a:xfrm rot="4622647">
            <a:off x="-4805865" y="30837"/>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43" name="Freeform: Shape 42"/>
          <p:cNvSpPr/>
          <p:nvPr/>
        </p:nvSpPr>
        <p:spPr>
          <a:xfrm rot="2922205">
            <a:off x="-4920662" y="2478968"/>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44"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a:fillRect/>
          </a:stretch>
        </p:blipFill>
        <p:spPr>
          <a:xfrm flipH="1">
            <a:off x="8606972" y="-15238"/>
            <a:ext cx="6703714" cy="6873238"/>
          </a:xfrm>
          <a:prstGeom prst="rect">
            <a:avLst/>
          </a:prstGeom>
          <a:solidFill>
            <a:srgbClr val="F2F2F2">
              <a:alpha val="40000"/>
            </a:srgbClr>
          </a:solidFill>
        </p:spPr>
      </p:pic>
      <p:sp>
        <p:nvSpPr>
          <p:cNvPr id="2" name="Square"/>
          <p:cNvSpPr/>
          <p:nvPr/>
        </p:nvSpPr>
        <p:spPr>
          <a:xfrm>
            <a:off x="2620446" y="840692"/>
            <a:ext cx="5125154" cy="5185543"/>
          </a:xfrm>
          <a:prstGeom prst="roundRect">
            <a:avLst>
              <a:gd name="adj" fmla="val 4395"/>
            </a:avLst>
          </a:prstGeom>
          <a:ln w="12700">
            <a:solidFill>
              <a:schemeClr val="bg1">
                <a:lumMod val="75000"/>
              </a:schemeClr>
            </a:solidFill>
            <a:miter lim="400000"/>
          </a:ln>
        </p:spPr>
        <p:txBody>
          <a:bodyPr lIns="25359" tIns="25359" rIns="25359" bIns="25359" anchor="ctr"/>
          <a:lstStyle/>
          <a:p>
            <a:pPr marL="0" marR="0" lvl="0" indent="0" algn="l" defTabSz="913130" rtl="0" eaLnBrk="1" fontAlgn="auto" latinLnBrk="0" hangingPunct="1">
              <a:lnSpc>
                <a:spcPct val="100000"/>
              </a:lnSpc>
              <a:spcBef>
                <a:spcPts val="0"/>
              </a:spcBef>
              <a:spcAft>
                <a:spcPts val="0"/>
              </a:spcAft>
              <a:buClrTx/>
              <a:buSzTx/>
              <a:buFontTx/>
              <a:buNone/>
              <a:defRPr sz="3600"/>
            </a:pPr>
            <a:endParaRPr kumimoji="0" sz="3595" b="0" i="0" u="none" strike="noStrike" kern="1200" cap="none" spc="0" normalizeH="0" baseline="0" noProof="0">
              <a:ln>
                <a:noFill/>
              </a:ln>
              <a:solidFill>
                <a:prstClr val="black"/>
              </a:solidFill>
              <a:effectLst/>
              <a:uLnTx/>
              <a:uFillTx/>
              <a:latin typeface="Segoe UI" panose="020B0502040204020203"/>
              <a:ea typeface="Helvetica Neue"/>
              <a:cs typeface="Helvetica Neue"/>
              <a:sym typeface="Century Gothic" panose="020B0502020202020204"/>
            </a:endParaRPr>
          </a:p>
        </p:txBody>
      </p:sp>
      <p:sp>
        <p:nvSpPr>
          <p:cNvPr id="3" name="Rounded Rectangle 2">
            <a:hlinkClick r:id="rId4"/>
          </p:cNvPr>
          <p:cNvSpPr/>
          <p:nvPr/>
        </p:nvSpPr>
        <p:spPr bwMode="auto">
          <a:xfrm>
            <a:off x="3455820" y="1285272"/>
            <a:ext cx="3455706" cy="690671"/>
          </a:xfrm>
          <a:prstGeom prst="roundRect">
            <a:avLst>
              <a:gd name="adj" fmla="val 9962"/>
            </a:avLst>
          </a:prstGeom>
          <a:solidFill>
            <a:srgbClr val="0044FF"/>
          </a:solidFill>
          <a:ln w="9525">
            <a:noFill/>
            <a:round/>
          </a:ln>
        </p:spPr>
        <p:txBody>
          <a:bodyPr vert="horz" wrap="square" lIns="121719" tIns="60860" rIns="121719" bIns="60860" numCol="1" rtlCol="0" anchor="ctr" anchorCtr="0" compatLnSpc="1"/>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Century Gothic" panose="020B0502020202020204" pitchFamily="34" charset="0"/>
                <a:ea typeface="Helvetica Neue"/>
                <a:cs typeface="Helvetica Neue"/>
                <a:sym typeface="Century Gothic" panose="020B0502020202020204"/>
              </a:rPr>
              <a:t>WHAT WENT WRONG ?</a:t>
            </a:r>
          </a:p>
        </p:txBody>
      </p:sp>
      <p:sp>
        <p:nvSpPr>
          <p:cNvPr id="14" name="TextBox 13"/>
          <p:cNvSpPr txBox="1"/>
          <p:nvPr/>
        </p:nvSpPr>
        <p:spPr>
          <a:xfrm>
            <a:off x="3156080" y="2675909"/>
            <a:ext cx="4217176" cy="2306955"/>
          </a:xfrm>
          <a:prstGeom prst="rect">
            <a:avLst/>
          </a:prstGeom>
          <a:noFill/>
        </p:spPr>
        <p:txBody>
          <a:bodyPr wrap="square" rtlCol="0">
            <a:spAutoFit/>
          </a:bodyPr>
          <a:lstStyle/>
          <a:p>
            <a:pPr marL="0" marR="0" lvl="0" indent="0" algn="just" defTabSz="913130" rtl="0" eaLnBrk="1" fontAlgn="auto" latinLnBrk="0" hangingPunct="1">
              <a:lnSpc>
                <a:spcPct val="150000"/>
              </a:lnSpc>
              <a:spcBef>
                <a:spcPts val="0"/>
              </a:spcBef>
              <a:spcAft>
                <a:spcPts val="0"/>
              </a:spcAft>
              <a:buClrTx/>
              <a:buSzTx/>
              <a:buFontTx/>
              <a:buNone/>
              <a:defRPr/>
            </a:pPr>
            <a:r>
              <a:rPr kumimoji="0" lang="en-US" sz="1200" i="0" u="none" strike="noStrike" kern="1200" cap="none" spc="0" normalizeH="0" baseline="0" noProof="0" dirty="0">
                <a:ln>
                  <a:noFill/>
                </a:ln>
                <a:solidFill>
                  <a:prstClr val="black"/>
                </a:solidFill>
                <a:effectLst/>
                <a:uLnTx/>
                <a:uFillTx/>
                <a:latin typeface="Century Gothic" panose="020B0502020202020204" pitchFamily="34" charset="0"/>
              </a:rPr>
              <a:t>Implementation of the system has experienced many problems. Since none of the team member has expertise in Python programming language, we have to collect a lot of resources such as tutorials and programming books and also refer to senior programmer to assist in the implementation. Luckily, we able to complete the implementation phase within the time schedule.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0" fill="hold"/>
                                        <p:tgtEl>
                                          <p:spTgt spid="2"/>
                                        </p:tgtEl>
                                        <p:attrNameLst>
                                          <p:attrName>ppt_x</p:attrName>
                                        </p:attrNameLst>
                                      </p:cBhvr>
                                      <p:tavLst>
                                        <p:tav tm="0">
                                          <p:val>
                                            <p:strVal val="#ppt_x"/>
                                          </p:val>
                                        </p:tav>
                                        <p:tav tm="100000">
                                          <p:val>
                                            <p:strVal val="#ppt_x"/>
                                          </p:val>
                                        </p:tav>
                                      </p:tavLst>
                                    </p:anim>
                                    <p:anim calcmode="lin" valueType="num">
                                      <p:cBhvr additive="base">
                                        <p:cTn id="8" dur="10000" fill="hold"/>
                                        <p:tgtEl>
                                          <p:spTgt spid="2"/>
                                        </p:tgtEl>
                                        <p:attrNameLst>
                                          <p:attrName>ppt_y</p:attrName>
                                        </p:attrNameLst>
                                      </p:cBhvr>
                                      <p:tavLst>
                                        <p:tav tm="0">
                                          <p:val>
                                            <p:strVal val="0-#ppt_h/2"/>
                                          </p:val>
                                        </p:tav>
                                        <p:tav tm="100000">
                                          <p:val>
                                            <p:strVal val="#ppt_y"/>
                                          </p:val>
                                        </p:tav>
                                      </p:tavLst>
                                    </p:anim>
                                  </p:childTnLst>
                                </p:cTn>
                              </p:par>
                              <p:par>
                                <p:cTn id="9" presetID="8" presetClass="emph" presetSubtype="0" fill="hold" grpId="1" nodeType="withEffect">
                                  <p:stCondLst>
                                    <p:cond delay="0"/>
                                  </p:stCondLst>
                                  <p:childTnLst>
                                    <p:animRot by="10800000">
                                      <p:cBhvr>
                                        <p:cTn id="10" dur="10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feld 24"/>
          <p:cNvSpPr txBox="1"/>
          <p:nvPr/>
        </p:nvSpPr>
        <p:spPr>
          <a:xfrm>
            <a:off x="1172066" y="1605064"/>
            <a:ext cx="9847868" cy="304609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altLang="de-DE" sz="9600" spc="540" dirty="0">
                <a:gradFill flip="none" rotWithShape="1">
                  <a:gsLst>
                    <a:gs pos="0">
                      <a:srgbClr val="005FD2"/>
                    </a:gs>
                    <a:gs pos="50000">
                      <a:srgbClr val="0073FE"/>
                    </a:gs>
                    <a:gs pos="100000">
                      <a:srgbClr val="579FFF"/>
                    </a:gs>
                  </a:gsLst>
                  <a:lin ang="0" scaled="1"/>
                  <a:tileRect/>
                </a:gradFill>
              </a:rPr>
              <a:t>THANK</a:t>
            </a:r>
          </a:p>
          <a:p>
            <a:r>
              <a:rPr lang="en-US" altLang="de-DE" sz="9600" spc="540" dirty="0">
                <a:gradFill flip="none" rotWithShape="1">
                  <a:gsLst>
                    <a:gs pos="0">
                      <a:srgbClr val="005FD2"/>
                    </a:gs>
                    <a:gs pos="50000">
                      <a:srgbClr val="0073FE"/>
                    </a:gs>
                    <a:gs pos="100000">
                      <a:srgbClr val="579FFF"/>
                    </a:gs>
                  </a:gsLst>
                  <a:lin ang="0" scaled="1"/>
                  <a:tileRect/>
                </a:gradFill>
              </a:rPr>
              <a:t>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checkerboard(across)">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59C36B-A9D9-4D2D-B68F-0FDC4E210856}"/>
              </a:ext>
            </a:extLst>
          </p:cNvPr>
          <p:cNvSpPr/>
          <p:nvPr/>
        </p:nvSpPr>
        <p:spPr>
          <a:xfrm rot="6200442">
            <a:off x="-3542786" y="995368"/>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 name="Freeform: Shape 7">
            <a:extLst>
              <a:ext uri="{FF2B5EF4-FFF2-40B4-BE49-F238E27FC236}">
                <a16:creationId xmlns:a16="http://schemas.microsoft.com/office/drawing/2014/main" id="{199A7753-BC30-42DD-97D9-063417E00C0F}"/>
              </a:ext>
            </a:extLst>
          </p:cNvPr>
          <p:cNvSpPr/>
          <p:nvPr/>
        </p:nvSpPr>
        <p:spPr>
          <a:xfrm rot="4500000">
            <a:off x="-3657583" y="3443499"/>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5" name="Rectangle: Rounded Corners 14">
            <a:extLst>
              <a:ext uri="{FF2B5EF4-FFF2-40B4-BE49-F238E27FC236}">
                <a16:creationId xmlns:a16="http://schemas.microsoft.com/office/drawing/2014/main" id="{4B8B34BD-0523-4CEF-A7FD-ED3E4232F199}"/>
              </a:ext>
            </a:extLst>
          </p:cNvPr>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a:extLst>
              <a:ext uri="{FF2B5EF4-FFF2-40B4-BE49-F238E27FC236}">
                <a16:creationId xmlns:a16="http://schemas.microsoft.com/office/drawing/2014/main" id="{3E42CC3B-F35C-4C03-9318-29226BF57021}"/>
              </a:ext>
            </a:extLst>
          </p:cNvPr>
          <p:cNvGrpSpPr/>
          <p:nvPr/>
        </p:nvGrpSpPr>
        <p:grpSpPr>
          <a:xfrm>
            <a:off x="5210790" y="11030247"/>
            <a:ext cx="739116" cy="4960579"/>
            <a:chOff x="13653454" y="1033821"/>
            <a:chExt cx="739116" cy="4960579"/>
          </a:xfrm>
        </p:grpSpPr>
        <p:sp>
          <p:nvSpPr>
            <p:cNvPr id="17" name="Rectangle: Rounded Corners 16">
              <a:extLst>
                <a:ext uri="{FF2B5EF4-FFF2-40B4-BE49-F238E27FC236}">
                  <a16:creationId xmlns:a16="http://schemas.microsoft.com/office/drawing/2014/main" id="{1CD96848-6136-493B-9DEF-A96F63F0EC93}"/>
                </a:ext>
              </a:extLst>
            </p:cNvPr>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a:extLst>
                <a:ext uri="{FF2B5EF4-FFF2-40B4-BE49-F238E27FC236}">
                  <a16:creationId xmlns:a16="http://schemas.microsoft.com/office/drawing/2014/main" id="{F9AA96E5-37AD-456F-AF55-4FAA899E3CC9}"/>
                </a:ext>
              </a:extLst>
            </p:cNvPr>
            <p:cNvGrpSpPr/>
            <p:nvPr/>
          </p:nvGrpSpPr>
          <p:grpSpPr>
            <a:xfrm>
              <a:off x="13786931" y="4950961"/>
              <a:ext cx="471230" cy="471230"/>
              <a:chOff x="5879539" y="4659061"/>
              <a:chExt cx="471230" cy="471230"/>
            </a:xfrm>
          </p:grpSpPr>
          <p:sp>
            <p:nvSpPr>
              <p:cNvPr id="28" name="Oval 27">
                <a:extLst>
                  <a:ext uri="{FF2B5EF4-FFF2-40B4-BE49-F238E27FC236}">
                    <a16:creationId xmlns:a16="http://schemas.microsoft.com/office/drawing/2014/main" id="{A18C4FDC-23B4-410E-A250-A2857D2D403C}"/>
                  </a:ext>
                </a:extLst>
              </p:cNvPr>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a:extLst>
                  <a:ext uri="{FF2B5EF4-FFF2-40B4-BE49-F238E27FC236}">
                    <a16:creationId xmlns:a16="http://schemas.microsoft.com/office/drawing/2014/main" id="{E0EBB743-312A-49E6-B04E-8FCA37E180F0}"/>
                  </a:ext>
                </a:extLst>
              </p:cNvPr>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a:extLst>
                <a:ext uri="{FF2B5EF4-FFF2-40B4-BE49-F238E27FC236}">
                  <a16:creationId xmlns:a16="http://schemas.microsoft.com/office/drawing/2014/main" id="{ACC577C5-922A-4E88-BBC9-6A066B2435AA}"/>
                </a:ext>
              </a:extLst>
            </p:cNvPr>
            <p:cNvGrpSpPr/>
            <p:nvPr/>
          </p:nvGrpSpPr>
          <p:grpSpPr>
            <a:xfrm>
              <a:off x="13786931" y="3787059"/>
              <a:ext cx="471230" cy="471230"/>
              <a:chOff x="5879539" y="3701037"/>
              <a:chExt cx="471230" cy="471230"/>
            </a:xfrm>
          </p:grpSpPr>
          <p:sp>
            <p:nvSpPr>
              <p:cNvPr id="26" name="Oval 25">
                <a:extLst>
                  <a:ext uri="{FF2B5EF4-FFF2-40B4-BE49-F238E27FC236}">
                    <a16:creationId xmlns:a16="http://schemas.microsoft.com/office/drawing/2014/main" id="{541BB491-8388-47BC-B144-B40534170725}"/>
                  </a:ext>
                </a:extLst>
              </p:cNvPr>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a:extLst>
                  <a:ext uri="{FF2B5EF4-FFF2-40B4-BE49-F238E27FC236}">
                    <a16:creationId xmlns:a16="http://schemas.microsoft.com/office/drawing/2014/main" id="{A997210F-51A7-4F73-B7F6-503A287B6556}"/>
                  </a:ext>
                </a:extLst>
              </p:cNvPr>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a:extLst>
                <a:ext uri="{FF2B5EF4-FFF2-40B4-BE49-F238E27FC236}">
                  <a16:creationId xmlns:a16="http://schemas.microsoft.com/office/drawing/2014/main" id="{0B431209-7CB3-430C-91F5-F5D1034D25BD}"/>
                </a:ext>
              </a:extLst>
            </p:cNvPr>
            <p:cNvGrpSpPr/>
            <p:nvPr/>
          </p:nvGrpSpPr>
          <p:grpSpPr>
            <a:xfrm>
              <a:off x="13786931" y="2669986"/>
              <a:ext cx="471230" cy="471230"/>
              <a:chOff x="5879539" y="2743013"/>
              <a:chExt cx="471230" cy="471230"/>
            </a:xfrm>
          </p:grpSpPr>
          <p:sp>
            <p:nvSpPr>
              <p:cNvPr id="24" name="Oval 23">
                <a:extLst>
                  <a:ext uri="{FF2B5EF4-FFF2-40B4-BE49-F238E27FC236}">
                    <a16:creationId xmlns:a16="http://schemas.microsoft.com/office/drawing/2014/main" id="{2F610625-26B9-4B64-8AFE-019725498B42}"/>
                  </a:ext>
                </a:extLst>
              </p:cNvPr>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a:extLst>
                  <a:ext uri="{FF2B5EF4-FFF2-40B4-BE49-F238E27FC236}">
                    <a16:creationId xmlns:a16="http://schemas.microsoft.com/office/drawing/2014/main" id="{1CADEBA0-956C-43CC-B9AF-8DBEF3625A92}"/>
                  </a:ext>
                </a:extLst>
              </p:cNvPr>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a:extLst>
                <a:ext uri="{FF2B5EF4-FFF2-40B4-BE49-F238E27FC236}">
                  <a16:creationId xmlns:a16="http://schemas.microsoft.com/office/drawing/2014/main" id="{061C2980-2982-40FA-B602-883299E9C914}"/>
                </a:ext>
              </a:extLst>
            </p:cNvPr>
            <p:cNvGrpSpPr/>
            <p:nvPr/>
          </p:nvGrpSpPr>
          <p:grpSpPr>
            <a:xfrm>
              <a:off x="13786931" y="1594688"/>
              <a:ext cx="471230" cy="471230"/>
              <a:chOff x="5879539" y="1784988"/>
              <a:chExt cx="471230" cy="471230"/>
            </a:xfrm>
          </p:grpSpPr>
          <p:sp>
            <p:nvSpPr>
              <p:cNvPr id="22" name="Oval 21">
                <a:extLst>
                  <a:ext uri="{FF2B5EF4-FFF2-40B4-BE49-F238E27FC236}">
                    <a16:creationId xmlns:a16="http://schemas.microsoft.com/office/drawing/2014/main" id="{F81127DA-975B-4F7B-A945-9FCCBB7E80FD}"/>
                  </a:ext>
                </a:extLst>
              </p:cNvPr>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a:extLst>
                  <a:ext uri="{FF2B5EF4-FFF2-40B4-BE49-F238E27FC236}">
                    <a16:creationId xmlns:a16="http://schemas.microsoft.com/office/drawing/2014/main" id="{1D14B41D-9B6D-4E78-AB15-F48B82C29FD7}"/>
                  </a:ext>
                </a:extLst>
              </p:cNvPr>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a:extLst>
              <a:ext uri="{FF2B5EF4-FFF2-40B4-BE49-F238E27FC236}">
                <a16:creationId xmlns:a16="http://schemas.microsoft.com/office/drawing/2014/main" id="{920A4D83-3EDD-4563-9FB7-3151A165B99C}"/>
              </a:ext>
            </a:extLst>
          </p:cNvPr>
          <p:cNvGrpSpPr/>
          <p:nvPr/>
        </p:nvGrpSpPr>
        <p:grpSpPr>
          <a:xfrm>
            <a:off x="1284103" y="20505326"/>
            <a:ext cx="3512575" cy="1027253"/>
            <a:chOff x="1284103" y="4672950"/>
            <a:chExt cx="3512575" cy="1027253"/>
          </a:xfrm>
        </p:grpSpPr>
        <p:sp>
          <p:nvSpPr>
            <p:cNvPr id="31" name="Rectangle: Rounded Corners 30">
              <a:extLst>
                <a:ext uri="{FF2B5EF4-FFF2-40B4-BE49-F238E27FC236}">
                  <a16:creationId xmlns:a16="http://schemas.microsoft.com/office/drawing/2014/main" id="{9D57BB73-02C1-40D2-80C7-2396184D44CE}"/>
                </a:ext>
              </a:extLst>
            </p:cNvPr>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a:extLst>
                <a:ext uri="{FF2B5EF4-FFF2-40B4-BE49-F238E27FC236}">
                  <a16:creationId xmlns:a16="http://schemas.microsoft.com/office/drawing/2014/main" id="{90059F23-9B63-45F0-91E4-71B6FD221770}"/>
                </a:ext>
              </a:extLst>
            </p:cNvPr>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a:extLst>
              <a:ext uri="{FF2B5EF4-FFF2-40B4-BE49-F238E27FC236}">
                <a16:creationId xmlns:a16="http://schemas.microsoft.com/office/drawing/2014/main" id="{F38C587D-FB56-4FDE-B3C3-0E69F9507D39}"/>
              </a:ext>
            </a:extLst>
          </p:cNvPr>
          <p:cNvGrpSpPr/>
          <p:nvPr/>
        </p:nvGrpSpPr>
        <p:grpSpPr>
          <a:xfrm>
            <a:off x="1302511" y="17171652"/>
            <a:ext cx="3494167" cy="1027253"/>
            <a:chOff x="1302511" y="3558309"/>
            <a:chExt cx="3494167" cy="1027253"/>
          </a:xfrm>
        </p:grpSpPr>
        <p:sp>
          <p:nvSpPr>
            <p:cNvPr id="34" name="Rectangle: Rounded Corners 33">
              <a:extLst>
                <a:ext uri="{FF2B5EF4-FFF2-40B4-BE49-F238E27FC236}">
                  <a16:creationId xmlns:a16="http://schemas.microsoft.com/office/drawing/2014/main" id="{00995CDD-B6C2-48A5-94C0-FCAB79850074}"/>
                </a:ext>
              </a:extLst>
            </p:cNvPr>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4852C1A2-83BA-4400-9307-A9122E74E9F7}"/>
                </a:ext>
              </a:extLst>
            </p:cNvPr>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a:extLst>
              <a:ext uri="{FF2B5EF4-FFF2-40B4-BE49-F238E27FC236}">
                <a16:creationId xmlns:a16="http://schemas.microsoft.com/office/drawing/2014/main" id="{A6D0898F-C773-4E62-9210-A52F2A24021C}"/>
              </a:ext>
            </a:extLst>
          </p:cNvPr>
          <p:cNvGrpSpPr/>
          <p:nvPr/>
        </p:nvGrpSpPr>
        <p:grpSpPr>
          <a:xfrm>
            <a:off x="1284102" y="14596143"/>
            <a:ext cx="3494167" cy="1027253"/>
            <a:chOff x="1284102" y="2443668"/>
            <a:chExt cx="3494167" cy="1027253"/>
          </a:xfrm>
        </p:grpSpPr>
        <p:sp>
          <p:nvSpPr>
            <p:cNvPr id="37" name="Rectangle: Rounded Corners 36">
              <a:extLst>
                <a:ext uri="{FF2B5EF4-FFF2-40B4-BE49-F238E27FC236}">
                  <a16:creationId xmlns:a16="http://schemas.microsoft.com/office/drawing/2014/main" id="{13E624B3-7F86-4003-91D5-6AAA60128A40}"/>
                </a:ext>
              </a:extLst>
            </p:cNvPr>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a:extLst>
                <a:ext uri="{FF2B5EF4-FFF2-40B4-BE49-F238E27FC236}">
                  <a16:creationId xmlns:a16="http://schemas.microsoft.com/office/drawing/2014/main" id="{26B6D790-05D2-403A-982D-09F0C1A53ED8}"/>
                </a:ext>
              </a:extLst>
            </p:cNvPr>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a:extLst>
              <a:ext uri="{FF2B5EF4-FFF2-40B4-BE49-F238E27FC236}">
                <a16:creationId xmlns:a16="http://schemas.microsoft.com/office/drawing/2014/main" id="{F7EF1FCE-369E-496C-99E2-E1D2B89F4200}"/>
              </a:ext>
            </a:extLst>
          </p:cNvPr>
          <p:cNvGrpSpPr/>
          <p:nvPr/>
        </p:nvGrpSpPr>
        <p:grpSpPr>
          <a:xfrm>
            <a:off x="1284102" y="10662817"/>
            <a:ext cx="3494167" cy="1027253"/>
            <a:chOff x="1284102" y="1329027"/>
            <a:chExt cx="3494167" cy="1027253"/>
          </a:xfrm>
        </p:grpSpPr>
        <p:sp>
          <p:nvSpPr>
            <p:cNvPr id="40" name="Rectangle: Rounded Corners 39">
              <a:extLst>
                <a:ext uri="{FF2B5EF4-FFF2-40B4-BE49-F238E27FC236}">
                  <a16:creationId xmlns:a16="http://schemas.microsoft.com/office/drawing/2014/main" id="{D6F6F3B7-1A96-4A4E-A5FE-8C8F427EB74C}"/>
                </a:ext>
              </a:extLst>
            </p:cNvPr>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a:extLst>
                <a:ext uri="{FF2B5EF4-FFF2-40B4-BE49-F238E27FC236}">
                  <a16:creationId xmlns:a16="http://schemas.microsoft.com/office/drawing/2014/main" id="{69191925-7AA0-437D-9A3C-E2D5C1271FBB}"/>
                </a:ext>
              </a:extLst>
            </p:cNvPr>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a:extLst>
              <a:ext uri="{FF2B5EF4-FFF2-40B4-BE49-F238E27FC236}">
                <a16:creationId xmlns:a16="http://schemas.microsoft.com/office/drawing/2014/main" id="{C3FBEBFF-06F5-4329-AAF4-5111F5D86319}"/>
              </a:ext>
            </a:extLst>
          </p:cNvPr>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Placeholder 72">
            <a:extLst>
              <a:ext uri="{FF2B5EF4-FFF2-40B4-BE49-F238E27FC236}">
                <a16:creationId xmlns:a16="http://schemas.microsoft.com/office/drawing/2014/main" id="{F3B4F741-2ED0-4050-98D7-973EF92826F0}"/>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p:blipFill>
        <p:spPr>
          <a:xfrm flipH="1">
            <a:off x="6096000" y="-15238"/>
            <a:ext cx="6703714" cy="6873238"/>
          </a:xfrm>
          <a:prstGeom prst="rect">
            <a:avLst/>
          </a:prstGeom>
          <a:solidFill>
            <a:srgbClr val="F2F2F2">
              <a:alpha val="40000"/>
            </a:srgbClr>
          </a:solidFill>
        </p:spPr>
      </p:pic>
      <p:sp>
        <p:nvSpPr>
          <p:cNvPr id="6" name="TextBox 5">
            <a:extLst>
              <a:ext uri="{FF2B5EF4-FFF2-40B4-BE49-F238E27FC236}">
                <a16:creationId xmlns:a16="http://schemas.microsoft.com/office/drawing/2014/main" id="{A4842D40-A958-4613-9C82-C902381573E7}"/>
              </a:ext>
            </a:extLst>
          </p:cNvPr>
          <p:cNvSpPr txBox="1"/>
          <p:nvPr/>
        </p:nvSpPr>
        <p:spPr>
          <a:xfrm>
            <a:off x="13517022" y="3659302"/>
            <a:ext cx="1398140" cy="461665"/>
          </a:xfrm>
          <a:prstGeom prst="rect">
            <a:avLst/>
          </a:prstGeom>
          <a:noFill/>
        </p:spPr>
        <p:txBody>
          <a:bodyPr wrap="none" rtlCol="0">
            <a:spAutoFit/>
          </a:bodyPr>
          <a:lstStyle/>
          <a:p>
            <a:r>
              <a:rPr lang="en-US" sz="2400" b="1" dirty="0">
                <a:solidFill>
                  <a:schemeClr val="accent1"/>
                </a:solidFill>
                <a:latin typeface="Century Gothic" panose="020B0502020202020204" pitchFamily="34" charset="0"/>
              </a:rPr>
              <a:t>In Detail</a:t>
            </a:r>
          </a:p>
        </p:txBody>
      </p:sp>
      <p:sp>
        <p:nvSpPr>
          <p:cNvPr id="10" name="Textfeld 24">
            <a:extLst>
              <a:ext uri="{FF2B5EF4-FFF2-40B4-BE49-F238E27FC236}">
                <a16:creationId xmlns:a16="http://schemas.microsoft.com/office/drawing/2014/main" id="{1E9F779F-18FB-49CA-A070-4A513923A4D0}"/>
              </a:ext>
            </a:extLst>
          </p:cNvPr>
          <p:cNvSpPr txBox="1"/>
          <p:nvPr/>
        </p:nvSpPr>
        <p:spPr>
          <a:xfrm>
            <a:off x="13517022" y="2639257"/>
            <a:ext cx="9847868" cy="1200329"/>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7200" spc="540" dirty="0">
                <a:gradFill flip="none" rotWithShape="1">
                  <a:gsLst>
                    <a:gs pos="0">
                      <a:srgbClr val="005FD2"/>
                    </a:gs>
                    <a:gs pos="50000">
                      <a:srgbClr val="0073FE"/>
                    </a:gs>
                    <a:gs pos="100000">
                      <a:srgbClr val="579FFF"/>
                    </a:gs>
                  </a:gsLst>
                  <a:lin ang="0" scaled="1"/>
                  <a:tileRect/>
                </a:gradFill>
              </a:rPr>
              <a:t>SOLUTION</a:t>
            </a:r>
            <a:endParaRPr lang="de-DE" sz="7200" spc="540" dirty="0">
              <a:gradFill flip="none" rotWithShape="1">
                <a:gsLst>
                  <a:gs pos="0">
                    <a:srgbClr val="005FD2"/>
                  </a:gs>
                  <a:gs pos="50000">
                    <a:srgbClr val="0073FE"/>
                  </a:gs>
                  <a:gs pos="100000">
                    <a:srgbClr val="579FFF"/>
                  </a:gs>
                </a:gsLst>
                <a:lin ang="0" scaled="1"/>
                <a:tileRect/>
              </a:gradFill>
            </a:endParaRPr>
          </a:p>
        </p:txBody>
      </p:sp>
      <p:sp>
        <p:nvSpPr>
          <p:cNvPr id="13" name="TextBox 12">
            <a:extLst>
              <a:ext uri="{FF2B5EF4-FFF2-40B4-BE49-F238E27FC236}">
                <a16:creationId xmlns:a16="http://schemas.microsoft.com/office/drawing/2014/main" id="{891F1629-C99A-47C5-B2C9-EDE2336F6BE6}"/>
              </a:ext>
            </a:extLst>
          </p:cNvPr>
          <p:cNvSpPr txBox="1"/>
          <p:nvPr/>
        </p:nvSpPr>
        <p:spPr>
          <a:xfrm>
            <a:off x="3214128" y="2889861"/>
            <a:ext cx="8467639" cy="769441"/>
          </a:xfrm>
          <a:prstGeom prst="rect">
            <a:avLst/>
          </a:prstGeom>
          <a:noFill/>
        </p:spPr>
        <p:txBody>
          <a:bodyPr wrap="square" rtlCol="0">
            <a:spAutoFit/>
          </a:bodyPr>
          <a:lstStyle/>
          <a:p>
            <a:pPr algn="l"/>
            <a:r>
              <a:rPr lang="en-MY" sz="4400" b="1" i="0" dirty="0">
                <a:solidFill>
                  <a:srgbClr val="24292F"/>
                </a:solidFill>
                <a:effectLst/>
                <a:latin typeface="-apple-system"/>
              </a:rPr>
              <a:t>Online Exam Face Detection (</a:t>
            </a:r>
            <a:r>
              <a:rPr lang="en-MY" sz="4400" b="1" i="0" dirty="0" err="1">
                <a:solidFill>
                  <a:srgbClr val="24292F"/>
                </a:solidFill>
                <a:effectLst/>
                <a:latin typeface="-apple-system"/>
              </a:rPr>
              <a:t>OeFD</a:t>
            </a:r>
            <a:r>
              <a:rPr lang="en-MY" sz="4400" b="1" i="0" dirty="0">
                <a:solidFill>
                  <a:srgbClr val="24292F"/>
                </a:solidFill>
                <a:effectLst/>
                <a:latin typeface="-apple-system"/>
              </a:rPr>
              <a:t>)</a:t>
            </a:r>
          </a:p>
        </p:txBody>
      </p:sp>
      <p:pic>
        <p:nvPicPr>
          <p:cNvPr id="3" name="Picture 2" descr="Logo&#10;&#10;Description automatically generated">
            <a:extLst>
              <a:ext uri="{FF2B5EF4-FFF2-40B4-BE49-F238E27FC236}">
                <a16:creationId xmlns:a16="http://schemas.microsoft.com/office/drawing/2014/main" id="{17E5DC6E-2702-4CBD-87C7-85031DD8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500" y="4805795"/>
            <a:ext cx="1649049" cy="1649049"/>
          </a:xfrm>
          <a:prstGeom prst="rect">
            <a:avLst/>
          </a:prstGeom>
        </p:spPr>
      </p:pic>
    </p:spTree>
    <p:extLst>
      <p:ext uri="{BB962C8B-B14F-4D97-AF65-F5344CB8AC3E}">
        <p14:creationId xmlns:p14="http://schemas.microsoft.com/office/powerpoint/2010/main" val="895830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p:cNvSpPr/>
          <p:nvPr/>
        </p:nvSpPr>
        <p:spPr>
          <a:xfrm rot="6200442">
            <a:off x="-3542786" y="995368"/>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 name="Freeform: Shape 7"/>
          <p:cNvSpPr/>
          <p:nvPr/>
        </p:nvSpPr>
        <p:spPr>
          <a:xfrm rot="4500000">
            <a:off x="-3657583" y="3443499"/>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5" name="Rectangle: Rounded Corners 14"/>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p:cNvGrpSpPr/>
          <p:nvPr/>
        </p:nvGrpSpPr>
        <p:grpSpPr>
          <a:xfrm>
            <a:off x="5210790" y="11030247"/>
            <a:ext cx="739116" cy="4960579"/>
            <a:chOff x="13653454" y="1033821"/>
            <a:chExt cx="739116" cy="4960579"/>
          </a:xfrm>
        </p:grpSpPr>
        <p:sp>
          <p:nvSpPr>
            <p:cNvPr id="17" name="Rectangle: Rounded Corners 16"/>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p:cNvGrpSpPr/>
            <p:nvPr/>
          </p:nvGrpSpPr>
          <p:grpSpPr>
            <a:xfrm>
              <a:off x="13786931" y="4950961"/>
              <a:ext cx="471230" cy="471230"/>
              <a:chOff x="5879539" y="4659061"/>
              <a:chExt cx="471230" cy="471230"/>
            </a:xfrm>
          </p:grpSpPr>
          <p:sp>
            <p:nvSpPr>
              <p:cNvPr id="28" name="Oval 27"/>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p:cNvGrpSpPr/>
            <p:nvPr/>
          </p:nvGrpSpPr>
          <p:grpSpPr>
            <a:xfrm>
              <a:off x="13786931" y="3787059"/>
              <a:ext cx="471230" cy="471230"/>
              <a:chOff x="5879539" y="3701037"/>
              <a:chExt cx="471230" cy="471230"/>
            </a:xfrm>
          </p:grpSpPr>
          <p:sp>
            <p:nvSpPr>
              <p:cNvPr id="26" name="Oval 25"/>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p:cNvGrpSpPr/>
            <p:nvPr/>
          </p:nvGrpSpPr>
          <p:grpSpPr>
            <a:xfrm>
              <a:off x="13786931" y="2669986"/>
              <a:ext cx="471230" cy="471230"/>
              <a:chOff x="5879539" y="2743013"/>
              <a:chExt cx="471230" cy="471230"/>
            </a:xfrm>
          </p:grpSpPr>
          <p:sp>
            <p:nvSpPr>
              <p:cNvPr id="24" name="Oval 23"/>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p:cNvGrpSpPr/>
            <p:nvPr/>
          </p:nvGrpSpPr>
          <p:grpSpPr>
            <a:xfrm>
              <a:off x="13786931" y="1594688"/>
              <a:ext cx="471230" cy="471230"/>
              <a:chOff x="5879539" y="1784988"/>
              <a:chExt cx="471230" cy="471230"/>
            </a:xfrm>
          </p:grpSpPr>
          <p:sp>
            <p:nvSpPr>
              <p:cNvPr id="22" name="Oval 21"/>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p:cNvGrpSpPr/>
          <p:nvPr/>
        </p:nvGrpSpPr>
        <p:grpSpPr>
          <a:xfrm>
            <a:off x="1284103" y="20505326"/>
            <a:ext cx="3512575" cy="1027253"/>
            <a:chOff x="1284103" y="4672950"/>
            <a:chExt cx="3512575" cy="1027253"/>
          </a:xfrm>
        </p:grpSpPr>
        <p:sp>
          <p:nvSpPr>
            <p:cNvPr id="31" name="Rectangle: Rounded Corners 30"/>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p:cNvGrpSpPr/>
          <p:nvPr/>
        </p:nvGrpSpPr>
        <p:grpSpPr>
          <a:xfrm>
            <a:off x="1302511" y="17171652"/>
            <a:ext cx="3494167" cy="1027253"/>
            <a:chOff x="1302511" y="3558309"/>
            <a:chExt cx="3494167" cy="1027253"/>
          </a:xfrm>
        </p:grpSpPr>
        <p:sp>
          <p:nvSpPr>
            <p:cNvPr id="34" name="Rectangle: Rounded Corners 33"/>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p:cNvGrpSpPr/>
          <p:nvPr/>
        </p:nvGrpSpPr>
        <p:grpSpPr>
          <a:xfrm>
            <a:off x="1284102" y="14596143"/>
            <a:ext cx="3494167" cy="1027253"/>
            <a:chOff x="1284102" y="2443668"/>
            <a:chExt cx="3494167" cy="1027253"/>
          </a:xfrm>
        </p:grpSpPr>
        <p:sp>
          <p:nvSpPr>
            <p:cNvPr id="37" name="Rectangle: Rounded Corners 36"/>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p:cNvGrpSpPr/>
          <p:nvPr/>
        </p:nvGrpSpPr>
        <p:grpSpPr>
          <a:xfrm>
            <a:off x="1284102" y="10662817"/>
            <a:ext cx="3494167" cy="1027253"/>
            <a:chOff x="1284102" y="1329027"/>
            <a:chExt cx="3494167" cy="1027253"/>
          </a:xfrm>
        </p:grpSpPr>
        <p:sp>
          <p:nvSpPr>
            <p:cNvPr id="40" name="Rectangle: Rounded Corners 39"/>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a:fillRect/>
          </a:stretch>
        </p:blipFill>
        <p:spPr>
          <a:xfrm flipH="1">
            <a:off x="6096000" y="-15238"/>
            <a:ext cx="6703714" cy="6873238"/>
          </a:xfrm>
          <a:prstGeom prst="rect">
            <a:avLst/>
          </a:prstGeom>
          <a:solidFill>
            <a:srgbClr val="F2F2F2">
              <a:alpha val="40000"/>
            </a:srgbClr>
          </a:solidFill>
        </p:spPr>
      </p:pic>
      <p:sp>
        <p:nvSpPr>
          <p:cNvPr id="13" name="TextBox 12"/>
          <p:cNvSpPr txBox="1"/>
          <p:nvPr/>
        </p:nvSpPr>
        <p:spPr>
          <a:xfrm>
            <a:off x="3050540" y="1233805"/>
            <a:ext cx="6684645" cy="1568450"/>
          </a:xfrm>
          <a:prstGeom prst="rect">
            <a:avLst/>
          </a:prstGeom>
          <a:noFill/>
        </p:spPr>
        <p:txBody>
          <a:bodyPr wrap="square" rtlCol="0">
            <a:spAutoFit/>
          </a:bodyPr>
          <a:lstStyle/>
          <a:p>
            <a:r>
              <a:rPr lang="en-US" altLang="en-MY" sz="9600" b="1" dirty="0">
                <a:solidFill>
                  <a:srgbClr val="0073FE"/>
                </a:solidFill>
                <a:latin typeface="Century Gothic" panose="020B0502020202020204" pitchFamily="34" charset="0"/>
              </a:rPr>
              <a:t>DEFINING</a:t>
            </a:r>
          </a:p>
        </p:txBody>
      </p:sp>
      <p:pic>
        <p:nvPicPr>
          <p:cNvPr id="103" name="Picture Placeholder 102"/>
          <p:cNvPicPr>
            <a:picLocks noGrp="1" noChangeAspect="1"/>
          </p:cNvPicPr>
          <p:nvPr>
            <p:ph type="pic" sz="quarter" idx="12"/>
          </p:nvPr>
        </p:nvPicPr>
        <p:blipFill>
          <a:blip r:embed="rId4"/>
          <a:stretch>
            <a:fillRect/>
          </a:stretch>
        </p:blipFill>
        <p:spPr>
          <a:xfrm>
            <a:off x="5527040" y="3444240"/>
            <a:ext cx="6146800" cy="3211195"/>
          </a:xfrm>
          <a:prstGeom prst="rect">
            <a:avLst/>
          </a:prstGeom>
          <a:noFill/>
          <a:ln w="9525">
            <a:noFill/>
          </a:ln>
        </p:spPr>
      </p:pic>
    </p:spTree>
    <p:extLst>
      <p:ext uri="{BB962C8B-B14F-4D97-AF65-F5344CB8AC3E}">
        <p14:creationId xmlns:p14="http://schemas.microsoft.com/office/powerpoint/2010/main" val="3921486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6D5E9D-3291-4904-9067-8D1481FDE00F}"/>
              </a:ext>
            </a:extLst>
          </p:cNvPr>
          <p:cNvGrpSpPr/>
          <p:nvPr/>
        </p:nvGrpSpPr>
        <p:grpSpPr>
          <a:xfrm>
            <a:off x="-5220717" y="2068700"/>
            <a:ext cx="3476419" cy="1184533"/>
            <a:chOff x="-4103029" y="1933087"/>
            <a:chExt cx="3476419" cy="1184533"/>
          </a:xfrm>
        </p:grpSpPr>
        <p:sp>
          <p:nvSpPr>
            <p:cNvPr id="56" name="Rectangle: Rounded Corners 55">
              <a:extLst>
                <a:ext uri="{FF2B5EF4-FFF2-40B4-BE49-F238E27FC236}">
                  <a16:creationId xmlns:a16="http://schemas.microsoft.com/office/drawing/2014/main" id="{1FBDD367-AC6B-424A-B954-BC5ACBB4950F}"/>
                </a:ext>
              </a:extLst>
            </p:cNvPr>
            <p:cNvSpPr/>
            <p:nvPr/>
          </p:nvSpPr>
          <p:spPr>
            <a:xfrm>
              <a:off x="-3950629" y="2085487"/>
              <a:ext cx="3145885" cy="1032133"/>
            </a:xfrm>
            <a:prstGeom prst="roundRect">
              <a:avLst>
                <a:gd name="adj" fmla="val 25636"/>
              </a:avLst>
            </a:prstGeom>
            <a:solidFill>
              <a:srgbClr val="5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7" name="Rectangle: Rounded Corners 56">
              <a:extLst>
                <a:ext uri="{FF2B5EF4-FFF2-40B4-BE49-F238E27FC236}">
                  <a16:creationId xmlns:a16="http://schemas.microsoft.com/office/drawing/2014/main" id="{6577FC25-4BF9-4D63-BD24-F76F3CDDFCF3}"/>
                </a:ext>
              </a:extLst>
            </p:cNvPr>
            <p:cNvSpPr/>
            <p:nvPr/>
          </p:nvSpPr>
          <p:spPr>
            <a:xfrm>
              <a:off x="-4103029" y="1933087"/>
              <a:ext cx="3476419" cy="1094653"/>
            </a:xfrm>
            <a:prstGeom prst="roundRect">
              <a:avLst>
                <a:gd name="adj" fmla="val 25636"/>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pic>
        <p:nvPicPr>
          <p:cNvPr id="64" name="Picture 63">
            <a:extLst>
              <a:ext uri="{FF2B5EF4-FFF2-40B4-BE49-F238E27FC236}">
                <a16:creationId xmlns:a16="http://schemas.microsoft.com/office/drawing/2014/main" id="{85DFAE61-E389-4B0A-B60B-2A17A31C5314}"/>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136208" y="-4309226"/>
            <a:ext cx="2547988" cy="4210174"/>
          </a:xfrm>
          <a:prstGeom prst="rect">
            <a:avLst/>
          </a:prstGeom>
        </p:spPr>
      </p:pic>
      <p:pic>
        <p:nvPicPr>
          <p:cNvPr id="65" name="Picture 64">
            <a:extLst>
              <a:ext uri="{FF2B5EF4-FFF2-40B4-BE49-F238E27FC236}">
                <a16:creationId xmlns:a16="http://schemas.microsoft.com/office/drawing/2014/main" id="{75FC3B41-766F-444C-966A-078DBAFE3BE2}"/>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940395" y="6850069"/>
            <a:ext cx="1776211" cy="3151206"/>
          </a:xfrm>
          <a:prstGeom prst="rect">
            <a:avLst/>
          </a:prstGeom>
        </p:spPr>
      </p:pic>
      <p:sp>
        <p:nvSpPr>
          <p:cNvPr id="54" name="Freeform: Shape 53">
            <a:extLst>
              <a:ext uri="{FF2B5EF4-FFF2-40B4-BE49-F238E27FC236}">
                <a16:creationId xmlns:a16="http://schemas.microsoft.com/office/drawing/2014/main" id="{81CD7AB8-2610-4FD9-812F-913F0194E11B}"/>
              </a:ext>
            </a:extLst>
          </p:cNvPr>
          <p:cNvSpPr/>
          <p:nvPr/>
        </p:nvSpPr>
        <p:spPr>
          <a:xfrm>
            <a:off x="7560188" y="2525405"/>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53" name="Freeform: Shape 52">
            <a:extLst>
              <a:ext uri="{FF2B5EF4-FFF2-40B4-BE49-F238E27FC236}">
                <a16:creationId xmlns:a16="http://schemas.microsoft.com/office/drawing/2014/main" id="{2799072D-5A4F-4CAB-A1B9-393D8A614D54}"/>
              </a:ext>
            </a:extLst>
          </p:cNvPr>
          <p:cNvSpPr/>
          <p:nvPr/>
        </p:nvSpPr>
        <p:spPr>
          <a:xfrm>
            <a:off x="-6092265" y="-4503023"/>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7">
              <a:extLst>
                <a:ext uri="{BEBA8EAE-BF5A-486C-A8C5-ECC9F3942E4B}">
                  <a14:imgProps xmlns:a14="http://schemas.microsoft.com/office/drawing/2010/main">
                    <a14:imgLayer r:embed="rId8">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grpSp>
        <p:nvGrpSpPr>
          <p:cNvPr id="9" name="Group 8">
            <a:extLst>
              <a:ext uri="{FF2B5EF4-FFF2-40B4-BE49-F238E27FC236}">
                <a16:creationId xmlns:a16="http://schemas.microsoft.com/office/drawing/2014/main" id="{D2765377-66C5-4611-B9D2-7952EDCAE8C5}"/>
              </a:ext>
            </a:extLst>
          </p:cNvPr>
          <p:cNvGrpSpPr/>
          <p:nvPr/>
        </p:nvGrpSpPr>
        <p:grpSpPr>
          <a:xfrm>
            <a:off x="720133" y="2366957"/>
            <a:ext cx="2544877" cy="3151206"/>
            <a:chOff x="720133" y="2098689"/>
            <a:chExt cx="3326210" cy="3419474"/>
          </a:xfrm>
        </p:grpSpPr>
        <p:sp>
          <p:nvSpPr>
            <p:cNvPr id="28" name="Rectangle: Rounded Corners 27">
              <a:extLst>
                <a:ext uri="{FF2B5EF4-FFF2-40B4-BE49-F238E27FC236}">
                  <a16:creationId xmlns:a16="http://schemas.microsoft.com/office/drawing/2014/main" id="{786DC257-E4FB-4042-A81C-1A45D36A9BEC}"/>
                </a:ext>
              </a:extLst>
            </p:cNvPr>
            <p:cNvSpPr/>
            <p:nvPr/>
          </p:nvSpPr>
          <p:spPr>
            <a:xfrm>
              <a:off x="720133" y="2098689"/>
              <a:ext cx="3326210" cy="3419474"/>
            </a:xfrm>
            <a:prstGeom prst="roundRect">
              <a:avLst>
                <a:gd name="adj" fmla="val 12571"/>
              </a:avLst>
            </a:prstGeom>
            <a:gradFill flip="none" rotWithShape="1">
              <a:gsLst>
                <a:gs pos="0">
                  <a:srgbClr val="F3F3F3"/>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Rounded Corners 32">
              <a:extLst>
                <a:ext uri="{FF2B5EF4-FFF2-40B4-BE49-F238E27FC236}">
                  <a16:creationId xmlns:a16="http://schemas.microsoft.com/office/drawing/2014/main" id="{2C1F3B9D-BCE4-451E-B9A9-F12A7C4677A3}"/>
                </a:ext>
              </a:extLst>
            </p:cNvPr>
            <p:cNvSpPr/>
            <p:nvPr/>
          </p:nvSpPr>
          <p:spPr>
            <a:xfrm>
              <a:off x="923814" y="4523397"/>
              <a:ext cx="2885687" cy="826576"/>
            </a:xfrm>
            <a:prstGeom prst="roundRect">
              <a:avLst>
                <a:gd name="adj" fmla="val 39124"/>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4" name="TextBox 73">
              <a:extLst>
                <a:ext uri="{FF2B5EF4-FFF2-40B4-BE49-F238E27FC236}">
                  <a16:creationId xmlns:a16="http://schemas.microsoft.com/office/drawing/2014/main" id="{AA275B41-6D5C-491B-8E10-CE9B3F4C2C6B}"/>
                </a:ext>
              </a:extLst>
            </p:cNvPr>
            <p:cNvSpPr txBox="1"/>
            <p:nvPr/>
          </p:nvSpPr>
          <p:spPr>
            <a:xfrm>
              <a:off x="1251371" y="4637343"/>
              <a:ext cx="1931595" cy="575626"/>
            </a:xfrm>
            <a:prstGeom prst="rect">
              <a:avLst/>
            </a:prstGeom>
            <a:noFill/>
          </p:spPr>
          <p:txBody>
            <a:bodyPr wrap="square" rtlCol="0">
              <a:spAutoFit/>
            </a:bodyPr>
            <a:lstStyle/>
            <a:p>
              <a:pPr algn="ctr">
                <a:lnSpc>
                  <a:spcPts val="1800"/>
                </a:lnSpc>
              </a:pPr>
              <a:r>
                <a:rPr lang="en-US" sz="1200" b="1" dirty="0">
                  <a:solidFill>
                    <a:schemeClr val="bg1"/>
                  </a:solidFill>
                  <a:latin typeface="Century Gothic" panose="020B0502020202020204" pitchFamily="34" charset="0"/>
                </a:rPr>
                <a:t>Nurul Aishah</a:t>
              </a:r>
              <a:r>
                <a:rPr lang="en-US" sz="1200" dirty="0">
                  <a:solidFill>
                    <a:schemeClr val="bg1">
                      <a:lumMod val="85000"/>
                    </a:schemeClr>
                  </a:solidFill>
                  <a:latin typeface="Century Gothic" panose="020B0502020202020204" pitchFamily="34" charset="0"/>
                </a:rPr>
                <a:t> B031910009	</a:t>
              </a:r>
            </a:p>
          </p:txBody>
        </p:sp>
        <p:grpSp>
          <p:nvGrpSpPr>
            <p:cNvPr id="3" name="Group 2">
              <a:extLst>
                <a:ext uri="{FF2B5EF4-FFF2-40B4-BE49-F238E27FC236}">
                  <a16:creationId xmlns:a16="http://schemas.microsoft.com/office/drawing/2014/main" id="{C7301C23-1868-4232-89ED-CE9EB5AFF80C}"/>
                </a:ext>
              </a:extLst>
            </p:cNvPr>
            <p:cNvGrpSpPr/>
            <p:nvPr/>
          </p:nvGrpSpPr>
          <p:grpSpPr>
            <a:xfrm>
              <a:off x="940395" y="2413984"/>
              <a:ext cx="2885687" cy="1199698"/>
              <a:chOff x="1162406" y="3147727"/>
              <a:chExt cx="2885687" cy="1199698"/>
            </a:xfrm>
          </p:grpSpPr>
          <p:sp>
            <p:nvSpPr>
              <p:cNvPr id="76" name="TextBox 75">
                <a:extLst>
                  <a:ext uri="{FF2B5EF4-FFF2-40B4-BE49-F238E27FC236}">
                    <a16:creationId xmlns:a16="http://schemas.microsoft.com/office/drawing/2014/main" id="{6A6FBA4B-14DA-4E36-898B-FA99E1751711}"/>
                  </a:ext>
                </a:extLst>
              </p:cNvPr>
              <p:cNvSpPr txBox="1"/>
              <p:nvPr/>
            </p:nvSpPr>
            <p:spPr>
              <a:xfrm>
                <a:off x="1399960" y="3209303"/>
                <a:ext cx="2472540" cy="322845"/>
              </a:xfrm>
              <a:prstGeom prst="rect">
                <a:avLst/>
              </a:prstGeom>
              <a:noFill/>
            </p:spPr>
            <p:txBody>
              <a:bodyPr wrap="square" rtlCol="0">
                <a:spAutoFit/>
              </a:bodyPr>
              <a:lstStyle/>
              <a:p>
                <a:pPr algn="ctr">
                  <a:lnSpc>
                    <a:spcPts val="1600"/>
                  </a:lnSpc>
                  <a:spcBef>
                    <a:spcPts val="0"/>
                  </a:spcBef>
                  <a:spcAft>
                    <a:spcPts val="0"/>
                  </a:spcAft>
                </a:pPr>
                <a:r>
                  <a:rPr lang="en-US" sz="1400" b="1" dirty="0">
                    <a:latin typeface="Century Gothic" panose="020B0502020202020204" pitchFamily="34" charset="0"/>
                  </a:rPr>
                  <a:t>Project Manager</a:t>
                </a:r>
                <a:endParaRPr lang="en-US" sz="1400" b="1" dirty="0"/>
              </a:p>
            </p:txBody>
          </p:sp>
          <p:grpSp>
            <p:nvGrpSpPr>
              <p:cNvPr id="2" name="Group 1">
                <a:extLst>
                  <a:ext uri="{FF2B5EF4-FFF2-40B4-BE49-F238E27FC236}">
                    <a16:creationId xmlns:a16="http://schemas.microsoft.com/office/drawing/2014/main" id="{0C2F31A6-0E68-4C68-A24B-3FEFA5E46AED}"/>
                  </a:ext>
                </a:extLst>
              </p:cNvPr>
              <p:cNvGrpSpPr/>
              <p:nvPr/>
            </p:nvGrpSpPr>
            <p:grpSpPr>
              <a:xfrm>
                <a:off x="1162406" y="3147727"/>
                <a:ext cx="2885687" cy="1199698"/>
                <a:chOff x="1078362" y="3073076"/>
                <a:chExt cx="2885687" cy="1199698"/>
              </a:xfrm>
            </p:grpSpPr>
            <p:sp>
              <p:nvSpPr>
                <p:cNvPr id="29" name="TextBox 28">
                  <a:extLst>
                    <a:ext uri="{FF2B5EF4-FFF2-40B4-BE49-F238E27FC236}">
                      <a16:creationId xmlns:a16="http://schemas.microsoft.com/office/drawing/2014/main" id="{04AB460A-06AB-49D9-B02F-F9977ADDACC7}"/>
                    </a:ext>
                  </a:extLst>
                </p:cNvPr>
                <p:cNvSpPr txBox="1"/>
                <p:nvPr/>
              </p:nvSpPr>
              <p:spPr>
                <a:xfrm>
                  <a:off x="107836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4686B691-02E1-42BA-9220-8E5091AA6F06}"/>
                    </a:ext>
                  </a:extLst>
                </p:cNvPr>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accent1">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grpSp>
        </p:grpSp>
      </p:grpSp>
      <p:grpSp>
        <p:nvGrpSpPr>
          <p:cNvPr id="10" name="Group 9">
            <a:extLst>
              <a:ext uri="{FF2B5EF4-FFF2-40B4-BE49-F238E27FC236}">
                <a16:creationId xmlns:a16="http://schemas.microsoft.com/office/drawing/2014/main" id="{ECF1D79E-1B43-4127-93D0-5009429DAA9F}"/>
              </a:ext>
            </a:extLst>
          </p:cNvPr>
          <p:cNvGrpSpPr/>
          <p:nvPr/>
        </p:nvGrpSpPr>
        <p:grpSpPr>
          <a:xfrm>
            <a:off x="3439812" y="2325339"/>
            <a:ext cx="2544877" cy="3151206"/>
            <a:chOff x="4446744" y="2098689"/>
            <a:chExt cx="3326210" cy="3419474"/>
          </a:xfrm>
        </p:grpSpPr>
        <p:sp>
          <p:nvSpPr>
            <p:cNvPr id="6" name="Rectangle: Rounded Corners 5">
              <a:extLst>
                <a:ext uri="{FF2B5EF4-FFF2-40B4-BE49-F238E27FC236}">
                  <a16:creationId xmlns:a16="http://schemas.microsoft.com/office/drawing/2014/main" id="{401CD3FD-9B0D-4C25-9900-131284A2F7BC}"/>
                </a:ext>
              </a:extLst>
            </p:cNvPr>
            <p:cNvSpPr/>
            <p:nvPr/>
          </p:nvSpPr>
          <p:spPr>
            <a:xfrm>
              <a:off x="4446744" y="2098689"/>
              <a:ext cx="3326210" cy="3419474"/>
            </a:xfrm>
            <a:prstGeom prst="roundRect">
              <a:avLst>
                <a:gd name="adj" fmla="val 1197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Rectangle: Rounded Corners 37">
              <a:extLst>
                <a:ext uri="{FF2B5EF4-FFF2-40B4-BE49-F238E27FC236}">
                  <a16:creationId xmlns:a16="http://schemas.microsoft.com/office/drawing/2014/main" id="{7646F9FE-770C-4A9A-A47D-46C58CF6097C}"/>
                </a:ext>
              </a:extLst>
            </p:cNvPr>
            <p:cNvSpPr/>
            <p:nvPr/>
          </p:nvSpPr>
          <p:spPr>
            <a:xfrm>
              <a:off x="4667006" y="4523397"/>
              <a:ext cx="2885687" cy="826575"/>
            </a:xfrm>
            <a:prstGeom prst="roundRect">
              <a:avLst>
                <a:gd name="adj" fmla="val 391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8" name="TextBox 67">
              <a:extLst>
                <a:ext uri="{FF2B5EF4-FFF2-40B4-BE49-F238E27FC236}">
                  <a16:creationId xmlns:a16="http://schemas.microsoft.com/office/drawing/2014/main" id="{97CC2CB4-D88A-4B1E-83CE-683C9C644BDB}"/>
                </a:ext>
              </a:extLst>
            </p:cNvPr>
            <p:cNvSpPr txBox="1"/>
            <p:nvPr/>
          </p:nvSpPr>
          <p:spPr>
            <a:xfrm>
              <a:off x="5414522" y="4632927"/>
              <a:ext cx="1390652" cy="575626"/>
            </a:xfrm>
            <a:prstGeom prst="rect">
              <a:avLst/>
            </a:prstGeom>
            <a:noFill/>
          </p:spPr>
          <p:txBody>
            <a:bodyPr wrap="square" rtlCol="0">
              <a:spAutoFit/>
            </a:bodyPr>
            <a:lstStyle/>
            <a:p>
              <a:pPr algn="ctr">
                <a:lnSpc>
                  <a:spcPts val="1800"/>
                </a:lnSpc>
              </a:pPr>
              <a:r>
                <a:rPr lang="en-US" sz="1200" b="1" dirty="0" err="1">
                  <a:latin typeface="Century Gothic" panose="020B0502020202020204" pitchFamily="34" charset="0"/>
                </a:rPr>
                <a:t>Thanushaini</a:t>
              </a:r>
              <a:r>
                <a:rPr lang="en-US" sz="1200" dirty="0">
                  <a:latin typeface="Century Gothic" panose="020B0502020202020204" pitchFamily="34" charset="0"/>
                </a:rPr>
                <a:t> B031910159</a:t>
              </a:r>
            </a:p>
          </p:txBody>
        </p:sp>
        <p:grpSp>
          <p:nvGrpSpPr>
            <p:cNvPr id="39" name="Group 38">
              <a:extLst>
                <a:ext uri="{FF2B5EF4-FFF2-40B4-BE49-F238E27FC236}">
                  <a16:creationId xmlns:a16="http://schemas.microsoft.com/office/drawing/2014/main" id="{C027B718-90C3-4564-B2AF-F913BAC2F6AD}"/>
                </a:ext>
              </a:extLst>
            </p:cNvPr>
            <p:cNvGrpSpPr/>
            <p:nvPr/>
          </p:nvGrpSpPr>
          <p:grpSpPr>
            <a:xfrm>
              <a:off x="4659511" y="2375522"/>
              <a:ext cx="2900677" cy="1199698"/>
              <a:chOff x="1147416" y="3147727"/>
              <a:chExt cx="2900677" cy="1199698"/>
            </a:xfrm>
          </p:grpSpPr>
          <p:sp>
            <p:nvSpPr>
              <p:cNvPr id="40" name="TextBox 39">
                <a:extLst>
                  <a:ext uri="{FF2B5EF4-FFF2-40B4-BE49-F238E27FC236}">
                    <a16:creationId xmlns:a16="http://schemas.microsoft.com/office/drawing/2014/main" id="{57714F1E-6363-4FBC-95CD-F552236786B7}"/>
                  </a:ext>
                </a:extLst>
              </p:cNvPr>
              <p:cNvSpPr txBox="1"/>
              <p:nvPr/>
            </p:nvSpPr>
            <p:spPr>
              <a:xfrm>
                <a:off x="1399960" y="3190344"/>
                <a:ext cx="2472540" cy="545498"/>
              </a:xfrm>
              <a:prstGeom prst="rect">
                <a:avLst/>
              </a:prstGeom>
              <a:noFill/>
            </p:spPr>
            <p:txBody>
              <a:bodyPr wrap="square" rtlCol="0">
                <a:spAutoFit/>
              </a:bodyPr>
              <a:lstStyle/>
              <a:p>
                <a:pPr algn="ctr">
                  <a:lnSpc>
                    <a:spcPts val="1600"/>
                  </a:lnSpc>
                  <a:spcBef>
                    <a:spcPts val="0"/>
                  </a:spcBef>
                  <a:spcAft>
                    <a:spcPts val="0"/>
                  </a:spcAft>
                </a:pPr>
                <a:r>
                  <a:rPr lang="en-US" sz="1400" b="1" dirty="0">
                    <a:solidFill>
                      <a:schemeClr val="bg1"/>
                    </a:solidFill>
                    <a:latin typeface="Century Gothic" panose="020B0502020202020204" pitchFamily="34" charset="0"/>
                  </a:rPr>
                  <a:t>Human Resource Manager</a:t>
                </a:r>
                <a:endParaRPr lang="en-US" sz="1400" b="1" dirty="0">
                  <a:solidFill>
                    <a:schemeClr val="bg1"/>
                  </a:solidFill>
                </a:endParaRPr>
              </a:p>
            </p:txBody>
          </p:sp>
          <p:grpSp>
            <p:nvGrpSpPr>
              <p:cNvPr id="41" name="Group 40">
                <a:extLst>
                  <a:ext uri="{FF2B5EF4-FFF2-40B4-BE49-F238E27FC236}">
                    <a16:creationId xmlns:a16="http://schemas.microsoft.com/office/drawing/2014/main" id="{C8100930-8076-434E-A5D9-9E0960FF37E7}"/>
                  </a:ext>
                </a:extLst>
              </p:cNvPr>
              <p:cNvGrpSpPr/>
              <p:nvPr/>
            </p:nvGrpSpPr>
            <p:grpSpPr>
              <a:xfrm>
                <a:off x="1147416" y="3147727"/>
                <a:ext cx="2900677" cy="1199698"/>
                <a:chOff x="1063372" y="3073076"/>
                <a:chExt cx="2900677" cy="1199698"/>
              </a:xfrm>
            </p:grpSpPr>
            <p:sp>
              <p:nvSpPr>
                <p:cNvPr id="42" name="TextBox 41">
                  <a:extLst>
                    <a:ext uri="{FF2B5EF4-FFF2-40B4-BE49-F238E27FC236}">
                      <a16:creationId xmlns:a16="http://schemas.microsoft.com/office/drawing/2014/main" id="{BA35A85E-218D-4EA2-9951-EB431B5633DA}"/>
                    </a:ext>
                  </a:extLst>
                </p:cNvPr>
                <p:cNvSpPr txBox="1"/>
                <p:nvPr/>
              </p:nvSpPr>
              <p:spPr>
                <a:xfrm>
                  <a:off x="106337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08C29D53-C578-4DD6-81D2-D0B985DC582E}"/>
                    </a:ext>
                  </a:extLst>
                </p:cNvPr>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grpSp>
        </p:grpSp>
      </p:grpSp>
      <p:sp>
        <p:nvSpPr>
          <p:cNvPr id="51" name="Textfeld 24">
            <a:extLst>
              <a:ext uri="{FF2B5EF4-FFF2-40B4-BE49-F238E27FC236}">
                <a16:creationId xmlns:a16="http://schemas.microsoft.com/office/drawing/2014/main" id="{4075A1E4-495D-420F-AC61-268E8476FF29}"/>
              </a:ext>
            </a:extLst>
          </p:cNvPr>
          <p:cNvSpPr txBox="1"/>
          <p:nvPr/>
        </p:nvSpPr>
        <p:spPr>
          <a:xfrm>
            <a:off x="1172066" y="886441"/>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HUMMING BIRD SDN BHD</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52" name="Rectangle: Rounded Corners 51">
            <a:extLst>
              <a:ext uri="{FF2B5EF4-FFF2-40B4-BE49-F238E27FC236}">
                <a16:creationId xmlns:a16="http://schemas.microsoft.com/office/drawing/2014/main" id="{38BC1C3B-D1CC-4565-8A83-3C9CBD777531}"/>
              </a:ext>
            </a:extLst>
          </p:cNvPr>
          <p:cNvSpPr/>
          <p:nvPr/>
        </p:nvSpPr>
        <p:spPr>
          <a:xfrm>
            <a:off x="8653893" y="8590883"/>
            <a:ext cx="1925680" cy="1880836"/>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5" name="Textfeld 24">
            <a:extLst>
              <a:ext uri="{FF2B5EF4-FFF2-40B4-BE49-F238E27FC236}">
                <a16:creationId xmlns:a16="http://schemas.microsoft.com/office/drawing/2014/main" id="{152451E1-0762-460C-8385-1394CA995D42}"/>
              </a:ext>
            </a:extLst>
          </p:cNvPr>
          <p:cNvSpPr txBox="1"/>
          <p:nvPr/>
        </p:nvSpPr>
        <p:spPr>
          <a:xfrm rot="15534861">
            <a:off x="2842559" y="13395859"/>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58" name="Textfeld 24">
            <a:extLst>
              <a:ext uri="{FF2B5EF4-FFF2-40B4-BE49-F238E27FC236}">
                <a16:creationId xmlns:a16="http://schemas.microsoft.com/office/drawing/2014/main" id="{E68B12F6-B296-4117-A380-C000553787F1}"/>
              </a:ext>
            </a:extLst>
          </p:cNvPr>
          <p:cNvSpPr txBox="1"/>
          <p:nvPr/>
        </p:nvSpPr>
        <p:spPr>
          <a:xfrm rot="17079397">
            <a:off x="3921682" y="14672845"/>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59" name="Oval 58">
            <a:extLst>
              <a:ext uri="{FF2B5EF4-FFF2-40B4-BE49-F238E27FC236}">
                <a16:creationId xmlns:a16="http://schemas.microsoft.com/office/drawing/2014/main" id="{7232ECEE-2DD1-47D9-8845-7A4D695C0EE2}"/>
              </a:ext>
            </a:extLst>
          </p:cNvPr>
          <p:cNvSpPr/>
          <p:nvPr/>
        </p:nvSpPr>
        <p:spPr>
          <a:xfrm>
            <a:off x="7589252" y="13592707"/>
            <a:ext cx="3077023" cy="1046580"/>
          </a:xfrm>
          <a:prstGeom prst="ellipse">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A1BA8F2B-5E11-419C-8EF6-93C38663FE8F}"/>
              </a:ext>
            </a:extLst>
          </p:cNvPr>
          <p:cNvPicPr>
            <a:picLocks noChangeAspect="1"/>
          </p:cNvPicPr>
          <p:nvPr/>
        </p:nvPicPr>
        <p:blipFill>
          <a:blip r:embed="rId9"/>
          <a:stretch>
            <a:fillRect/>
          </a:stretch>
        </p:blipFill>
        <p:spPr>
          <a:xfrm>
            <a:off x="8066982" y="6942564"/>
            <a:ext cx="2471157" cy="4083221"/>
          </a:xfrm>
          <a:prstGeom prst="rect">
            <a:avLst/>
          </a:prstGeom>
        </p:spPr>
      </p:pic>
      <p:pic>
        <p:nvPicPr>
          <p:cNvPr id="16" name="Picture 15">
            <a:extLst>
              <a:ext uri="{FF2B5EF4-FFF2-40B4-BE49-F238E27FC236}">
                <a16:creationId xmlns:a16="http://schemas.microsoft.com/office/drawing/2014/main" id="{E81B70B1-8F61-4BB0-A15E-9B9A53374250}"/>
              </a:ext>
            </a:extLst>
          </p:cNvPr>
          <p:cNvPicPr>
            <a:picLocks noChangeAspect="1"/>
          </p:cNvPicPr>
          <p:nvPr/>
        </p:nvPicPr>
        <p:blipFill>
          <a:blip r:embed="rId10"/>
          <a:stretch>
            <a:fillRect/>
          </a:stretch>
        </p:blipFill>
        <p:spPr>
          <a:xfrm>
            <a:off x="7772954" y="11204520"/>
            <a:ext cx="2212212" cy="3929990"/>
          </a:xfrm>
          <a:prstGeom prst="rect">
            <a:avLst/>
          </a:prstGeom>
        </p:spPr>
      </p:pic>
      <p:sp>
        <p:nvSpPr>
          <p:cNvPr id="66" name="TextBox 65">
            <a:extLst>
              <a:ext uri="{FF2B5EF4-FFF2-40B4-BE49-F238E27FC236}">
                <a16:creationId xmlns:a16="http://schemas.microsoft.com/office/drawing/2014/main" id="{A45CBB99-01A5-4E9D-9024-76F294CEE620}"/>
              </a:ext>
            </a:extLst>
          </p:cNvPr>
          <p:cNvSpPr txBox="1"/>
          <p:nvPr/>
        </p:nvSpPr>
        <p:spPr>
          <a:xfrm>
            <a:off x="-7967308" y="3665807"/>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15%</a:t>
            </a:r>
            <a:endParaRPr lang="ru-UA" sz="5000" b="1">
              <a:solidFill>
                <a:schemeClr val="accent1"/>
              </a:solidFill>
              <a:latin typeface="Century Gothic" panose="020B0502020202020204" pitchFamily="34" charset="0"/>
            </a:endParaRPr>
          </a:p>
        </p:txBody>
      </p:sp>
      <p:sp>
        <p:nvSpPr>
          <p:cNvPr id="67" name="TextBox 66">
            <a:extLst>
              <a:ext uri="{FF2B5EF4-FFF2-40B4-BE49-F238E27FC236}">
                <a16:creationId xmlns:a16="http://schemas.microsoft.com/office/drawing/2014/main" id="{753E6690-4DF5-4105-8D5E-199C0B243444}"/>
              </a:ext>
            </a:extLst>
          </p:cNvPr>
          <p:cNvSpPr txBox="1"/>
          <p:nvPr/>
        </p:nvSpPr>
        <p:spPr>
          <a:xfrm>
            <a:off x="-7967308" y="4844339"/>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32%</a:t>
            </a:r>
            <a:endParaRPr lang="ru-UA" sz="5000" b="1" dirty="0">
              <a:solidFill>
                <a:schemeClr val="accent1"/>
              </a:solidFill>
              <a:latin typeface="Century Gothic" panose="020B0502020202020204" pitchFamily="34" charset="0"/>
            </a:endParaRPr>
          </a:p>
        </p:txBody>
      </p:sp>
      <p:sp>
        <p:nvSpPr>
          <p:cNvPr id="69" name="TextBox 68">
            <a:extLst>
              <a:ext uri="{FF2B5EF4-FFF2-40B4-BE49-F238E27FC236}">
                <a16:creationId xmlns:a16="http://schemas.microsoft.com/office/drawing/2014/main" id="{76FA8E75-AD69-4BFC-BFA5-4043A963D707}"/>
              </a:ext>
            </a:extLst>
          </p:cNvPr>
          <p:cNvSpPr txBox="1"/>
          <p:nvPr/>
        </p:nvSpPr>
        <p:spPr>
          <a:xfrm>
            <a:off x="-5220717" y="4894414"/>
            <a:ext cx="2035150"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performed two more more transactions within one year of signing up</a:t>
            </a:r>
            <a:endParaRPr lang="ru-UA" sz="1000" dirty="0">
              <a:solidFill>
                <a:schemeClr val="tx1">
                  <a:lumMod val="50000"/>
                </a:schemeClr>
              </a:solidFill>
              <a:latin typeface="Century Gothic" panose="020B0502020202020204" pitchFamily="34" charset="0"/>
            </a:endParaRPr>
          </a:p>
        </p:txBody>
      </p:sp>
      <p:sp>
        <p:nvSpPr>
          <p:cNvPr id="70" name="TextBox 69">
            <a:extLst>
              <a:ext uri="{FF2B5EF4-FFF2-40B4-BE49-F238E27FC236}">
                <a16:creationId xmlns:a16="http://schemas.microsoft.com/office/drawing/2014/main" id="{D69AEBE2-550F-4BBF-895F-9169B9C3518D}"/>
              </a:ext>
            </a:extLst>
          </p:cNvPr>
          <p:cNvSpPr txBox="1"/>
          <p:nvPr/>
        </p:nvSpPr>
        <p:spPr>
          <a:xfrm>
            <a:off x="-5220717" y="3742711"/>
            <a:ext cx="1963936"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referred at least one friend who also became a registered user</a:t>
            </a:r>
            <a:endParaRPr lang="ru-UA" sz="1000" dirty="0">
              <a:solidFill>
                <a:schemeClr val="tx1">
                  <a:lumMod val="50000"/>
                </a:schemeClr>
              </a:solidFill>
              <a:latin typeface="Century Gothic" panose="020B0502020202020204" pitchFamily="34" charset="0"/>
            </a:endParaRPr>
          </a:p>
        </p:txBody>
      </p:sp>
      <p:sp>
        <p:nvSpPr>
          <p:cNvPr id="71" name="Textfeld 24">
            <a:extLst>
              <a:ext uri="{FF2B5EF4-FFF2-40B4-BE49-F238E27FC236}">
                <a16:creationId xmlns:a16="http://schemas.microsoft.com/office/drawing/2014/main" id="{A68A529D-EAA8-41ED-996E-D086065CF6CA}"/>
              </a:ext>
            </a:extLst>
          </p:cNvPr>
          <p:cNvSpPr txBox="1"/>
          <p:nvPr/>
        </p:nvSpPr>
        <p:spPr>
          <a:xfrm>
            <a:off x="-5052002" y="2050874"/>
            <a:ext cx="3202489" cy="888256"/>
          </a:xfrm>
          <a:prstGeom prst="rect">
            <a:avLst/>
          </a:prstGeom>
          <a:noFill/>
        </p:spPr>
        <p:txBody>
          <a:bodyPr wrap="square" rtlCol="0">
            <a:spAutoFit/>
          </a:bodyPr>
          <a:lstStyle>
            <a:defPPr>
              <a:defRPr lang="en-US"/>
            </a:defPPr>
            <a:lvl1pPr algn="ctr">
              <a:lnSpc>
                <a:spcPct val="150000"/>
              </a:lnSpc>
              <a:defRPr sz="1500">
                <a:latin typeface="Century Gothic" panose="020B0502020202020204" pitchFamily="34" charset="0"/>
              </a:defRPr>
            </a:lvl1pPr>
          </a:lstStyle>
          <a:p>
            <a:pPr algn="l"/>
            <a:r>
              <a:rPr lang="en-US" sz="1200" dirty="0">
                <a:solidFill>
                  <a:schemeClr val="bg1"/>
                </a:solidFill>
              </a:rPr>
              <a:t>Our product features a pleasant user interface that allows a user to complete a transaction under a minute.</a:t>
            </a:r>
            <a:endParaRPr lang="de-DE" sz="1200" dirty="0">
              <a:solidFill>
                <a:schemeClr val="bg1"/>
              </a:solidFill>
            </a:endParaRPr>
          </a:p>
        </p:txBody>
      </p:sp>
      <p:sp>
        <p:nvSpPr>
          <p:cNvPr id="72" name="Rectangle: Rounded Corners 71">
            <a:extLst>
              <a:ext uri="{FF2B5EF4-FFF2-40B4-BE49-F238E27FC236}">
                <a16:creationId xmlns:a16="http://schemas.microsoft.com/office/drawing/2014/main" id="{4582FD7D-A509-4A06-BA2A-942176924DD3}"/>
              </a:ext>
            </a:extLst>
          </p:cNvPr>
          <p:cNvSpPr/>
          <p:nvPr/>
        </p:nvSpPr>
        <p:spPr>
          <a:xfrm>
            <a:off x="-8281913" y="3742711"/>
            <a:ext cx="124840" cy="1836700"/>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3" name="Textfeld 24">
            <a:extLst>
              <a:ext uri="{FF2B5EF4-FFF2-40B4-BE49-F238E27FC236}">
                <a16:creationId xmlns:a16="http://schemas.microsoft.com/office/drawing/2014/main" id="{E91D7282-29A9-4524-8F8E-E65CDA4ACFD1}"/>
              </a:ext>
            </a:extLst>
          </p:cNvPr>
          <p:cNvSpPr txBox="1"/>
          <p:nvPr/>
        </p:nvSpPr>
        <p:spPr>
          <a:xfrm>
            <a:off x="-4032616" y="1376219"/>
            <a:ext cx="3539465" cy="58477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3200" dirty="0">
                <a:gradFill flip="none" rotWithShape="1">
                  <a:gsLst>
                    <a:gs pos="0">
                      <a:srgbClr val="005FD2"/>
                    </a:gs>
                    <a:gs pos="50000">
                      <a:srgbClr val="0073FE"/>
                    </a:gs>
                    <a:gs pos="100000">
                      <a:srgbClr val="579FFF"/>
                    </a:gs>
                  </a:gsLst>
                  <a:lin ang="0" scaled="1"/>
                  <a:tileRect/>
                </a:gradFill>
              </a:rPr>
              <a:t>Product Mockup</a:t>
            </a:r>
            <a:endParaRPr lang="de-DE" sz="3200" dirty="0">
              <a:gradFill flip="none" rotWithShape="1">
                <a:gsLst>
                  <a:gs pos="0">
                    <a:srgbClr val="005FD2"/>
                  </a:gs>
                  <a:gs pos="50000">
                    <a:srgbClr val="0073FE"/>
                  </a:gs>
                  <a:gs pos="100000">
                    <a:srgbClr val="579FFF"/>
                  </a:gs>
                </a:gsLst>
                <a:lin ang="0" scaled="1"/>
                <a:tileRect/>
              </a:gradFill>
            </a:endParaRPr>
          </a:p>
        </p:txBody>
      </p:sp>
      <p:pic>
        <p:nvPicPr>
          <p:cNvPr id="2050" name="Picture 2">
            <a:extLst>
              <a:ext uri="{FF2B5EF4-FFF2-40B4-BE49-F238E27FC236}">
                <a16:creationId xmlns:a16="http://schemas.microsoft.com/office/drawing/2014/main" id="{414E7321-C9B3-4F25-889E-D0528E2095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511" y="2325339"/>
            <a:ext cx="1786381" cy="238110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731F1736-8697-4368-856D-B8FC68348833}"/>
              </a:ext>
            </a:extLst>
          </p:cNvPr>
          <p:cNvGrpSpPr/>
          <p:nvPr/>
        </p:nvGrpSpPr>
        <p:grpSpPr>
          <a:xfrm>
            <a:off x="9152257" y="2406938"/>
            <a:ext cx="2544877" cy="3151206"/>
            <a:chOff x="8173355" y="2098689"/>
            <a:chExt cx="3326210" cy="3419474"/>
          </a:xfrm>
          <a:solidFill>
            <a:srgbClr val="0073FE"/>
          </a:solidFill>
        </p:grpSpPr>
        <p:sp>
          <p:nvSpPr>
            <p:cNvPr id="36" name="Rectangle: Rounded Corners 35">
              <a:extLst>
                <a:ext uri="{FF2B5EF4-FFF2-40B4-BE49-F238E27FC236}">
                  <a16:creationId xmlns:a16="http://schemas.microsoft.com/office/drawing/2014/main" id="{85D54079-367C-4AB6-936F-1D64E8D712BA}"/>
                </a:ext>
              </a:extLst>
            </p:cNvPr>
            <p:cNvSpPr/>
            <p:nvPr/>
          </p:nvSpPr>
          <p:spPr>
            <a:xfrm>
              <a:off x="8173355" y="2098689"/>
              <a:ext cx="3326210" cy="3419474"/>
            </a:xfrm>
            <a:prstGeom prst="roundRect">
              <a:avLst>
                <a:gd name="adj" fmla="val 1257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Rectangle: Rounded Corners 36">
              <a:extLst>
                <a:ext uri="{FF2B5EF4-FFF2-40B4-BE49-F238E27FC236}">
                  <a16:creationId xmlns:a16="http://schemas.microsoft.com/office/drawing/2014/main" id="{BB3D930A-0C9D-4A8B-84C2-CCD9A522C3DD}"/>
                </a:ext>
              </a:extLst>
            </p:cNvPr>
            <p:cNvSpPr/>
            <p:nvPr/>
          </p:nvSpPr>
          <p:spPr>
            <a:xfrm>
              <a:off x="8393617" y="4516309"/>
              <a:ext cx="2885687" cy="833663"/>
            </a:xfrm>
            <a:prstGeom prst="roundRect">
              <a:avLst>
                <a:gd name="adj" fmla="val 391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bg1"/>
                </a:solidFill>
              </a:endParaRPr>
            </a:p>
          </p:txBody>
        </p:sp>
        <p:sp>
          <p:nvSpPr>
            <p:cNvPr id="89" name="TextBox 88">
              <a:extLst>
                <a:ext uri="{FF2B5EF4-FFF2-40B4-BE49-F238E27FC236}">
                  <a16:creationId xmlns:a16="http://schemas.microsoft.com/office/drawing/2014/main" id="{E09006B1-FD7A-4E93-8543-D6BCAD46EC6A}"/>
                </a:ext>
              </a:extLst>
            </p:cNvPr>
            <p:cNvSpPr txBox="1"/>
            <p:nvPr/>
          </p:nvSpPr>
          <p:spPr>
            <a:xfrm>
              <a:off x="8807863" y="4637343"/>
              <a:ext cx="1780717" cy="575626"/>
            </a:xfrm>
            <a:prstGeom prst="rect">
              <a:avLst/>
            </a:prstGeom>
            <a:solidFill>
              <a:schemeClr val="bg1"/>
            </a:solidFill>
          </p:spPr>
          <p:txBody>
            <a:bodyPr wrap="square" rtlCol="0">
              <a:spAutoFit/>
            </a:bodyPr>
            <a:lstStyle/>
            <a:p>
              <a:pPr algn="ctr">
                <a:lnSpc>
                  <a:spcPts val="1800"/>
                </a:lnSpc>
              </a:pPr>
              <a:r>
                <a:rPr lang="en-US" sz="1200" b="1" dirty="0">
                  <a:latin typeface="Century Gothic" panose="020B0502020202020204" pitchFamily="34" charset="0"/>
                </a:rPr>
                <a:t>Siti </a:t>
              </a:r>
              <a:r>
                <a:rPr lang="en-US" sz="1200" b="1" dirty="0" err="1">
                  <a:latin typeface="Century Gothic" panose="020B0502020202020204" pitchFamily="34" charset="0"/>
                </a:rPr>
                <a:t>Kamariah</a:t>
              </a:r>
              <a:r>
                <a:rPr lang="en-US" sz="1200" dirty="0">
                  <a:latin typeface="Century Gothic" panose="020B0502020202020204" pitchFamily="34" charset="0"/>
                </a:rPr>
                <a:t> B031910052</a:t>
              </a:r>
            </a:p>
          </p:txBody>
        </p:sp>
        <p:grpSp>
          <p:nvGrpSpPr>
            <p:cNvPr id="45" name="Group 44">
              <a:extLst>
                <a:ext uri="{FF2B5EF4-FFF2-40B4-BE49-F238E27FC236}">
                  <a16:creationId xmlns:a16="http://schemas.microsoft.com/office/drawing/2014/main" id="{74BEFAE6-ADD9-42ED-9FB2-53ECD2F8F67D}"/>
                </a:ext>
              </a:extLst>
            </p:cNvPr>
            <p:cNvGrpSpPr/>
            <p:nvPr/>
          </p:nvGrpSpPr>
          <p:grpSpPr>
            <a:xfrm>
              <a:off x="8393617" y="2408359"/>
              <a:ext cx="2885687" cy="1199698"/>
              <a:chOff x="1162406" y="3147727"/>
              <a:chExt cx="2885687" cy="1199698"/>
            </a:xfrm>
            <a:grpFill/>
          </p:grpSpPr>
          <p:sp>
            <p:nvSpPr>
              <p:cNvPr id="46" name="TextBox 45">
                <a:extLst>
                  <a:ext uri="{FF2B5EF4-FFF2-40B4-BE49-F238E27FC236}">
                    <a16:creationId xmlns:a16="http://schemas.microsoft.com/office/drawing/2014/main" id="{98EE10EE-9BFC-457B-89B5-590A8DC427AE}"/>
                  </a:ext>
                </a:extLst>
              </p:cNvPr>
              <p:cNvSpPr txBox="1"/>
              <p:nvPr/>
            </p:nvSpPr>
            <p:spPr>
              <a:xfrm>
                <a:off x="1399960" y="3195245"/>
                <a:ext cx="2472540" cy="322845"/>
              </a:xfrm>
              <a:prstGeom prst="rect">
                <a:avLst/>
              </a:prstGeom>
              <a:grpFill/>
            </p:spPr>
            <p:txBody>
              <a:bodyPr wrap="square" rtlCol="0">
                <a:spAutoFit/>
              </a:bodyPr>
              <a:lstStyle/>
              <a:p>
                <a:pPr algn="ctr">
                  <a:lnSpc>
                    <a:spcPts val="1600"/>
                  </a:lnSpc>
                  <a:spcBef>
                    <a:spcPts val="0"/>
                  </a:spcBef>
                  <a:spcAft>
                    <a:spcPts val="0"/>
                  </a:spcAft>
                </a:pPr>
                <a:r>
                  <a:rPr lang="en-US" sz="1400" b="1" dirty="0">
                    <a:solidFill>
                      <a:schemeClr val="bg1"/>
                    </a:solidFill>
                    <a:latin typeface="Century Gothic" panose="020B0502020202020204" pitchFamily="34" charset="0"/>
                  </a:rPr>
                  <a:t>Financial Analyst</a:t>
                </a:r>
                <a:endParaRPr lang="en-US" sz="1400" b="1" dirty="0">
                  <a:solidFill>
                    <a:schemeClr val="bg1"/>
                  </a:solidFill>
                </a:endParaRPr>
              </a:p>
            </p:txBody>
          </p:sp>
          <p:grpSp>
            <p:nvGrpSpPr>
              <p:cNvPr id="47" name="Group 46">
                <a:extLst>
                  <a:ext uri="{FF2B5EF4-FFF2-40B4-BE49-F238E27FC236}">
                    <a16:creationId xmlns:a16="http://schemas.microsoft.com/office/drawing/2014/main" id="{ED985AD6-9D80-43F7-B933-5023D48FD36F}"/>
                  </a:ext>
                </a:extLst>
              </p:cNvPr>
              <p:cNvGrpSpPr/>
              <p:nvPr/>
            </p:nvGrpSpPr>
            <p:grpSpPr>
              <a:xfrm>
                <a:off x="1162406" y="3147727"/>
                <a:ext cx="2885687" cy="1199698"/>
                <a:chOff x="1078362" y="3073076"/>
                <a:chExt cx="2885687" cy="1199698"/>
              </a:xfrm>
              <a:grpFill/>
            </p:grpSpPr>
            <p:sp>
              <p:nvSpPr>
                <p:cNvPr id="48" name="TextBox 47">
                  <a:extLst>
                    <a:ext uri="{FF2B5EF4-FFF2-40B4-BE49-F238E27FC236}">
                      <a16:creationId xmlns:a16="http://schemas.microsoft.com/office/drawing/2014/main" id="{12E94717-4D2E-4625-97A1-50D0F05ABC92}"/>
                    </a:ext>
                  </a:extLst>
                </p:cNvPr>
                <p:cNvSpPr txBox="1"/>
                <p:nvPr/>
              </p:nvSpPr>
              <p:spPr>
                <a:xfrm>
                  <a:off x="107836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F570A2FC-ABE2-43E3-A7D0-28CB9E32DE8F}"/>
                    </a:ext>
                  </a:extLst>
                </p:cNvPr>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grpSp>
        </p:grpSp>
      </p:grpSp>
      <p:grpSp>
        <p:nvGrpSpPr>
          <p:cNvPr id="60" name="Group 59">
            <a:extLst>
              <a:ext uri="{FF2B5EF4-FFF2-40B4-BE49-F238E27FC236}">
                <a16:creationId xmlns:a16="http://schemas.microsoft.com/office/drawing/2014/main" id="{CF878A90-3042-4764-83FD-46A84FC606A4}"/>
              </a:ext>
            </a:extLst>
          </p:cNvPr>
          <p:cNvGrpSpPr/>
          <p:nvPr/>
        </p:nvGrpSpPr>
        <p:grpSpPr>
          <a:xfrm>
            <a:off x="6251160" y="2382561"/>
            <a:ext cx="2544877" cy="3151206"/>
            <a:chOff x="4446744" y="2098689"/>
            <a:chExt cx="3326210" cy="3419474"/>
          </a:xfrm>
          <a:solidFill>
            <a:schemeClr val="bg1"/>
          </a:solidFill>
        </p:grpSpPr>
        <p:sp>
          <p:nvSpPr>
            <p:cNvPr id="61" name="Rectangle: Rounded Corners 60">
              <a:extLst>
                <a:ext uri="{FF2B5EF4-FFF2-40B4-BE49-F238E27FC236}">
                  <a16:creationId xmlns:a16="http://schemas.microsoft.com/office/drawing/2014/main" id="{7D449F4B-5942-414C-8373-2B9AD234C05B}"/>
                </a:ext>
              </a:extLst>
            </p:cNvPr>
            <p:cNvSpPr/>
            <p:nvPr/>
          </p:nvSpPr>
          <p:spPr>
            <a:xfrm>
              <a:off x="4446744" y="2098689"/>
              <a:ext cx="3326210" cy="3419474"/>
            </a:xfrm>
            <a:prstGeom prst="roundRect">
              <a:avLst>
                <a:gd name="adj" fmla="val 1197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Rectangle: Rounded Corners 61">
              <a:extLst>
                <a:ext uri="{FF2B5EF4-FFF2-40B4-BE49-F238E27FC236}">
                  <a16:creationId xmlns:a16="http://schemas.microsoft.com/office/drawing/2014/main" id="{D4189791-C212-4204-B9A4-D18572D7FBA1}"/>
                </a:ext>
              </a:extLst>
            </p:cNvPr>
            <p:cNvSpPr/>
            <p:nvPr/>
          </p:nvSpPr>
          <p:spPr>
            <a:xfrm>
              <a:off x="4667006" y="4523397"/>
              <a:ext cx="2885687" cy="826575"/>
            </a:xfrm>
            <a:prstGeom prst="roundRect">
              <a:avLst>
                <a:gd name="adj" fmla="val 391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3" name="TextBox 62">
              <a:extLst>
                <a:ext uri="{FF2B5EF4-FFF2-40B4-BE49-F238E27FC236}">
                  <a16:creationId xmlns:a16="http://schemas.microsoft.com/office/drawing/2014/main" id="{890321B2-7564-49C8-8041-0FCB84A4D473}"/>
                </a:ext>
              </a:extLst>
            </p:cNvPr>
            <p:cNvSpPr txBox="1"/>
            <p:nvPr/>
          </p:nvSpPr>
          <p:spPr>
            <a:xfrm>
              <a:off x="5414522" y="4636408"/>
              <a:ext cx="1390652" cy="575626"/>
            </a:xfrm>
            <a:prstGeom prst="rect">
              <a:avLst/>
            </a:prstGeom>
            <a:solidFill>
              <a:schemeClr val="accent1"/>
            </a:solidFill>
          </p:spPr>
          <p:txBody>
            <a:bodyPr wrap="square" rtlCol="0">
              <a:spAutoFit/>
            </a:bodyPr>
            <a:lstStyle/>
            <a:p>
              <a:pPr algn="ctr">
                <a:lnSpc>
                  <a:spcPts val="1800"/>
                </a:lnSpc>
              </a:pPr>
              <a:r>
                <a:rPr lang="en-US" sz="1200" b="1" dirty="0">
                  <a:solidFill>
                    <a:schemeClr val="bg1"/>
                  </a:solidFill>
                  <a:latin typeface="Century Gothic" panose="020B0502020202020204" pitchFamily="34" charset="0"/>
                </a:rPr>
                <a:t>Nurul 'Izzah</a:t>
              </a:r>
            </a:p>
            <a:p>
              <a:pPr algn="ctr">
                <a:lnSpc>
                  <a:spcPts val="1800"/>
                </a:lnSpc>
              </a:pPr>
              <a:r>
                <a:rPr lang="en-US" sz="1200" dirty="0">
                  <a:solidFill>
                    <a:schemeClr val="bg1"/>
                  </a:solidFill>
                  <a:latin typeface="Century Gothic" panose="020B0502020202020204" pitchFamily="34" charset="0"/>
                </a:rPr>
                <a:t>B031910128</a:t>
              </a:r>
            </a:p>
          </p:txBody>
        </p:sp>
        <p:grpSp>
          <p:nvGrpSpPr>
            <p:cNvPr id="75" name="Group 74">
              <a:extLst>
                <a:ext uri="{FF2B5EF4-FFF2-40B4-BE49-F238E27FC236}">
                  <a16:creationId xmlns:a16="http://schemas.microsoft.com/office/drawing/2014/main" id="{F5A4B826-5DE6-4305-A1B1-F276CAF15476}"/>
                </a:ext>
              </a:extLst>
            </p:cNvPr>
            <p:cNvGrpSpPr/>
            <p:nvPr/>
          </p:nvGrpSpPr>
          <p:grpSpPr>
            <a:xfrm>
              <a:off x="4659511" y="2375522"/>
              <a:ext cx="2900677" cy="1199698"/>
              <a:chOff x="1147416" y="3147727"/>
              <a:chExt cx="2900677" cy="1199698"/>
            </a:xfrm>
            <a:grpFill/>
          </p:grpSpPr>
          <p:sp>
            <p:nvSpPr>
              <p:cNvPr id="78" name="TextBox 77">
                <a:extLst>
                  <a:ext uri="{FF2B5EF4-FFF2-40B4-BE49-F238E27FC236}">
                    <a16:creationId xmlns:a16="http://schemas.microsoft.com/office/drawing/2014/main" id="{03CF3B9C-3496-4253-BB2A-6CDA0186476F}"/>
                  </a:ext>
                </a:extLst>
              </p:cNvPr>
              <p:cNvSpPr txBox="1"/>
              <p:nvPr/>
            </p:nvSpPr>
            <p:spPr>
              <a:xfrm>
                <a:off x="1399960" y="3190344"/>
                <a:ext cx="2472540" cy="545498"/>
              </a:xfrm>
              <a:prstGeom prst="rect">
                <a:avLst/>
              </a:prstGeom>
              <a:grpFill/>
            </p:spPr>
            <p:txBody>
              <a:bodyPr wrap="square" rtlCol="0">
                <a:spAutoFit/>
              </a:bodyPr>
              <a:lstStyle/>
              <a:p>
                <a:pPr algn="ctr">
                  <a:lnSpc>
                    <a:spcPts val="1600"/>
                  </a:lnSpc>
                  <a:spcBef>
                    <a:spcPts val="0"/>
                  </a:spcBef>
                  <a:spcAft>
                    <a:spcPts val="0"/>
                  </a:spcAft>
                </a:pPr>
                <a:r>
                  <a:rPr lang="en-US" sz="1400" b="1" dirty="0">
                    <a:latin typeface="Century Gothic" panose="020B0502020202020204" pitchFamily="34" charset="0"/>
                  </a:rPr>
                  <a:t>Programming Engineer</a:t>
                </a:r>
                <a:endParaRPr lang="en-US" sz="1400" b="1" dirty="0"/>
              </a:p>
            </p:txBody>
          </p:sp>
          <p:grpSp>
            <p:nvGrpSpPr>
              <p:cNvPr id="79" name="Group 78">
                <a:extLst>
                  <a:ext uri="{FF2B5EF4-FFF2-40B4-BE49-F238E27FC236}">
                    <a16:creationId xmlns:a16="http://schemas.microsoft.com/office/drawing/2014/main" id="{16509BC2-92C5-40C7-991D-9D9D7B01D87A}"/>
                  </a:ext>
                </a:extLst>
              </p:cNvPr>
              <p:cNvGrpSpPr/>
              <p:nvPr/>
            </p:nvGrpSpPr>
            <p:grpSpPr>
              <a:xfrm>
                <a:off x="1147416" y="3147727"/>
                <a:ext cx="2900677" cy="1199698"/>
                <a:chOff x="1063372" y="3073076"/>
                <a:chExt cx="2900677" cy="1199698"/>
              </a:xfrm>
              <a:grpFill/>
            </p:grpSpPr>
            <p:sp>
              <p:nvSpPr>
                <p:cNvPr id="80" name="TextBox 79">
                  <a:extLst>
                    <a:ext uri="{FF2B5EF4-FFF2-40B4-BE49-F238E27FC236}">
                      <a16:creationId xmlns:a16="http://schemas.microsoft.com/office/drawing/2014/main" id="{24F89812-AC43-45A2-8C76-E7B27BBEB9AE}"/>
                    </a:ext>
                  </a:extLst>
                </p:cNvPr>
                <p:cNvSpPr txBox="1"/>
                <p:nvPr/>
              </p:nvSpPr>
              <p:spPr>
                <a:xfrm>
                  <a:off x="1063372" y="3073076"/>
                  <a:ext cx="212004" cy="167846"/>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sp>
              <p:nvSpPr>
                <p:cNvPr id="81" name="TextBox 80">
                  <a:extLst>
                    <a:ext uri="{FF2B5EF4-FFF2-40B4-BE49-F238E27FC236}">
                      <a16:creationId xmlns:a16="http://schemas.microsoft.com/office/drawing/2014/main" id="{F8368441-6D2D-4149-8541-C125C3131CE8}"/>
                    </a:ext>
                  </a:extLst>
                </p:cNvPr>
                <p:cNvSpPr txBox="1"/>
                <p:nvPr/>
              </p:nvSpPr>
              <p:spPr>
                <a:xfrm rot="10800000">
                  <a:off x="3752047" y="4104930"/>
                  <a:ext cx="212002" cy="167844"/>
                </a:xfrm>
                <a:custGeom>
                  <a:avLst/>
                  <a:gdLst>
                    <a:gd name="connsiteX0" fmla="*/ 250208 w 283736"/>
                    <a:gd name="connsiteY0" fmla="*/ 0 h 224638"/>
                    <a:gd name="connsiteX1" fmla="*/ 258590 w 283736"/>
                    <a:gd name="connsiteY1" fmla="*/ 14250 h 224638"/>
                    <a:gd name="connsiteX2" fmla="*/ 228834 w 283736"/>
                    <a:gd name="connsiteY2" fmla="*/ 46939 h 224638"/>
                    <a:gd name="connsiteX3" fmla="*/ 208298 w 283736"/>
                    <a:gd name="connsiteY3" fmla="*/ 93879 h 224638"/>
                    <a:gd name="connsiteX4" fmla="*/ 225900 w 283736"/>
                    <a:gd name="connsiteY4" fmla="*/ 98908 h 224638"/>
                    <a:gd name="connsiteX5" fmla="*/ 268229 w 283736"/>
                    <a:gd name="connsiteY5" fmla="*/ 124054 h 224638"/>
                    <a:gd name="connsiteX6" fmla="*/ 283736 w 283736"/>
                    <a:gd name="connsiteY6" fmla="*/ 165126 h 224638"/>
                    <a:gd name="connsiteX7" fmla="*/ 266134 w 283736"/>
                    <a:gd name="connsiteY7" fmla="*/ 208293 h 224638"/>
                    <a:gd name="connsiteX8" fmla="*/ 224224 w 283736"/>
                    <a:gd name="connsiteY8" fmla="*/ 224638 h 224638"/>
                    <a:gd name="connsiteX9" fmla="*/ 175608 w 283736"/>
                    <a:gd name="connsiteY9" fmla="*/ 203264 h 224638"/>
                    <a:gd name="connsiteX10" fmla="*/ 157168 w 283736"/>
                    <a:gd name="connsiteY10" fmla="*/ 145847 h 224638"/>
                    <a:gd name="connsiteX11" fmla="*/ 183990 w 283736"/>
                    <a:gd name="connsiteY11" fmla="*/ 59512 h 224638"/>
                    <a:gd name="connsiteX12" fmla="*/ 250208 w 283736"/>
                    <a:gd name="connsiteY12" fmla="*/ 0 h 224638"/>
                    <a:gd name="connsiteX13" fmla="*/ 93040 w 283736"/>
                    <a:gd name="connsiteY13" fmla="*/ 0 h 224638"/>
                    <a:gd name="connsiteX14" fmla="*/ 101422 w 283736"/>
                    <a:gd name="connsiteY14" fmla="*/ 14250 h 224638"/>
                    <a:gd name="connsiteX15" fmla="*/ 71666 w 283736"/>
                    <a:gd name="connsiteY15" fmla="*/ 46939 h 224638"/>
                    <a:gd name="connsiteX16" fmla="*/ 51130 w 283736"/>
                    <a:gd name="connsiteY16" fmla="*/ 93879 h 224638"/>
                    <a:gd name="connsiteX17" fmla="*/ 68732 w 283736"/>
                    <a:gd name="connsiteY17" fmla="*/ 98908 h 224638"/>
                    <a:gd name="connsiteX18" fmla="*/ 111062 w 283736"/>
                    <a:gd name="connsiteY18" fmla="*/ 124054 h 224638"/>
                    <a:gd name="connsiteX19" fmla="*/ 126568 w 283736"/>
                    <a:gd name="connsiteY19" fmla="*/ 165126 h 224638"/>
                    <a:gd name="connsiteX20" fmla="*/ 108966 w 283736"/>
                    <a:gd name="connsiteY20" fmla="*/ 208293 h 224638"/>
                    <a:gd name="connsiteX21" fmla="*/ 67056 w 283736"/>
                    <a:gd name="connsiteY21" fmla="*/ 224638 h 224638"/>
                    <a:gd name="connsiteX22" fmla="*/ 18440 w 283736"/>
                    <a:gd name="connsiteY22" fmla="*/ 203264 h 224638"/>
                    <a:gd name="connsiteX23" fmla="*/ 0 w 283736"/>
                    <a:gd name="connsiteY23" fmla="*/ 145847 h 224638"/>
                    <a:gd name="connsiteX24" fmla="*/ 26822 w 283736"/>
                    <a:gd name="connsiteY24" fmla="*/ 59512 h 224638"/>
                    <a:gd name="connsiteX25" fmla="*/ 93040 w 283736"/>
                    <a:gd name="connsiteY25" fmla="*/ 0 h 2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3736" h="224638">
                      <a:moveTo>
                        <a:pt x="250208" y="0"/>
                      </a:moveTo>
                      <a:lnTo>
                        <a:pt x="258590" y="14250"/>
                      </a:lnTo>
                      <a:cubicBezTo>
                        <a:pt x="247414" y="23190"/>
                        <a:pt x="237495" y="34087"/>
                        <a:pt x="228834" y="46939"/>
                      </a:cubicBezTo>
                      <a:cubicBezTo>
                        <a:pt x="220172" y="59792"/>
                        <a:pt x="213327" y="75438"/>
                        <a:pt x="208298" y="93879"/>
                      </a:cubicBezTo>
                      <a:lnTo>
                        <a:pt x="225900" y="98908"/>
                      </a:lnTo>
                      <a:cubicBezTo>
                        <a:pt x="243782" y="104496"/>
                        <a:pt x="257892" y="112878"/>
                        <a:pt x="268229" y="124054"/>
                      </a:cubicBezTo>
                      <a:cubicBezTo>
                        <a:pt x="278567" y="135230"/>
                        <a:pt x="283736" y="148920"/>
                        <a:pt x="283736" y="165126"/>
                      </a:cubicBezTo>
                      <a:cubicBezTo>
                        <a:pt x="283736" y="183007"/>
                        <a:pt x="277868" y="197396"/>
                        <a:pt x="266134" y="208293"/>
                      </a:cubicBezTo>
                      <a:cubicBezTo>
                        <a:pt x="254399" y="219189"/>
                        <a:pt x="240429" y="224638"/>
                        <a:pt x="224224" y="224638"/>
                      </a:cubicBezTo>
                      <a:cubicBezTo>
                        <a:pt x="204107" y="224638"/>
                        <a:pt x="187902" y="217513"/>
                        <a:pt x="175608" y="203264"/>
                      </a:cubicBezTo>
                      <a:cubicBezTo>
                        <a:pt x="163315" y="189014"/>
                        <a:pt x="157168" y="169875"/>
                        <a:pt x="157168" y="145847"/>
                      </a:cubicBezTo>
                      <a:cubicBezTo>
                        <a:pt x="157168" y="115113"/>
                        <a:pt x="166109" y="86335"/>
                        <a:pt x="183990" y="59512"/>
                      </a:cubicBezTo>
                      <a:cubicBezTo>
                        <a:pt x="201872" y="32690"/>
                        <a:pt x="223944" y="12853"/>
                        <a:pt x="250208" y="0"/>
                      </a:cubicBezTo>
                      <a:close/>
                      <a:moveTo>
                        <a:pt x="93040" y="0"/>
                      </a:moveTo>
                      <a:lnTo>
                        <a:pt x="101422" y="14250"/>
                      </a:lnTo>
                      <a:cubicBezTo>
                        <a:pt x="90246" y="23190"/>
                        <a:pt x="80327" y="34087"/>
                        <a:pt x="71666" y="46939"/>
                      </a:cubicBezTo>
                      <a:cubicBezTo>
                        <a:pt x="63005" y="59792"/>
                        <a:pt x="56159" y="75438"/>
                        <a:pt x="51130" y="93879"/>
                      </a:cubicBezTo>
                      <a:lnTo>
                        <a:pt x="68732" y="98908"/>
                      </a:lnTo>
                      <a:cubicBezTo>
                        <a:pt x="86614" y="104496"/>
                        <a:pt x="100724" y="112878"/>
                        <a:pt x="111062" y="124054"/>
                      </a:cubicBezTo>
                      <a:cubicBezTo>
                        <a:pt x="121399" y="135230"/>
                        <a:pt x="126568" y="148920"/>
                        <a:pt x="126568" y="165126"/>
                      </a:cubicBezTo>
                      <a:cubicBezTo>
                        <a:pt x="126568" y="183007"/>
                        <a:pt x="120701" y="197396"/>
                        <a:pt x="108966" y="208293"/>
                      </a:cubicBezTo>
                      <a:cubicBezTo>
                        <a:pt x="97231" y="219189"/>
                        <a:pt x="83261" y="224638"/>
                        <a:pt x="67056" y="224638"/>
                      </a:cubicBezTo>
                      <a:cubicBezTo>
                        <a:pt x="46939" y="224638"/>
                        <a:pt x="30734" y="217513"/>
                        <a:pt x="18440" y="203264"/>
                      </a:cubicBezTo>
                      <a:cubicBezTo>
                        <a:pt x="6147" y="189014"/>
                        <a:pt x="0" y="169875"/>
                        <a:pt x="0" y="145847"/>
                      </a:cubicBezTo>
                      <a:cubicBezTo>
                        <a:pt x="0" y="115113"/>
                        <a:pt x="8941" y="86335"/>
                        <a:pt x="26822" y="59512"/>
                      </a:cubicBezTo>
                      <a:cubicBezTo>
                        <a:pt x="44704" y="32690"/>
                        <a:pt x="66776" y="12853"/>
                        <a:pt x="9304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ea typeface="Open Sans" panose="020B0606030504020204" pitchFamily="34" charset="0"/>
                    <a:cs typeface="Open Sans" panose="020B0606030504020204" pitchFamily="34" charset="0"/>
                  </a:endParaRPr>
                </a:p>
              </p:txBody>
            </p:sp>
          </p:grpSp>
        </p:grpSp>
      </p:grpSp>
      <p:pic>
        <p:nvPicPr>
          <p:cNvPr id="2052" name="Picture 4">
            <a:extLst>
              <a:ext uri="{FF2B5EF4-FFF2-40B4-BE49-F238E27FC236}">
                <a16:creationId xmlns:a16="http://schemas.microsoft.com/office/drawing/2014/main" id="{C6D24997-D767-46E8-A1A5-59B39B594A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5255" y="2964644"/>
            <a:ext cx="854150" cy="15231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5BA22C8-B85F-4B43-B1FF-F9DE4FBF6B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74394" y="3193608"/>
            <a:ext cx="1125747" cy="12745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CE2BAFE-9798-4E15-B435-C3C6F62EA1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8653" y="3227714"/>
            <a:ext cx="1298581" cy="120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165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5C42221A-AEA4-4FF9-8B1D-9E67DBF9E87A}"/>
              </a:ext>
            </a:extLst>
          </p:cNvPr>
          <p:cNvSpPr/>
          <p:nvPr/>
        </p:nvSpPr>
        <p:spPr>
          <a:xfrm rot="15300000">
            <a:off x="5069277" y="7526362"/>
            <a:ext cx="1295961" cy="1171780"/>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0" name="Freeform: Shape 79">
            <a:extLst>
              <a:ext uri="{FF2B5EF4-FFF2-40B4-BE49-F238E27FC236}">
                <a16:creationId xmlns:a16="http://schemas.microsoft.com/office/drawing/2014/main" id="{88768FEA-CBCE-4FFD-82B6-65ECED97A04E}"/>
              </a:ext>
            </a:extLst>
          </p:cNvPr>
          <p:cNvSpPr/>
          <p:nvPr/>
        </p:nvSpPr>
        <p:spPr>
          <a:xfrm rot="15300000">
            <a:off x="5447195" y="9241642"/>
            <a:ext cx="1783134" cy="1612271"/>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63" name="Oval 62">
            <a:extLst>
              <a:ext uri="{FF2B5EF4-FFF2-40B4-BE49-F238E27FC236}">
                <a16:creationId xmlns:a16="http://schemas.microsoft.com/office/drawing/2014/main" id="{D8DB9F4A-AAAE-4846-A860-BA82F2CDC240}"/>
              </a:ext>
            </a:extLst>
          </p:cNvPr>
          <p:cNvSpPr/>
          <p:nvPr/>
        </p:nvSpPr>
        <p:spPr>
          <a:xfrm>
            <a:off x="5062279" y="-3720280"/>
            <a:ext cx="14376161" cy="13838863"/>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4" name="Oval 63">
            <a:extLst>
              <a:ext uri="{FF2B5EF4-FFF2-40B4-BE49-F238E27FC236}">
                <a16:creationId xmlns:a16="http://schemas.microsoft.com/office/drawing/2014/main" id="{EE77B228-BD78-4E6D-9AE1-2FCB11C250C4}"/>
              </a:ext>
            </a:extLst>
          </p:cNvPr>
          <p:cNvSpPr/>
          <p:nvPr/>
        </p:nvSpPr>
        <p:spPr>
          <a:xfrm>
            <a:off x="4813280" y="-4506577"/>
            <a:ext cx="15411452" cy="15411452"/>
          </a:xfrm>
          <a:prstGeom prst="ellipse">
            <a:avLst/>
          </a:prstGeom>
          <a:noFill/>
          <a:ln w="6350" cap="rnd" cmpd="sng" algn="ctr">
            <a:solidFill>
              <a:srgbClr val="0073FE">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grpSp>
        <p:nvGrpSpPr>
          <p:cNvPr id="2" name="Group 1">
            <a:extLst>
              <a:ext uri="{FF2B5EF4-FFF2-40B4-BE49-F238E27FC236}">
                <a16:creationId xmlns:a16="http://schemas.microsoft.com/office/drawing/2014/main" id="{8FE4C671-8BAD-49DC-95A4-9CC80966903E}"/>
              </a:ext>
            </a:extLst>
          </p:cNvPr>
          <p:cNvGrpSpPr/>
          <p:nvPr/>
        </p:nvGrpSpPr>
        <p:grpSpPr>
          <a:xfrm>
            <a:off x="953851" y="1587840"/>
            <a:ext cx="4857329" cy="4960579"/>
            <a:chOff x="1092577" y="1033821"/>
            <a:chExt cx="4857329" cy="4960579"/>
          </a:xfrm>
        </p:grpSpPr>
        <p:sp>
          <p:nvSpPr>
            <p:cNvPr id="40" name="Rectangle: Rounded Corners 39">
              <a:extLst>
                <a:ext uri="{FF2B5EF4-FFF2-40B4-BE49-F238E27FC236}">
                  <a16:creationId xmlns:a16="http://schemas.microsoft.com/office/drawing/2014/main" id="{F9720C2F-C4E3-4596-896B-45BB1A41067F}"/>
                </a:ext>
              </a:extLst>
            </p:cNvPr>
            <p:cNvSpPr/>
            <p:nvPr/>
          </p:nvSpPr>
          <p:spPr>
            <a:xfrm>
              <a:off x="1092577" y="1033821"/>
              <a:ext cx="3934691" cy="3855679"/>
            </a:xfrm>
            <a:prstGeom prst="roundRect">
              <a:avLst>
                <a:gd name="adj" fmla="val 12759"/>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53" name="Group 52">
              <a:extLst>
                <a:ext uri="{FF2B5EF4-FFF2-40B4-BE49-F238E27FC236}">
                  <a16:creationId xmlns:a16="http://schemas.microsoft.com/office/drawing/2014/main" id="{A5494AC9-475A-4FDB-8957-A667D7B17895}"/>
                </a:ext>
              </a:extLst>
            </p:cNvPr>
            <p:cNvGrpSpPr/>
            <p:nvPr/>
          </p:nvGrpSpPr>
          <p:grpSpPr>
            <a:xfrm>
              <a:off x="5210790" y="1033821"/>
              <a:ext cx="739116" cy="4960579"/>
              <a:chOff x="13653454" y="1033821"/>
              <a:chExt cx="739116" cy="4960579"/>
            </a:xfrm>
          </p:grpSpPr>
          <p:sp>
            <p:nvSpPr>
              <p:cNvPr id="54" name="Rectangle: Rounded Corners 53">
                <a:extLst>
                  <a:ext uri="{FF2B5EF4-FFF2-40B4-BE49-F238E27FC236}">
                    <a16:creationId xmlns:a16="http://schemas.microsoft.com/office/drawing/2014/main" id="{45CB2778-D225-4E1E-BCF1-06781274BC6B}"/>
                  </a:ext>
                </a:extLst>
              </p:cNvPr>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nvGrpSpPr>
              <p:cNvPr id="56" name="Group 55">
                <a:extLst>
                  <a:ext uri="{FF2B5EF4-FFF2-40B4-BE49-F238E27FC236}">
                    <a16:creationId xmlns:a16="http://schemas.microsoft.com/office/drawing/2014/main" id="{3441E7AD-0F01-4209-A7D2-F078A63143B3}"/>
                  </a:ext>
                </a:extLst>
              </p:cNvPr>
              <p:cNvGrpSpPr/>
              <p:nvPr/>
            </p:nvGrpSpPr>
            <p:grpSpPr>
              <a:xfrm>
                <a:off x="13786931" y="3787059"/>
                <a:ext cx="471230" cy="471230"/>
                <a:chOff x="5879539" y="3701037"/>
                <a:chExt cx="471230" cy="471230"/>
              </a:xfrm>
            </p:grpSpPr>
            <p:sp>
              <p:nvSpPr>
                <p:cNvPr id="71" name="Oval 70">
                  <a:extLst>
                    <a:ext uri="{FF2B5EF4-FFF2-40B4-BE49-F238E27FC236}">
                      <a16:creationId xmlns:a16="http://schemas.microsoft.com/office/drawing/2014/main" id="{9196EEB0-CD40-41AE-8800-C6AB4C581B8F}"/>
                    </a:ext>
                  </a:extLst>
                </p:cNvPr>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72" name="Oval 71">
                  <a:extLst>
                    <a:ext uri="{FF2B5EF4-FFF2-40B4-BE49-F238E27FC236}">
                      <a16:creationId xmlns:a16="http://schemas.microsoft.com/office/drawing/2014/main" id="{E424972F-91BA-4C1E-BC47-59244F3034F1}"/>
                    </a:ext>
                  </a:extLst>
                </p:cNvPr>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57" name="Group 56">
                <a:extLst>
                  <a:ext uri="{FF2B5EF4-FFF2-40B4-BE49-F238E27FC236}">
                    <a16:creationId xmlns:a16="http://schemas.microsoft.com/office/drawing/2014/main" id="{50431DD8-5020-426C-B814-19E7BD851B24}"/>
                  </a:ext>
                </a:extLst>
              </p:cNvPr>
              <p:cNvGrpSpPr/>
              <p:nvPr/>
            </p:nvGrpSpPr>
            <p:grpSpPr>
              <a:xfrm>
                <a:off x="13786931" y="2669986"/>
                <a:ext cx="471230" cy="471230"/>
                <a:chOff x="5879539" y="2743013"/>
                <a:chExt cx="471230" cy="471230"/>
              </a:xfrm>
            </p:grpSpPr>
            <p:sp>
              <p:nvSpPr>
                <p:cNvPr id="69" name="Oval 68">
                  <a:extLst>
                    <a:ext uri="{FF2B5EF4-FFF2-40B4-BE49-F238E27FC236}">
                      <a16:creationId xmlns:a16="http://schemas.microsoft.com/office/drawing/2014/main" id="{5FE0866F-70B6-4786-A885-D6EE879742FA}"/>
                    </a:ext>
                  </a:extLst>
                </p:cNvPr>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70" name="Oval 69">
                  <a:extLst>
                    <a:ext uri="{FF2B5EF4-FFF2-40B4-BE49-F238E27FC236}">
                      <a16:creationId xmlns:a16="http://schemas.microsoft.com/office/drawing/2014/main" id="{195794C9-DC54-4185-8C9B-46BAD66908BB}"/>
                    </a:ext>
                  </a:extLst>
                </p:cNvPr>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58" name="Group 57">
                <a:extLst>
                  <a:ext uri="{FF2B5EF4-FFF2-40B4-BE49-F238E27FC236}">
                    <a16:creationId xmlns:a16="http://schemas.microsoft.com/office/drawing/2014/main" id="{3F853BEE-44F2-409D-B524-42CC1F108C69}"/>
                  </a:ext>
                </a:extLst>
              </p:cNvPr>
              <p:cNvGrpSpPr/>
              <p:nvPr/>
            </p:nvGrpSpPr>
            <p:grpSpPr>
              <a:xfrm>
                <a:off x="13786931" y="1594688"/>
                <a:ext cx="471230" cy="471230"/>
                <a:chOff x="5879539" y="1784988"/>
                <a:chExt cx="471230" cy="471230"/>
              </a:xfrm>
            </p:grpSpPr>
            <p:sp>
              <p:nvSpPr>
                <p:cNvPr id="67" name="Oval 66">
                  <a:extLst>
                    <a:ext uri="{FF2B5EF4-FFF2-40B4-BE49-F238E27FC236}">
                      <a16:creationId xmlns:a16="http://schemas.microsoft.com/office/drawing/2014/main" id="{03DFD212-70CE-4658-A2B4-A4ED86C528E7}"/>
                    </a:ext>
                  </a:extLst>
                </p:cNvPr>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68" name="Oval 67">
                  <a:extLst>
                    <a:ext uri="{FF2B5EF4-FFF2-40B4-BE49-F238E27FC236}">
                      <a16:creationId xmlns:a16="http://schemas.microsoft.com/office/drawing/2014/main" id="{217976BF-637D-4820-BC62-4F4BCC486FBB}"/>
                    </a:ext>
                  </a:extLst>
                </p:cNvPr>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44" name="Group 43">
              <a:extLst>
                <a:ext uri="{FF2B5EF4-FFF2-40B4-BE49-F238E27FC236}">
                  <a16:creationId xmlns:a16="http://schemas.microsoft.com/office/drawing/2014/main" id="{E5BE3CC0-9D82-4A9C-81B0-999BC2B898AC}"/>
                </a:ext>
              </a:extLst>
            </p:cNvPr>
            <p:cNvGrpSpPr/>
            <p:nvPr/>
          </p:nvGrpSpPr>
          <p:grpSpPr>
            <a:xfrm>
              <a:off x="1295547" y="3558309"/>
              <a:ext cx="3501131" cy="1027253"/>
              <a:chOff x="1295547" y="3558309"/>
              <a:chExt cx="3501131" cy="1027253"/>
            </a:xfrm>
          </p:grpSpPr>
          <p:sp>
            <p:nvSpPr>
              <p:cNvPr id="45" name="Rectangle: Rounded Corners 44">
                <a:extLst>
                  <a:ext uri="{FF2B5EF4-FFF2-40B4-BE49-F238E27FC236}">
                    <a16:creationId xmlns:a16="http://schemas.microsoft.com/office/drawing/2014/main" id="{A23BA59B-5BC3-4861-AE5E-3AB862E16E22}"/>
                  </a:ext>
                </a:extLst>
              </p:cNvPr>
              <p:cNvSpPr/>
              <p:nvPr/>
            </p:nvSpPr>
            <p:spPr>
              <a:xfrm>
                <a:off x="1302511" y="3558309"/>
                <a:ext cx="3494167" cy="1027253"/>
              </a:xfrm>
              <a:prstGeom prst="roundRect">
                <a:avLst>
                  <a:gd name="adj" fmla="val 33750"/>
                </a:avLst>
              </a:prstGeom>
              <a:solidFill>
                <a:schemeClr val="bg1">
                  <a:alpha val="4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6" name="TextBox 45">
                <a:extLst>
                  <a:ext uri="{FF2B5EF4-FFF2-40B4-BE49-F238E27FC236}">
                    <a16:creationId xmlns:a16="http://schemas.microsoft.com/office/drawing/2014/main" id="{DDABE877-D945-4B59-A19B-C508D68B061E}"/>
                  </a:ext>
                </a:extLst>
              </p:cNvPr>
              <p:cNvSpPr txBox="1"/>
              <p:nvPr/>
            </p:nvSpPr>
            <p:spPr>
              <a:xfrm flipH="1">
                <a:off x="1295547" y="3903686"/>
                <a:ext cx="3419679" cy="251351"/>
              </a:xfrm>
              <a:prstGeom prst="rect">
                <a:avLst/>
              </a:prstGeom>
              <a:noFill/>
            </p:spPr>
            <p:txBody>
              <a:bodyPr wrap="square" tIns="0" rtlCol="0">
                <a:spAutoFit/>
              </a:bodyPr>
              <a:lstStyle/>
              <a:p>
                <a:pPr algn="r">
                  <a:lnSpc>
                    <a:spcPts val="1600"/>
                  </a:lnSpc>
                </a:pPr>
                <a:r>
                  <a:rPr lang="en-US" sz="1400" b="1" dirty="0">
                    <a:solidFill>
                      <a:schemeClr val="bg1"/>
                    </a:solidFill>
                    <a:latin typeface="Century Gothic" panose="020B0502020202020204" pitchFamily="34" charset="0"/>
                  </a:rPr>
                  <a:t>Promote honesty among students</a:t>
                </a:r>
              </a:p>
            </p:txBody>
          </p:sp>
        </p:grpSp>
        <p:grpSp>
          <p:nvGrpSpPr>
            <p:cNvPr id="47" name="Group 46">
              <a:extLst>
                <a:ext uri="{FF2B5EF4-FFF2-40B4-BE49-F238E27FC236}">
                  <a16:creationId xmlns:a16="http://schemas.microsoft.com/office/drawing/2014/main" id="{AAFAF28B-AD58-4582-98BC-81838BDDBD15}"/>
                </a:ext>
              </a:extLst>
            </p:cNvPr>
            <p:cNvGrpSpPr/>
            <p:nvPr/>
          </p:nvGrpSpPr>
          <p:grpSpPr>
            <a:xfrm>
              <a:off x="1284102" y="2443668"/>
              <a:ext cx="3494167" cy="1027253"/>
              <a:chOff x="1284102" y="2443668"/>
              <a:chExt cx="3494167" cy="1027253"/>
            </a:xfrm>
          </p:grpSpPr>
          <p:sp>
            <p:nvSpPr>
              <p:cNvPr id="48" name="Rectangle: Rounded Corners 47">
                <a:extLst>
                  <a:ext uri="{FF2B5EF4-FFF2-40B4-BE49-F238E27FC236}">
                    <a16:creationId xmlns:a16="http://schemas.microsoft.com/office/drawing/2014/main" id="{BC4C0FDF-F53E-4E33-898F-4CA28C29149D}"/>
                  </a:ext>
                </a:extLst>
              </p:cNvPr>
              <p:cNvSpPr/>
              <p:nvPr/>
            </p:nvSpPr>
            <p:spPr>
              <a:xfrm>
                <a:off x="1284102" y="2443668"/>
                <a:ext cx="3494167" cy="1027253"/>
              </a:xfrm>
              <a:prstGeom prst="roundRect">
                <a:avLst>
                  <a:gd name="adj" fmla="val 33750"/>
                </a:avLst>
              </a:prstGeom>
              <a:solidFill>
                <a:schemeClr val="bg1">
                  <a:alpha val="4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9" name="TextBox 48">
                <a:extLst>
                  <a:ext uri="{FF2B5EF4-FFF2-40B4-BE49-F238E27FC236}">
                    <a16:creationId xmlns:a16="http://schemas.microsoft.com/office/drawing/2014/main" id="{85A646E6-84A7-40BA-9A27-B69D210B1933}"/>
                  </a:ext>
                </a:extLst>
              </p:cNvPr>
              <p:cNvSpPr txBox="1"/>
              <p:nvPr/>
            </p:nvSpPr>
            <p:spPr>
              <a:xfrm flipH="1">
                <a:off x="1440251" y="2760103"/>
                <a:ext cx="3181868" cy="456535"/>
              </a:xfrm>
              <a:prstGeom prst="rect">
                <a:avLst/>
              </a:prstGeom>
              <a:noFill/>
            </p:spPr>
            <p:txBody>
              <a:bodyPr wrap="square" tIns="0" rtlCol="0">
                <a:spAutoFit/>
              </a:bodyPr>
              <a:lstStyle/>
              <a:p>
                <a:pPr algn="ctr">
                  <a:lnSpc>
                    <a:spcPts val="1600"/>
                  </a:lnSpc>
                </a:pPr>
                <a:r>
                  <a:rPr lang="en-US" sz="1400" b="1" dirty="0">
                    <a:solidFill>
                      <a:schemeClr val="bg1"/>
                    </a:solidFill>
                    <a:latin typeface="Century Gothic" panose="020B0502020202020204" pitchFamily="34" charset="0"/>
                  </a:rPr>
                  <a:t>Improve security during online exams</a:t>
                </a:r>
              </a:p>
            </p:txBody>
          </p:sp>
        </p:grpSp>
        <p:grpSp>
          <p:nvGrpSpPr>
            <p:cNvPr id="50" name="Group 49">
              <a:extLst>
                <a:ext uri="{FF2B5EF4-FFF2-40B4-BE49-F238E27FC236}">
                  <a16:creationId xmlns:a16="http://schemas.microsoft.com/office/drawing/2014/main" id="{A41B7FAB-7536-4AC5-BDA4-B4FA8F65E399}"/>
                </a:ext>
              </a:extLst>
            </p:cNvPr>
            <p:cNvGrpSpPr/>
            <p:nvPr/>
          </p:nvGrpSpPr>
          <p:grpSpPr>
            <a:xfrm>
              <a:off x="1284102" y="1329027"/>
              <a:ext cx="3494167" cy="1027253"/>
              <a:chOff x="1284102" y="1329027"/>
              <a:chExt cx="3494167" cy="1027253"/>
            </a:xfrm>
          </p:grpSpPr>
          <p:sp>
            <p:nvSpPr>
              <p:cNvPr id="51" name="Rectangle: Rounded Corners 50">
                <a:extLst>
                  <a:ext uri="{FF2B5EF4-FFF2-40B4-BE49-F238E27FC236}">
                    <a16:creationId xmlns:a16="http://schemas.microsoft.com/office/drawing/2014/main" id="{0DBCB18C-1E07-48A0-9A58-BDD31A96CC88}"/>
                  </a:ext>
                </a:extLst>
              </p:cNvPr>
              <p:cNvSpPr/>
              <p:nvPr/>
            </p:nvSpPr>
            <p:spPr>
              <a:xfrm>
                <a:off x="1284102" y="1329027"/>
                <a:ext cx="3494167" cy="1027253"/>
              </a:xfrm>
              <a:prstGeom prst="roundRect">
                <a:avLst>
                  <a:gd name="adj" fmla="val 33750"/>
                </a:avLst>
              </a:prstGeom>
              <a:solidFill>
                <a:schemeClr val="bg1">
                  <a:alpha val="4392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2" name="TextBox 51">
                <a:extLst>
                  <a:ext uri="{FF2B5EF4-FFF2-40B4-BE49-F238E27FC236}">
                    <a16:creationId xmlns:a16="http://schemas.microsoft.com/office/drawing/2014/main" id="{4B92CA81-B62A-400F-AF2B-26AEC7643089}"/>
                  </a:ext>
                </a:extLst>
              </p:cNvPr>
              <p:cNvSpPr txBox="1"/>
              <p:nvPr/>
            </p:nvSpPr>
            <p:spPr>
              <a:xfrm flipH="1">
                <a:off x="1380461" y="1595298"/>
                <a:ext cx="3177430" cy="456535"/>
              </a:xfrm>
              <a:prstGeom prst="rect">
                <a:avLst/>
              </a:prstGeom>
              <a:noFill/>
            </p:spPr>
            <p:txBody>
              <a:bodyPr wrap="square" tIns="0" rtlCol="0">
                <a:spAutoFit/>
              </a:bodyPr>
              <a:lstStyle/>
              <a:p>
                <a:pPr algn="ctr">
                  <a:lnSpc>
                    <a:spcPts val="1600"/>
                  </a:lnSpc>
                </a:pPr>
                <a:r>
                  <a:rPr lang="en-US" sz="1400" b="1" dirty="0">
                    <a:solidFill>
                      <a:schemeClr val="bg1"/>
                    </a:solidFill>
                    <a:latin typeface="Century Gothic" panose="020B0502020202020204" pitchFamily="34" charset="0"/>
                  </a:rPr>
                  <a:t>Identify registered students by using face recognition</a:t>
                </a:r>
              </a:p>
            </p:txBody>
          </p:sp>
        </p:grpSp>
      </p:grpSp>
      <p:sp>
        <p:nvSpPr>
          <p:cNvPr id="61" name="Oval 60">
            <a:extLst>
              <a:ext uri="{FF2B5EF4-FFF2-40B4-BE49-F238E27FC236}">
                <a16:creationId xmlns:a16="http://schemas.microsoft.com/office/drawing/2014/main" id="{CFEAE59E-463F-46D5-8BBA-734881022BD2}"/>
              </a:ext>
            </a:extLst>
          </p:cNvPr>
          <p:cNvSpPr/>
          <p:nvPr/>
        </p:nvSpPr>
        <p:spPr>
          <a:xfrm>
            <a:off x="7590145" y="-2179138"/>
            <a:ext cx="10307147" cy="10756573"/>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0" name="Oval 59">
            <a:extLst>
              <a:ext uri="{FF2B5EF4-FFF2-40B4-BE49-F238E27FC236}">
                <a16:creationId xmlns:a16="http://schemas.microsoft.com/office/drawing/2014/main" id="{6304DC2F-5C12-4172-A0F7-DC8CA8BE2B40}"/>
              </a:ext>
            </a:extLst>
          </p:cNvPr>
          <p:cNvSpPr/>
          <p:nvPr/>
        </p:nvSpPr>
        <p:spPr>
          <a:xfrm>
            <a:off x="7848383" y="-1471474"/>
            <a:ext cx="9341241" cy="9341241"/>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2" name="Oval 61">
            <a:extLst>
              <a:ext uri="{FF2B5EF4-FFF2-40B4-BE49-F238E27FC236}">
                <a16:creationId xmlns:a16="http://schemas.microsoft.com/office/drawing/2014/main" id="{02C1D493-489B-4E7F-B831-8EFF19BEB88B}"/>
              </a:ext>
            </a:extLst>
          </p:cNvPr>
          <p:cNvSpPr/>
          <p:nvPr/>
        </p:nvSpPr>
        <p:spPr>
          <a:xfrm>
            <a:off x="5850509" y="-2949704"/>
            <a:ext cx="12817356" cy="12297711"/>
          </a:xfrm>
          <a:prstGeom prst="ellipse">
            <a:avLst/>
          </a:prstGeom>
          <a:noFill/>
          <a:ln w="6350" cap="rnd" cmpd="sng" algn="ctr">
            <a:solidFill>
              <a:srgbClr val="0073FE">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Century Gothic" panose="020B0502020202020204" pitchFamily="34" charset="0"/>
              <a:ea typeface="+mn-ea"/>
              <a:cs typeface="+mn-cs"/>
            </a:endParaRPr>
          </a:p>
        </p:txBody>
      </p:sp>
      <p:sp>
        <p:nvSpPr>
          <p:cNvPr id="65" name="Oval 64">
            <a:extLst>
              <a:ext uri="{FF2B5EF4-FFF2-40B4-BE49-F238E27FC236}">
                <a16:creationId xmlns:a16="http://schemas.microsoft.com/office/drawing/2014/main" id="{1133ACD7-E73D-4A0A-BE3E-0E826AD830D0}"/>
              </a:ext>
            </a:extLst>
          </p:cNvPr>
          <p:cNvSpPr/>
          <p:nvPr/>
        </p:nvSpPr>
        <p:spPr>
          <a:xfrm>
            <a:off x="9971403" y="651546"/>
            <a:ext cx="5095211" cy="5095211"/>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66" name="Oval 65">
            <a:extLst>
              <a:ext uri="{FF2B5EF4-FFF2-40B4-BE49-F238E27FC236}">
                <a16:creationId xmlns:a16="http://schemas.microsoft.com/office/drawing/2014/main" id="{8125DEDE-0123-41F1-8618-2C4ACC02BFFD}"/>
              </a:ext>
            </a:extLst>
          </p:cNvPr>
          <p:cNvSpPr/>
          <p:nvPr/>
        </p:nvSpPr>
        <p:spPr>
          <a:xfrm>
            <a:off x="9232287" y="-87570"/>
            <a:ext cx="6573437" cy="6573437"/>
          </a:xfrm>
          <a:prstGeom prst="ellipse">
            <a:avLst/>
          </a:prstGeom>
          <a:noFill/>
          <a:ln w="6350" cap="rnd" cmpd="sng" algn="ctr">
            <a:solidFill>
              <a:srgbClr val="494F58">
                <a:alpha val="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34" name="Picture Placeholder 72">
            <a:extLst>
              <a:ext uri="{FF2B5EF4-FFF2-40B4-BE49-F238E27FC236}">
                <a16:creationId xmlns:a16="http://schemas.microsoft.com/office/drawing/2014/main" id="{179C8534-2F41-F545-B587-595943959E8E}"/>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1094" r="19571" b="48611"/>
          <a:stretch/>
        </p:blipFill>
        <p:spPr>
          <a:xfrm flipH="1">
            <a:off x="8265262" y="-15238"/>
            <a:ext cx="3935894" cy="4035425"/>
          </a:xfrm>
          <a:prstGeom prst="rect">
            <a:avLst/>
          </a:prstGeom>
          <a:solidFill>
            <a:srgbClr val="F2F2F2">
              <a:alpha val="40000"/>
            </a:srgbClr>
          </a:solidFill>
        </p:spPr>
      </p:pic>
      <p:sp>
        <p:nvSpPr>
          <p:cNvPr id="39" name="Textfeld 24">
            <a:extLst>
              <a:ext uri="{FF2B5EF4-FFF2-40B4-BE49-F238E27FC236}">
                <a16:creationId xmlns:a16="http://schemas.microsoft.com/office/drawing/2014/main" id="{2A21FF92-A571-4E51-8526-9DAF5ABB775B}"/>
              </a:ext>
            </a:extLst>
          </p:cNvPr>
          <p:cNvSpPr txBox="1"/>
          <p:nvPr/>
        </p:nvSpPr>
        <p:spPr>
          <a:xfrm>
            <a:off x="4060603" y="2754901"/>
            <a:ext cx="9847868" cy="1200329"/>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7200" spc="540" dirty="0">
                <a:gradFill flip="none" rotWithShape="1">
                  <a:gsLst>
                    <a:gs pos="0">
                      <a:srgbClr val="005FD2"/>
                    </a:gs>
                    <a:gs pos="50000">
                      <a:srgbClr val="0073FE"/>
                    </a:gs>
                    <a:gs pos="100000">
                      <a:srgbClr val="579FFF"/>
                    </a:gs>
                  </a:gsLst>
                  <a:lin ang="0" scaled="1"/>
                  <a:tileRect/>
                </a:gradFill>
              </a:rPr>
              <a:t>OBJECTIVES</a:t>
            </a:r>
            <a:endParaRPr lang="de-DE" sz="7200" spc="540" dirty="0">
              <a:gradFill flip="none" rotWithShape="1">
                <a:gsLst>
                  <a:gs pos="0">
                    <a:srgbClr val="005FD2"/>
                  </a:gs>
                  <a:gs pos="50000">
                    <a:srgbClr val="0073FE"/>
                  </a:gs>
                  <a:gs pos="100000">
                    <a:srgbClr val="579FFF"/>
                  </a:gs>
                </a:gsLst>
                <a:lin ang="0" scaled="1"/>
                <a:tileRect/>
              </a:gradFill>
            </a:endParaRPr>
          </a:p>
        </p:txBody>
      </p:sp>
      <p:sp>
        <p:nvSpPr>
          <p:cNvPr id="76" name="Freeform: Shape 75">
            <a:extLst>
              <a:ext uri="{FF2B5EF4-FFF2-40B4-BE49-F238E27FC236}">
                <a16:creationId xmlns:a16="http://schemas.microsoft.com/office/drawing/2014/main" id="{BA21B898-AE64-4F1E-85D2-25C118EEB63E}"/>
              </a:ext>
            </a:extLst>
          </p:cNvPr>
          <p:cNvSpPr/>
          <p:nvPr/>
        </p:nvSpPr>
        <p:spPr>
          <a:xfrm rot="2700000">
            <a:off x="-15711595" y="4287444"/>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77" name="Freeform: Shape 76">
            <a:extLst>
              <a:ext uri="{FF2B5EF4-FFF2-40B4-BE49-F238E27FC236}">
                <a16:creationId xmlns:a16="http://schemas.microsoft.com/office/drawing/2014/main" id="{9E5B6BC4-0B82-4691-97A6-2A237C3D5954}"/>
              </a:ext>
            </a:extLst>
          </p:cNvPr>
          <p:cNvSpPr/>
          <p:nvPr/>
        </p:nvSpPr>
        <p:spPr>
          <a:xfrm rot="18900000">
            <a:off x="-15826392" y="6735575"/>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78" name="Picture 77">
            <a:hlinkClick r:id="rId4"/>
            <a:extLst>
              <a:ext uri="{FF2B5EF4-FFF2-40B4-BE49-F238E27FC236}">
                <a16:creationId xmlns:a16="http://schemas.microsoft.com/office/drawing/2014/main" id="{F495329A-46A4-4E2A-85F2-4471A71872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75401" y="-6769738"/>
            <a:ext cx="2388399" cy="686665"/>
          </a:xfrm>
          <a:prstGeom prst="rect">
            <a:avLst/>
          </a:prstGeom>
        </p:spPr>
      </p:pic>
      <p:sp>
        <p:nvSpPr>
          <p:cNvPr id="79" name="TextBox 78">
            <a:extLst>
              <a:ext uri="{FF2B5EF4-FFF2-40B4-BE49-F238E27FC236}">
                <a16:creationId xmlns:a16="http://schemas.microsoft.com/office/drawing/2014/main" id="{8B6155F7-9CB3-42F3-AF41-30822BD5E857}"/>
              </a:ext>
            </a:extLst>
          </p:cNvPr>
          <p:cNvSpPr txBox="1"/>
          <p:nvPr/>
        </p:nvSpPr>
        <p:spPr>
          <a:xfrm>
            <a:off x="3912632" y="-6852514"/>
            <a:ext cx="1967205" cy="769441"/>
          </a:xfrm>
          <a:prstGeom prst="rect">
            <a:avLst/>
          </a:prstGeom>
          <a:noFill/>
        </p:spPr>
        <p:txBody>
          <a:bodyPr wrap="none" rtlCol="0">
            <a:spAutoFit/>
          </a:bodyPr>
          <a:lstStyle/>
          <a:p>
            <a:r>
              <a:rPr lang="en-MY" sz="4400" b="1" dirty="0">
                <a:solidFill>
                  <a:srgbClr val="0073FE"/>
                </a:solidFill>
                <a:latin typeface="Century Gothic" panose="020B0502020202020204" pitchFamily="34" charset="0"/>
              </a:rPr>
              <a:t>hmppt</a:t>
            </a:r>
          </a:p>
        </p:txBody>
      </p:sp>
      <p:sp>
        <p:nvSpPr>
          <p:cNvPr id="81" name="Textfeld 24">
            <a:extLst>
              <a:ext uri="{FF2B5EF4-FFF2-40B4-BE49-F238E27FC236}">
                <a16:creationId xmlns:a16="http://schemas.microsoft.com/office/drawing/2014/main" id="{47E70545-CF73-4906-91B8-B983F229659A}"/>
              </a:ext>
            </a:extLst>
          </p:cNvPr>
          <p:cNvSpPr txBox="1"/>
          <p:nvPr/>
        </p:nvSpPr>
        <p:spPr>
          <a:xfrm>
            <a:off x="1172065" y="12969462"/>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TESTIMONIALS</a:t>
            </a:r>
            <a:endParaRPr lang="de-DE" sz="5400" spc="540" dirty="0">
              <a:gradFill flip="none" rotWithShape="1">
                <a:gsLst>
                  <a:gs pos="0">
                    <a:srgbClr val="005FD2"/>
                  </a:gs>
                  <a:gs pos="50000">
                    <a:srgbClr val="0073FE"/>
                  </a:gs>
                  <a:gs pos="100000">
                    <a:srgbClr val="579FFF"/>
                  </a:gs>
                </a:gsLst>
                <a:lin ang="0" scaled="1"/>
                <a:tileRect/>
              </a:gradFill>
            </a:endParaRPr>
          </a:p>
        </p:txBody>
      </p:sp>
    </p:spTree>
    <p:extLst>
      <p:ext uri="{BB962C8B-B14F-4D97-AF65-F5344CB8AC3E}">
        <p14:creationId xmlns:p14="http://schemas.microsoft.com/office/powerpoint/2010/main" val="3744753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pic>
        <p:nvPicPr>
          <p:cNvPr id="67" name="Picture Placeholder 72">
            <a:extLst>
              <a:ext uri="{FF2B5EF4-FFF2-40B4-BE49-F238E27FC236}">
                <a16:creationId xmlns:a16="http://schemas.microsoft.com/office/drawing/2014/main" id="{776BF8AA-80DB-4683-9F48-9C2B7F951CB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094" r="19571" b="48611"/>
          <a:stretch/>
        </p:blipFill>
        <p:spPr>
          <a:xfrm flipH="1">
            <a:off x="15407507" y="-15238"/>
            <a:ext cx="3935894" cy="4035425"/>
          </a:xfrm>
          <a:prstGeom prst="rect">
            <a:avLst/>
          </a:prstGeom>
          <a:solidFill>
            <a:srgbClr val="F2F2F2">
              <a:alpha val="40000"/>
            </a:srgbClr>
          </a:solidFill>
        </p:spPr>
      </p:pic>
      <p:sp>
        <p:nvSpPr>
          <p:cNvPr id="121" name="Textfeld 24">
            <a:extLst>
              <a:ext uri="{FF2B5EF4-FFF2-40B4-BE49-F238E27FC236}">
                <a16:creationId xmlns:a16="http://schemas.microsoft.com/office/drawing/2014/main" id="{71180510-F774-41D6-9CB8-47F8774367D5}"/>
              </a:ext>
            </a:extLst>
          </p:cNvPr>
          <p:cNvSpPr txBox="1"/>
          <p:nvPr/>
        </p:nvSpPr>
        <p:spPr>
          <a:xfrm>
            <a:off x="1600770" y="4505846"/>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TARGET USER</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36" name="TextBox 35">
            <a:extLst>
              <a:ext uri="{FF2B5EF4-FFF2-40B4-BE49-F238E27FC236}">
                <a16:creationId xmlns:a16="http://schemas.microsoft.com/office/drawing/2014/main" id="{63090A17-BAA6-405C-9823-3810A781EB18}"/>
              </a:ext>
            </a:extLst>
          </p:cNvPr>
          <p:cNvSpPr txBox="1"/>
          <p:nvPr/>
        </p:nvSpPr>
        <p:spPr>
          <a:xfrm>
            <a:off x="6524704" y="-2210402"/>
            <a:ext cx="5035353" cy="1569660"/>
          </a:xfrm>
          <a:prstGeom prst="rect">
            <a:avLst/>
          </a:prstGeom>
          <a:noFill/>
        </p:spPr>
        <p:txBody>
          <a:bodyPr wrap="none" rtlCol="0">
            <a:spAutoFit/>
          </a:bodyPr>
          <a:lstStyle/>
          <a:p>
            <a:r>
              <a:rPr lang="en-US" sz="9600" b="1" dirty="0">
                <a:solidFill>
                  <a:schemeClr val="accent1"/>
                </a:solidFill>
                <a:latin typeface="Century Gothic" panose="020B0502020202020204" pitchFamily="34" charset="0"/>
              </a:rPr>
              <a:t>In Detail</a:t>
            </a:r>
          </a:p>
        </p:txBody>
      </p:sp>
      <p:sp>
        <p:nvSpPr>
          <p:cNvPr id="37" name="Textfeld 24">
            <a:extLst>
              <a:ext uri="{FF2B5EF4-FFF2-40B4-BE49-F238E27FC236}">
                <a16:creationId xmlns:a16="http://schemas.microsoft.com/office/drawing/2014/main" id="{417E6EC5-3F21-4344-80DA-585AD431C73E}"/>
              </a:ext>
            </a:extLst>
          </p:cNvPr>
          <p:cNvSpPr txBox="1"/>
          <p:nvPr/>
        </p:nvSpPr>
        <p:spPr>
          <a:xfrm>
            <a:off x="0" y="-4823977"/>
            <a:ext cx="24816739" cy="315471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19900" spc="540" dirty="0">
                <a:gradFill flip="none" rotWithShape="1">
                  <a:gsLst>
                    <a:gs pos="0">
                      <a:srgbClr val="005FD2"/>
                    </a:gs>
                    <a:gs pos="50000">
                      <a:srgbClr val="0073FE"/>
                    </a:gs>
                    <a:gs pos="100000">
                      <a:srgbClr val="579FFF"/>
                    </a:gs>
                  </a:gsLst>
                  <a:lin ang="0" scaled="1"/>
                  <a:tileRect/>
                </a:gradFill>
              </a:rPr>
              <a:t>SOLUTION</a:t>
            </a:r>
            <a:endParaRPr lang="de-DE" sz="19900" spc="540" dirty="0">
              <a:gradFill flip="none" rotWithShape="1">
                <a:gsLst>
                  <a:gs pos="0">
                    <a:srgbClr val="005FD2"/>
                  </a:gs>
                  <a:gs pos="50000">
                    <a:srgbClr val="0073FE"/>
                  </a:gs>
                  <a:gs pos="100000">
                    <a:srgbClr val="579FFF"/>
                  </a:gs>
                </a:gsLst>
                <a:lin ang="0" scaled="1"/>
                <a:tileRect/>
              </a:gradFill>
            </a:endParaRPr>
          </a:p>
        </p:txBody>
      </p:sp>
      <p:sp>
        <p:nvSpPr>
          <p:cNvPr id="38" name="Rectangle: Rounded Corners 37">
            <a:extLst>
              <a:ext uri="{FF2B5EF4-FFF2-40B4-BE49-F238E27FC236}">
                <a16:creationId xmlns:a16="http://schemas.microsoft.com/office/drawing/2014/main" id="{3408456D-3F9D-4163-B081-BCD00E46BDBF}"/>
              </a:ext>
            </a:extLst>
          </p:cNvPr>
          <p:cNvSpPr/>
          <p:nvPr/>
        </p:nvSpPr>
        <p:spPr>
          <a:xfrm>
            <a:off x="-14226467" y="-7095757"/>
            <a:ext cx="11224533" cy="14151094"/>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9" name="Group 38">
            <a:extLst>
              <a:ext uri="{FF2B5EF4-FFF2-40B4-BE49-F238E27FC236}">
                <a16:creationId xmlns:a16="http://schemas.microsoft.com/office/drawing/2014/main" id="{D2ED341B-98FE-47A9-8A21-32671BDEB601}"/>
              </a:ext>
            </a:extLst>
          </p:cNvPr>
          <p:cNvGrpSpPr/>
          <p:nvPr/>
        </p:nvGrpSpPr>
        <p:grpSpPr>
          <a:xfrm>
            <a:off x="-2479634" y="-7145100"/>
            <a:ext cx="2108484" cy="14151094"/>
            <a:chOff x="13653454" y="1033821"/>
            <a:chExt cx="739116" cy="4960579"/>
          </a:xfrm>
        </p:grpSpPr>
        <p:sp>
          <p:nvSpPr>
            <p:cNvPr id="40" name="Rectangle: Rounded Corners 39">
              <a:extLst>
                <a:ext uri="{FF2B5EF4-FFF2-40B4-BE49-F238E27FC236}">
                  <a16:creationId xmlns:a16="http://schemas.microsoft.com/office/drawing/2014/main" id="{B593448D-239C-487D-82FF-DDE5FA8BD37A}"/>
                </a:ext>
              </a:extLst>
            </p:cNvPr>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1" name="Group 40">
              <a:extLst>
                <a:ext uri="{FF2B5EF4-FFF2-40B4-BE49-F238E27FC236}">
                  <a16:creationId xmlns:a16="http://schemas.microsoft.com/office/drawing/2014/main" id="{AF7DDF0F-13DF-4CA8-9D81-813F00691603}"/>
                </a:ext>
              </a:extLst>
            </p:cNvPr>
            <p:cNvGrpSpPr/>
            <p:nvPr/>
          </p:nvGrpSpPr>
          <p:grpSpPr>
            <a:xfrm>
              <a:off x="13786931" y="4950961"/>
              <a:ext cx="471230" cy="471230"/>
              <a:chOff x="5879539" y="4659061"/>
              <a:chExt cx="471230" cy="471230"/>
            </a:xfrm>
          </p:grpSpPr>
          <p:sp>
            <p:nvSpPr>
              <p:cNvPr id="51" name="Oval 50">
                <a:extLst>
                  <a:ext uri="{FF2B5EF4-FFF2-40B4-BE49-F238E27FC236}">
                    <a16:creationId xmlns:a16="http://schemas.microsoft.com/office/drawing/2014/main" id="{D0AE158A-D52C-406D-80A5-C8B45322E9A1}"/>
                  </a:ext>
                </a:extLst>
              </p:cNvPr>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52" name="Oval 51">
                <a:extLst>
                  <a:ext uri="{FF2B5EF4-FFF2-40B4-BE49-F238E27FC236}">
                    <a16:creationId xmlns:a16="http://schemas.microsoft.com/office/drawing/2014/main" id="{68DFA7CF-59E7-4D3F-AAEA-DBDBEA23872C}"/>
                  </a:ext>
                </a:extLst>
              </p:cNvPr>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42" name="Group 41">
              <a:extLst>
                <a:ext uri="{FF2B5EF4-FFF2-40B4-BE49-F238E27FC236}">
                  <a16:creationId xmlns:a16="http://schemas.microsoft.com/office/drawing/2014/main" id="{AE5F5F20-85E2-423A-90DD-6389AE55B281}"/>
                </a:ext>
              </a:extLst>
            </p:cNvPr>
            <p:cNvGrpSpPr/>
            <p:nvPr/>
          </p:nvGrpSpPr>
          <p:grpSpPr>
            <a:xfrm>
              <a:off x="13786931" y="3787059"/>
              <a:ext cx="471230" cy="471230"/>
              <a:chOff x="5879539" y="3701037"/>
              <a:chExt cx="471230" cy="471230"/>
            </a:xfrm>
          </p:grpSpPr>
          <p:sp>
            <p:nvSpPr>
              <p:cNvPr id="49" name="Oval 48">
                <a:extLst>
                  <a:ext uri="{FF2B5EF4-FFF2-40B4-BE49-F238E27FC236}">
                    <a16:creationId xmlns:a16="http://schemas.microsoft.com/office/drawing/2014/main" id="{651395CA-E42D-41EE-B343-29E59FFB9CE2}"/>
                  </a:ext>
                </a:extLst>
              </p:cNvPr>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50" name="Oval 49">
                <a:extLst>
                  <a:ext uri="{FF2B5EF4-FFF2-40B4-BE49-F238E27FC236}">
                    <a16:creationId xmlns:a16="http://schemas.microsoft.com/office/drawing/2014/main" id="{AF2CCA15-1524-4784-93DD-753C5EF58113}"/>
                  </a:ext>
                </a:extLst>
              </p:cNvPr>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43" name="Group 42">
              <a:extLst>
                <a:ext uri="{FF2B5EF4-FFF2-40B4-BE49-F238E27FC236}">
                  <a16:creationId xmlns:a16="http://schemas.microsoft.com/office/drawing/2014/main" id="{6DED233A-843C-4FF6-A370-2FC6118971E1}"/>
                </a:ext>
              </a:extLst>
            </p:cNvPr>
            <p:cNvGrpSpPr/>
            <p:nvPr/>
          </p:nvGrpSpPr>
          <p:grpSpPr>
            <a:xfrm>
              <a:off x="13786931" y="2669986"/>
              <a:ext cx="471230" cy="471230"/>
              <a:chOff x="5879539" y="2743013"/>
              <a:chExt cx="471230" cy="471230"/>
            </a:xfrm>
          </p:grpSpPr>
          <p:sp>
            <p:nvSpPr>
              <p:cNvPr id="47" name="Oval 46">
                <a:extLst>
                  <a:ext uri="{FF2B5EF4-FFF2-40B4-BE49-F238E27FC236}">
                    <a16:creationId xmlns:a16="http://schemas.microsoft.com/office/drawing/2014/main" id="{AE4D15ED-B0D3-4B22-84E1-EA734EF33824}"/>
                  </a:ext>
                </a:extLst>
              </p:cNvPr>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48" name="Oval 47">
                <a:extLst>
                  <a:ext uri="{FF2B5EF4-FFF2-40B4-BE49-F238E27FC236}">
                    <a16:creationId xmlns:a16="http://schemas.microsoft.com/office/drawing/2014/main" id="{3D4AF48F-3189-4975-8817-7C2D46B64F6A}"/>
                  </a:ext>
                </a:extLst>
              </p:cNvPr>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44" name="Group 43">
              <a:extLst>
                <a:ext uri="{FF2B5EF4-FFF2-40B4-BE49-F238E27FC236}">
                  <a16:creationId xmlns:a16="http://schemas.microsoft.com/office/drawing/2014/main" id="{5D2E96C0-06CD-47A4-9384-1A36145F93A6}"/>
                </a:ext>
              </a:extLst>
            </p:cNvPr>
            <p:cNvGrpSpPr/>
            <p:nvPr/>
          </p:nvGrpSpPr>
          <p:grpSpPr>
            <a:xfrm>
              <a:off x="13786931" y="1594688"/>
              <a:ext cx="471230" cy="471230"/>
              <a:chOff x="5879539" y="1784988"/>
              <a:chExt cx="471230" cy="471230"/>
            </a:xfrm>
          </p:grpSpPr>
          <p:sp>
            <p:nvSpPr>
              <p:cNvPr id="45" name="Oval 44">
                <a:extLst>
                  <a:ext uri="{FF2B5EF4-FFF2-40B4-BE49-F238E27FC236}">
                    <a16:creationId xmlns:a16="http://schemas.microsoft.com/office/drawing/2014/main" id="{5091ABD0-8EB5-4D88-9DD9-13A1780BA24A}"/>
                  </a:ext>
                </a:extLst>
              </p:cNvPr>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46" name="Oval 45">
                <a:extLst>
                  <a:ext uri="{FF2B5EF4-FFF2-40B4-BE49-F238E27FC236}">
                    <a16:creationId xmlns:a16="http://schemas.microsoft.com/office/drawing/2014/main" id="{0D2669F7-40EE-4F78-A32A-62953D307576}"/>
                  </a:ext>
                </a:extLst>
              </p:cNvPr>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55" name="Group 54">
            <a:extLst>
              <a:ext uri="{FF2B5EF4-FFF2-40B4-BE49-F238E27FC236}">
                <a16:creationId xmlns:a16="http://schemas.microsoft.com/office/drawing/2014/main" id="{495C5DD9-B9E1-425F-93C6-135BD7F98C78}"/>
              </a:ext>
            </a:extLst>
          </p:cNvPr>
          <p:cNvGrpSpPr/>
          <p:nvPr/>
        </p:nvGrpSpPr>
        <p:grpSpPr>
          <a:xfrm>
            <a:off x="-13580173" y="3865821"/>
            <a:ext cx="10020358" cy="2930455"/>
            <a:chOff x="1284103" y="4672950"/>
            <a:chExt cx="3512575" cy="1027253"/>
          </a:xfrm>
        </p:grpSpPr>
        <p:sp>
          <p:nvSpPr>
            <p:cNvPr id="56" name="Rectangle: Rounded Corners 55">
              <a:extLst>
                <a:ext uri="{FF2B5EF4-FFF2-40B4-BE49-F238E27FC236}">
                  <a16:creationId xmlns:a16="http://schemas.microsoft.com/office/drawing/2014/main" id="{204C01D4-C058-4091-8EC7-6C856AC3B806}"/>
                </a:ext>
              </a:extLst>
            </p:cNvPr>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7" name="TextBox 56">
              <a:extLst>
                <a:ext uri="{FF2B5EF4-FFF2-40B4-BE49-F238E27FC236}">
                  <a16:creationId xmlns:a16="http://schemas.microsoft.com/office/drawing/2014/main" id="{102D151B-54DD-4E91-AEF8-F467342C8A87}"/>
                </a:ext>
              </a:extLst>
            </p:cNvPr>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58" name="Group 57">
            <a:extLst>
              <a:ext uri="{FF2B5EF4-FFF2-40B4-BE49-F238E27FC236}">
                <a16:creationId xmlns:a16="http://schemas.microsoft.com/office/drawing/2014/main" id="{4AC94AF1-B517-4A8A-B581-81637C68F750}"/>
              </a:ext>
            </a:extLst>
          </p:cNvPr>
          <p:cNvGrpSpPr/>
          <p:nvPr/>
        </p:nvGrpSpPr>
        <p:grpSpPr>
          <a:xfrm>
            <a:off x="-13529399" y="653024"/>
            <a:ext cx="9967845" cy="2930455"/>
            <a:chOff x="1302511" y="3558309"/>
            <a:chExt cx="3494167" cy="1027253"/>
          </a:xfrm>
        </p:grpSpPr>
        <p:sp>
          <p:nvSpPr>
            <p:cNvPr id="59" name="Rectangle: Rounded Corners 58">
              <a:extLst>
                <a:ext uri="{FF2B5EF4-FFF2-40B4-BE49-F238E27FC236}">
                  <a16:creationId xmlns:a16="http://schemas.microsoft.com/office/drawing/2014/main" id="{E390BC11-7E20-4D0A-A469-A4E10C0BA994}"/>
                </a:ext>
              </a:extLst>
            </p:cNvPr>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TextBox 59">
              <a:extLst>
                <a:ext uri="{FF2B5EF4-FFF2-40B4-BE49-F238E27FC236}">
                  <a16:creationId xmlns:a16="http://schemas.microsoft.com/office/drawing/2014/main" id="{DB40DA6C-A125-4D18-ADB1-89727EEE687D}"/>
                </a:ext>
              </a:extLst>
            </p:cNvPr>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61" name="Group 60">
            <a:extLst>
              <a:ext uri="{FF2B5EF4-FFF2-40B4-BE49-F238E27FC236}">
                <a16:creationId xmlns:a16="http://schemas.microsoft.com/office/drawing/2014/main" id="{E90BBBCB-1309-4C35-9323-5EC466BED64C}"/>
              </a:ext>
            </a:extLst>
          </p:cNvPr>
          <p:cNvGrpSpPr/>
          <p:nvPr/>
        </p:nvGrpSpPr>
        <p:grpSpPr>
          <a:xfrm>
            <a:off x="-13555865" y="-2819206"/>
            <a:ext cx="9967845" cy="2930455"/>
            <a:chOff x="1284102" y="2443668"/>
            <a:chExt cx="3494167" cy="1027253"/>
          </a:xfrm>
        </p:grpSpPr>
        <p:sp>
          <p:nvSpPr>
            <p:cNvPr id="62" name="Rectangle: Rounded Corners 61">
              <a:extLst>
                <a:ext uri="{FF2B5EF4-FFF2-40B4-BE49-F238E27FC236}">
                  <a16:creationId xmlns:a16="http://schemas.microsoft.com/office/drawing/2014/main" id="{A7BE3AF5-2B7A-416E-A7F2-4786F8AF3894}"/>
                </a:ext>
              </a:extLst>
            </p:cNvPr>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3" name="TextBox 62">
              <a:extLst>
                <a:ext uri="{FF2B5EF4-FFF2-40B4-BE49-F238E27FC236}">
                  <a16:creationId xmlns:a16="http://schemas.microsoft.com/office/drawing/2014/main" id="{25A1BC4F-0D20-4A17-A08D-E276FABD76EE}"/>
                </a:ext>
              </a:extLst>
            </p:cNvPr>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64" name="Group 63">
            <a:extLst>
              <a:ext uri="{FF2B5EF4-FFF2-40B4-BE49-F238E27FC236}">
                <a16:creationId xmlns:a16="http://schemas.microsoft.com/office/drawing/2014/main" id="{3ED77E0F-B2EA-4745-B643-C4D1C3B7E77F}"/>
              </a:ext>
            </a:extLst>
          </p:cNvPr>
          <p:cNvGrpSpPr/>
          <p:nvPr/>
        </p:nvGrpSpPr>
        <p:grpSpPr>
          <a:xfrm>
            <a:off x="-13650185" y="-6467681"/>
            <a:ext cx="9967845" cy="2930455"/>
            <a:chOff x="1284102" y="1329027"/>
            <a:chExt cx="3494167" cy="1027253"/>
          </a:xfrm>
        </p:grpSpPr>
        <p:sp>
          <p:nvSpPr>
            <p:cNvPr id="65" name="Rectangle: Rounded Corners 64">
              <a:extLst>
                <a:ext uri="{FF2B5EF4-FFF2-40B4-BE49-F238E27FC236}">
                  <a16:creationId xmlns:a16="http://schemas.microsoft.com/office/drawing/2014/main" id="{71794DB9-AC6B-4592-8AC3-566A04034800}"/>
                </a:ext>
              </a:extLst>
            </p:cNvPr>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6" name="TextBox 65">
              <a:extLst>
                <a:ext uri="{FF2B5EF4-FFF2-40B4-BE49-F238E27FC236}">
                  <a16:creationId xmlns:a16="http://schemas.microsoft.com/office/drawing/2014/main" id="{66B7141F-2F5F-4627-BB9B-6AF95F138D45}"/>
                </a:ext>
              </a:extLst>
            </p:cNvPr>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pic>
        <p:nvPicPr>
          <p:cNvPr id="1026" name="Picture 2" descr="Graduating Student Icon - Download in Flat Style">
            <a:extLst>
              <a:ext uri="{FF2B5EF4-FFF2-40B4-BE49-F238E27FC236}">
                <a16:creationId xmlns:a16="http://schemas.microsoft.com/office/drawing/2014/main" id="{DC5DDCB4-B1F1-48E6-855A-822264A34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504" y="149531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51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p:cNvSpPr/>
          <p:nvPr/>
        </p:nvSpPr>
        <p:spPr>
          <a:xfrm rot="6200442">
            <a:off x="-3542786" y="995368"/>
            <a:ext cx="5598247" cy="5688434"/>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8" name="Freeform: Shape 7"/>
          <p:cNvSpPr/>
          <p:nvPr/>
        </p:nvSpPr>
        <p:spPr>
          <a:xfrm rot="4500000">
            <a:off x="-3657583" y="3443499"/>
            <a:ext cx="5438376" cy="4917262"/>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
        <p:nvSpPr>
          <p:cNvPr id="15" name="Rectangle: Rounded Corners 14"/>
          <p:cNvSpPr/>
          <p:nvPr/>
        </p:nvSpPr>
        <p:spPr>
          <a:xfrm>
            <a:off x="1092577" y="7601337"/>
            <a:ext cx="3934691" cy="4960579"/>
          </a:xfrm>
          <a:prstGeom prst="roundRect">
            <a:avLst>
              <a:gd name="adj" fmla="val 7595"/>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6" name="Group 15"/>
          <p:cNvGrpSpPr/>
          <p:nvPr/>
        </p:nvGrpSpPr>
        <p:grpSpPr>
          <a:xfrm>
            <a:off x="5210790" y="11030247"/>
            <a:ext cx="739116" cy="4960579"/>
            <a:chOff x="13653454" y="1033821"/>
            <a:chExt cx="739116" cy="4960579"/>
          </a:xfrm>
        </p:grpSpPr>
        <p:sp>
          <p:nvSpPr>
            <p:cNvPr id="17" name="Rectangle: Rounded Corners 16"/>
            <p:cNvSpPr/>
            <p:nvPr/>
          </p:nvSpPr>
          <p:spPr>
            <a:xfrm>
              <a:off x="13653454" y="1033821"/>
              <a:ext cx="739116" cy="4960579"/>
            </a:xfrm>
            <a:prstGeom prst="roundRect">
              <a:avLst>
                <a:gd name="adj" fmla="val 404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8" name="Group 17"/>
            <p:cNvGrpSpPr/>
            <p:nvPr/>
          </p:nvGrpSpPr>
          <p:grpSpPr>
            <a:xfrm>
              <a:off x="13786931" y="4950961"/>
              <a:ext cx="471230" cy="471230"/>
              <a:chOff x="5879539" y="4659061"/>
              <a:chExt cx="471230" cy="471230"/>
            </a:xfrm>
          </p:grpSpPr>
          <p:sp>
            <p:nvSpPr>
              <p:cNvPr id="28" name="Oval 27"/>
              <p:cNvSpPr/>
              <p:nvPr/>
            </p:nvSpPr>
            <p:spPr>
              <a:xfrm>
                <a:off x="5879539" y="4659061"/>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9" name="Oval 28"/>
              <p:cNvSpPr/>
              <p:nvPr/>
            </p:nvSpPr>
            <p:spPr>
              <a:xfrm>
                <a:off x="5978495" y="4758017"/>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4</a:t>
                </a:r>
              </a:p>
            </p:txBody>
          </p:sp>
        </p:grpSp>
        <p:grpSp>
          <p:nvGrpSpPr>
            <p:cNvPr id="19" name="Group 18"/>
            <p:cNvGrpSpPr/>
            <p:nvPr/>
          </p:nvGrpSpPr>
          <p:grpSpPr>
            <a:xfrm>
              <a:off x="13786931" y="3787059"/>
              <a:ext cx="471230" cy="471230"/>
              <a:chOff x="5879539" y="3701037"/>
              <a:chExt cx="471230" cy="471230"/>
            </a:xfrm>
          </p:grpSpPr>
          <p:sp>
            <p:nvSpPr>
              <p:cNvPr id="26" name="Oval 25"/>
              <p:cNvSpPr/>
              <p:nvPr/>
            </p:nvSpPr>
            <p:spPr>
              <a:xfrm>
                <a:off x="5879539" y="3701037"/>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7" name="Oval 26"/>
              <p:cNvSpPr/>
              <p:nvPr/>
            </p:nvSpPr>
            <p:spPr>
              <a:xfrm>
                <a:off x="5978495" y="3799993"/>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200" i="0" u="none" strike="noStrike" kern="0" cap="none" spc="0" normalizeH="0" baseline="0" noProof="0" dirty="0">
                    <a:ln>
                      <a:noFill/>
                    </a:ln>
                    <a:solidFill>
                      <a:srgbClr val="FFFFFF"/>
                    </a:solidFill>
                    <a:effectLst/>
                    <a:uLnTx/>
                    <a:uFillTx/>
                    <a:latin typeface="Century Gothic" panose="020B0502020202020204" pitchFamily="34" charset="0"/>
                  </a:rPr>
                  <a:t>3</a:t>
                </a:r>
              </a:p>
            </p:txBody>
          </p:sp>
        </p:grpSp>
        <p:grpSp>
          <p:nvGrpSpPr>
            <p:cNvPr id="20" name="Group 19"/>
            <p:cNvGrpSpPr/>
            <p:nvPr/>
          </p:nvGrpSpPr>
          <p:grpSpPr>
            <a:xfrm>
              <a:off x="13786931" y="2669986"/>
              <a:ext cx="471230" cy="471230"/>
              <a:chOff x="5879539" y="2743013"/>
              <a:chExt cx="471230" cy="471230"/>
            </a:xfrm>
          </p:grpSpPr>
          <p:sp>
            <p:nvSpPr>
              <p:cNvPr id="24" name="Oval 23"/>
              <p:cNvSpPr/>
              <p:nvPr/>
            </p:nvSpPr>
            <p:spPr>
              <a:xfrm>
                <a:off x="5879539" y="2743013"/>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5" name="Oval 24"/>
              <p:cNvSpPr/>
              <p:nvPr/>
            </p:nvSpPr>
            <p:spPr>
              <a:xfrm>
                <a:off x="5978495" y="2841969"/>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2</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nvGrpSpPr>
            <p:cNvPr id="21" name="Group 20"/>
            <p:cNvGrpSpPr/>
            <p:nvPr/>
          </p:nvGrpSpPr>
          <p:grpSpPr>
            <a:xfrm>
              <a:off x="13786931" y="1594688"/>
              <a:ext cx="471230" cy="471230"/>
              <a:chOff x="5879539" y="1784988"/>
              <a:chExt cx="471230" cy="471230"/>
            </a:xfrm>
          </p:grpSpPr>
          <p:sp>
            <p:nvSpPr>
              <p:cNvPr id="22" name="Oval 21"/>
              <p:cNvSpPr/>
              <p:nvPr/>
            </p:nvSpPr>
            <p:spPr>
              <a:xfrm>
                <a:off x="5879539" y="1784988"/>
                <a:ext cx="471230" cy="471230"/>
              </a:xfrm>
              <a:prstGeom prst="ellipse">
                <a:avLst/>
              </a:prstGeom>
              <a:solidFill>
                <a:schemeClr val="accent1">
                  <a:alpha val="2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23" name="Oval 22"/>
              <p:cNvSpPr/>
              <p:nvPr/>
            </p:nvSpPr>
            <p:spPr>
              <a:xfrm>
                <a:off x="5978495" y="1883944"/>
                <a:ext cx="273318" cy="27331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srgbClr val="FFFFFF"/>
                    </a:solidFill>
                    <a:latin typeface="Century Gothic" panose="020B0502020202020204" pitchFamily="34" charset="0"/>
                  </a:rPr>
                  <a:t>1</a:t>
                </a:r>
                <a:endParaRPr kumimoji="0" lang="en-US" sz="1200" i="0" u="none" strike="noStrike" kern="0" cap="none" spc="0" normalizeH="0" baseline="0" noProof="0" dirty="0">
                  <a:ln>
                    <a:noFill/>
                  </a:ln>
                  <a:solidFill>
                    <a:srgbClr val="FFFFFF"/>
                  </a:solidFill>
                  <a:effectLst/>
                  <a:uLnTx/>
                  <a:uFillTx/>
                  <a:latin typeface="Century Gothic" panose="020B0502020202020204" pitchFamily="34" charset="0"/>
                </a:endParaRPr>
              </a:p>
            </p:txBody>
          </p:sp>
        </p:grpSp>
      </p:grpSp>
      <p:grpSp>
        <p:nvGrpSpPr>
          <p:cNvPr id="30" name="Group 29"/>
          <p:cNvGrpSpPr/>
          <p:nvPr/>
        </p:nvGrpSpPr>
        <p:grpSpPr>
          <a:xfrm>
            <a:off x="1284103" y="20505326"/>
            <a:ext cx="3512575" cy="1027253"/>
            <a:chOff x="1284103" y="4672950"/>
            <a:chExt cx="3512575" cy="1027253"/>
          </a:xfrm>
        </p:grpSpPr>
        <p:sp>
          <p:nvSpPr>
            <p:cNvPr id="31" name="Rectangle: Rounded Corners 30"/>
            <p:cNvSpPr/>
            <p:nvPr/>
          </p:nvSpPr>
          <p:spPr>
            <a:xfrm>
              <a:off x="1302511" y="4672950"/>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flipH="1">
              <a:off x="1284103" y="4862866"/>
              <a:ext cx="3430264"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Our application connects you with others who are similar and offer you to become a referrer &amp; make money.</a:t>
              </a:r>
            </a:p>
          </p:txBody>
        </p:sp>
      </p:grpSp>
      <p:grpSp>
        <p:nvGrpSpPr>
          <p:cNvPr id="33" name="Group 32"/>
          <p:cNvGrpSpPr/>
          <p:nvPr/>
        </p:nvGrpSpPr>
        <p:grpSpPr>
          <a:xfrm>
            <a:off x="1302511" y="17171652"/>
            <a:ext cx="3494167" cy="1027253"/>
            <a:chOff x="1302511" y="3558309"/>
            <a:chExt cx="3494167" cy="1027253"/>
          </a:xfrm>
        </p:grpSpPr>
        <p:sp>
          <p:nvSpPr>
            <p:cNvPr id="34" name="Rectangle: Rounded Corners 33"/>
            <p:cNvSpPr/>
            <p:nvPr/>
          </p:nvSpPr>
          <p:spPr>
            <a:xfrm>
              <a:off x="1302511" y="3558309"/>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TextBox 34"/>
            <p:cNvSpPr txBox="1"/>
            <p:nvPr/>
          </p:nvSpPr>
          <p:spPr>
            <a:xfrm flipH="1">
              <a:off x="1412011" y="3748225"/>
              <a:ext cx="3275167"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Users can save money and generate commissions on the go through our service and with  zero emissions.</a:t>
              </a:r>
            </a:p>
          </p:txBody>
        </p:sp>
      </p:grpSp>
      <p:grpSp>
        <p:nvGrpSpPr>
          <p:cNvPr id="36" name="Group 35"/>
          <p:cNvGrpSpPr/>
          <p:nvPr/>
        </p:nvGrpSpPr>
        <p:grpSpPr>
          <a:xfrm>
            <a:off x="1284102" y="14596143"/>
            <a:ext cx="3494167" cy="1027253"/>
            <a:chOff x="1284102" y="2443668"/>
            <a:chExt cx="3494167" cy="1027253"/>
          </a:xfrm>
        </p:grpSpPr>
        <p:sp>
          <p:nvSpPr>
            <p:cNvPr id="37" name="Rectangle: Rounded Corners 36"/>
            <p:cNvSpPr/>
            <p:nvPr/>
          </p:nvSpPr>
          <p:spPr>
            <a:xfrm>
              <a:off x="1284102" y="2443668"/>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TextBox 37"/>
            <p:cNvSpPr txBox="1"/>
            <p:nvPr/>
          </p:nvSpPr>
          <p:spPr>
            <a:xfrm flipH="1">
              <a:off x="1440251" y="2633584"/>
              <a:ext cx="3181868"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any destination, at any time. We’ve invented a solution to cut down 99% of  time &amp; costs.</a:t>
              </a:r>
            </a:p>
          </p:txBody>
        </p:sp>
      </p:grpSp>
      <p:grpSp>
        <p:nvGrpSpPr>
          <p:cNvPr id="39" name="Group 38"/>
          <p:cNvGrpSpPr/>
          <p:nvPr/>
        </p:nvGrpSpPr>
        <p:grpSpPr>
          <a:xfrm>
            <a:off x="1284102" y="10662817"/>
            <a:ext cx="3494167" cy="1027253"/>
            <a:chOff x="1284102" y="1329027"/>
            <a:chExt cx="3494167" cy="1027253"/>
          </a:xfrm>
        </p:grpSpPr>
        <p:sp>
          <p:nvSpPr>
            <p:cNvPr id="40" name="Rectangle: Rounded Corners 39"/>
            <p:cNvSpPr/>
            <p:nvPr/>
          </p:nvSpPr>
          <p:spPr>
            <a:xfrm>
              <a:off x="1284102" y="1329027"/>
              <a:ext cx="3494167" cy="1027253"/>
            </a:xfrm>
            <a:prstGeom prst="roundRect">
              <a:avLst>
                <a:gd name="adj" fmla="val 33750"/>
              </a:avLst>
            </a:prstGeom>
            <a:solidFill>
              <a:srgbClr val="0073FE">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1" name="TextBox 40"/>
            <p:cNvSpPr txBox="1"/>
            <p:nvPr/>
          </p:nvSpPr>
          <p:spPr>
            <a:xfrm flipH="1">
              <a:off x="1506990" y="1518943"/>
              <a:ext cx="3048390" cy="647421"/>
            </a:xfrm>
            <a:prstGeom prst="rect">
              <a:avLst/>
            </a:prstGeom>
            <a:noFill/>
          </p:spPr>
          <p:txBody>
            <a:bodyPr wrap="square" tIns="0" rtlCol="0">
              <a:spAutoFit/>
            </a:bodyPr>
            <a:lstStyle/>
            <a:p>
              <a:pPr algn="r">
                <a:lnSpc>
                  <a:spcPts val="1600"/>
                </a:lnSpc>
              </a:pPr>
              <a:r>
                <a:rPr lang="en-US" sz="1300" dirty="0">
                  <a:solidFill>
                    <a:schemeClr val="bg1"/>
                  </a:solidFill>
                  <a:latin typeface="Century Gothic" panose="020B0502020202020204" pitchFamily="34" charset="0"/>
                </a:rPr>
                <a:t>We offer a product that can allow our users to save more money and earn passive income.</a:t>
              </a:r>
            </a:p>
          </p:txBody>
        </p:sp>
      </p:grpSp>
      <p:sp>
        <p:nvSpPr>
          <p:cNvPr id="11" name="Rectangle 10"/>
          <p:cNvSpPr/>
          <p:nvPr/>
        </p:nvSpPr>
        <p:spPr>
          <a:xfrm>
            <a:off x="6096000" y="-15238"/>
            <a:ext cx="6105156" cy="6873238"/>
          </a:xfrm>
          <a:prstGeom prst="rect">
            <a:avLst/>
          </a:prstGeom>
          <a:solidFill>
            <a:srgbClr val="F2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 name="Picture Placeholder 72"/>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3060" b="34406"/>
          <a:stretch>
            <a:fillRect/>
          </a:stretch>
        </p:blipFill>
        <p:spPr>
          <a:xfrm flipH="1">
            <a:off x="6096000" y="-15238"/>
            <a:ext cx="6703714" cy="6873238"/>
          </a:xfrm>
          <a:prstGeom prst="rect">
            <a:avLst/>
          </a:prstGeom>
          <a:solidFill>
            <a:srgbClr val="F2F2F2">
              <a:alpha val="40000"/>
            </a:srgbClr>
          </a:solidFill>
        </p:spPr>
      </p:pic>
      <p:sp>
        <p:nvSpPr>
          <p:cNvPr id="13" name="TextBox 12"/>
          <p:cNvSpPr txBox="1"/>
          <p:nvPr/>
        </p:nvSpPr>
        <p:spPr>
          <a:xfrm>
            <a:off x="3050540" y="1233805"/>
            <a:ext cx="6684645" cy="1568450"/>
          </a:xfrm>
          <a:prstGeom prst="rect">
            <a:avLst/>
          </a:prstGeom>
          <a:noFill/>
        </p:spPr>
        <p:txBody>
          <a:bodyPr wrap="square" rtlCol="0">
            <a:spAutoFit/>
          </a:bodyPr>
          <a:lstStyle/>
          <a:p>
            <a:r>
              <a:rPr lang="en-US" altLang="en-MY" sz="9600" b="1" dirty="0">
                <a:solidFill>
                  <a:srgbClr val="0073FE"/>
                </a:solidFill>
                <a:latin typeface="Century Gothic" panose="020B0502020202020204" pitchFamily="34" charset="0"/>
              </a:rPr>
              <a:t>PLANNING</a:t>
            </a:r>
          </a:p>
        </p:txBody>
      </p:sp>
      <p:pic>
        <p:nvPicPr>
          <p:cNvPr id="103" name="Picture Placeholder 102"/>
          <p:cNvPicPr>
            <a:picLocks noGrp="1" noChangeAspect="1"/>
          </p:cNvPicPr>
          <p:nvPr>
            <p:ph type="pic" sz="quarter" idx="12"/>
          </p:nvPr>
        </p:nvPicPr>
        <p:blipFill>
          <a:blip r:embed="rId4"/>
          <a:stretch>
            <a:fillRect/>
          </a:stretch>
        </p:blipFill>
        <p:spPr>
          <a:xfrm>
            <a:off x="5527040" y="3444240"/>
            <a:ext cx="6146800" cy="321119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8927729-C4C5-4839-B913-68146CABD41E}"/>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136208" y="-4309226"/>
            <a:ext cx="4071602" cy="6727720"/>
          </a:xfrm>
          <a:prstGeom prst="rect">
            <a:avLst/>
          </a:prstGeom>
        </p:spPr>
      </p:pic>
      <p:sp>
        <p:nvSpPr>
          <p:cNvPr id="68" name="Freeform: Shape 67">
            <a:extLst>
              <a:ext uri="{FF2B5EF4-FFF2-40B4-BE49-F238E27FC236}">
                <a16:creationId xmlns:a16="http://schemas.microsoft.com/office/drawing/2014/main" id="{BF6AA0E5-1240-4B88-89E3-D64F21E9B3A9}"/>
              </a:ext>
            </a:extLst>
          </p:cNvPr>
          <p:cNvSpPr/>
          <p:nvPr/>
        </p:nvSpPr>
        <p:spPr>
          <a:xfrm rot="6085682">
            <a:off x="12725252" y="6863554"/>
            <a:ext cx="5629728" cy="5341223"/>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69" name="Freeform: Shape 68">
            <a:extLst>
              <a:ext uri="{FF2B5EF4-FFF2-40B4-BE49-F238E27FC236}">
                <a16:creationId xmlns:a16="http://schemas.microsoft.com/office/drawing/2014/main" id="{4A99FB49-0572-48F0-979B-A6F0EDB60F03}"/>
              </a:ext>
            </a:extLst>
          </p:cNvPr>
          <p:cNvSpPr/>
          <p:nvPr/>
        </p:nvSpPr>
        <p:spPr>
          <a:xfrm rot="18397298">
            <a:off x="-6092265" y="-4503023"/>
            <a:ext cx="5629728" cy="5341223"/>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5">
              <a:extLst>
                <a:ext uri="{BEBA8EAE-BF5A-486C-A8C5-ECC9F3942E4B}">
                  <a14:imgProps xmlns:a14="http://schemas.microsoft.com/office/drawing/2010/main">
                    <a14:imgLayer r:embed="rId6">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29" name="Picture 28">
            <a:extLst>
              <a:ext uri="{FF2B5EF4-FFF2-40B4-BE49-F238E27FC236}">
                <a16:creationId xmlns:a16="http://schemas.microsoft.com/office/drawing/2014/main" id="{E9FA6F82-72C0-4DA8-9A50-A9EC1F4F4922}"/>
              </a:ext>
            </a:extLst>
          </p:cNvPr>
          <p:cNvPicPr>
            <a:picLocks noChangeAspect="1"/>
          </p:cNvPicPr>
          <p:nvPr/>
        </p:nvPicPr>
        <p:blipFill>
          <a:blip r:embed="rId7">
            <a:extLst>
              <a:ext uri="{BEBA8EAE-BF5A-486C-A8C5-ECC9F3942E4B}">
                <a14:imgProps xmlns:a14="http://schemas.microsoft.com/office/drawing/2010/main">
                  <a14:imgLayer r:embed="rId8">
                    <a14:imgEffect>
                      <a14:artisticBlur/>
                    </a14:imgEffect>
                  </a14:imgLayer>
                </a14:imgProps>
              </a:ext>
            </a:extLst>
          </a:blip>
          <a:stretch>
            <a:fillRect/>
          </a:stretch>
        </p:blipFill>
        <p:spPr>
          <a:xfrm>
            <a:off x="-1199551" y="3053554"/>
            <a:ext cx="3916157" cy="6947721"/>
          </a:xfrm>
          <a:prstGeom prst="rect">
            <a:avLst/>
          </a:prstGeom>
        </p:spPr>
      </p:pic>
      <p:sp>
        <p:nvSpPr>
          <p:cNvPr id="25" name="Textfeld 24">
            <a:extLst>
              <a:ext uri="{FF2B5EF4-FFF2-40B4-BE49-F238E27FC236}">
                <a16:creationId xmlns:a16="http://schemas.microsoft.com/office/drawing/2014/main" id="{A4936D27-D982-43E5-8BA4-19F3F319B288}"/>
              </a:ext>
            </a:extLst>
          </p:cNvPr>
          <p:cNvSpPr txBox="1"/>
          <p:nvPr/>
        </p:nvSpPr>
        <p:spPr>
          <a:xfrm>
            <a:off x="1166885" y="1496687"/>
            <a:ext cx="8315621" cy="707886"/>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4000" dirty="0">
                <a:gradFill flip="none" rotWithShape="1">
                  <a:gsLst>
                    <a:gs pos="0">
                      <a:srgbClr val="005FD2"/>
                    </a:gs>
                    <a:gs pos="50000">
                      <a:srgbClr val="0073FE"/>
                    </a:gs>
                    <a:gs pos="100000">
                      <a:srgbClr val="579FFF"/>
                    </a:gs>
                  </a:gsLst>
                  <a:lin ang="0" scaled="1"/>
                  <a:tileRect/>
                </a:gradFill>
              </a:rPr>
              <a:t>WORK BREAKDOWN STRUCTURE</a:t>
            </a:r>
            <a:endParaRPr lang="de-DE" sz="4000" dirty="0">
              <a:gradFill flip="none" rotWithShape="1">
                <a:gsLst>
                  <a:gs pos="0">
                    <a:srgbClr val="005FD2"/>
                  </a:gs>
                  <a:gs pos="50000">
                    <a:srgbClr val="0073FE"/>
                  </a:gs>
                  <a:gs pos="100000">
                    <a:srgbClr val="579FFF"/>
                  </a:gs>
                </a:gsLst>
                <a:lin ang="0" scaled="1"/>
                <a:tileRect/>
              </a:gradFill>
            </a:endParaRPr>
          </a:p>
        </p:txBody>
      </p:sp>
      <p:sp>
        <p:nvSpPr>
          <p:cNvPr id="106" name="Rectangle: Rounded Corners 105">
            <a:extLst>
              <a:ext uri="{FF2B5EF4-FFF2-40B4-BE49-F238E27FC236}">
                <a16:creationId xmlns:a16="http://schemas.microsoft.com/office/drawing/2014/main" id="{88AC8DBC-F3FB-4B26-8774-85256A89D3CD}"/>
              </a:ext>
            </a:extLst>
          </p:cNvPr>
          <p:cNvSpPr/>
          <p:nvPr/>
        </p:nvSpPr>
        <p:spPr>
          <a:xfrm>
            <a:off x="-5733013" y="-18774"/>
            <a:ext cx="5684233" cy="6857999"/>
          </a:xfrm>
          <a:prstGeom prst="roundRect">
            <a:avLst>
              <a:gd name="adj" fmla="val 7477"/>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07" name="Group 106">
            <a:extLst>
              <a:ext uri="{FF2B5EF4-FFF2-40B4-BE49-F238E27FC236}">
                <a16:creationId xmlns:a16="http://schemas.microsoft.com/office/drawing/2014/main" id="{8B6E0832-D421-4D1C-BD8F-0F8B86B2A832}"/>
              </a:ext>
            </a:extLst>
          </p:cNvPr>
          <p:cNvGrpSpPr/>
          <p:nvPr/>
        </p:nvGrpSpPr>
        <p:grpSpPr>
          <a:xfrm>
            <a:off x="-6567761" y="1450272"/>
            <a:ext cx="3289496" cy="4676323"/>
            <a:chOff x="788314" y="1450272"/>
            <a:chExt cx="3289496" cy="4676323"/>
          </a:xfrm>
        </p:grpSpPr>
        <p:sp>
          <p:nvSpPr>
            <p:cNvPr id="108" name="Rounded Rectangle 27">
              <a:extLst>
                <a:ext uri="{FF2B5EF4-FFF2-40B4-BE49-F238E27FC236}">
                  <a16:creationId xmlns:a16="http://schemas.microsoft.com/office/drawing/2014/main" id="{7CD802AC-F3AE-4954-B423-73153929C905}"/>
                </a:ext>
              </a:extLst>
            </p:cNvPr>
            <p:cNvSpPr/>
            <p:nvPr/>
          </p:nvSpPr>
          <p:spPr>
            <a:xfrm>
              <a:off x="788314" y="1450272"/>
              <a:ext cx="3289496" cy="4676323"/>
            </a:xfrm>
            <a:prstGeom prst="roundRect">
              <a:avLst>
                <a:gd name="adj" fmla="val 1303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109" name="AutoShape 12">
              <a:extLst>
                <a:ext uri="{FF2B5EF4-FFF2-40B4-BE49-F238E27FC236}">
                  <a16:creationId xmlns:a16="http://schemas.microsoft.com/office/drawing/2014/main" id="{F9B42A67-F2F1-4D79-A1F0-AE7FE1E2027F}"/>
                </a:ext>
              </a:extLst>
            </p:cNvPr>
            <p:cNvSpPr>
              <a:spLocks noChangeAspect="1" noChangeArrowheads="1" noTextEdit="1"/>
            </p:cNvSpPr>
            <p:nvPr/>
          </p:nvSpPr>
          <p:spPr bwMode="auto">
            <a:xfrm>
              <a:off x="1297851"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10" name="TextBox 109">
              <a:extLst>
                <a:ext uri="{FF2B5EF4-FFF2-40B4-BE49-F238E27FC236}">
                  <a16:creationId xmlns:a16="http://schemas.microsoft.com/office/drawing/2014/main" id="{C52602C0-D485-406A-8485-9ADA7416FAFE}"/>
                </a:ext>
              </a:extLst>
            </p:cNvPr>
            <p:cNvSpPr txBox="1"/>
            <p:nvPr/>
          </p:nvSpPr>
          <p:spPr>
            <a:xfrm>
              <a:off x="788314" y="1726587"/>
              <a:ext cx="3289496"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Revenue Per Client</a:t>
              </a:r>
            </a:p>
          </p:txBody>
        </p:sp>
        <p:grpSp>
          <p:nvGrpSpPr>
            <p:cNvPr id="111" name="Group 110">
              <a:extLst>
                <a:ext uri="{FF2B5EF4-FFF2-40B4-BE49-F238E27FC236}">
                  <a16:creationId xmlns:a16="http://schemas.microsoft.com/office/drawing/2014/main" id="{C6FBF1C7-585F-4FF0-9E47-DC5D40A48D71}"/>
                </a:ext>
              </a:extLst>
            </p:cNvPr>
            <p:cNvGrpSpPr/>
            <p:nvPr/>
          </p:nvGrpSpPr>
          <p:grpSpPr>
            <a:xfrm>
              <a:off x="1206143" y="2388993"/>
              <a:ext cx="2453839" cy="1292766"/>
              <a:chOff x="1206143" y="2388993"/>
              <a:chExt cx="2453839" cy="1292766"/>
            </a:xfrm>
          </p:grpSpPr>
          <p:sp>
            <p:nvSpPr>
              <p:cNvPr id="123" name="Freeform 397">
                <a:extLst>
                  <a:ext uri="{FF2B5EF4-FFF2-40B4-BE49-F238E27FC236}">
                    <a16:creationId xmlns:a16="http://schemas.microsoft.com/office/drawing/2014/main" id="{7B45601F-9D1F-4DD9-9894-2355F41054EF}"/>
                  </a:ext>
                </a:extLst>
              </p:cNvPr>
              <p:cNvSpPr>
                <a:spLocks/>
              </p:cNvSpPr>
              <p:nvPr/>
            </p:nvSpPr>
            <p:spPr bwMode="auto">
              <a:xfrm>
                <a:off x="1206143"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headEnd/>
                <a:tailEnd/>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24" name="Freeform 32">
                <a:extLst>
                  <a:ext uri="{FF2B5EF4-FFF2-40B4-BE49-F238E27FC236}">
                    <a16:creationId xmlns:a16="http://schemas.microsoft.com/office/drawing/2014/main" id="{5D94F689-BA47-4069-8733-15F939EC0BE1}"/>
                  </a:ext>
                </a:extLst>
              </p:cNvPr>
              <p:cNvSpPr>
                <a:spLocks noChangeArrowheads="1"/>
              </p:cNvSpPr>
              <p:nvPr/>
            </p:nvSpPr>
            <p:spPr bwMode="auto">
              <a:xfrm>
                <a:off x="1396001" y="2570340"/>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112" name="Freeform 33">
              <a:extLst>
                <a:ext uri="{FF2B5EF4-FFF2-40B4-BE49-F238E27FC236}">
                  <a16:creationId xmlns:a16="http://schemas.microsoft.com/office/drawing/2014/main" id="{449F05A5-6129-4123-8160-3B789E92F061}"/>
                </a:ext>
              </a:extLst>
            </p:cNvPr>
            <p:cNvSpPr/>
            <p:nvPr/>
          </p:nvSpPr>
          <p:spPr>
            <a:xfrm rot="17467938" flipH="1">
              <a:off x="2087454" y="2919067"/>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13" name="TextBox 112">
              <a:extLst>
                <a:ext uri="{FF2B5EF4-FFF2-40B4-BE49-F238E27FC236}">
                  <a16:creationId xmlns:a16="http://schemas.microsoft.com/office/drawing/2014/main" id="{AEB5350D-C1F5-4866-B9F8-BAF45A94B293}"/>
                </a:ext>
              </a:extLst>
            </p:cNvPr>
            <p:cNvSpPr txBox="1"/>
            <p:nvPr/>
          </p:nvSpPr>
          <p:spPr>
            <a:xfrm>
              <a:off x="1204823"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LOW PERFORMANCE</a:t>
              </a:r>
            </a:p>
          </p:txBody>
        </p:sp>
        <p:sp>
          <p:nvSpPr>
            <p:cNvPr id="114" name="TextBox 113">
              <a:extLst>
                <a:ext uri="{FF2B5EF4-FFF2-40B4-BE49-F238E27FC236}">
                  <a16:creationId xmlns:a16="http://schemas.microsoft.com/office/drawing/2014/main" id="{6BC270F1-8203-49AF-87E3-6F1886B6044E}"/>
                </a:ext>
              </a:extLst>
            </p:cNvPr>
            <p:cNvSpPr txBox="1"/>
            <p:nvPr/>
          </p:nvSpPr>
          <p:spPr>
            <a:xfrm>
              <a:off x="1463288" y="4617525"/>
              <a:ext cx="1939548" cy="841641"/>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115" name="Rounded Rectangle 40">
              <a:extLst>
                <a:ext uri="{FF2B5EF4-FFF2-40B4-BE49-F238E27FC236}">
                  <a16:creationId xmlns:a16="http://schemas.microsoft.com/office/drawing/2014/main" id="{61A4F27F-DA3F-4833-8EA1-B952A8196674}"/>
                </a:ext>
              </a:extLst>
            </p:cNvPr>
            <p:cNvSpPr/>
            <p:nvPr/>
          </p:nvSpPr>
          <p:spPr>
            <a:xfrm>
              <a:off x="1623062" y="5447417"/>
              <a:ext cx="1620000" cy="360000"/>
            </a:xfrm>
            <a:prstGeom prst="roundRect">
              <a:avLst>
                <a:gd name="adj" fmla="val 50000"/>
              </a:avLst>
            </a:prstGeom>
            <a:solidFill>
              <a:srgbClr val="0073FE"/>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APRIL 20XX</a:t>
              </a:r>
            </a:p>
          </p:txBody>
        </p:sp>
        <p:grpSp>
          <p:nvGrpSpPr>
            <p:cNvPr id="116" name="Group 115">
              <a:extLst>
                <a:ext uri="{FF2B5EF4-FFF2-40B4-BE49-F238E27FC236}">
                  <a16:creationId xmlns:a16="http://schemas.microsoft.com/office/drawing/2014/main" id="{6167C437-E205-42DF-91A9-39C26947D232}"/>
                </a:ext>
              </a:extLst>
            </p:cNvPr>
            <p:cNvGrpSpPr/>
            <p:nvPr/>
          </p:nvGrpSpPr>
          <p:grpSpPr>
            <a:xfrm>
              <a:off x="1969272" y="3106329"/>
              <a:ext cx="927580" cy="927580"/>
              <a:chOff x="1969272" y="3106329"/>
              <a:chExt cx="927580" cy="927580"/>
            </a:xfrm>
          </p:grpSpPr>
          <p:sp>
            <p:nvSpPr>
              <p:cNvPr id="121" name="Oval 120">
                <a:extLst>
                  <a:ext uri="{FF2B5EF4-FFF2-40B4-BE49-F238E27FC236}">
                    <a16:creationId xmlns:a16="http://schemas.microsoft.com/office/drawing/2014/main" id="{F392C49E-BA06-4D67-9D52-51003B4E8E04}"/>
                  </a:ext>
                </a:extLst>
              </p:cNvPr>
              <p:cNvSpPr/>
              <p:nvPr/>
            </p:nvSpPr>
            <p:spPr>
              <a:xfrm>
                <a:off x="1969272"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22" name="TextBox 121">
                <a:extLst>
                  <a:ext uri="{FF2B5EF4-FFF2-40B4-BE49-F238E27FC236}">
                    <a16:creationId xmlns:a16="http://schemas.microsoft.com/office/drawing/2014/main" id="{3C8058AB-8FFC-4AFA-9B79-E451E935C976}"/>
                  </a:ext>
                </a:extLst>
              </p:cNvPr>
              <p:cNvSpPr txBox="1"/>
              <p:nvPr/>
            </p:nvSpPr>
            <p:spPr>
              <a:xfrm>
                <a:off x="2000559"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20%</a:t>
                </a:r>
              </a:p>
            </p:txBody>
          </p:sp>
        </p:grpSp>
        <p:grpSp>
          <p:nvGrpSpPr>
            <p:cNvPr id="117" name="Group 116">
              <a:extLst>
                <a:ext uri="{FF2B5EF4-FFF2-40B4-BE49-F238E27FC236}">
                  <a16:creationId xmlns:a16="http://schemas.microsoft.com/office/drawing/2014/main" id="{BDD2D304-A2BF-466E-A61B-E4E47ADB06A4}"/>
                </a:ext>
              </a:extLst>
            </p:cNvPr>
            <p:cNvGrpSpPr/>
            <p:nvPr/>
          </p:nvGrpSpPr>
          <p:grpSpPr>
            <a:xfrm>
              <a:off x="1205305" y="2387512"/>
              <a:ext cx="2454955" cy="1294247"/>
              <a:chOff x="5021913" y="2541392"/>
              <a:chExt cx="2454955" cy="1294247"/>
            </a:xfrm>
            <a:gradFill>
              <a:gsLst>
                <a:gs pos="100000">
                  <a:srgbClr val="66AAFF"/>
                </a:gs>
                <a:gs pos="19000">
                  <a:schemeClr val="accent1"/>
                </a:gs>
              </a:gsLst>
              <a:lin ang="12000000" scaled="0"/>
            </a:gradFill>
          </p:grpSpPr>
          <p:sp>
            <p:nvSpPr>
              <p:cNvPr id="118" name="Freeform 63">
                <a:extLst>
                  <a:ext uri="{FF2B5EF4-FFF2-40B4-BE49-F238E27FC236}">
                    <a16:creationId xmlns:a16="http://schemas.microsoft.com/office/drawing/2014/main" id="{3245EB4A-8C83-40C2-A66B-A3CC0AAD7163}"/>
                  </a:ext>
                </a:extLst>
              </p:cNvPr>
              <p:cNvSpPr>
                <a:spLocks/>
              </p:cNvSpPr>
              <p:nvPr/>
            </p:nvSpPr>
            <p:spPr bwMode="auto">
              <a:xfrm>
                <a:off x="5613438" y="254139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19" name="Freeform 67">
                <a:extLst>
                  <a:ext uri="{FF2B5EF4-FFF2-40B4-BE49-F238E27FC236}">
                    <a16:creationId xmlns:a16="http://schemas.microsoft.com/office/drawing/2014/main" id="{BB412271-4FDF-4D91-B83D-0757B84722ED}"/>
                  </a:ext>
                </a:extLst>
              </p:cNvPr>
              <p:cNvSpPr>
                <a:spLocks/>
              </p:cNvSpPr>
              <p:nvPr/>
            </p:nvSpPr>
            <p:spPr bwMode="auto">
              <a:xfrm>
                <a:off x="6761961" y="268610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sp>
            <p:nvSpPr>
              <p:cNvPr id="120" name="Freeform 72">
                <a:extLst>
                  <a:ext uri="{FF2B5EF4-FFF2-40B4-BE49-F238E27FC236}">
                    <a16:creationId xmlns:a16="http://schemas.microsoft.com/office/drawing/2014/main" id="{2299C2EF-39D9-4692-9844-C51D831AA01F}"/>
                  </a:ext>
                </a:extLst>
              </p:cNvPr>
              <p:cNvSpPr>
                <a:spLocks/>
              </p:cNvSpPr>
              <p:nvPr/>
            </p:nvSpPr>
            <p:spPr bwMode="auto">
              <a:xfrm>
                <a:off x="5021913" y="272976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D0D0D"/>
                  </a:solidFill>
                  <a:effectLst/>
                  <a:uLnTx/>
                  <a:uFillTx/>
                  <a:latin typeface="Century Gothic" panose="020B0502020202020204" pitchFamily="34" charset="0"/>
                  <a:ea typeface="+mn-ea"/>
                  <a:cs typeface="+mn-cs"/>
                </a:endParaRPr>
              </a:p>
            </p:txBody>
          </p:sp>
        </p:grpSp>
      </p:grpSp>
      <p:sp>
        <p:nvSpPr>
          <p:cNvPr id="125" name="Rectangle: Rounded Corners 124">
            <a:extLst>
              <a:ext uri="{FF2B5EF4-FFF2-40B4-BE49-F238E27FC236}">
                <a16:creationId xmlns:a16="http://schemas.microsoft.com/office/drawing/2014/main" id="{1CFE26E1-A841-48FD-A793-D5D6A307B1CB}"/>
              </a:ext>
            </a:extLst>
          </p:cNvPr>
          <p:cNvSpPr/>
          <p:nvPr/>
        </p:nvSpPr>
        <p:spPr>
          <a:xfrm>
            <a:off x="15895206" y="0"/>
            <a:ext cx="9555960" cy="6857999"/>
          </a:xfrm>
          <a:prstGeom prst="roundRect">
            <a:avLst>
              <a:gd name="adj" fmla="val 10286"/>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126" name="Group 125">
            <a:extLst>
              <a:ext uri="{FF2B5EF4-FFF2-40B4-BE49-F238E27FC236}">
                <a16:creationId xmlns:a16="http://schemas.microsoft.com/office/drawing/2014/main" id="{3E9F7877-11E7-47BF-963F-A36614C9B25D}"/>
              </a:ext>
            </a:extLst>
          </p:cNvPr>
          <p:cNvGrpSpPr/>
          <p:nvPr/>
        </p:nvGrpSpPr>
        <p:grpSpPr>
          <a:xfrm>
            <a:off x="14335871" y="1450272"/>
            <a:ext cx="3289496" cy="4676323"/>
            <a:chOff x="4452243" y="1450272"/>
            <a:chExt cx="3289496" cy="4676323"/>
          </a:xfrm>
          <a:effectLst/>
        </p:grpSpPr>
        <p:sp>
          <p:nvSpPr>
            <p:cNvPr id="127" name="Rounded Rectangle 48">
              <a:extLst>
                <a:ext uri="{FF2B5EF4-FFF2-40B4-BE49-F238E27FC236}">
                  <a16:creationId xmlns:a16="http://schemas.microsoft.com/office/drawing/2014/main" id="{43A360ED-261F-4AEF-9978-68AB738F8A1E}"/>
                </a:ext>
              </a:extLst>
            </p:cNvPr>
            <p:cNvSpPr/>
            <p:nvPr/>
          </p:nvSpPr>
          <p:spPr>
            <a:xfrm>
              <a:off x="4452243" y="1450272"/>
              <a:ext cx="3289496" cy="4676323"/>
            </a:xfrm>
            <a:prstGeom prst="roundRect">
              <a:avLst>
                <a:gd name="adj" fmla="val 12161"/>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nvGrpSpPr>
            <p:cNvPr id="128" name="Group 127">
              <a:extLst>
                <a:ext uri="{FF2B5EF4-FFF2-40B4-BE49-F238E27FC236}">
                  <a16:creationId xmlns:a16="http://schemas.microsoft.com/office/drawing/2014/main" id="{BF5516CE-5ADF-46E0-88C6-63F61BD201EB}"/>
                </a:ext>
              </a:extLst>
            </p:cNvPr>
            <p:cNvGrpSpPr/>
            <p:nvPr/>
          </p:nvGrpSpPr>
          <p:grpSpPr>
            <a:xfrm>
              <a:off x="4870072" y="2388993"/>
              <a:ext cx="2453839" cy="1292766"/>
              <a:chOff x="4870072" y="2388993"/>
              <a:chExt cx="2453839" cy="1292766"/>
            </a:xfrm>
          </p:grpSpPr>
          <p:sp>
            <p:nvSpPr>
              <p:cNvPr id="142" name="Freeform 397">
                <a:extLst>
                  <a:ext uri="{FF2B5EF4-FFF2-40B4-BE49-F238E27FC236}">
                    <a16:creationId xmlns:a16="http://schemas.microsoft.com/office/drawing/2014/main" id="{6100A2F8-B5F6-41AE-9EFF-A7476268B300}"/>
                  </a:ext>
                </a:extLst>
              </p:cNvPr>
              <p:cNvSpPr>
                <a:spLocks/>
              </p:cNvSpPr>
              <p:nvPr/>
            </p:nvSpPr>
            <p:spPr bwMode="auto">
              <a:xfrm>
                <a:off x="487007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solidFill>
                <a:schemeClr val="bg1"/>
              </a:solidFill>
              <a:ln w="292100">
                <a:solidFill>
                  <a:schemeClr val="bg1"/>
                </a:solidFill>
                <a:round/>
                <a:headEnd/>
                <a:tailEnd/>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43" name="Freeform 53">
                <a:extLst>
                  <a:ext uri="{FF2B5EF4-FFF2-40B4-BE49-F238E27FC236}">
                    <a16:creationId xmlns:a16="http://schemas.microsoft.com/office/drawing/2014/main" id="{8E60D4B9-2AD3-40AB-B7E1-74D4ACDB08EE}"/>
                  </a:ext>
                </a:extLst>
              </p:cNvPr>
              <p:cNvSpPr>
                <a:spLocks noChangeArrowheads="1"/>
              </p:cNvSpPr>
              <p:nvPr/>
            </p:nvSpPr>
            <p:spPr bwMode="auto">
              <a:xfrm>
                <a:off x="5053992"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129" name="AutoShape 12">
              <a:extLst>
                <a:ext uri="{FF2B5EF4-FFF2-40B4-BE49-F238E27FC236}">
                  <a16:creationId xmlns:a16="http://schemas.microsoft.com/office/drawing/2014/main" id="{1DD756D8-4C9F-46D0-AF55-7A1B728A2F19}"/>
                </a:ext>
              </a:extLst>
            </p:cNvPr>
            <p:cNvSpPr>
              <a:spLocks noChangeAspect="1" noChangeArrowheads="1" noTextEdit="1"/>
            </p:cNvSpPr>
            <p:nvPr/>
          </p:nvSpPr>
          <p:spPr bwMode="auto">
            <a:xfrm>
              <a:off x="496178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130" name="Group 129">
              <a:extLst>
                <a:ext uri="{FF2B5EF4-FFF2-40B4-BE49-F238E27FC236}">
                  <a16:creationId xmlns:a16="http://schemas.microsoft.com/office/drawing/2014/main" id="{769A19AF-83BF-4E2F-8D00-87A50FFA3985}"/>
                </a:ext>
              </a:extLst>
            </p:cNvPr>
            <p:cNvGrpSpPr/>
            <p:nvPr/>
          </p:nvGrpSpPr>
          <p:grpSpPr>
            <a:xfrm>
              <a:off x="4869513" y="2388992"/>
              <a:ext cx="2454955" cy="1294247"/>
              <a:chOff x="4869513" y="2304382"/>
              <a:chExt cx="2454955" cy="1294247"/>
            </a:xfrm>
            <a:gradFill>
              <a:gsLst>
                <a:gs pos="26000">
                  <a:schemeClr val="accent1"/>
                </a:gs>
                <a:gs pos="100000">
                  <a:srgbClr val="66AAFF"/>
                </a:gs>
              </a:gsLst>
              <a:lin ang="12000000" scaled="0"/>
            </a:gradFill>
          </p:grpSpPr>
          <p:sp>
            <p:nvSpPr>
              <p:cNvPr id="139" name="Freeform 60">
                <a:extLst>
                  <a:ext uri="{FF2B5EF4-FFF2-40B4-BE49-F238E27FC236}">
                    <a16:creationId xmlns:a16="http://schemas.microsoft.com/office/drawing/2014/main" id="{71111D77-6A6E-4BF3-AF78-FCFE94C2885E}"/>
                  </a:ext>
                </a:extLst>
              </p:cNvPr>
              <p:cNvSpPr>
                <a:spLocks/>
              </p:cNvSpPr>
              <p:nvPr/>
            </p:nvSpPr>
            <p:spPr bwMode="auto">
              <a:xfrm>
                <a:off x="546103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40" name="Freeform 61">
                <a:extLst>
                  <a:ext uri="{FF2B5EF4-FFF2-40B4-BE49-F238E27FC236}">
                    <a16:creationId xmlns:a16="http://schemas.microsoft.com/office/drawing/2014/main" id="{A692208C-7FDA-4F77-8CAD-6D6C2AC53924}"/>
                  </a:ext>
                </a:extLst>
              </p:cNvPr>
              <p:cNvSpPr>
                <a:spLocks/>
              </p:cNvSpPr>
              <p:nvPr/>
            </p:nvSpPr>
            <p:spPr bwMode="auto">
              <a:xfrm>
                <a:off x="660956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41" name="Freeform 62">
                <a:extLst>
                  <a:ext uri="{FF2B5EF4-FFF2-40B4-BE49-F238E27FC236}">
                    <a16:creationId xmlns:a16="http://schemas.microsoft.com/office/drawing/2014/main" id="{0A1DCC50-59C0-4AAD-8FD9-CEA4088B31CB}"/>
                  </a:ext>
                </a:extLst>
              </p:cNvPr>
              <p:cNvSpPr>
                <a:spLocks/>
              </p:cNvSpPr>
              <p:nvPr/>
            </p:nvSpPr>
            <p:spPr bwMode="auto">
              <a:xfrm>
                <a:off x="486951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131" name="TextBox 130">
              <a:extLst>
                <a:ext uri="{FF2B5EF4-FFF2-40B4-BE49-F238E27FC236}">
                  <a16:creationId xmlns:a16="http://schemas.microsoft.com/office/drawing/2014/main" id="{E3804DDF-D190-4BFE-9BBD-02FAC5BD362C}"/>
                </a:ext>
              </a:extLst>
            </p:cNvPr>
            <p:cNvSpPr txBox="1"/>
            <p:nvPr/>
          </p:nvSpPr>
          <p:spPr>
            <a:xfrm>
              <a:off x="4452243" y="1726587"/>
              <a:ext cx="3289496"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Client Retention Rate (CRR)</a:t>
              </a:r>
            </a:p>
          </p:txBody>
        </p:sp>
        <p:sp>
          <p:nvSpPr>
            <p:cNvPr id="132" name="Freeform 54">
              <a:extLst>
                <a:ext uri="{FF2B5EF4-FFF2-40B4-BE49-F238E27FC236}">
                  <a16:creationId xmlns:a16="http://schemas.microsoft.com/office/drawing/2014/main" id="{8C913522-1AFD-45A1-9C38-53569F1BA77A}"/>
                </a:ext>
              </a:extLst>
            </p:cNvPr>
            <p:cNvSpPr/>
            <p:nvPr/>
          </p:nvSpPr>
          <p:spPr>
            <a:xfrm flipH="1">
              <a:off x="6035585" y="2794626"/>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33" name="TextBox 132">
              <a:extLst>
                <a:ext uri="{FF2B5EF4-FFF2-40B4-BE49-F238E27FC236}">
                  <a16:creationId xmlns:a16="http://schemas.microsoft.com/office/drawing/2014/main" id="{860EC577-EC50-4608-9FCE-99E5CEFF7631}"/>
                </a:ext>
              </a:extLst>
            </p:cNvPr>
            <p:cNvSpPr txBox="1"/>
            <p:nvPr/>
          </p:nvSpPr>
          <p:spPr>
            <a:xfrm>
              <a:off x="4868752"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MEDIUM PERFORMANCE</a:t>
              </a:r>
            </a:p>
          </p:txBody>
        </p:sp>
        <p:sp>
          <p:nvSpPr>
            <p:cNvPr id="134" name="TextBox 133">
              <a:extLst>
                <a:ext uri="{FF2B5EF4-FFF2-40B4-BE49-F238E27FC236}">
                  <a16:creationId xmlns:a16="http://schemas.microsoft.com/office/drawing/2014/main" id="{41B40B31-25BE-44D6-AAD2-8D92FB7D3C85}"/>
                </a:ext>
              </a:extLst>
            </p:cNvPr>
            <p:cNvSpPr txBox="1"/>
            <p:nvPr/>
          </p:nvSpPr>
          <p:spPr>
            <a:xfrm>
              <a:off x="5097445" y="4617525"/>
              <a:ext cx="1999092" cy="841641"/>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135" name="Rounded Rectangle 59">
              <a:extLst>
                <a:ext uri="{FF2B5EF4-FFF2-40B4-BE49-F238E27FC236}">
                  <a16:creationId xmlns:a16="http://schemas.microsoft.com/office/drawing/2014/main" id="{94924287-E6AF-47D9-A756-AA35073972E9}"/>
                </a:ext>
              </a:extLst>
            </p:cNvPr>
            <p:cNvSpPr/>
            <p:nvPr/>
          </p:nvSpPr>
          <p:spPr>
            <a:xfrm>
              <a:off x="5286991" y="5454586"/>
              <a:ext cx="1620000" cy="360000"/>
            </a:xfrm>
            <a:prstGeom prst="roundRect">
              <a:avLst>
                <a:gd name="adj" fmla="val 50000"/>
              </a:avLst>
            </a:prstGeom>
            <a:solidFill>
              <a:srgbClr val="0073FE"/>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MAY 20XX </a:t>
              </a:r>
            </a:p>
          </p:txBody>
        </p:sp>
        <p:grpSp>
          <p:nvGrpSpPr>
            <p:cNvPr id="136" name="Group 135">
              <a:extLst>
                <a:ext uri="{FF2B5EF4-FFF2-40B4-BE49-F238E27FC236}">
                  <a16:creationId xmlns:a16="http://schemas.microsoft.com/office/drawing/2014/main" id="{C362C15F-3A91-4318-B08D-2FBB1F6FAF4C}"/>
                </a:ext>
              </a:extLst>
            </p:cNvPr>
            <p:cNvGrpSpPr/>
            <p:nvPr/>
          </p:nvGrpSpPr>
          <p:grpSpPr>
            <a:xfrm>
              <a:off x="5633201" y="3106329"/>
              <a:ext cx="927580" cy="927580"/>
              <a:chOff x="5633201" y="3106329"/>
              <a:chExt cx="927580" cy="927580"/>
            </a:xfrm>
          </p:grpSpPr>
          <p:sp>
            <p:nvSpPr>
              <p:cNvPr id="137" name="Oval 136">
                <a:extLst>
                  <a:ext uri="{FF2B5EF4-FFF2-40B4-BE49-F238E27FC236}">
                    <a16:creationId xmlns:a16="http://schemas.microsoft.com/office/drawing/2014/main" id="{6B302052-57DE-41F5-8F12-1083DAA3B76A}"/>
                  </a:ext>
                </a:extLst>
              </p:cNvPr>
              <p:cNvSpPr/>
              <p:nvPr/>
            </p:nvSpPr>
            <p:spPr>
              <a:xfrm>
                <a:off x="563320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38" name="TextBox 137">
                <a:extLst>
                  <a:ext uri="{FF2B5EF4-FFF2-40B4-BE49-F238E27FC236}">
                    <a16:creationId xmlns:a16="http://schemas.microsoft.com/office/drawing/2014/main" id="{A384E845-AF28-4042-8F2B-2366E5ABB62D}"/>
                  </a:ext>
                </a:extLst>
              </p:cNvPr>
              <p:cNvSpPr txBox="1"/>
              <p:nvPr/>
            </p:nvSpPr>
            <p:spPr>
              <a:xfrm>
                <a:off x="5664488"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50%</a:t>
                </a:r>
              </a:p>
            </p:txBody>
          </p:sp>
        </p:grpSp>
      </p:grpSp>
      <p:grpSp>
        <p:nvGrpSpPr>
          <p:cNvPr id="144" name="Group 143">
            <a:extLst>
              <a:ext uri="{FF2B5EF4-FFF2-40B4-BE49-F238E27FC236}">
                <a16:creationId xmlns:a16="http://schemas.microsoft.com/office/drawing/2014/main" id="{6C30DF2B-3A99-4FB7-844E-A7B333E145AB}"/>
              </a:ext>
            </a:extLst>
          </p:cNvPr>
          <p:cNvGrpSpPr/>
          <p:nvPr/>
        </p:nvGrpSpPr>
        <p:grpSpPr>
          <a:xfrm>
            <a:off x="20688508" y="1450272"/>
            <a:ext cx="3289496" cy="4676323"/>
            <a:chOff x="8112253" y="1450272"/>
            <a:chExt cx="3289496" cy="4676323"/>
          </a:xfrm>
        </p:grpSpPr>
        <p:sp>
          <p:nvSpPr>
            <p:cNvPr id="145" name="Rounded Rectangle 64">
              <a:extLst>
                <a:ext uri="{FF2B5EF4-FFF2-40B4-BE49-F238E27FC236}">
                  <a16:creationId xmlns:a16="http://schemas.microsoft.com/office/drawing/2014/main" id="{F07A96D3-A1A3-48E3-8DE8-264BAEEAE4B5}"/>
                </a:ext>
              </a:extLst>
            </p:cNvPr>
            <p:cNvSpPr/>
            <p:nvPr/>
          </p:nvSpPr>
          <p:spPr>
            <a:xfrm>
              <a:off x="8112253" y="1450272"/>
              <a:ext cx="3289496" cy="4676323"/>
            </a:xfrm>
            <a:prstGeom prst="roundRect">
              <a:avLst>
                <a:gd name="adj" fmla="val 1534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nvGrpSpPr>
            <p:cNvPr id="146" name="Group 145">
              <a:extLst>
                <a:ext uri="{FF2B5EF4-FFF2-40B4-BE49-F238E27FC236}">
                  <a16:creationId xmlns:a16="http://schemas.microsoft.com/office/drawing/2014/main" id="{E96F8A03-76D0-47CF-9D1C-9B9AF8F3D656}"/>
                </a:ext>
              </a:extLst>
            </p:cNvPr>
            <p:cNvGrpSpPr/>
            <p:nvPr/>
          </p:nvGrpSpPr>
          <p:grpSpPr>
            <a:xfrm>
              <a:off x="8530082" y="2388993"/>
              <a:ext cx="2453839" cy="1292766"/>
              <a:chOff x="8530082" y="2388993"/>
              <a:chExt cx="2453839" cy="1292766"/>
            </a:xfrm>
          </p:grpSpPr>
          <p:sp>
            <p:nvSpPr>
              <p:cNvPr id="160" name="Freeform 397">
                <a:extLst>
                  <a:ext uri="{FF2B5EF4-FFF2-40B4-BE49-F238E27FC236}">
                    <a16:creationId xmlns:a16="http://schemas.microsoft.com/office/drawing/2014/main" id="{41A7602B-8F75-4EC8-920C-1D4686FFCA8F}"/>
                  </a:ext>
                </a:extLst>
              </p:cNvPr>
              <p:cNvSpPr>
                <a:spLocks/>
              </p:cNvSpPr>
              <p:nvPr/>
            </p:nvSpPr>
            <p:spPr bwMode="auto">
              <a:xfrm>
                <a:off x="8530082" y="2388993"/>
                <a:ext cx="2453839" cy="1292766"/>
              </a:xfrm>
              <a:custGeom>
                <a:avLst/>
                <a:gdLst>
                  <a:gd name="T0" fmla="*/ 1591 w 1864"/>
                  <a:gd name="T1" fmla="*/ 273 h 980"/>
                  <a:gd name="T2" fmla="*/ 932 w 1864"/>
                  <a:gd name="T3" fmla="*/ 0 h 980"/>
                  <a:gd name="T4" fmla="*/ 273 w 1864"/>
                  <a:gd name="T5" fmla="*/ 273 h 980"/>
                  <a:gd name="T6" fmla="*/ 0 w 1864"/>
                  <a:gd name="T7" fmla="*/ 932 h 980"/>
                  <a:gd name="T8" fmla="*/ 48 w 1864"/>
                  <a:gd name="T9" fmla="*/ 980 h 980"/>
                  <a:gd name="T10" fmla="*/ 96 w 1864"/>
                  <a:gd name="T11" fmla="*/ 932 h 980"/>
                  <a:gd name="T12" fmla="*/ 932 w 1864"/>
                  <a:gd name="T13" fmla="*/ 96 h 980"/>
                  <a:gd name="T14" fmla="*/ 1768 w 1864"/>
                  <a:gd name="T15" fmla="*/ 932 h 980"/>
                  <a:gd name="T16" fmla="*/ 1816 w 1864"/>
                  <a:gd name="T17" fmla="*/ 980 h 980"/>
                  <a:gd name="T18" fmla="*/ 1864 w 1864"/>
                  <a:gd name="T19" fmla="*/ 932 h 980"/>
                  <a:gd name="T20" fmla="*/ 1591 w 1864"/>
                  <a:gd name="T21" fmla="*/ 273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4" h="980">
                    <a:moveTo>
                      <a:pt x="1591" y="273"/>
                    </a:moveTo>
                    <a:cubicBezTo>
                      <a:pt x="1415" y="97"/>
                      <a:pt x="1181" y="0"/>
                      <a:pt x="932" y="0"/>
                    </a:cubicBezTo>
                    <a:cubicBezTo>
                      <a:pt x="683" y="0"/>
                      <a:pt x="449" y="97"/>
                      <a:pt x="273" y="273"/>
                    </a:cubicBezTo>
                    <a:cubicBezTo>
                      <a:pt x="97" y="449"/>
                      <a:pt x="0" y="683"/>
                      <a:pt x="0" y="932"/>
                    </a:cubicBezTo>
                    <a:cubicBezTo>
                      <a:pt x="0" y="959"/>
                      <a:pt x="21" y="980"/>
                      <a:pt x="48" y="980"/>
                    </a:cubicBezTo>
                    <a:cubicBezTo>
                      <a:pt x="75" y="980"/>
                      <a:pt x="96" y="959"/>
                      <a:pt x="96" y="932"/>
                    </a:cubicBezTo>
                    <a:cubicBezTo>
                      <a:pt x="96" y="471"/>
                      <a:pt x="471" y="96"/>
                      <a:pt x="932" y="96"/>
                    </a:cubicBezTo>
                    <a:cubicBezTo>
                      <a:pt x="1393" y="96"/>
                      <a:pt x="1768" y="471"/>
                      <a:pt x="1768" y="932"/>
                    </a:cubicBezTo>
                    <a:cubicBezTo>
                      <a:pt x="1768" y="959"/>
                      <a:pt x="1789" y="980"/>
                      <a:pt x="1816" y="980"/>
                    </a:cubicBezTo>
                    <a:cubicBezTo>
                      <a:pt x="1843" y="980"/>
                      <a:pt x="1864" y="959"/>
                      <a:pt x="1864" y="932"/>
                    </a:cubicBezTo>
                    <a:cubicBezTo>
                      <a:pt x="1864" y="683"/>
                      <a:pt x="1767" y="449"/>
                      <a:pt x="1591" y="273"/>
                    </a:cubicBezTo>
                    <a:close/>
                  </a:path>
                </a:pathLst>
              </a:custGeom>
              <a:noFill/>
              <a:ln w="292100">
                <a:solidFill>
                  <a:schemeClr val="bg1"/>
                </a:solidFill>
                <a:round/>
                <a:headEnd/>
                <a:tailEnd/>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61" name="Freeform 69">
                <a:extLst>
                  <a:ext uri="{FF2B5EF4-FFF2-40B4-BE49-F238E27FC236}">
                    <a16:creationId xmlns:a16="http://schemas.microsoft.com/office/drawing/2014/main" id="{CD13ECDE-876E-44F7-8EC5-EB3A57A7A9A3}"/>
                  </a:ext>
                </a:extLst>
              </p:cNvPr>
              <p:cNvSpPr>
                <a:spLocks noChangeArrowheads="1"/>
              </p:cNvSpPr>
              <p:nvPr/>
            </p:nvSpPr>
            <p:spPr bwMode="auto">
              <a:xfrm>
                <a:off x="8719940" y="2576278"/>
                <a:ext cx="2074226" cy="1049483"/>
              </a:xfrm>
              <a:custGeom>
                <a:avLst/>
                <a:gdLst>
                  <a:gd name="connsiteX0" fmla="*/ 4214811 w 4392611"/>
                  <a:gd name="connsiteY0" fmla="*/ 2179638 h 2222501"/>
                  <a:gd name="connsiteX1" fmla="*/ 4392611 w 4392611"/>
                  <a:gd name="connsiteY1" fmla="*/ 2179638 h 2222501"/>
                  <a:gd name="connsiteX2" fmla="*/ 4392611 w 4392611"/>
                  <a:gd name="connsiteY2" fmla="*/ 2222501 h 2222501"/>
                  <a:gd name="connsiteX3" fmla="*/ 4214811 w 4392611"/>
                  <a:gd name="connsiteY3" fmla="*/ 2222501 h 2222501"/>
                  <a:gd name="connsiteX4" fmla="*/ 0 w 4392611"/>
                  <a:gd name="connsiteY4" fmla="*/ 2179638 h 2222501"/>
                  <a:gd name="connsiteX5" fmla="*/ 179387 w 4392611"/>
                  <a:gd name="connsiteY5" fmla="*/ 2179638 h 2222501"/>
                  <a:gd name="connsiteX6" fmla="*/ 179387 w 4392611"/>
                  <a:gd name="connsiteY6" fmla="*/ 2222501 h 2222501"/>
                  <a:gd name="connsiteX7" fmla="*/ 0 w 4392611"/>
                  <a:gd name="connsiteY7" fmla="*/ 2222501 h 2222501"/>
                  <a:gd name="connsiteX8" fmla="*/ 4391023 w 4392611"/>
                  <a:gd name="connsiteY8" fmla="*/ 2101850 h 2222501"/>
                  <a:gd name="connsiteX9" fmla="*/ 4391023 w 4392611"/>
                  <a:gd name="connsiteY9" fmla="*/ 2146301 h 2222501"/>
                  <a:gd name="connsiteX10" fmla="*/ 4214811 w 4392611"/>
                  <a:gd name="connsiteY10" fmla="*/ 2154238 h 2222501"/>
                  <a:gd name="connsiteX11" fmla="*/ 4211637 w 4392611"/>
                  <a:gd name="connsiteY11" fmla="*/ 2106613 h 2222501"/>
                  <a:gd name="connsiteX12" fmla="*/ 3175 w 4392611"/>
                  <a:gd name="connsiteY12" fmla="*/ 2101850 h 2222501"/>
                  <a:gd name="connsiteX13" fmla="*/ 180975 w 4392611"/>
                  <a:gd name="connsiteY13" fmla="*/ 2106613 h 2222501"/>
                  <a:gd name="connsiteX14" fmla="*/ 179387 w 4392611"/>
                  <a:gd name="connsiteY14" fmla="*/ 2154238 h 2222501"/>
                  <a:gd name="connsiteX15" fmla="*/ 3175 w 4392611"/>
                  <a:gd name="connsiteY15" fmla="*/ 2146301 h 2222501"/>
                  <a:gd name="connsiteX16" fmla="*/ 4386263 w 4392611"/>
                  <a:gd name="connsiteY16" fmla="*/ 2025650 h 2222501"/>
                  <a:gd name="connsiteX17" fmla="*/ 4389437 w 4392611"/>
                  <a:gd name="connsiteY17" fmla="*/ 2070101 h 2222501"/>
                  <a:gd name="connsiteX18" fmla="*/ 4211637 w 4392611"/>
                  <a:gd name="connsiteY18" fmla="*/ 2084388 h 2222501"/>
                  <a:gd name="connsiteX19" fmla="*/ 4208463 w 4392611"/>
                  <a:gd name="connsiteY19" fmla="*/ 2036763 h 2222501"/>
                  <a:gd name="connsiteX20" fmla="*/ 7937 w 4392611"/>
                  <a:gd name="connsiteY20" fmla="*/ 2025650 h 2222501"/>
                  <a:gd name="connsiteX21" fmla="*/ 185737 w 4392611"/>
                  <a:gd name="connsiteY21" fmla="*/ 2036763 h 2222501"/>
                  <a:gd name="connsiteX22" fmla="*/ 180975 w 4392611"/>
                  <a:gd name="connsiteY22" fmla="*/ 2084388 h 2222501"/>
                  <a:gd name="connsiteX23" fmla="*/ 4762 w 4392611"/>
                  <a:gd name="connsiteY23" fmla="*/ 2070101 h 2222501"/>
                  <a:gd name="connsiteX24" fmla="*/ 4376737 w 4392611"/>
                  <a:gd name="connsiteY24" fmla="*/ 1949450 h 2222501"/>
                  <a:gd name="connsiteX25" fmla="*/ 4381499 w 4392611"/>
                  <a:gd name="connsiteY25" fmla="*/ 1992313 h 2222501"/>
                  <a:gd name="connsiteX26" fmla="*/ 4205287 w 4392611"/>
                  <a:gd name="connsiteY26" fmla="*/ 2011363 h 2222501"/>
                  <a:gd name="connsiteX27" fmla="*/ 4200525 w 4392611"/>
                  <a:gd name="connsiteY27" fmla="*/ 1966913 h 2222501"/>
                  <a:gd name="connsiteX28" fmla="*/ 17463 w 4392611"/>
                  <a:gd name="connsiteY28" fmla="*/ 1949450 h 2222501"/>
                  <a:gd name="connsiteX29" fmla="*/ 193675 w 4392611"/>
                  <a:gd name="connsiteY29" fmla="*/ 1966913 h 2222501"/>
                  <a:gd name="connsiteX30" fmla="*/ 188913 w 4392611"/>
                  <a:gd name="connsiteY30" fmla="*/ 2011363 h 2222501"/>
                  <a:gd name="connsiteX31" fmla="*/ 9525 w 4392611"/>
                  <a:gd name="connsiteY31" fmla="*/ 1992313 h 2222501"/>
                  <a:gd name="connsiteX32" fmla="*/ 4367213 w 4392611"/>
                  <a:gd name="connsiteY32" fmla="*/ 1871663 h 2222501"/>
                  <a:gd name="connsiteX33" fmla="*/ 4375151 w 4392611"/>
                  <a:gd name="connsiteY33" fmla="*/ 1916113 h 2222501"/>
                  <a:gd name="connsiteX34" fmla="*/ 4198937 w 4392611"/>
                  <a:gd name="connsiteY34" fmla="*/ 1941513 h 2222501"/>
                  <a:gd name="connsiteX35" fmla="*/ 4190999 w 4392611"/>
                  <a:gd name="connsiteY35" fmla="*/ 1897063 h 2222501"/>
                  <a:gd name="connsiteX36" fmla="*/ 26987 w 4392611"/>
                  <a:gd name="connsiteY36" fmla="*/ 1871663 h 2222501"/>
                  <a:gd name="connsiteX37" fmla="*/ 203200 w 4392611"/>
                  <a:gd name="connsiteY37" fmla="*/ 1897063 h 2222501"/>
                  <a:gd name="connsiteX38" fmla="*/ 195263 w 4392611"/>
                  <a:gd name="connsiteY38" fmla="*/ 1941513 h 2222501"/>
                  <a:gd name="connsiteX39" fmla="*/ 19050 w 4392611"/>
                  <a:gd name="connsiteY39" fmla="*/ 1916113 h 2222501"/>
                  <a:gd name="connsiteX40" fmla="*/ 4356099 w 4392611"/>
                  <a:gd name="connsiteY40" fmla="*/ 1797050 h 2222501"/>
                  <a:gd name="connsiteX41" fmla="*/ 4362449 w 4392611"/>
                  <a:gd name="connsiteY41" fmla="*/ 1841500 h 2222501"/>
                  <a:gd name="connsiteX42" fmla="*/ 4189411 w 4392611"/>
                  <a:gd name="connsiteY42" fmla="*/ 1871663 h 2222501"/>
                  <a:gd name="connsiteX43" fmla="*/ 4179887 w 4392611"/>
                  <a:gd name="connsiteY43" fmla="*/ 1828800 h 2222501"/>
                  <a:gd name="connsiteX44" fmla="*/ 38099 w 4392611"/>
                  <a:gd name="connsiteY44" fmla="*/ 1797050 h 2222501"/>
                  <a:gd name="connsiteX45" fmla="*/ 214312 w 4392611"/>
                  <a:gd name="connsiteY45" fmla="*/ 1828800 h 2222501"/>
                  <a:gd name="connsiteX46" fmla="*/ 204787 w 4392611"/>
                  <a:gd name="connsiteY46" fmla="*/ 1871663 h 2222501"/>
                  <a:gd name="connsiteX47" fmla="*/ 30162 w 4392611"/>
                  <a:gd name="connsiteY47" fmla="*/ 1841500 h 2222501"/>
                  <a:gd name="connsiteX48" fmla="*/ 4340225 w 4392611"/>
                  <a:gd name="connsiteY48" fmla="*/ 1720850 h 2222501"/>
                  <a:gd name="connsiteX49" fmla="*/ 4349751 w 4392611"/>
                  <a:gd name="connsiteY49" fmla="*/ 1765300 h 2222501"/>
                  <a:gd name="connsiteX50" fmla="*/ 4175125 w 4392611"/>
                  <a:gd name="connsiteY50" fmla="*/ 1801813 h 2222501"/>
                  <a:gd name="connsiteX51" fmla="*/ 4165599 w 4392611"/>
                  <a:gd name="connsiteY51" fmla="*/ 1758950 h 2222501"/>
                  <a:gd name="connsiteX52" fmla="*/ 53975 w 4392611"/>
                  <a:gd name="connsiteY52" fmla="*/ 1720850 h 2222501"/>
                  <a:gd name="connsiteX53" fmla="*/ 228600 w 4392611"/>
                  <a:gd name="connsiteY53" fmla="*/ 1758950 h 2222501"/>
                  <a:gd name="connsiteX54" fmla="*/ 219075 w 4392611"/>
                  <a:gd name="connsiteY54" fmla="*/ 1801813 h 2222501"/>
                  <a:gd name="connsiteX55" fmla="*/ 44450 w 4392611"/>
                  <a:gd name="connsiteY55" fmla="*/ 1765300 h 2222501"/>
                  <a:gd name="connsiteX56" fmla="*/ 4321175 w 4392611"/>
                  <a:gd name="connsiteY56" fmla="*/ 1646238 h 2222501"/>
                  <a:gd name="connsiteX57" fmla="*/ 4332287 w 4392611"/>
                  <a:gd name="connsiteY57" fmla="*/ 1690688 h 2222501"/>
                  <a:gd name="connsiteX58" fmla="*/ 4160837 w 4392611"/>
                  <a:gd name="connsiteY58" fmla="*/ 1735138 h 2222501"/>
                  <a:gd name="connsiteX59" fmla="*/ 4149725 w 4392611"/>
                  <a:gd name="connsiteY59" fmla="*/ 1690688 h 2222501"/>
                  <a:gd name="connsiteX60" fmla="*/ 73025 w 4392611"/>
                  <a:gd name="connsiteY60" fmla="*/ 1646238 h 2222501"/>
                  <a:gd name="connsiteX61" fmla="*/ 244475 w 4392611"/>
                  <a:gd name="connsiteY61" fmla="*/ 1690688 h 2222501"/>
                  <a:gd name="connsiteX62" fmla="*/ 233363 w 4392611"/>
                  <a:gd name="connsiteY62" fmla="*/ 1735138 h 2222501"/>
                  <a:gd name="connsiteX63" fmla="*/ 60325 w 4392611"/>
                  <a:gd name="connsiteY63" fmla="*/ 1690688 h 2222501"/>
                  <a:gd name="connsiteX64" fmla="*/ 4300537 w 4392611"/>
                  <a:gd name="connsiteY64" fmla="*/ 1571625 h 2222501"/>
                  <a:gd name="connsiteX65" fmla="*/ 4314825 w 4392611"/>
                  <a:gd name="connsiteY65" fmla="*/ 1616075 h 2222501"/>
                  <a:gd name="connsiteX66" fmla="*/ 4143375 w 4392611"/>
                  <a:gd name="connsiteY66" fmla="*/ 1665288 h 2222501"/>
                  <a:gd name="connsiteX67" fmla="*/ 4130675 w 4392611"/>
                  <a:gd name="connsiteY67" fmla="*/ 1620838 h 2222501"/>
                  <a:gd name="connsiteX68" fmla="*/ 93663 w 4392611"/>
                  <a:gd name="connsiteY68" fmla="*/ 1571625 h 2222501"/>
                  <a:gd name="connsiteX69" fmla="*/ 263525 w 4392611"/>
                  <a:gd name="connsiteY69" fmla="*/ 1620838 h 2222501"/>
                  <a:gd name="connsiteX70" fmla="*/ 250825 w 4392611"/>
                  <a:gd name="connsiteY70" fmla="*/ 1665288 h 2222501"/>
                  <a:gd name="connsiteX71" fmla="*/ 79375 w 4392611"/>
                  <a:gd name="connsiteY71" fmla="*/ 1616075 h 2222501"/>
                  <a:gd name="connsiteX72" fmla="*/ 4276725 w 4392611"/>
                  <a:gd name="connsiteY72" fmla="*/ 1500188 h 2222501"/>
                  <a:gd name="connsiteX73" fmla="*/ 4291011 w 4392611"/>
                  <a:gd name="connsiteY73" fmla="*/ 1541463 h 2222501"/>
                  <a:gd name="connsiteX74" fmla="*/ 4124325 w 4392611"/>
                  <a:gd name="connsiteY74" fmla="*/ 1598613 h 2222501"/>
                  <a:gd name="connsiteX75" fmla="*/ 4108451 w 4392611"/>
                  <a:gd name="connsiteY75" fmla="*/ 1554163 h 2222501"/>
                  <a:gd name="connsiteX76" fmla="*/ 117475 w 4392611"/>
                  <a:gd name="connsiteY76" fmla="*/ 1500188 h 2222501"/>
                  <a:gd name="connsiteX77" fmla="*/ 284162 w 4392611"/>
                  <a:gd name="connsiteY77" fmla="*/ 1554163 h 2222501"/>
                  <a:gd name="connsiteX78" fmla="*/ 269875 w 4392611"/>
                  <a:gd name="connsiteY78" fmla="*/ 1598613 h 2222501"/>
                  <a:gd name="connsiteX79" fmla="*/ 103187 w 4392611"/>
                  <a:gd name="connsiteY79" fmla="*/ 1541463 h 2222501"/>
                  <a:gd name="connsiteX80" fmla="*/ 4251325 w 4392611"/>
                  <a:gd name="connsiteY80" fmla="*/ 1428750 h 2222501"/>
                  <a:gd name="connsiteX81" fmla="*/ 4268787 w 4392611"/>
                  <a:gd name="connsiteY81" fmla="*/ 1470025 h 2222501"/>
                  <a:gd name="connsiteX82" fmla="*/ 4100511 w 4392611"/>
                  <a:gd name="connsiteY82" fmla="*/ 1530350 h 2222501"/>
                  <a:gd name="connsiteX83" fmla="*/ 4084637 w 4392611"/>
                  <a:gd name="connsiteY83" fmla="*/ 1489075 h 2222501"/>
                  <a:gd name="connsiteX84" fmla="*/ 142875 w 4392611"/>
                  <a:gd name="connsiteY84" fmla="*/ 1428750 h 2222501"/>
                  <a:gd name="connsiteX85" fmla="*/ 309562 w 4392611"/>
                  <a:gd name="connsiteY85" fmla="*/ 1489075 h 2222501"/>
                  <a:gd name="connsiteX86" fmla="*/ 293687 w 4392611"/>
                  <a:gd name="connsiteY86" fmla="*/ 1530350 h 2222501"/>
                  <a:gd name="connsiteX87" fmla="*/ 125412 w 4392611"/>
                  <a:gd name="connsiteY87" fmla="*/ 1470025 h 2222501"/>
                  <a:gd name="connsiteX88" fmla="*/ 4224337 w 4392611"/>
                  <a:gd name="connsiteY88" fmla="*/ 1355725 h 2222501"/>
                  <a:gd name="connsiteX89" fmla="*/ 4240211 w 4392611"/>
                  <a:gd name="connsiteY89" fmla="*/ 1398588 h 2222501"/>
                  <a:gd name="connsiteX90" fmla="*/ 4075111 w 4392611"/>
                  <a:gd name="connsiteY90" fmla="*/ 1465263 h 2222501"/>
                  <a:gd name="connsiteX91" fmla="*/ 4059237 w 4392611"/>
                  <a:gd name="connsiteY91" fmla="*/ 1423988 h 2222501"/>
                  <a:gd name="connsiteX92" fmla="*/ 169862 w 4392611"/>
                  <a:gd name="connsiteY92" fmla="*/ 1355725 h 2222501"/>
                  <a:gd name="connsiteX93" fmla="*/ 334962 w 4392611"/>
                  <a:gd name="connsiteY93" fmla="*/ 1423988 h 2222501"/>
                  <a:gd name="connsiteX94" fmla="*/ 315912 w 4392611"/>
                  <a:gd name="connsiteY94" fmla="*/ 1465263 h 2222501"/>
                  <a:gd name="connsiteX95" fmla="*/ 153987 w 4392611"/>
                  <a:gd name="connsiteY95" fmla="*/ 1398588 h 2222501"/>
                  <a:gd name="connsiteX96" fmla="*/ 4194175 w 4392611"/>
                  <a:gd name="connsiteY96" fmla="*/ 1285875 h 2222501"/>
                  <a:gd name="connsiteX97" fmla="*/ 4211637 w 4392611"/>
                  <a:gd name="connsiteY97" fmla="*/ 1328738 h 2222501"/>
                  <a:gd name="connsiteX98" fmla="*/ 4049711 w 4392611"/>
                  <a:gd name="connsiteY98" fmla="*/ 1400175 h 2222501"/>
                  <a:gd name="connsiteX99" fmla="*/ 4030663 w 4392611"/>
                  <a:gd name="connsiteY99" fmla="*/ 1358900 h 2222501"/>
                  <a:gd name="connsiteX100" fmla="*/ 200025 w 4392611"/>
                  <a:gd name="connsiteY100" fmla="*/ 1285875 h 2222501"/>
                  <a:gd name="connsiteX101" fmla="*/ 361950 w 4392611"/>
                  <a:gd name="connsiteY101" fmla="*/ 1358900 h 2222501"/>
                  <a:gd name="connsiteX102" fmla="*/ 344487 w 4392611"/>
                  <a:gd name="connsiteY102" fmla="*/ 1400175 h 2222501"/>
                  <a:gd name="connsiteX103" fmla="*/ 180975 w 4392611"/>
                  <a:gd name="connsiteY103" fmla="*/ 1328738 h 2222501"/>
                  <a:gd name="connsiteX104" fmla="*/ 4160837 w 4392611"/>
                  <a:gd name="connsiteY104" fmla="*/ 1216025 h 2222501"/>
                  <a:gd name="connsiteX105" fmla="*/ 4179887 w 4392611"/>
                  <a:gd name="connsiteY105" fmla="*/ 1258888 h 2222501"/>
                  <a:gd name="connsiteX106" fmla="*/ 4019549 w 4392611"/>
                  <a:gd name="connsiteY106" fmla="*/ 1335088 h 2222501"/>
                  <a:gd name="connsiteX107" fmla="*/ 4000499 w 4392611"/>
                  <a:gd name="connsiteY107" fmla="*/ 1293813 h 2222501"/>
                  <a:gd name="connsiteX108" fmla="*/ 233362 w 4392611"/>
                  <a:gd name="connsiteY108" fmla="*/ 1216025 h 2222501"/>
                  <a:gd name="connsiteX109" fmla="*/ 392112 w 4392611"/>
                  <a:gd name="connsiteY109" fmla="*/ 1293813 h 2222501"/>
                  <a:gd name="connsiteX110" fmla="*/ 374649 w 4392611"/>
                  <a:gd name="connsiteY110" fmla="*/ 1335088 h 2222501"/>
                  <a:gd name="connsiteX111" fmla="*/ 214312 w 4392611"/>
                  <a:gd name="connsiteY111" fmla="*/ 1258888 h 2222501"/>
                  <a:gd name="connsiteX112" fmla="*/ 4124325 w 4392611"/>
                  <a:gd name="connsiteY112" fmla="*/ 1149350 h 2222501"/>
                  <a:gd name="connsiteX113" fmla="*/ 4144963 w 4392611"/>
                  <a:gd name="connsiteY113" fmla="*/ 1189038 h 2222501"/>
                  <a:gd name="connsiteX114" fmla="*/ 3989387 w 4392611"/>
                  <a:gd name="connsiteY114" fmla="*/ 1273175 h 2222501"/>
                  <a:gd name="connsiteX115" fmla="*/ 3968751 w 4392611"/>
                  <a:gd name="connsiteY115" fmla="*/ 1233488 h 2222501"/>
                  <a:gd name="connsiteX116" fmla="*/ 269874 w 4392611"/>
                  <a:gd name="connsiteY116" fmla="*/ 1149350 h 2222501"/>
                  <a:gd name="connsiteX117" fmla="*/ 425449 w 4392611"/>
                  <a:gd name="connsiteY117" fmla="*/ 1233488 h 2222501"/>
                  <a:gd name="connsiteX118" fmla="*/ 404812 w 4392611"/>
                  <a:gd name="connsiteY118" fmla="*/ 1273175 h 2222501"/>
                  <a:gd name="connsiteX119" fmla="*/ 246062 w 4392611"/>
                  <a:gd name="connsiteY119" fmla="*/ 1189038 h 2222501"/>
                  <a:gd name="connsiteX120" fmla="*/ 4086225 w 4392611"/>
                  <a:gd name="connsiteY120" fmla="*/ 1081088 h 2222501"/>
                  <a:gd name="connsiteX121" fmla="*/ 4110037 w 4392611"/>
                  <a:gd name="connsiteY121" fmla="*/ 1120776 h 2222501"/>
                  <a:gd name="connsiteX122" fmla="*/ 3954463 w 4392611"/>
                  <a:gd name="connsiteY122" fmla="*/ 1209676 h 2222501"/>
                  <a:gd name="connsiteX123" fmla="*/ 3933825 w 4392611"/>
                  <a:gd name="connsiteY123" fmla="*/ 1169988 h 2222501"/>
                  <a:gd name="connsiteX124" fmla="*/ 306387 w 4392611"/>
                  <a:gd name="connsiteY124" fmla="*/ 1081088 h 2222501"/>
                  <a:gd name="connsiteX125" fmla="*/ 460375 w 4392611"/>
                  <a:gd name="connsiteY125" fmla="*/ 1169988 h 2222501"/>
                  <a:gd name="connsiteX126" fmla="*/ 436561 w 4392611"/>
                  <a:gd name="connsiteY126" fmla="*/ 1209676 h 2222501"/>
                  <a:gd name="connsiteX127" fmla="*/ 284162 w 4392611"/>
                  <a:gd name="connsiteY127" fmla="*/ 1120776 h 2222501"/>
                  <a:gd name="connsiteX128" fmla="*/ 4048125 w 4392611"/>
                  <a:gd name="connsiteY128" fmla="*/ 1016000 h 2222501"/>
                  <a:gd name="connsiteX129" fmla="*/ 4070349 w 4392611"/>
                  <a:gd name="connsiteY129" fmla="*/ 1054100 h 2222501"/>
                  <a:gd name="connsiteX130" fmla="*/ 3919537 w 4392611"/>
                  <a:gd name="connsiteY130" fmla="*/ 1149350 h 2222501"/>
                  <a:gd name="connsiteX131" fmla="*/ 3897311 w 4392611"/>
                  <a:gd name="connsiteY131" fmla="*/ 1109663 h 2222501"/>
                  <a:gd name="connsiteX132" fmla="*/ 346075 w 4392611"/>
                  <a:gd name="connsiteY132" fmla="*/ 1016000 h 2222501"/>
                  <a:gd name="connsiteX133" fmla="*/ 496887 w 4392611"/>
                  <a:gd name="connsiteY133" fmla="*/ 1109663 h 2222501"/>
                  <a:gd name="connsiteX134" fmla="*/ 474663 w 4392611"/>
                  <a:gd name="connsiteY134" fmla="*/ 1149350 h 2222501"/>
                  <a:gd name="connsiteX135" fmla="*/ 323850 w 4392611"/>
                  <a:gd name="connsiteY135" fmla="*/ 1054100 h 2222501"/>
                  <a:gd name="connsiteX136" fmla="*/ 4003675 w 4392611"/>
                  <a:gd name="connsiteY136" fmla="*/ 950913 h 2222501"/>
                  <a:gd name="connsiteX137" fmla="*/ 4029075 w 4392611"/>
                  <a:gd name="connsiteY137" fmla="*/ 990601 h 2222501"/>
                  <a:gd name="connsiteX138" fmla="*/ 3883025 w 4392611"/>
                  <a:gd name="connsiteY138" fmla="*/ 1089026 h 2222501"/>
                  <a:gd name="connsiteX139" fmla="*/ 3857625 w 4392611"/>
                  <a:gd name="connsiteY139" fmla="*/ 1050926 h 2222501"/>
                  <a:gd name="connsiteX140" fmla="*/ 390525 w 4392611"/>
                  <a:gd name="connsiteY140" fmla="*/ 950913 h 2222501"/>
                  <a:gd name="connsiteX141" fmla="*/ 536575 w 4392611"/>
                  <a:gd name="connsiteY141" fmla="*/ 1050926 h 2222501"/>
                  <a:gd name="connsiteX142" fmla="*/ 511175 w 4392611"/>
                  <a:gd name="connsiteY142" fmla="*/ 1089026 h 2222501"/>
                  <a:gd name="connsiteX143" fmla="*/ 365125 w 4392611"/>
                  <a:gd name="connsiteY143" fmla="*/ 990601 h 2222501"/>
                  <a:gd name="connsiteX144" fmla="*/ 3959225 w 4392611"/>
                  <a:gd name="connsiteY144" fmla="*/ 889000 h 2222501"/>
                  <a:gd name="connsiteX145" fmla="*/ 3987799 w 4392611"/>
                  <a:gd name="connsiteY145" fmla="*/ 925513 h 2222501"/>
                  <a:gd name="connsiteX146" fmla="*/ 3843337 w 4392611"/>
                  <a:gd name="connsiteY146" fmla="*/ 1030288 h 2222501"/>
                  <a:gd name="connsiteX147" fmla="*/ 3814763 w 4392611"/>
                  <a:gd name="connsiteY147" fmla="*/ 993775 h 2222501"/>
                  <a:gd name="connsiteX148" fmla="*/ 434975 w 4392611"/>
                  <a:gd name="connsiteY148" fmla="*/ 889000 h 2222501"/>
                  <a:gd name="connsiteX149" fmla="*/ 577851 w 4392611"/>
                  <a:gd name="connsiteY149" fmla="*/ 993775 h 2222501"/>
                  <a:gd name="connsiteX150" fmla="*/ 550863 w 4392611"/>
                  <a:gd name="connsiteY150" fmla="*/ 1030288 h 2222501"/>
                  <a:gd name="connsiteX151" fmla="*/ 406400 w 4392611"/>
                  <a:gd name="connsiteY151" fmla="*/ 925513 h 2222501"/>
                  <a:gd name="connsiteX152" fmla="*/ 3913187 w 4392611"/>
                  <a:gd name="connsiteY152" fmla="*/ 828675 h 2222501"/>
                  <a:gd name="connsiteX153" fmla="*/ 3940175 w 4392611"/>
                  <a:gd name="connsiteY153" fmla="*/ 865188 h 2222501"/>
                  <a:gd name="connsiteX154" fmla="*/ 3802061 w 4392611"/>
                  <a:gd name="connsiteY154" fmla="*/ 974725 h 2222501"/>
                  <a:gd name="connsiteX155" fmla="*/ 3773487 w 4392611"/>
                  <a:gd name="connsiteY155" fmla="*/ 938213 h 2222501"/>
                  <a:gd name="connsiteX156" fmla="*/ 481013 w 4392611"/>
                  <a:gd name="connsiteY156" fmla="*/ 828675 h 2222501"/>
                  <a:gd name="connsiteX157" fmla="*/ 620711 w 4392611"/>
                  <a:gd name="connsiteY157" fmla="*/ 938213 h 2222501"/>
                  <a:gd name="connsiteX158" fmla="*/ 592137 w 4392611"/>
                  <a:gd name="connsiteY158" fmla="*/ 974725 h 2222501"/>
                  <a:gd name="connsiteX159" fmla="*/ 454025 w 4392611"/>
                  <a:gd name="connsiteY159" fmla="*/ 865188 h 2222501"/>
                  <a:gd name="connsiteX160" fmla="*/ 3863975 w 4392611"/>
                  <a:gd name="connsiteY160" fmla="*/ 769938 h 2222501"/>
                  <a:gd name="connsiteX161" fmla="*/ 3894137 w 4392611"/>
                  <a:gd name="connsiteY161" fmla="*/ 804863 h 2222501"/>
                  <a:gd name="connsiteX162" fmla="*/ 3757613 w 4392611"/>
                  <a:gd name="connsiteY162" fmla="*/ 919163 h 2222501"/>
                  <a:gd name="connsiteX163" fmla="*/ 3727451 w 4392611"/>
                  <a:gd name="connsiteY163" fmla="*/ 884238 h 2222501"/>
                  <a:gd name="connsiteX164" fmla="*/ 530225 w 4392611"/>
                  <a:gd name="connsiteY164" fmla="*/ 769938 h 2222501"/>
                  <a:gd name="connsiteX165" fmla="*/ 666749 w 4392611"/>
                  <a:gd name="connsiteY165" fmla="*/ 884238 h 2222501"/>
                  <a:gd name="connsiteX166" fmla="*/ 636587 w 4392611"/>
                  <a:gd name="connsiteY166" fmla="*/ 919163 h 2222501"/>
                  <a:gd name="connsiteX167" fmla="*/ 500063 w 4392611"/>
                  <a:gd name="connsiteY167" fmla="*/ 804863 h 2222501"/>
                  <a:gd name="connsiteX168" fmla="*/ 3813175 w 4392611"/>
                  <a:gd name="connsiteY168" fmla="*/ 712788 h 2222501"/>
                  <a:gd name="connsiteX169" fmla="*/ 3843337 w 4392611"/>
                  <a:gd name="connsiteY169" fmla="*/ 747713 h 2222501"/>
                  <a:gd name="connsiteX170" fmla="*/ 3711575 w 4392611"/>
                  <a:gd name="connsiteY170" fmla="*/ 865188 h 2222501"/>
                  <a:gd name="connsiteX171" fmla="*/ 3681411 w 4392611"/>
                  <a:gd name="connsiteY171" fmla="*/ 830263 h 2222501"/>
                  <a:gd name="connsiteX172" fmla="*/ 581025 w 4392611"/>
                  <a:gd name="connsiteY172" fmla="*/ 712788 h 2222501"/>
                  <a:gd name="connsiteX173" fmla="*/ 712787 w 4392611"/>
                  <a:gd name="connsiteY173" fmla="*/ 830263 h 2222501"/>
                  <a:gd name="connsiteX174" fmla="*/ 682625 w 4392611"/>
                  <a:gd name="connsiteY174" fmla="*/ 865188 h 2222501"/>
                  <a:gd name="connsiteX175" fmla="*/ 550863 w 4392611"/>
                  <a:gd name="connsiteY175" fmla="*/ 747713 h 2222501"/>
                  <a:gd name="connsiteX176" fmla="*/ 3759199 w 4392611"/>
                  <a:gd name="connsiteY176" fmla="*/ 655638 h 2222501"/>
                  <a:gd name="connsiteX177" fmla="*/ 3792537 w 4392611"/>
                  <a:gd name="connsiteY177" fmla="*/ 688976 h 2222501"/>
                  <a:gd name="connsiteX178" fmla="*/ 3663949 w 4392611"/>
                  <a:gd name="connsiteY178" fmla="*/ 812801 h 2222501"/>
                  <a:gd name="connsiteX179" fmla="*/ 3632199 w 4392611"/>
                  <a:gd name="connsiteY179" fmla="*/ 779463 h 2222501"/>
                  <a:gd name="connsiteX180" fmla="*/ 634999 w 4392611"/>
                  <a:gd name="connsiteY180" fmla="*/ 655638 h 2222501"/>
                  <a:gd name="connsiteX181" fmla="*/ 761999 w 4392611"/>
                  <a:gd name="connsiteY181" fmla="*/ 779463 h 2222501"/>
                  <a:gd name="connsiteX182" fmla="*/ 728661 w 4392611"/>
                  <a:gd name="connsiteY182" fmla="*/ 812801 h 2222501"/>
                  <a:gd name="connsiteX183" fmla="*/ 601663 w 4392611"/>
                  <a:gd name="connsiteY183" fmla="*/ 688976 h 2222501"/>
                  <a:gd name="connsiteX184" fmla="*/ 3706813 w 4392611"/>
                  <a:gd name="connsiteY184" fmla="*/ 603250 h 2222501"/>
                  <a:gd name="connsiteX185" fmla="*/ 3738563 w 4392611"/>
                  <a:gd name="connsiteY185" fmla="*/ 635000 h 2222501"/>
                  <a:gd name="connsiteX186" fmla="*/ 3616325 w 4392611"/>
                  <a:gd name="connsiteY186" fmla="*/ 763588 h 2222501"/>
                  <a:gd name="connsiteX187" fmla="*/ 3581399 w 4392611"/>
                  <a:gd name="connsiteY187" fmla="*/ 730250 h 2222501"/>
                  <a:gd name="connsiteX188" fmla="*/ 687387 w 4392611"/>
                  <a:gd name="connsiteY188" fmla="*/ 603250 h 2222501"/>
                  <a:gd name="connsiteX189" fmla="*/ 811211 w 4392611"/>
                  <a:gd name="connsiteY189" fmla="*/ 730250 h 2222501"/>
                  <a:gd name="connsiteX190" fmla="*/ 777875 w 4392611"/>
                  <a:gd name="connsiteY190" fmla="*/ 763588 h 2222501"/>
                  <a:gd name="connsiteX191" fmla="*/ 655637 w 4392611"/>
                  <a:gd name="connsiteY191" fmla="*/ 635000 h 2222501"/>
                  <a:gd name="connsiteX192" fmla="*/ 3648075 w 4392611"/>
                  <a:gd name="connsiteY192" fmla="*/ 552450 h 2222501"/>
                  <a:gd name="connsiteX193" fmla="*/ 3682999 w 4392611"/>
                  <a:gd name="connsiteY193" fmla="*/ 582613 h 2222501"/>
                  <a:gd name="connsiteX194" fmla="*/ 3565525 w 4392611"/>
                  <a:gd name="connsiteY194" fmla="*/ 714375 h 2222501"/>
                  <a:gd name="connsiteX195" fmla="*/ 3530599 w 4392611"/>
                  <a:gd name="connsiteY195" fmla="*/ 684213 h 2222501"/>
                  <a:gd name="connsiteX196" fmla="*/ 746125 w 4392611"/>
                  <a:gd name="connsiteY196" fmla="*/ 552450 h 2222501"/>
                  <a:gd name="connsiteX197" fmla="*/ 863599 w 4392611"/>
                  <a:gd name="connsiteY197" fmla="*/ 684213 h 2222501"/>
                  <a:gd name="connsiteX198" fmla="*/ 828675 w 4392611"/>
                  <a:gd name="connsiteY198" fmla="*/ 714375 h 2222501"/>
                  <a:gd name="connsiteX199" fmla="*/ 711199 w 4392611"/>
                  <a:gd name="connsiteY199" fmla="*/ 582613 h 2222501"/>
                  <a:gd name="connsiteX200" fmla="*/ 3590925 w 4392611"/>
                  <a:gd name="connsiteY200" fmla="*/ 500063 h 2222501"/>
                  <a:gd name="connsiteX201" fmla="*/ 3625851 w 4392611"/>
                  <a:gd name="connsiteY201" fmla="*/ 530226 h 2222501"/>
                  <a:gd name="connsiteX202" fmla="*/ 3511551 w 4392611"/>
                  <a:gd name="connsiteY202" fmla="*/ 668338 h 2222501"/>
                  <a:gd name="connsiteX203" fmla="*/ 3476625 w 4392611"/>
                  <a:gd name="connsiteY203" fmla="*/ 638176 h 2222501"/>
                  <a:gd name="connsiteX204" fmla="*/ 803275 w 4392611"/>
                  <a:gd name="connsiteY204" fmla="*/ 500063 h 2222501"/>
                  <a:gd name="connsiteX205" fmla="*/ 917575 w 4392611"/>
                  <a:gd name="connsiteY205" fmla="*/ 638176 h 2222501"/>
                  <a:gd name="connsiteX206" fmla="*/ 882651 w 4392611"/>
                  <a:gd name="connsiteY206" fmla="*/ 668338 h 2222501"/>
                  <a:gd name="connsiteX207" fmla="*/ 768351 w 4392611"/>
                  <a:gd name="connsiteY207" fmla="*/ 530226 h 2222501"/>
                  <a:gd name="connsiteX208" fmla="*/ 3530599 w 4392611"/>
                  <a:gd name="connsiteY208" fmla="*/ 454025 h 2222501"/>
                  <a:gd name="connsiteX209" fmla="*/ 3567111 w 4392611"/>
                  <a:gd name="connsiteY209" fmla="*/ 482600 h 2222501"/>
                  <a:gd name="connsiteX210" fmla="*/ 3457575 w 4392611"/>
                  <a:gd name="connsiteY210" fmla="*/ 620713 h 2222501"/>
                  <a:gd name="connsiteX211" fmla="*/ 3421063 w 4392611"/>
                  <a:gd name="connsiteY211" fmla="*/ 593725 h 2222501"/>
                  <a:gd name="connsiteX212" fmla="*/ 863599 w 4392611"/>
                  <a:gd name="connsiteY212" fmla="*/ 454025 h 2222501"/>
                  <a:gd name="connsiteX213" fmla="*/ 973137 w 4392611"/>
                  <a:gd name="connsiteY213" fmla="*/ 593725 h 2222501"/>
                  <a:gd name="connsiteX214" fmla="*/ 936625 w 4392611"/>
                  <a:gd name="connsiteY214" fmla="*/ 620713 h 2222501"/>
                  <a:gd name="connsiteX215" fmla="*/ 827087 w 4392611"/>
                  <a:gd name="connsiteY215" fmla="*/ 482600 h 2222501"/>
                  <a:gd name="connsiteX216" fmla="*/ 3470275 w 4392611"/>
                  <a:gd name="connsiteY216" fmla="*/ 407988 h 2222501"/>
                  <a:gd name="connsiteX217" fmla="*/ 3505199 w 4392611"/>
                  <a:gd name="connsiteY217" fmla="*/ 434976 h 2222501"/>
                  <a:gd name="connsiteX218" fmla="*/ 3400425 w 4392611"/>
                  <a:gd name="connsiteY218" fmla="*/ 579438 h 2222501"/>
                  <a:gd name="connsiteX219" fmla="*/ 3365499 w 4392611"/>
                  <a:gd name="connsiteY219" fmla="*/ 552451 h 2222501"/>
                  <a:gd name="connsiteX220" fmla="*/ 923925 w 4392611"/>
                  <a:gd name="connsiteY220" fmla="*/ 407988 h 2222501"/>
                  <a:gd name="connsiteX221" fmla="*/ 1028699 w 4392611"/>
                  <a:gd name="connsiteY221" fmla="*/ 552451 h 2222501"/>
                  <a:gd name="connsiteX222" fmla="*/ 992187 w 4392611"/>
                  <a:gd name="connsiteY222" fmla="*/ 579438 h 2222501"/>
                  <a:gd name="connsiteX223" fmla="*/ 887411 w 4392611"/>
                  <a:gd name="connsiteY223" fmla="*/ 434976 h 2222501"/>
                  <a:gd name="connsiteX224" fmla="*/ 3405187 w 4392611"/>
                  <a:gd name="connsiteY224" fmla="*/ 365125 h 2222501"/>
                  <a:gd name="connsiteX225" fmla="*/ 3444875 w 4392611"/>
                  <a:gd name="connsiteY225" fmla="*/ 390525 h 2222501"/>
                  <a:gd name="connsiteX226" fmla="*/ 3344861 w 4392611"/>
                  <a:gd name="connsiteY226" fmla="*/ 538163 h 2222501"/>
                  <a:gd name="connsiteX227" fmla="*/ 3306763 w 4392611"/>
                  <a:gd name="connsiteY227" fmla="*/ 512763 h 2222501"/>
                  <a:gd name="connsiteX228" fmla="*/ 987425 w 4392611"/>
                  <a:gd name="connsiteY228" fmla="*/ 365125 h 2222501"/>
                  <a:gd name="connsiteX229" fmla="*/ 1087437 w 4392611"/>
                  <a:gd name="connsiteY229" fmla="*/ 512763 h 2222501"/>
                  <a:gd name="connsiteX230" fmla="*/ 1049337 w 4392611"/>
                  <a:gd name="connsiteY230" fmla="*/ 538163 h 2222501"/>
                  <a:gd name="connsiteX231" fmla="*/ 949325 w 4392611"/>
                  <a:gd name="connsiteY231" fmla="*/ 390525 h 2222501"/>
                  <a:gd name="connsiteX232" fmla="*/ 3341687 w 4392611"/>
                  <a:gd name="connsiteY232" fmla="*/ 323850 h 2222501"/>
                  <a:gd name="connsiteX233" fmla="*/ 3379787 w 4392611"/>
                  <a:gd name="connsiteY233" fmla="*/ 347663 h 2222501"/>
                  <a:gd name="connsiteX234" fmla="*/ 3286125 w 4392611"/>
                  <a:gd name="connsiteY234" fmla="*/ 498475 h 2222501"/>
                  <a:gd name="connsiteX235" fmla="*/ 3246437 w 4392611"/>
                  <a:gd name="connsiteY235" fmla="*/ 474663 h 2222501"/>
                  <a:gd name="connsiteX236" fmla="*/ 1052511 w 4392611"/>
                  <a:gd name="connsiteY236" fmla="*/ 323850 h 2222501"/>
                  <a:gd name="connsiteX237" fmla="*/ 1147763 w 4392611"/>
                  <a:gd name="connsiteY237" fmla="*/ 474663 h 2222501"/>
                  <a:gd name="connsiteX238" fmla="*/ 1108075 w 4392611"/>
                  <a:gd name="connsiteY238" fmla="*/ 498475 h 2222501"/>
                  <a:gd name="connsiteX239" fmla="*/ 1014411 w 4392611"/>
                  <a:gd name="connsiteY239" fmla="*/ 347663 h 2222501"/>
                  <a:gd name="connsiteX240" fmla="*/ 3275011 w 4392611"/>
                  <a:gd name="connsiteY240" fmla="*/ 284163 h 2222501"/>
                  <a:gd name="connsiteX241" fmla="*/ 3314699 w 4392611"/>
                  <a:gd name="connsiteY241" fmla="*/ 307976 h 2222501"/>
                  <a:gd name="connsiteX242" fmla="*/ 3225799 w 4392611"/>
                  <a:gd name="connsiteY242" fmla="*/ 460376 h 2222501"/>
                  <a:gd name="connsiteX243" fmla="*/ 3186111 w 4392611"/>
                  <a:gd name="connsiteY243" fmla="*/ 438151 h 2222501"/>
                  <a:gd name="connsiteX244" fmla="*/ 1119187 w 4392611"/>
                  <a:gd name="connsiteY244" fmla="*/ 284163 h 2222501"/>
                  <a:gd name="connsiteX245" fmla="*/ 1208087 w 4392611"/>
                  <a:gd name="connsiteY245" fmla="*/ 438151 h 2222501"/>
                  <a:gd name="connsiteX246" fmla="*/ 1168399 w 4392611"/>
                  <a:gd name="connsiteY246" fmla="*/ 460376 h 2222501"/>
                  <a:gd name="connsiteX247" fmla="*/ 1079499 w 4392611"/>
                  <a:gd name="connsiteY247" fmla="*/ 307976 h 2222501"/>
                  <a:gd name="connsiteX248" fmla="*/ 1185861 w 4392611"/>
                  <a:gd name="connsiteY248" fmla="*/ 247650 h 2222501"/>
                  <a:gd name="connsiteX249" fmla="*/ 1269999 w 4392611"/>
                  <a:gd name="connsiteY249" fmla="*/ 404813 h 2222501"/>
                  <a:gd name="connsiteX250" fmla="*/ 1230311 w 4392611"/>
                  <a:gd name="connsiteY250" fmla="*/ 425450 h 2222501"/>
                  <a:gd name="connsiteX251" fmla="*/ 1147763 w 4392611"/>
                  <a:gd name="connsiteY251" fmla="*/ 269875 h 2222501"/>
                  <a:gd name="connsiteX252" fmla="*/ 3208337 w 4392611"/>
                  <a:gd name="connsiteY252" fmla="*/ 247650 h 2222501"/>
                  <a:gd name="connsiteX253" fmla="*/ 3246437 w 4392611"/>
                  <a:gd name="connsiteY253" fmla="*/ 269875 h 2222501"/>
                  <a:gd name="connsiteX254" fmla="*/ 3163887 w 4392611"/>
                  <a:gd name="connsiteY254" fmla="*/ 425450 h 2222501"/>
                  <a:gd name="connsiteX255" fmla="*/ 3124199 w 4392611"/>
                  <a:gd name="connsiteY255" fmla="*/ 404813 h 2222501"/>
                  <a:gd name="connsiteX256" fmla="*/ 3138487 w 4392611"/>
                  <a:gd name="connsiteY256" fmla="*/ 214313 h 2222501"/>
                  <a:gd name="connsiteX257" fmla="*/ 3179763 w 4392611"/>
                  <a:gd name="connsiteY257" fmla="*/ 233363 h 2222501"/>
                  <a:gd name="connsiteX258" fmla="*/ 3100387 w 4392611"/>
                  <a:gd name="connsiteY258" fmla="*/ 393701 h 2222501"/>
                  <a:gd name="connsiteX259" fmla="*/ 3060699 w 4392611"/>
                  <a:gd name="connsiteY259" fmla="*/ 374651 h 2222501"/>
                  <a:gd name="connsiteX260" fmla="*/ 1254125 w 4392611"/>
                  <a:gd name="connsiteY260" fmla="*/ 214313 h 2222501"/>
                  <a:gd name="connsiteX261" fmla="*/ 1331911 w 4392611"/>
                  <a:gd name="connsiteY261" fmla="*/ 374651 h 2222501"/>
                  <a:gd name="connsiteX262" fmla="*/ 1290637 w 4392611"/>
                  <a:gd name="connsiteY262" fmla="*/ 393701 h 2222501"/>
                  <a:gd name="connsiteX263" fmla="*/ 1214437 w 4392611"/>
                  <a:gd name="connsiteY263" fmla="*/ 233364 h 2222501"/>
                  <a:gd name="connsiteX264" fmla="*/ 3068637 w 4392611"/>
                  <a:gd name="connsiteY264" fmla="*/ 182563 h 2222501"/>
                  <a:gd name="connsiteX265" fmla="*/ 3109911 w 4392611"/>
                  <a:gd name="connsiteY265" fmla="*/ 200026 h 2222501"/>
                  <a:gd name="connsiteX266" fmla="*/ 3038475 w 4392611"/>
                  <a:gd name="connsiteY266" fmla="*/ 363538 h 2222501"/>
                  <a:gd name="connsiteX267" fmla="*/ 2997199 w 4392611"/>
                  <a:gd name="connsiteY267" fmla="*/ 344488 h 2222501"/>
                  <a:gd name="connsiteX268" fmla="*/ 1325561 w 4392611"/>
                  <a:gd name="connsiteY268" fmla="*/ 182563 h 2222501"/>
                  <a:gd name="connsiteX269" fmla="*/ 1396999 w 4392611"/>
                  <a:gd name="connsiteY269" fmla="*/ 344488 h 2222501"/>
                  <a:gd name="connsiteX270" fmla="*/ 1355725 w 4392611"/>
                  <a:gd name="connsiteY270" fmla="*/ 363538 h 2222501"/>
                  <a:gd name="connsiteX271" fmla="*/ 1284287 w 4392611"/>
                  <a:gd name="connsiteY271" fmla="*/ 200026 h 2222501"/>
                  <a:gd name="connsiteX272" fmla="*/ 2998787 w 4392611"/>
                  <a:gd name="connsiteY272" fmla="*/ 153988 h 2222501"/>
                  <a:gd name="connsiteX273" fmla="*/ 3040063 w 4392611"/>
                  <a:gd name="connsiteY273" fmla="*/ 169863 h 2222501"/>
                  <a:gd name="connsiteX274" fmla="*/ 2973387 w 4392611"/>
                  <a:gd name="connsiteY274" fmla="*/ 334963 h 2222501"/>
                  <a:gd name="connsiteX275" fmla="*/ 2932111 w 4392611"/>
                  <a:gd name="connsiteY275" fmla="*/ 319088 h 2222501"/>
                  <a:gd name="connsiteX276" fmla="*/ 1395411 w 4392611"/>
                  <a:gd name="connsiteY276" fmla="*/ 153988 h 2222501"/>
                  <a:gd name="connsiteX277" fmla="*/ 1462087 w 4392611"/>
                  <a:gd name="connsiteY277" fmla="*/ 319088 h 2222501"/>
                  <a:gd name="connsiteX278" fmla="*/ 1420811 w 4392611"/>
                  <a:gd name="connsiteY278" fmla="*/ 334963 h 2222501"/>
                  <a:gd name="connsiteX279" fmla="*/ 1354137 w 4392611"/>
                  <a:gd name="connsiteY279" fmla="*/ 169863 h 2222501"/>
                  <a:gd name="connsiteX280" fmla="*/ 1466851 w 4392611"/>
                  <a:gd name="connsiteY280" fmla="*/ 127001 h 2222501"/>
                  <a:gd name="connsiteX281" fmla="*/ 1527175 w 4392611"/>
                  <a:gd name="connsiteY281" fmla="*/ 293688 h 2222501"/>
                  <a:gd name="connsiteX282" fmla="*/ 1485899 w 4392611"/>
                  <a:gd name="connsiteY282" fmla="*/ 309563 h 2222501"/>
                  <a:gd name="connsiteX283" fmla="*/ 1425575 w 4392611"/>
                  <a:gd name="connsiteY283" fmla="*/ 142875 h 2222501"/>
                  <a:gd name="connsiteX284" fmla="*/ 2927351 w 4392611"/>
                  <a:gd name="connsiteY284" fmla="*/ 127000 h 2222501"/>
                  <a:gd name="connsiteX285" fmla="*/ 2968625 w 4392611"/>
                  <a:gd name="connsiteY285" fmla="*/ 142875 h 2222501"/>
                  <a:gd name="connsiteX286" fmla="*/ 2908299 w 4392611"/>
                  <a:gd name="connsiteY286" fmla="*/ 309563 h 2222501"/>
                  <a:gd name="connsiteX287" fmla="*/ 2867025 w 4392611"/>
                  <a:gd name="connsiteY287" fmla="*/ 293688 h 2222501"/>
                  <a:gd name="connsiteX288" fmla="*/ 1539875 w 4392611"/>
                  <a:gd name="connsiteY288" fmla="*/ 103189 h 2222501"/>
                  <a:gd name="connsiteX289" fmla="*/ 1595437 w 4392611"/>
                  <a:gd name="connsiteY289" fmla="*/ 269876 h 2222501"/>
                  <a:gd name="connsiteX290" fmla="*/ 1550987 w 4392611"/>
                  <a:gd name="connsiteY290" fmla="*/ 284163 h 2222501"/>
                  <a:gd name="connsiteX291" fmla="*/ 1497011 w 4392611"/>
                  <a:gd name="connsiteY291" fmla="*/ 117476 h 2222501"/>
                  <a:gd name="connsiteX292" fmla="*/ 2854325 w 4392611"/>
                  <a:gd name="connsiteY292" fmla="*/ 103188 h 2222501"/>
                  <a:gd name="connsiteX293" fmla="*/ 2897187 w 4392611"/>
                  <a:gd name="connsiteY293" fmla="*/ 117476 h 2222501"/>
                  <a:gd name="connsiteX294" fmla="*/ 2841625 w 4392611"/>
                  <a:gd name="connsiteY294" fmla="*/ 284163 h 2222501"/>
                  <a:gd name="connsiteX295" fmla="*/ 2798763 w 4392611"/>
                  <a:gd name="connsiteY295" fmla="*/ 269876 h 2222501"/>
                  <a:gd name="connsiteX296" fmla="*/ 1612899 w 4392611"/>
                  <a:gd name="connsiteY296" fmla="*/ 79375 h 2222501"/>
                  <a:gd name="connsiteX297" fmla="*/ 1662111 w 4392611"/>
                  <a:gd name="connsiteY297" fmla="*/ 252413 h 2222501"/>
                  <a:gd name="connsiteX298" fmla="*/ 1617663 w 4392611"/>
                  <a:gd name="connsiteY298" fmla="*/ 263525 h 2222501"/>
                  <a:gd name="connsiteX299" fmla="*/ 1570037 w 4392611"/>
                  <a:gd name="connsiteY299" fmla="*/ 93663 h 2222501"/>
                  <a:gd name="connsiteX300" fmla="*/ 2781299 w 4392611"/>
                  <a:gd name="connsiteY300" fmla="*/ 79375 h 2222501"/>
                  <a:gd name="connsiteX301" fmla="*/ 2824163 w 4392611"/>
                  <a:gd name="connsiteY301" fmla="*/ 93663 h 2222501"/>
                  <a:gd name="connsiteX302" fmla="*/ 2776537 w 4392611"/>
                  <a:gd name="connsiteY302" fmla="*/ 263525 h 2222501"/>
                  <a:gd name="connsiteX303" fmla="*/ 2732087 w 4392611"/>
                  <a:gd name="connsiteY303" fmla="*/ 252413 h 2222501"/>
                  <a:gd name="connsiteX304" fmla="*/ 1687511 w 4392611"/>
                  <a:gd name="connsiteY304" fmla="*/ 61914 h 2222501"/>
                  <a:gd name="connsiteX305" fmla="*/ 1731963 w 4392611"/>
                  <a:gd name="connsiteY305" fmla="*/ 233364 h 2222501"/>
                  <a:gd name="connsiteX306" fmla="*/ 1687511 w 4392611"/>
                  <a:gd name="connsiteY306" fmla="*/ 244477 h 2222501"/>
                  <a:gd name="connsiteX307" fmla="*/ 1643063 w 4392611"/>
                  <a:gd name="connsiteY307" fmla="*/ 73026 h 2222501"/>
                  <a:gd name="connsiteX308" fmla="*/ 2706687 w 4392611"/>
                  <a:gd name="connsiteY308" fmla="*/ 61913 h 2222501"/>
                  <a:gd name="connsiteX309" fmla="*/ 2751137 w 4392611"/>
                  <a:gd name="connsiteY309" fmla="*/ 73026 h 2222501"/>
                  <a:gd name="connsiteX310" fmla="*/ 2706687 w 4392611"/>
                  <a:gd name="connsiteY310" fmla="*/ 244476 h 2222501"/>
                  <a:gd name="connsiteX311" fmla="*/ 2662237 w 4392611"/>
                  <a:gd name="connsiteY311" fmla="*/ 233364 h 2222501"/>
                  <a:gd name="connsiteX312" fmla="*/ 1762125 w 4392611"/>
                  <a:gd name="connsiteY312" fmla="*/ 44451 h 2222501"/>
                  <a:gd name="connsiteX313" fmla="*/ 1798637 w 4392611"/>
                  <a:gd name="connsiteY313" fmla="*/ 219075 h 2222501"/>
                  <a:gd name="connsiteX314" fmla="*/ 1755775 w 4392611"/>
                  <a:gd name="connsiteY314" fmla="*/ 228600 h 2222501"/>
                  <a:gd name="connsiteX315" fmla="*/ 1717675 w 4392611"/>
                  <a:gd name="connsiteY315" fmla="*/ 53975 h 2222501"/>
                  <a:gd name="connsiteX316" fmla="*/ 2632075 w 4392611"/>
                  <a:gd name="connsiteY316" fmla="*/ 44450 h 2222501"/>
                  <a:gd name="connsiteX317" fmla="*/ 2676523 w 4392611"/>
                  <a:gd name="connsiteY317" fmla="*/ 53975 h 2222501"/>
                  <a:gd name="connsiteX318" fmla="*/ 2638425 w 4392611"/>
                  <a:gd name="connsiteY318" fmla="*/ 228600 h 2222501"/>
                  <a:gd name="connsiteX319" fmla="*/ 2595563 w 4392611"/>
                  <a:gd name="connsiteY319" fmla="*/ 219075 h 2222501"/>
                  <a:gd name="connsiteX320" fmla="*/ 1838325 w 4392611"/>
                  <a:gd name="connsiteY320" fmla="*/ 30163 h 2222501"/>
                  <a:gd name="connsiteX321" fmla="*/ 1868487 w 4392611"/>
                  <a:gd name="connsiteY321" fmla="*/ 204788 h 2222501"/>
                  <a:gd name="connsiteX322" fmla="*/ 1824037 w 4392611"/>
                  <a:gd name="connsiteY322" fmla="*/ 214313 h 2222501"/>
                  <a:gd name="connsiteX323" fmla="*/ 1793875 w 4392611"/>
                  <a:gd name="connsiteY323" fmla="*/ 38101 h 2222501"/>
                  <a:gd name="connsiteX324" fmla="*/ 2555875 w 4392611"/>
                  <a:gd name="connsiteY324" fmla="*/ 30163 h 2222501"/>
                  <a:gd name="connsiteX325" fmla="*/ 2600323 w 4392611"/>
                  <a:gd name="connsiteY325" fmla="*/ 38101 h 2222501"/>
                  <a:gd name="connsiteX326" fmla="*/ 2570161 w 4392611"/>
                  <a:gd name="connsiteY326" fmla="*/ 214313 h 2222501"/>
                  <a:gd name="connsiteX327" fmla="*/ 2525711 w 4392611"/>
                  <a:gd name="connsiteY327" fmla="*/ 204788 h 2222501"/>
                  <a:gd name="connsiteX328" fmla="*/ 1912937 w 4392611"/>
                  <a:gd name="connsiteY328" fmla="*/ 19051 h 2222501"/>
                  <a:gd name="connsiteX329" fmla="*/ 1938337 w 4392611"/>
                  <a:gd name="connsiteY329" fmla="*/ 195263 h 2222501"/>
                  <a:gd name="connsiteX330" fmla="*/ 1893887 w 4392611"/>
                  <a:gd name="connsiteY330" fmla="*/ 203200 h 2222501"/>
                  <a:gd name="connsiteX331" fmla="*/ 1868487 w 4392611"/>
                  <a:gd name="connsiteY331" fmla="*/ 26988 h 2222501"/>
                  <a:gd name="connsiteX332" fmla="*/ 2479675 w 4392611"/>
                  <a:gd name="connsiteY332" fmla="*/ 19050 h 2222501"/>
                  <a:gd name="connsiteX333" fmla="*/ 2525711 w 4392611"/>
                  <a:gd name="connsiteY333" fmla="*/ 26988 h 2222501"/>
                  <a:gd name="connsiteX334" fmla="*/ 2500311 w 4392611"/>
                  <a:gd name="connsiteY334" fmla="*/ 203200 h 2222501"/>
                  <a:gd name="connsiteX335" fmla="*/ 2455863 w 4392611"/>
                  <a:gd name="connsiteY335" fmla="*/ 195263 h 2222501"/>
                  <a:gd name="connsiteX336" fmla="*/ 1989137 w 4392611"/>
                  <a:gd name="connsiteY336" fmla="*/ 9525 h 2222501"/>
                  <a:gd name="connsiteX337" fmla="*/ 2008187 w 4392611"/>
                  <a:gd name="connsiteY337" fmla="*/ 188913 h 2222501"/>
                  <a:gd name="connsiteX338" fmla="*/ 1963737 w 4392611"/>
                  <a:gd name="connsiteY338" fmla="*/ 193675 h 2222501"/>
                  <a:gd name="connsiteX339" fmla="*/ 1944687 w 4392611"/>
                  <a:gd name="connsiteY339" fmla="*/ 17463 h 2222501"/>
                  <a:gd name="connsiteX340" fmla="*/ 2405063 w 4392611"/>
                  <a:gd name="connsiteY340" fmla="*/ 9525 h 2222501"/>
                  <a:gd name="connsiteX341" fmla="*/ 2449511 w 4392611"/>
                  <a:gd name="connsiteY341" fmla="*/ 17463 h 2222501"/>
                  <a:gd name="connsiteX342" fmla="*/ 2430463 w 4392611"/>
                  <a:gd name="connsiteY342" fmla="*/ 193675 h 2222501"/>
                  <a:gd name="connsiteX343" fmla="*/ 2386011 w 4392611"/>
                  <a:gd name="connsiteY343" fmla="*/ 188913 h 2222501"/>
                  <a:gd name="connsiteX344" fmla="*/ 2065337 w 4392611"/>
                  <a:gd name="connsiteY344" fmla="*/ 4764 h 2222501"/>
                  <a:gd name="connsiteX345" fmla="*/ 2079625 w 4392611"/>
                  <a:gd name="connsiteY345" fmla="*/ 182564 h 2222501"/>
                  <a:gd name="connsiteX346" fmla="*/ 2033587 w 4392611"/>
                  <a:gd name="connsiteY346" fmla="*/ 187326 h 2222501"/>
                  <a:gd name="connsiteX347" fmla="*/ 2022475 w 4392611"/>
                  <a:gd name="connsiteY347" fmla="*/ 7938 h 2222501"/>
                  <a:gd name="connsiteX348" fmla="*/ 2328863 w 4392611"/>
                  <a:gd name="connsiteY348" fmla="*/ 4763 h 2222501"/>
                  <a:gd name="connsiteX349" fmla="*/ 2371725 w 4392611"/>
                  <a:gd name="connsiteY349" fmla="*/ 7938 h 2222501"/>
                  <a:gd name="connsiteX350" fmla="*/ 2360613 w 4392611"/>
                  <a:gd name="connsiteY350" fmla="*/ 187326 h 2222501"/>
                  <a:gd name="connsiteX351" fmla="*/ 2314575 w 4392611"/>
                  <a:gd name="connsiteY351" fmla="*/ 182564 h 2222501"/>
                  <a:gd name="connsiteX352" fmla="*/ 2098675 w 4392611"/>
                  <a:gd name="connsiteY352" fmla="*/ 3175 h 2222501"/>
                  <a:gd name="connsiteX353" fmla="*/ 2143125 w 4392611"/>
                  <a:gd name="connsiteY353" fmla="*/ 3175 h 2222501"/>
                  <a:gd name="connsiteX354" fmla="*/ 2149475 w 4392611"/>
                  <a:gd name="connsiteY354" fmla="*/ 179388 h 2222501"/>
                  <a:gd name="connsiteX355" fmla="*/ 2103437 w 4392611"/>
                  <a:gd name="connsiteY355" fmla="*/ 182563 h 2222501"/>
                  <a:gd name="connsiteX356" fmla="*/ 2251075 w 4392611"/>
                  <a:gd name="connsiteY356" fmla="*/ 3175 h 2222501"/>
                  <a:gd name="connsiteX357" fmla="*/ 2295525 w 4392611"/>
                  <a:gd name="connsiteY357" fmla="*/ 3175 h 2222501"/>
                  <a:gd name="connsiteX358" fmla="*/ 2290763 w 4392611"/>
                  <a:gd name="connsiteY358" fmla="*/ 182563 h 2222501"/>
                  <a:gd name="connsiteX359" fmla="*/ 2244725 w 4392611"/>
                  <a:gd name="connsiteY359" fmla="*/ 179388 h 2222501"/>
                  <a:gd name="connsiteX360" fmla="*/ 2174875 w 4392611"/>
                  <a:gd name="connsiteY360" fmla="*/ 0 h 2222501"/>
                  <a:gd name="connsiteX361" fmla="*/ 2219325 w 4392611"/>
                  <a:gd name="connsiteY361" fmla="*/ 0 h 2222501"/>
                  <a:gd name="connsiteX362" fmla="*/ 2219325 w 4392611"/>
                  <a:gd name="connsiteY362" fmla="*/ 179388 h 2222501"/>
                  <a:gd name="connsiteX363" fmla="*/ 2174875 w 4392611"/>
                  <a:gd name="connsiteY363" fmla="*/ 179388 h 222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4392611" h="2222501">
                    <a:moveTo>
                      <a:pt x="4214811" y="2179638"/>
                    </a:moveTo>
                    <a:lnTo>
                      <a:pt x="4392611" y="2179638"/>
                    </a:lnTo>
                    <a:lnTo>
                      <a:pt x="4392611" y="2222501"/>
                    </a:lnTo>
                    <a:lnTo>
                      <a:pt x="4214811" y="2222501"/>
                    </a:lnTo>
                    <a:close/>
                    <a:moveTo>
                      <a:pt x="0" y="2179638"/>
                    </a:moveTo>
                    <a:lnTo>
                      <a:pt x="179387" y="2179638"/>
                    </a:lnTo>
                    <a:lnTo>
                      <a:pt x="179387" y="2222501"/>
                    </a:lnTo>
                    <a:lnTo>
                      <a:pt x="0" y="2222501"/>
                    </a:lnTo>
                    <a:close/>
                    <a:moveTo>
                      <a:pt x="4391023" y="2101850"/>
                    </a:moveTo>
                    <a:lnTo>
                      <a:pt x="4391023" y="2146301"/>
                    </a:lnTo>
                    <a:lnTo>
                      <a:pt x="4214811" y="2154238"/>
                    </a:lnTo>
                    <a:lnTo>
                      <a:pt x="4211637" y="2106613"/>
                    </a:lnTo>
                    <a:close/>
                    <a:moveTo>
                      <a:pt x="3175" y="2101850"/>
                    </a:moveTo>
                    <a:lnTo>
                      <a:pt x="180975" y="2106613"/>
                    </a:lnTo>
                    <a:lnTo>
                      <a:pt x="179387" y="2154238"/>
                    </a:lnTo>
                    <a:lnTo>
                      <a:pt x="3175" y="2146301"/>
                    </a:lnTo>
                    <a:close/>
                    <a:moveTo>
                      <a:pt x="4386263" y="2025650"/>
                    </a:moveTo>
                    <a:lnTo>
                      <a:pt x="4389437" y="2070101"/>
                    </a:lnTo>
                    <a:lnTo>
                      <a:pt x="4211637" y="2084388"/>
                    </a:lnTo>
                    <a:lnTo>
                      <a:pt x="4208463" y="2036763"/>
                    </a:lnTo>
                    <a:close/>
                    <a:moveTo>
                      <a:pt x="7937" y="2025650"/>
                    </a:moveTo>
                    <a:lnTo>
                      <a:pt x="185737" y="2036763"/>
                    </a:lnTo>
                    <a:lnTo>
                      <a:pt x="180975" y="2084388"/>
                    </a:lnTo>
                    <a:lnTo>
                      <a:pt x="4762" y="2070101"/>
                    </a:lnTo>
                    <a:close/>
                    <a:moveTo>
                      <a:pt x="4376737" y="1949450"/>
                    </a:moveTo>
                    <a:lnTo>
                      <a:pt x="4381499" y="1992313"/>
                    </a:lnTo>
                    <a:lnTo>
                      <a:pt x="4205287" y="2011363"/>
                    </a:lnTo>
                    <a:lnTo>
                      <a:pt x="4200525" y="1966913"/>
                    </a:lnTo>
                    <a:close/>
                    <a:moveTo>
                      <a:pt x="17463" y="1949450"/>
                    </a:moveTo>
                    <a:lnTo>
                      <a:pt x="193675" y="1966913"/>
                    </a:lnTo>
                    <a:lnTo>
                      <a:pt x="188913" y="2011363"/>
                    </a:lnTo>
                    <a:lnTo>
                      <a:pt x="9525" y="1992313"/>
                    </a:lnTo>
                    <a:close/>
                    <a:moveTo>
                      <a:pt x="4367213" y="1871663"/>
                    </a:moveTo>
                    <a:lnTo>
                      <a:pt x="4375151" y="1916113"/>
                    </a:lnTo>
                    <a:lnTo>
                      <a:pt x="4198937" y="1941513"/>
                    </a:lnTo>
                    <a:lnTo>
                      <a:pt x="4190999" y="1897063"/>
                    </a:lnTo>
                    <a:close/>
                    <a:moveTo>
                      <a:pt x="26987" y="1871663"/>
                    </a:moveTo>
                    <a:lnTo>
                      <a:pt x="203200" y="1897063"/>
                    </a:lnTo>
                    <a:lnTo>
                      <a:pt x="195263" y="1941513"/>
                    </a:lnTo>
                    <a:lnTo>
                      <a:pt x="19050" y="1916113"/>
                    </a:lnTo>
                    <a:close/>
                    <a:moveTo>
                      <a:pt x="4356099" y="1797050"/>
                    </a:moveTo>
                    <a:lnTo>
                      <a:pt x="4362449" y="1841500"/>
                    </a:lnTo>
                    <a:lnTo>
                      <a:pt x="4189411" y="1871663"/>
                    </a:lnTo>
                    <a:lnTo>
                      <a:pt x="4179887" y="1828800"/>
                    </a:lnTo>
                    <a:close/>
                    <a:moveTo>
                      <a:pt x="38099" y="1797050"/>
                    </a:moveTo>
                    <a:lnTo>
                      <a:pt x="214312" y="1828800"/>
                    </a:lnTo>
                    <a:lnTo>
                      <a:pt x="204787" y="1871663"/>
                    </a:lnTo>
                    <a:lnTo>
                      <a:pt x="30162" y="1841500"/>
                    </a:lnTo>
                    <a:close/>
                    <a:moveTo>
                      <a:pt x="4340225" y="1720850"/>
                    </a:moveTo>
                    <a:lnTo>
                      <a:pt x="4349751" y="1765300"/>
                    </a:lnTo>
                    <a:lnTo>
                      <a:pt x="4175125" y="1801813"/>
                    </a:lnTo>
                    <a:lnTo>
                      <a:pt x="4165599" y="1758950"/>
                    </a:lnTo>
                    <a:close/>
                    <a:moveTo>
                      <a:pt x="53975" y="1720850"/>
                    </a:moveTo>
                    <a:lnTo>
                      <a:pt x="228600" y="1758950"/>
                    </a:lnTo>
                    <a:lnTo>
                      <a:pt x="219075" y="1801813"/>
                    </a:lnTo>
                    <a:lnTo>
                      <a:pt x="44450" y="1765300"/>
                    </a:lnTo>
                    <a:close/>
                    <a:moveTo>
                      <a:pt x="4321175" y="1646238"/>
                    </a:moveTo>
                    <a:lnTo>
                      <a:pt x="4332287" y="1690688"/>
                    </a:lnTo>
                    <a:lnTo>
                      <a:pt x="4160837" y="1735138"/>
                    </a:lnTo>
                    <a:lnTo>
                      <a:pt x="4149725" y="1690688"/>
                    </a:lnTo>
                    <a:close/>
                    <a:moveTo>
                      <a:pt x="73025" y="1646238"/>
                    </a:moveTo>
                    <a:lnTo>
                      <a:pt x="244475" y="1690688"/>
                    </a:lnTo>
                    <a:lnTo>
                      <a:pt x="233363" y="1735138"/>
                    </a:lnTo>
                    <a:lnTo>
                      <a:pt x="60325" y="1690688"/>
                    </a:lnTo>
                    <a:close/>
                    <a:moveTo>
                      <a:pt x="4300537" y="1571625"/>
                    </a:moveTo>
                    <a:lnTo>
                      <a:pt x="4314825" y="1616075"/>
                    </a:lnTo>
                    <a:lnTo>
                      <a:pt x="4143375" y="1665288"/>
                    </a:lnTo>
                    <a:lnTo>
                      <a:pt x="4130675" y="1620838"/>
                    </a:lnTo>
                    <a:close/>
                    <a:moveTo>
                      <a:pt x="93663" y="1571625"/>
                    </a:moveTo>
                    <a:lnTo>
                      <a:pt x="263525" y="1620838"/>
                    </a:lnTo>
                    <a:lnTo>
                      <a:pt x="250825" y="1665288"/>
                    </a:lnTo>
                    <a:lnTo>
                      <a:pt x="79375" y="1616075"/>
                    </a:lnTo>
                    <a:close/>
                    <a:moveTo>
                      <a:pt x="4276725" y="1500188"/>
                    </a:moveTo>
                    <a:lnTo>
                      <a:pt x="4291011" y="1541463"/>
                    </a:lnTo>
                    <a:lnTo>
                      <a:pt x="4124325" y="1598613"/>
                    </a:lnTo>
                    <a:lnTo>
                      <a:pt x="4108451" y="1554163"/>
                    </a:lnTo>
                    <a:close/>
                    <a:moveTo>
                      <a:pt x="117475" y="1500188"/>
                    </a:moveTo>
                    <a:lnTo>
                      <a:pt x="284162" y="1554163"/>
                    </a:lnTo>
                    <a:lnTo>
                      <a:pt x="269875" y="1598613"/>
                    </a:lnTo>
                    <a:lnTo>
                      <a:pt x="103187" y="1541463"/>
                    </a:lnTo>
                    <a:close/>
                    <a:moveTo>
                      <a:pt x="4251325" y="1428750"/>
                    </a:moveTo>
                    <a:lnTo>
                      <a:pt x="4268787" y="1470025"/>
                    </a:lnTo>
                    <a:lnTo>
                      <a:pt x="4100511" y="1530350"/>
                    </a:lnTo>
                    <a:lnTo>
                      <a:pt x="4084637" y="1489075"/>
                    </a:lnTo>
                    <a:close/>
                    <a:moveTo>
                      <a:pt x="142875" y="1428750"/>
                    </a:moveTo>
                    <a:lnTo>
                      <a:pt x="309562" y="1489075"/>
                    </a:lnTo>
                    <a:lnTo>
                      <a:pt x="293687" y="1530350"/>
                    </a:lnTo>
                    <a:lnTo>
                      <a:pt x="125412" y="1470025"/>
                    </a:lnTo>
                    <a:close/>
                    <a:moveTo>
                      <a:pt x="4224337" y="1355725"/>
                    </a:moveTo>
                    <a:lnTo>
                      <a:pt x="4240211" y="1398588"/>
                    </a:lnTo>
                    <a:lnTo>
                      <a:pt x="4075111" y="1465263"/>
                    </a:lnTo>
                    <a:lnTo>
                      <a:pt x="4059237" y="1423988"/>
                    </a:lnTo>
                    <a:close/>
                    <a:moveTo>
                      <a:pt x="169862" y="1355725"/>
                    </a:moveTo>
                    <a:lnTo>
                      <a:pt x="334962" y="1423988"/>
                    </a:lnTo>
                    <a:lnTo>
                      <a:pt x="315912" y="1465263"/>
                    </a:lnTo>
                    <a:lnTo>
                      <a:pt x="153987" y="1398588"/>
                    </a:lnTo>
                    <a:close/>
                    <a:moveTo>
                      <a:pt x="4194175" y="1285875"/>
                    </a:moveTo>
                    <a:lnTo>
                      <a:pt x="4211637" y="1328738"/>
                    </a:lnTo>
                    <a:lnTo>
                      <a:pt x="4049711" y="1400175"/>
                    </a:lnTo>
                    <a:lnTo>
                      <a:pt x="4030663" y="1358900"/>
                    </a:lnTo>
                    <a:close/>
                    <a:moveTo>
                      <a:pt x="200025" y="1285875"/>
                    </a:moveTo>
                    <a:lnTo>
                      <a:pt x="361950" y="1358900"/>
                    </a:lnTo>
                    <a:lnTo>
                      <a:pt x="344487" y="1400175"/>
                    </a:lnTo>
                    <a:lnTo>
                      <a:pt x="180975" y="1328738"/>
                    </a:lnTo>
                    <a:close/>
                    <a:moveTo>
                      <a:pt x="4160837" y="1216025"/>
                    </a:moveTo>
                    <a:lnTo>
                      <a:pt x="4179887" y="1258888"/>
                    </a:lnTo>
                    <a:lnTo>
                      <a:pt x="4019549" y="1335088"/>
                    </a:lnTo>
                    <a:lnTo>
                      <a:pt x="4000499" y="1293813"/>
                    </a:lnTo>
                    <a:close/>
                    <a:moveTo>
                      <a:pt x="233362" y="1216025"/>
                    </a:moveTo>
                    <a:lnTo>
                      <a:pt x="392112" y="1293813"/>
                    </a:lnTo>
                    <a:lnTo>
                      <a:pt x="374649" y="1335088"/>
                    </a:lnTo>
                    <a:lnTo>
                      <a:pt x="214312" y="1258888"/>
                    </a:lnTo>
                    <a:close/>
                    <a:moveTo>
                      <a:pt x="4124325" y="1149350"/>
                    </a:moveTo>
                    <a:lnTo>
                      <a:pt x="4144963" y="1189038"/>
                    </a:lnTo>
                    <a:lnTo>
                      <a:pt x="3989387" y="1273175"/>
                    </a:lnTo>
                    <a:lnTo>
                      <a:pt x="3968751" y="1233488"/>
                    </a:lnTo>
                    <a:close/>
                    <a:moveTo>
                      <a:pt x="269874" y="1149350"/>
                    </a:moveTo>
                    <a:lnTo>
                      <a:pt x="425449" y="1233488"/>
                    </a:lnTo>
                    <a:lnTo>
                      <a:pt x="404812" y="1273175"/>
                    </a:lnTo>
                    <a:lnTo>
                      <a:pt x="246062" y="1189038"/>
                    </a:lnTo>
                    <a:close/>
                    <a:moveTo>
                      <a:pt x="4086225" y="1081088"/>
                    </a:moveTo>
                    <a:lnTo>
                      <a:pt x="4110037" y="1120776"/>
                    </a:lnTo>
                    <a:lnTo>
                      <a:pt x="3954463" y="1209676"/>
                    </a:lnTo>
                    <a:lnTo>
                      <a:pt x="3933825" y="1169988"/>
                    </a:lnTo>
                    <a:close/>
                    <a:moveTo>
                      <a:pt x="306387" y="1081088"/>
                    </a:moveTo>
                    <a:lnTo>
                      <a:pt x="460375" y="1169988"/>
                    </a:lnTo>
                    <a:lnTo>
                      <a:pt x="436561" y="1209676"/>
                    </a:lnTo>
                    <a:lnTo>
                      <a:pt x="284162" y="1120776"/>
                    </a:lnTo>
                    <a:close/>
                    <a:moveTo>
                      <a:pt x="4048125" y="1016000"/>
                    </a:moveTo>
                    <a:lnTo>
                      <a:pt x="4070349" y="1054100"/>
                    </a:lnTo>
                    <a:lnTo>
                      <a:pt x="3919537" y="1149350"/>
                    </a:lnTo>
                    <a:lnTo>
                      <a:pt x="3897311" y="1109663"/>
                    </a:lnTo>
                    <a:close/>
                    <a:moveTo>
                      <a:pt x="346075" y="1016000"/>
                    </a:moveTo>
                    <a:lnTo>
                      <a:pt x="496887" y="1109663"/>
                    </a:lnTo>
                    <a:lnTo>
                      <a:pt x="474663" y="1149350"/>
                    </a:lnTo>
                    <a:lnTo>
                      <a:pt x="323850" y="1054100"/>
                    </a:lnTo>
                    <a:close/>
                    <a:moveTo>
                      <a:pt x="4003675" y="950913"/>
                    </a:moveTo>
                    <a:lnTo>
                      <a:pt x="4029075" y="990601"/>
                    </a:lnTo>
                    <a:lnTo>
                      <a:pt x="3883025" y="1089026"/>
                    </a:lnTo>
                    <a:lnTo>
                      <a:pt x="3857625" y="1050926"/>
                    </a:lnTo>
                    <a:close/>
                    <a:moveTo>
                      <a:pt x="390525" y="950913"/>
                    </a:moveTo>
                    <a:lnTo>
                      <a:pt x="536575" y="1050926"/>
                    </a:lnTo>
                    <a:lnTo>
                      <a:pt x="511175" y="1089026"/>
                    </a:lnTo>
                    <a:lnTo>
                      <a:pt x="365125" y="990601"/>
                    </a:lnTo>
                    <a:close/>
                    <a:moveTo>
                      <a:pt x="3959225" y="889000"/>
                    </a:moveTo>
                    <a:lnTo>
                      <a:pt x="3987799" y="925513"/>
                    </a:lnTo>
                    <a:lnTo>
                      <a:pt x="3843337" y="1030288"/>
                    </a:lnTo>
                    <a:lnTo>
                      <a:pt x="3814763" y="993775"/>
                    </a:lnTo>
                    <a:close/>
                    <a:moveTo>
                      <a:pt x="434975" y="889000"/>
                    </a:moveTo>
                    <a:lnTo>
                      <a:pt x="577851" y="993775"/>
                    </a:lnTo>
                    <a:lnTo>
                      <a:pt x="550863" y="1030288"/>
                    </a:lnTo>
                    <a:lnTo>
                      <a:pt x="406400" y="925513"/>
                    </a:lnTo>
                    <a:close/>
                    <a:moveTo>
                      <a:pt x="3913187" y="828675"/>
                    </a:moveTo>
                    <a:lnTo>
                      <a:pt x="3940175" y="865188"/>
                    </a:lnTo>
                    <a:lnTo>
                      <a:pt x="3802061" y="974725"/>
                    </a:lnTo>
                    <a:lnTo>
                      <a:pt x="3773487" y="938213"/>
                    </a:lnTo>
                    <a:close/>
                    <a:moveTo>
                      <a:pt x="481013" y="828675"/>
                    </a:moveTo>
                    <a:lnTo>
                      <a:pt x="620711" y="938213"/>
                    </a:lnTo>
                    <a:lnTo>
                      <a:pt x="592137" y="974725"/>
                    </a:lnTo>
                    <a:lnTo>
                      <a:pt x="454025" y="865188"/>
                    </a:lnTo>
                    <a:close/>
                    <a:moveTo>
                      <a:pt x="3863975" y="769938"/>
                    </a:moveTo>
                    <a:lnTo>
                      <a:pt x="3894137" y="804863"/>
                    </a:lnTo>
                    <a:lnTo>
                      <a:pt x="3757613" y="919163"/>
                    </a:lnTo>
                    <a:lnTo>
                      <a:pt x="3727451" y="884238"/>
                    </a:lnTo>
                    <a:close/>
                    <a:moveTo>
                      <a:pt x="530225" y="769938"/>
                    </a:moveTo>
                    <a:lnTo>
                      <a:pt x="666749" y="884238"/>
                    </a:lnTo>
                    <a:lnTo>
                      <a:pt x="636587" y="919163"/>
                    </a:lnTo>
                    <a:lnTo>
                      <a:pt x="500063" y="804863"/>
                    </a:lnTo>
                    <a:close/>
                    <a:moveTo>
                      <a:pt x="3813175" y="712788"/>
                    </a:moveTo>
                    <a:lnTo>
                      <a:pt x="3843337" y="747713"/>
                    </a:lnTo>
                    <a:lnTo>
                      <a:pt x="3711575" y="865188"/>
                    </a:lnTo>
                    <a:lnTo>
                      <a:pt x="3681411" y="830263"/>
                    </a:lnTo>
                    <a:close/>
                    <a:moveTo>
                      <a:pt x="581025" y="712788"/>
                    </a:moveTo>
                    <a:lnTo>
                      <a:pt x="712787" y="830263"/>
                    </a:lnTo>
                    <a:lnTo>
                      <a:pt x="682625" y="865188"/>
                    </a:lnTo>
                    <a:lnTo>
                      <a:pt x="550863" y="747713"/>
                    </a:lnTo>
                    <a:close/>
                    <a:moveTo>
                      <a:pt x="3759199" y="655638"/>
                    </a:moveTo>
                    <a:lnTo>
                      <a:pt x="3792537" y="688976"/>
                    </a:lnTo>
                    <a:lnTo>
                      <a:pt x="3663949" y="812801"/>
                    </a:lnTo>
                    <a:lnTo>
                      <a:pt x="3632199" y="779463"/>
                    </a:lnTo>
                    <a:close/>
                    <a:moveTo>
                      <a:pt x="634999" y="655638"/>
                    </a:moveTo>
                    <a:lnTo>
                      <a:pt x="761999" y="779463"/>
                    </a:lnTo>
                    <a:lnTo>
                      <a:pt x="728661" y="812801"/>
                    </a:lnTo>
                    <a:lnTo>
                      <a:pt x="601663" y="688976"/>
                    </a:lnTo>
                    <a:close/>
                    <a:moveTo>
                      <a:pt x="3706813" y="603250"/>
                    </a:moveTo>
                    <a:lnTo>
                      <a:pt x="3738563" y="635000"/>
                    </a:lnTo>
                    <a:lnTo>
                      <a:pt x="3616325" y="763588"/>
                    </a:lnTo>
                    <a:lnTo>
                      <a:pt x="3581399" y="730250"/>
                    </a:lnTo>
                    <a:close/>
                    <a:moveTo>
                      <a:pt x="687387" y="603250"/>
                    </a:moveTo>
                    <a:lnTo>
                      <a:pt x="811211" y="730250"/>
                    </a:lnTo>
                    <a:lnTo>
                      <a:pt x="777875" y="763588"/>
                    </a:lnTo>
                    <a:lnTo>
                      <a:pt x="655637" y="635000"/>
                    </a:lnTo>
                    <a:close/>
                    <a:moveTo>
                      <a:pt x="3648075" y="552450"/>
                    </a:moveTo>
                    <a:lnTo>
                      <a:pt x="3682999" y="582613"/>
                    </a:lnTo>
                    <a:lnTo>
                      <a:pt x="3565525" y="714375"/>
                    </a:lnTo>
                    <a:lnTo>
                      <a:pt x="3530599" y="684213"/>
                    </a:lnTo>
                    <a:close/>
                    <a:moveTo>
                      <a:pt x="746125" y="552450"/>
                    </a:moveTo>
                    <a:lnTo>
                      <a:pt x="863599" y="684213"/>
                    </a:lnTo>
                    <a:lnTo>
                      <a:pt x="828675" y="714375"/>
                    </a:lnTo>
                    <a:lnTo>
                      <a:pt x="711199" y="582613"/>
                    </a:lnTo>
                    <a:close/>
                    <a:moveTo>
                      <a:pt x="3590925" y="500063"/>
                    </a:moveTo>
                    <a:lnTo>
                      <a:pt x="3625851" y="530226"/>
                    </a:lnTo>
                    <a:lnTo>
                      <a:pt x="3511551" y="668338"/>
                    </a:lnTo>
                    <a:lnTo>
                      <a:pt x="3476625" y="638176"/>
                    </a:lnTo>
                    <a:close/>
                    <a:moveTo>
                      <a:pt x="803275" y="500063"/>
                    </a:moveTo>
                    <a:lnTo>
                      <a:pt x="917575" y="638176"/>
                    </a:lnTo>
                    <a:lnTo>
                      <a:pt x="882651" y="668338"/>
                    </a:lnTo>
                    <a:lnTo>
                      <a:pt x="768351" y="530226"/>
                    </a:lnTo>
                    <a:close/>
                    <a:moveTo>
                      <a:pt x="3530599" y="454025"/>
                    </a:moveTo>
                    <a:lnTo>
                      <a:pt x="3567111" y="482600"/>
                    </a:lnTo>
                    <a:lnTo>
                      <a:pt x="3457575" y="620713"/>
                    </a:lnTo>
                    <a:lnTo>
                      <a:pt x="3421063" y="593725"/>
                    </a:lnTo>
                    <a:close/>
                    <a:moveTo>
                      <a:pt x="863599" y="454025"/>
                    </a:moveTo>
                    <a:lnTo>
                      <a:pt x="973137" y="593725"/>
                    </a:lnTo>
                    <a:lnTo>
                      <a:pt x="936625" y="620713"/>
                    </a:lnTo>
                    <a:lnTo>
                      <a:pt x="827087" y="482600"/>
                    </a:lnTo>
                    <a:close/>
                    <a:moveTo>
                      <a:pt x="3470275" y="407988"/>
                    </a:moveTo>
                    <a:lnTo>
                      <a:pt x="3505199" y="434976"/>
                    </a:lnTo>
                    <a:lnTo>
                      <a:pt x="3400425" y="579438"/>
                    </a:lnTo>
                    <a:lnTo>
                      <a:pt x="3365499" y="552451"/>
                    </a:lnTo>
                    <a:close/>
                    <a:moveTo>
                      <a:pt x="923925" y="407988"/>
                    </a:moveTo>
                    <a:lnTo>
                      <a:pt x="1028699" y="552451"/>
                    </a:lnTo>
                    <a:lnTo>
                      <a:pt x="992187" y="579438"/>
                    </a:lnTo>
                    <a:lnTo>
                      <a:pt x="887411" y="434976"/>
                    </a:lnTo>
                    <a:close/>
                    <a:moveTo>
                      <a:pt x="3405187" y="365125"/>
                    </a:moveTo>
                    <a:lnTo>
                      <a:pt x="3444875" y="390525"/>
                    </a:lnTo>
                    <a:lnTo>
                      <a:pt x="3344861" y="538163"/>
                    </a:lnTo>
                    <a:lnTo>
                      <a:pt x="3306763" y="512763"/>
                    </a:lnTo>
                    <a:close/>
                    <a:moveTo>
                      <a:pt x="987425" y="365125"/>
                    </a:moveTo>
                    <a:lnTo>
                      <a:pt x="1087437" y="512763"/>
                    </a:lnTo>
                    <a:lnTo>
                      <a:pt x="1049337" y="538163"/>
                    </a:lnTo>
                    <a:lnTo>
                      <a:pt x="949325" y="390525"/>
                    </a:lnTo>
                    <a:close/>
                    <a:moveTo>
                      <a:pt x="3341687" y="323850"/>
                    </a:moveTo>
                    <a:lnTo>
                      <a:pt x="3379787" y="347663"/>
                    </a:lnTo>
                    <a:lnTo>
                      <a:pt x="3286125" y="498475"/>
                    </a:lnTo>
                    <a:lnTo>
                      <a:pt x="3246437" y="474663"/>
                    </a:lnTo>
                    <a:close/>
                    <a:moveTo>
                      <a:pt x="1052511" y="323850"/>
                    </a:moveTo>
                    <a:lnTo>
                      <a:pt x="1147763" y="474663"/>
                    </a:lnTo>
                    <a:lnTo>
                      <a:pt x="1108075" y="498475"/>
                    </a:lnTo>
                    <a:lnTo>
                      <a:pt x="1014411" y="347663"/>
                    </a:lnTo>
                    <a:close/>
                    <a:moveTo>
                      <a:pt x="3275011" y="284163"/>
                    </a:moveTo>
                    <a:lnTo>
                      <a:pt x="3314699" y="307976"/>
                    </a:lnTo>
                    <a:lnTo>
                      <a:pt x="3225799" y="460376"/>
                    </a:lnTo>
                    <a:lnTo>
                      <a:pt x="3186111" y="438151"/>
                    </a:lnTo>
                    <a:close/>
                    <a:moveTo>
                      <a:pt x="1119187" y="284163"/>
                    </a:moveTo>
                    <a:lnTo>
                      <a:pt x="1208087" y="438151"/>
                    </a:lnTo>
                    <a:lnTo>
                      <a:pt x="1168399" y="460376"/>
                    </a:lnTo>
                    <a:lnTo>
                      <a:pt x="1079499" y="307976"/>
                    </a:lnTo>
                    <a:close/>
                    <a:moveTo>
                      <a:pt x="1185861" y="247650"/>
                    </a:moveTo>
                    <a:lnTo>
                      <a:pt x="1269999" y="404813"/>
                    </a:lnTo>
                    <a:lnTo>
                      <a:pt x="1230311" y="425450"/>
                    </a:lnTo>
                    <a:lnTo>
                      <a:pt x="1147763" y="269875"/>
                    </a:lnTo>
                    <a:close/>
                    <a:moveTo>
                      <a:pt x="3208337" y="247650"/>
                    </a:moveTo>
                    <a:lnTo>
                      <a:pt x="3246437" y="269875"/>
                    </a:lnTo>
                    <a:lnTo>
                      <a:pt x="3163887" y="425450"/>
                    </a:lnTo>
                    <a:lnTo>
                      <a:pt x="3124199" y="404813"/>
                    </a:lnTo>
                    <a:close/>
                    <a:moveTo>
                      <a:pt x="3138487" y="214313"/>
                    </a:moveTo>
                    <a:lnTo>
                      <a:pt x="3179763" y="233363"/>
                    </a:lnTo>
                    <a:lnTo>
                      <a:pt x="3100387" y="393701"/>
                    </a:lnTo>
                    <a:lnTo>
                      <a:pt x="3060699" y="374651"/>
                    </a:lnTo>
                    <a:close/>
                    <a:moveTo>
                      <a:pt x="1254125" y="214313"/>
                    </a:moveTo>
                    <a:lnTo>
                      <a:pt x="1331911" y="374651"/>
                    </a:lnTo>
                    <a:lnTo>
                      <a:pt x="1290637" y="393701"/>
                    </a:lnTo>
                    <a:lnTo>
                      <a:pt x="1214437" y="233364"/>
                    </a:lnTo>
                    <a:close/>
                    <a:moveTo>
                      <a:pt x="3068637" y="182563"/>
                    </a:moveTo>
                    <a:lnTo>
                      <a:pt x="3109911" y="200026"/>
                    </a:lnTo>
                    <a:lnTo>
                      <a:pt x="3038475" y="363538"/>
                    </a:lnTo>
                    <a:lnTo>
                      <a:pt x="2997199" y="344488"/>
                    </a:lnTo>
                    <a:close/>
                    <a:moveTo>
                      <a:pt x="1325561" y="182563"/>
                    </a:moveTo>
                    <a:lnTo>
                      <a:pt x="1396999" y="344488"/>
                    </a:lnTo>
                    <a:lnTo>
                      <a:pt x="1355725" y="363538"/>
                    </a:lnTo>
                    <a:lnTo>
                      <a:pt x="1284287" y="200026"/>
                    </a:lnTo>
                    <a:close/>
                    <a:moveTo>
                      <a:pt x="2998787" y="153988"/>
                    </a:moveTo>
                    <a:lnTo>
                      <a:pt x="3040063" y="169863"/>
                    </a:lnTo>
                    <a:lnTo>
                      <a:pt x="2973387" y="334963"/>
                    </a:lnTo>
                    <a:lnTo>
                      <a:pt x="2932111" y="319088"/>
                    </a:lnTo>
                    <a:close/>
                    <a:moveTo>
                      <a:pt x="1395411" y="153988"/>
                    </a:moveTo>
                    <a:lnTo>
                      <a:pt x="1462087" y="319088"/>
                    </a:lnTo>
                    <a:lnTo>
                      <a:pt x="1420811" y="334963"/>
                    </a:lnTo>
                    <a:lnTo>
                      <a:pt x="1354137" y="169863"/>
                    </a:lnTo>
                    <a:close/>
                    <a:moveTo>
                      <a:pt x="1466851" y="127001"/>
                    </a:moveTo>
                    <a:lnTo>
                      <a:pt x="1527175" y="293688"/>
                    </a:lnTo>
                    <a:lnTo>
                      <a:pt x="1485899" y="309563"/>
                    </a:lnTo>
                    <a:lnTo>
                      <a:pt x="1425575" y="142875"/>
                    </a:lnTo>
                    <a:close/>
                    <a:moveTo>
                      <a:pt x="2927351" y="127000"/>
                    </a:moveTo>
                    <a:lnTo>
                      <a:pt x="2968625" y="142875"/>
                    </a:lnTo>
                    <a:lnTo>
                      <a:pt x="2908299" y="309563"/>
                    </a:lnTo>
                    <a:lnTo>
                      <a:pt x="2867025" y="293688"/>
                    </a:lnTo>
                    <a:close/>
                    <a:moveTo>
                      <a:pt x="1539875" y="103189"/>
                    </a:moveTo>
                    <a:lnTo>
                      <a:pt x="1595437" y="269876"/>
                    </a:lnTo>
                    <a:lnTo>
                      <a:pt x="1550987" y="284163"/>
                    </a:lnTo>
                    <a:lnTo>
                      <a:pt x="1497011" y="117476"/>
                    </a:lnTo>
                    <a:close/>
                    <a:moveTo>
                      <a:pt x="2854325" y="103188"/>
                    </a:moveTo>
                    <a:lnTo>
                      <a:pt x="2897187" y="117476"/>
                    </a:lnTo>
                    <a:lnTo>
                      <a:pt x="2841625" y="284163"/>
                    </a:lnTo>
                    <a:lnTo>
                      <a:pt x="2798763" y="269876"/>
                    </a:lnTo>
                    <a:close/>
                    <a:moveTo>
                      <a:pt x="1612899" y="79375"/>
                    </a:moveTo>
                    <a:lnTo>
                      <a:pt x="1662111" y="252413"/>
                    </a:lnTo>
                    <a:lnTo>
                      <a:pt x="1617663" y="263525"/>
                    </a:lnTo>
                    <a:lnTo>
                      <a:pt x="1570037" y="93663"/>
                    </a:lnTo>
                    <a:close/>
                    <a:moveTo>
                      <a:pt x="2781299" y="79375"/>
                    </a:moveTo>
                    <a:lnTo>
                      <a:pt x="2824163" y="93663"/>
                    </a:lnTo>
                    <a:lnTo>
                      <a:pt x="2776537" y="263525"/>
                    </a:lnTo>
                    <a:lnTo>
                      <a:pt x="2732087" y="252413"/>
                    </a:lnTo>
                    <a:close/>
                    <a:moveTo>
                      <a:pt x="1687511" y="61914"/>
                    </a:moveTo>
                    <a:lnTo>
                      <a:pt x="1731963" y="233364"/>
                    </a:lnTo>
                    <a:lnTo>
                      <a:pt x="1687511" y="244477"/>
                    </a:lnTo>
                    <a:lnTo>
                      <a:pt x="1643063" y="73026"/>
                    </a:lnTo>
                    <a:close/>
                    <a:moveTo>
                      <a:pt x="2706687" y="61913"/>
                    </a:moveTo>
                    <a:lnTo>
                      <a:pt x="2751137" y="73026"/>
                    </a:lnTo>
                    <a:lnTo>
                      <a:pt x="2706687" y="244476"/>
                    </a:lnTo>
                    <a:lnTo>
                      <a:pt x="2662237" y="233364"/>
                    </a:lnTo>
                    <a:close/>
                    <a:moveTo>
                      <a:pt x="1762125" y="44451"/>
                    </a:moveTo>
                    <a:lnTo>
                      <a:pt x="1798637" y="219075"/>
                    </a:lnTo>
                    <a:lnTo>
                      <a:pt x="1755775" y="228600"/>
                    </a:lnTo>
                    <a:lnTo>
                      <a:pt x="1717675" y="53975"/>
                    </a:lnTo>
                    <a:close/>
                    <a:moveTo>
                      <a:pt x="2632075" y="44450"/>
                    </a:moveTo>
                    <a:lnTo>
                      <a:pt x="2676523" y="53975"/>
                    </a:lnTo>
                    <a:lnTo>
                      <a:pt x="2638425" y="228600"/>
                    </a:lnTo>
                    <a:lnTo>
                      <a:pt x="2595563" y="219075"/>
                    </a:lnTo>
                    <a:close/>
                    <a:moveTo>
                      <a:pt x="1838325" y="30163"/>
                    </a:moveTo>
                    <a:lnTo>
                      <a:pt x="1868487" y="204788"/>
                    </a:lnTo>
                    <a:lnTo>
                      <a:pt x="1824037" y="214313"/>
                    </a:lnTo>
                    <a:lnTo>
                      <a:pt x="1793875" y="38101"/>
                    </a:lnTo>
                    <a:close/>
                    <a:moveTo>
                      <a:pt x="2555875" y="30163"/>
                    </a:moveTo>
                    <a:lnTo>
                      <a:pt x="2600323" y="38101"/>
                    </a:lnTo>
                    <a:lnTo>
                      <a:pt x="2570161" y="214313"/>
                    </a:lnTo>
                    <a:lnTo>
                      <a:pt x="2525711" y="204788"/>
                    </a:lnTo>
                    <a:close/>
                    <a:moveTo>
                      <a:pt x="1912937" y="19051"/>
                    </a:moveTo>
                    <a:lnTo>
                      <a:pt x="1938337" y="195263"/>
                    </a:lnTo>
                    <a:lnTo>
                      <a:pt x="1893887" y="203200"/>
                    </a:lnTo>
                    <a:lnTo>
                      <a:pt x="1868487" y="26988"/>
                    </a:lnTo>
                    <a:close/>
                    <a:moveTo>
                      <a:pt x="2479675" y="19050"/>
                    </a:moveTo>
                    <a:lnTo>
                      <a:pt x="2525711" y="26988"/>
                    </a:lnTo>
                    <a:lnTo>
                      <a:pt x="2500311" y="203200"/>
                    </a:lnTo>
                    <a:lnTo>
                      <a:pt x="2455863" y="195263"/>
                    </a:lnTo>
                    <a:close/>
                    <a:moveTo>
                      <a:pt x="1989137" y="9525"/>
                    </a:moveTo>
                    <a:lnTo>
                      <a:pt x="2008187" y="188913"/>
                    </a:lnTo>
                    <a:lnTo>
                      <a:pt x="1963737" y="193675"/>
                    </a:lnTo>
                    <a:lnTo>
                      <a:pt x="1944687" y="17463"/>
                    </a:lnTo>
                    <a:close/>
                    <a:moveTo>
                      <a:pt x="2405063" y="9525"/>
                    </a:moveTo>
                    <a:lnTo>
                      <a:pt x="2449511" y="17463"/>
                    </a:lnTo>
                    <a:lnTo>
                      <a:pt x="2430463" y="193675"/>
                    </a:lnTo>
                    <a:lnTo>
                      <a:pt x="2386011" y="188913"/>
                    </a:lnTo>
                    <a:close/>
                    <a:moveTo>
                      <a:pt x="2065337" y="4764"/>
                    </a:moveTo>
                    <a:lnTo>
                      <a:pt x="2079625" y="182564"/>
                    </a:lnTo>
                    <a:lnTo>
                      <a:pt x="2033587" y="187326"/>
                    </a:lnTo>
                    <a:lnTo>
                      <a:pt x="2022475" y="7938"/>
                    </a:lnTo>
                    <a:close/>
                    <a:moveTo>
                      <a:pt x="2328863" y="4763"/>
                    </a:moveTo>
                    <a:lnTo>
                      <a:pt x="2371725" y="7938"/>
                    </a:lnTo>
                    <a:lnTo>
                      <a:pt x="2360613" y="187326"/>
                    </a:lnTo>
                    <a:lnTo>
                      <a:pt x="2314575" y="182564"/>
                    </a:lnTo>
                    <a:close/>
                    <a:moveTo>
                      <a:pt x="2098675" y="3175"/>
                    </a:moveTo>
                    <a:lnTo>
                      <a:pt x="2143125" y="3175"/>
                    </a:lnTo>
                    <a:lnTo>
                      <a:pt x="2149475" y="179388"/>
                    </a:lnTo>
                    <a:lnTo>
                      <a:pt x="2103437" y="182563"/>
                    </a:lnTo>
                    <a:close/>
                    <a:moveTo>
                      <a:pt x="2251075" y="3175"/>
                    </a:moveTo>
                    <a:lnTo>
                      <a:pt x="2295525" y="3175"/>
                    </a:lnTo>
                    <a:lnTo>
                      <a:pt x="2290763" y="182563"/>
                    </a:lnTo>
                    <a:lnTo>
                      <a:pt x="2244725" y="179388"/>
                    </a:lnTo>
                    <a:close/>
                    <a:moveTo>
                      <a:pt x="2174875" y="0"/>
                    </a:moveTo>
                    <a:lnTo>
                      <a:pt x="2219325" y="0"/>
                    </a:lnTo>
                    <a:lnTo>
                      <a:pt x="2219325" y="179388"/>
                    </a:lnTo>
                    <a:lnTo>
                      <a:pt x="2174875" y="179388"/>
                    </a:lnTo>
                    <a:close/>
                  </a:path>
                </a:pathLst>
              </a:custGeom>
              <a:solidFill>
                <a:schemeClr val="accent4"/>
              </a:solidFill>
              <a:ln>
                <a:noFill/>
              </a:ln>
            </p:spPr>
            <p:txBody>
              <a:bodyPr vert="horz" wrap="square" lIns="45714" tIns="22857" rIns="45714" bIns="22857" numCol="1" anchor="t" anchorCtr="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147" name="AutoShape 12">
              <a:extLst>
                <a:ext uri="{FF2B5EF4-FFF2-40B4-BE49-F238E27FC236}">
                  <a16:creationId xmlns:a16="http://schemas.microsoft.com/office/drawing/2014/main" id="{C18AF7BD-3A38-482A-AB31-9F8F2B204915}"/>
                </a:ext>
              </a:extLst>
            </p:cNvPr>
            <p:cNvSpPr>
              <a:spLocks noChangeAspect="1" noChangeArrowheads="1" noTextEdit="1"/>
            </p:cNvSpPr>
            <p:nvPr/>
          </p:nvSpPr>
          <p:spPr bwMode="auto">
            <a:xfrm>
              <a:off x="8621790" y="2388992"/>
              <a:ext cx="2456478" cy="129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nvGrpSpPr>
            <p:cNvPr id="148" name="Group 147">
              <a:extLst>
                <a:ext uri="{FF2B5EF4-FFF2-40B4-BE49-F238E27FC236}">
                  <a16:creationId xmlns:a16="http://schemas.microsoft.com/office/drawing/2014/main" id="{0BF3AA18-7E95-4BD6-A291-0E90B93755E2}"/>
                </a:ext>
              </a:extLst>
            </p:cNvPr>
            <p:cNvGrpSpPr/>
            <p:nvPr/>
          </p:nvGrpSpPr>
          <p:grpSpPr>
            <a:xfrm>
              <a:off x="8529523" y="2388992"/>
              <a:ext cx="2454955" cy="1294247"/>
              <a:chOff x="8529523" y="2304382"/>
              <a:chExt cx="2454955" cy="1294247"/>
            </a:xfrm>
            <a:gradFill>
              <a:gsLst>
                <a:gs pos="44000">
                  <a:schemeClr val="accent1"/>
                </a:gs>
                <a:gs pos="100000">
                  <a:srgbClr val="66AAFF"/>
                </a:gs>
              </a:gsLst>
              <a:lin ang="12000000" scaled="0"/>
            </a:gradFill>
          </p:grpSpPr>
          <p:sp>
            <p:nvSpPr>
              <p:cNvPr id="157" name="Freeform 76">
                <a:extLst>
                  <a:ext uri="{FF2B5EF4-FFF2-40B4-BE49-F238E27FC236}">
                    <a16:creationId xmlns:a16="http://schemas.microsoft.com/office/drawing/2014/main" id="{E2860225-A8A2-48EF-8626-11981895A7DA}"/>
                  </a:ext>
                </a:extLst>
              </p:cNvPr>
              <p:cNvSpPr>
                <a:spLocks/>
              </p:cNvSpPr>
              <p:nvPr/>
            </p:nvSpPr>
            <p:spPr bwMode="auto">
              <a:xfrm>
                <a:off x="9121048" y="2304382"/>
                <a:ext cx="1198282" cy="293985"/>
              </a:xfrm>
              <a:custGeom>
                <a:avLst/>
                <a:gdLst>
                  <a:gd name="T0" fmla="*/ 45 w 796"/>
                  <a:gd name="T1" fmla="*/ 195 h 195"/>
                  <a:gd name="T2" fmla="*/ 423 w 796"/>
                  <a:gd name="T3" fmla="*/ 88 h 195"/>
                  <a:gd name="T4" fmla="*/ 752 w 796"/>
                  <a:gd name="T5" fmla="*/ 167 h 195"/>
                  <a:gd name="T6" fmla="*/ 796 w 796"/>
                  <a:gd name="T7" fmla="*/ 90 h 195"/>
                  <a:gd name="T8" fmla="*/ 423 w 796"/>
                  <a:gd name="T9" fmla="*/ 0 h 195"/>
                  <a:gd name="T10" fmla="*/ 0 w 796"/>
                  <a:gd name="T11" fmla="*/ 118 h 195"/>
                  <a:gd name="T12" fmla="*/ 45 w 796"/>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796" h="195">
                    <a:moveTo>
                      <a:pt x="45" y="195"/>
                    </a:moveTo>
                    <a:cubicBezTo>
                      <a:pt x="155" y="127"/>
                      <a:pt x="284" y="88"/>
                      <a:pt x="423" y="88"/>
                    </a:cubicBezTo>
                    <a:cubicBezTo>
                      <a:pt x="541" y="88"/>
                      <a:pt x="653" y="117"/>
                      <a:pt x="752" y="167"/>
                    </a:cubicBezTo>
                    <a:cubicBezTo>
                      <a:pt x="796" y="90"/>
                      <a:pt x="796" y="90"/>
                      <a:pt x="796" y="90"/>
                    </a:cubicBezTo>
                    <a:cubicBezTo>
                      <a:pt x="684" y="32"/>
                      <a:pt x="557" y="0"/>
                      <a:pt x="423" y="0"/>
                    </a:cubicBezTo>
                    <a:cubicBezTo>
                      <a:pt x="268" y="0"/>
                      <a:pt x="124" y="43"/>
                      <a:pt x="0" y="118"/>
                    </a:cubicBezTo>
                    <a:lnTo>
                      <a:pt x="45" y="195"/>
                    </a:ln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58" name="Freeform 77">
                <a:extLst>
                  <a:ext uri="{FF2B5EF4-FFF2-40B4-BE49-F238E27FC236}">
                    <a16:creationId xmlns:a16="http://schemas.microsoft.com/office/drawing/2014/main" id="{F0A879FA-C2A1-48E6-B4FA-D1833F2B77DD}"/>
                  </a:ext>
                </a:extLst>
              </p:cNvPr>
              <p:cNvSpPr>
                <a:spLocks/>
              </p:cNvSpPr>
              <p:nvPr/>
            </p:nvSpPr>
            <p:spPr bwMode="auto">
              <a:xfrm>
                <a:off x="10269571" y="2449090"/>
                <a:ext cx="714907" cy="1149539"/>
              </a:xfrm>
              <a:custGeom>
                <a:avLst/>
                <a:gdLst>
                  <a:gd name="T0" fmla="*/ 44 w 475"/>
                  <a:gd name="T1" fmla="*/ 0 h 762"/>
                  <a:gd name="T2" fmla="*/ 0 w 475"/>
                  <a:gd name="T3" fmla="*/ 77 h 762"/>
                  <a:gd name="T4" fmla="*/ 387 w 475"/>
                  <a:gd name="T5" fmla="*/ 716 h 762"/>
                  <a:gd name="T6" fmla="*/ 386 w 475"/>
                  <a:gd name="T7" fmla="*/ 718 h 762"/>
                  <a:gd name="T8" fmla="*/ 431 w 475"/>
                  <a:gd name="T9" fmla="*/ 762 h 762"/>
                  <a:gd name="T10" fmla="*/ 475 w 475"/>
                  <a:gd name="T11" fmla="*/ 718 h 762"/>
                  <a:gd name="T12" fmla="*/ 44 w 475"/>
                  <a:gd name="T13" fmla="*/ 0 h 762"/>
                </a:gdLst>
                <a:ahLst/>
                <a:cxnLst>
                  <a:cxn ang="0">
                    <a:pos x="T0" y="T1"/>
                  </a:cxn>
                  <a:cxn ang="0">
                    <a:pos x="T2" y="T3"/>
                  </a:cxn>
                  <a:cxn ang="0">
                    <a:pos x="T4" y="T5"/>
                  </a:cxn>
                  <a:cxn ang="0">
                    <a:pos x="T6" y="T7"/>
                  </a:cxn>
                  <a:cxn ang="0">
                    <a:pos x="T8" y="T9"/>
                  </a:cxn>
                  <a:cxn ang="0">
                    <a:pos x="T10" y="T11"/>
                  </a:cxn>
                  <a:cxn ang="0">
                    <a:pos x="T12" y="T13"/>
                  </a:cxn>
                </a:cxnLst>
                <a:rect l="0" t="0" r="r" b="b"/>
                <a:pathLst>
                  <a:path w="475" h="762">
                    <a:moveTo>
                      <a:pt x="44" y="0"/>
                    </a:moveTo>
                    <a:cubicBezTo>
                      <a:pt x="0" y="77"/>
                      <a:pt x="0" y="77"/>
                      <a:pt x="0" y="77"/>
                    </a:cubicBezTo>
                    <a:cubicBezTo>
                      <a:pt x="229" y="199"/>
                      <a:pt x="385" y="439"/>
                      <a:pt x="387" y="716"/>
                    </a:cubicBezTo>
                    <a:cubicBezTo>
                      <a:pt x="386" y="716"/>
                      <a:pt x="386" y="717"/>
                      <a:pt x="386" y="718"/>
                    </a:cubicBezTo>
                    <a:cubicBezTo>
                      <a:pt x="386" y="742"/>
                      <a:pt x="406" y="762"/>
                      <a:pt x="431" y="762"/>
                    </a:cubicBezTo>
                    <a:cubicBezTo>
                      <a:pt x="455" y="762"/>
                      <a:pt x="475" y="742"/>
                      <a:pt x="475" y="718"/>
                    </a:cubicBezTo>
                    <a:cubicBezTo>
                      <a:pt x="474" y="408"/>
                      <a:pt x="300" y="138"/>
                      <a:pt x="44" y="0"/>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sp>
            <p:nvSpPr>
              <p:cNvPr id="159" name="Freeform 78">
                <a:extLst>
                  <a:ext uri="{FF2B5EF4-FFF2-40B4-BE49-F238E27FC236}">
                    <a16:creationId xmlns:a16="http://schemas.microsoft.com/office/drawing/2014/main" id="{C6D0E8F4-DC42-47A1-8375-545177EEB307}"/>
                  </a:ext>
                </a:extLst>
              </p:cNvPr>
              <p:cNvSpPr>
                <a:spLocks/>
              </p:cNvSpPr>
              <p:nvPr/>
            </p:nvSpPr>
            <p:spPr bwMode="auto">
              <a:xfrm>
                <a:off x="8529523" y="2492756"/>
                <a:ext cx="642807" cy="1105872"/>
              </a:xfrm>
              <a:custGeom>
                <a:avLst/>
                <a:gdLst>
                  <a:gd name="T0" fmla="*/ 427 w 427"/>
                  <a:gd name="T1" fmla="*/ 76 h 733"/>
                  <a:gd name="T2" fmla="*/ 383 w 427"/>
                  <a:gd name="T3" fmla="*/ 0 h 733"/>
                  <a:gd name="T4" fmla="*/ 0 w 427"/>
                  <a:gd name="T5" fmla="*/ 689 h 733"/>
                  <a:gd name="T6" fmla="*/ 45 w 427"/>
                  <a:gd name="T7" fmla="*/ 733 h 733"/>
                  <a:gd name="T8" fmla="*/ 89 w 427"/>
                  <a:gd name="T9" fmla="*/ 689 h 733"/>
                  <a:gd name="T10" fmla="*/ 89 w 427"/>
                  <a:gd name="T11" fmla="*/ 687 h 733"/>
                  <a:gd name="T12" fmla="*/ 427 w 427"/>
                  <a:gd name="T13" fmla="*/ 76 h 733"/>
                </a:gdLst>
                <a:ahLst/>
                <a:cxnLst>
                  <a:cxn ang="0">
                    <a:pos x="T0" y="T1"/>
                  </a:cxn>
                  <a:cxn ang="0">
                    <a:pos x="T2" y="T3"/>
                  </a:cxn>
                  <a:cxn ang="0">
                    <a:pos x="T4" y="T5"/>
                  </a:cxn>
                  <a:cxn ang="0">
                    <a:pos x="T6" y="T7"/>
                  </a:cxn>
                  <a:cxn ang="0">
                    <a:pos x="T8" y="T9"/>
                  </a:cxn>
                  <a:cxn ang="0">
                    <a:pos x="T10" y="T11"/>
                  </a:cxn>
                  <a:cxn ang="0">
                    <a:pos x="T12" y="T13"/>
                  </a:cxn>
                </a:cxnLst>
                <a:rect l="0" t="0" r="r" b="b"/>
                <a:pathLst>
                  <a:path w="427" h="733">
                    <a:moveTo>
                      <a:pt x="427" y="76"/>
                    </a:moveTo>
                    <a:cubicBezTo>
                      <a:pt x="383" y="0"/>
                      <a:pt x="383" y="0"/>
                      <a:pt x="383" y="0"/>
                    </a:cubicBezTo>
                    <a:cubicBezTo>
                      <a:pt x="154" y="144"/>
                      <a:pt x="1" y="399"/>
                      <a:pt x="0" y="689"/>
                    </a:cubicBezTo>
                    <a:cubicBezTo>
                      <a:pt x="0" y="713"/>
                      <a:pt x="20" y="733"/>
                      <a:pt x="45" y="733"/>
                    </a:cubicBezTo>
                    <a:cubicBezTo>
                      <a:pt x="69" y="733"/>
                      <a:pt x="89" y="713"/>
                      <a:pt x="89" y="689"/>
                    </a:cubicBezTo>
                    <a:cubicBezTo>
                      <a:pt x="89" y="688"/>
                      <a:pt x="89" y="687"/>
                      <a:pt x="89" y="687"/>
                    </a:cubicBezTo>
                    <a:cubicBezTo>
                      <a:pt x="90" y="430"/>
                      <a:pt x="225" y="205"/>
                      <a:pt x="427" y="76"/>
                    </a:cubicBezTo>
                    <a:close/>
                  </a:path>
                </a:pathLst>
              </a:custGeom>
              <a:grpFill/>
              <a:ln>
                <a:noFill/>
              </a:ln>
            </p:spPr>
            <p:txBody>
              <a:bodyPr vert="horz" wrap="square" lIns="45714" tIns="22857" rIns="45714" bIns="22857"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D0D0D"/>
                  </a:solidFill>
                  <a:effectLst/>
                  <a:uLnTx/>
                  <a:uFillTx/>
                  <a:latin typeface="Century Gothic" panose="020B0502020202020204" pitchFamily="34" charset="0"/>
                  <a:ea typeface="+mn-ea"/>
                  <a:cs typeface="+mn-cs"/>
                </a:endParaRPr>
              </a:p>
            </p:txBody>
          </p:sp>
        </p:grpSp>
        <p:sp>
          <p:nvSpPr>
            <p:cNvPr id="149" name="TextBox 148">
              <a:extLst>
                <a:ext uri="{FF2B5EF4-FFF2-40B4-BE49-F238E27FC236}">
                  <a16:creationId xmlns:a16="http://schemas.microsoft.com/office/drawing/2014/main" id="{66E7FCF4-633F-4040-B062-C03EF88320E2}"/>
                </a:ext>
              </a:extLst>
            </p:cNvPr>
            <p:cNvSpPr txBox="1"/>
            <p:nvPr/>
          </p:nvSpPr>
          <p:spPr>
            <a:xfrm>
              <a:off x="8112253" y="1726587"/>
              <a:ext cx="3289496"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3FE"/>
                  </a:solidFill>
                  <a:effectLst>
                    <a:glow>
                      <a:srgbClr val="FF3399">
                        <a:alpha val="24000"/>
                      </a:srgbClr>
                    </a:glow>
                  </a:effectLst>
                  <a:uLnTx/>
                  <a:uFillTx/>
                  <a:latin typeface="Century Gothic" panose="020B0502020202020204" pitchFamily="34" charset="0"/>
                  <a:ea typeface="+mn-ea"/>
                  <a:cs typeface="+mn-cs"/>
                </a:rPr>
                <a:t>Profit Margin (PM)</a:t>
              </a:r>
            </a:p>
          </p:txBody>
        </p:sp>
        <p:sp>
          <p:nvSpPr>
            <p:cNvPr id="150" name="Freeform 70">
              <a:extLst>
                <a:ext uri="{FF2B5EF4-FFF2-40B4-BE49-F238E27FC236}">
                  <a16:creationId xmlns:a16="http://schemas.microsoft.com/office/drawing/2014/main" id="{61656CBB-73FC-4E92-A40D-2F36DE2F8BAB}"/>
                </a:ext>
              </a:extLst>
            </p:cNvPr>
            <p:cNvSpPr/>
            <p:nvPr/>
          </p:nvSpPr>
          <p:spPr>
            <a:xfrm rot="3153053" flipH="1">
              <a:off x="9968596" y="2869459"/>
              <a:ext cx="134791" cy="982319"/>
            </a:xfrm>
            <a:custGeom>
              <a:avLst/>
              <a:gdLst>
                <a:gd name="connsiteX0" fmla="*/ 143350 w 286700"/>
                <a:gd name="connsiteY0" fmla="*/ 0 h 2279993"/>
                <a:gd name="connsiteX1" fmla="*/ 286700 w 286700"/>
                <a:gd name="connsiteY1" fmla="*/ 2104377 h 2279993"/>
                <a:gd name="connsiteX2" fmla="*/ 280186 w 286700"/>
                <a:gd name="connsiteY2" fmla="*/ 2104377 h 2279993"/>
                <a:gd name="connsiteX3" fmla="*/ 286700 w 286700"/>
                <a:gd name="connsiteY3" fmla="*/ 2136643 h 2279993"/>
                <a:gd name="connsiteX4" fmla="*/ 143350 w 286700"/>
                <a:gd name="connsiteY4" fmla="*/ 2279993 h 2279993"/>
                <a:gd name="connsiteX5" fmla="*/ 0 w 286700"/>
                <a:gd name="connsiteY5" fmla="*/ 2136643 h 2279993"/>
                <a:gd name="connsiteX6" fmla="*/ 6514 w 286700"/>
                <a:gd name="connsiteY6" fmla="*/ 2104377 h 2279993"/>
                <a:gd name="connsiteX7" fmla="*/ 0 w 286700"/>
                <a:gd name="connsiteY7" fmla="*/ 2104377 h 227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0" h="2279993">
                  <a:moveTo>
                    <a:pt x="143350" y="0"/>
                  </a:moveTo>
                  <a:lnTo>
                    <a:pt x="286700" y="2104377"/>
                  </a:lnTo>
                  <a:lnTo>
                    <a:pt x="280186" y="2104377"/>
                  </a:lnTo>
                  <a:lnTo>
                    <a:pt x="286700" y="2136643"/>
                  </a:lnTo>
                  <a:cubicBezTo>
                    <a:pt x="286700" y="2215813"/>
                    <a:pt x="222520" y="2279993"/>
                    <a:pt x="143350" y="2279993"/>
                  </a:cubicBezTo>
                  <a:cubicBezTo>
                    <a:pt x="64180" y="2279993"/>
                    <a:pt x="0" y="2215813"/>
                    <a:pt x="0" y="2136643"/>
                  </a:cubicBezTo>
                  <a:lnTo>
                    <a:pt x="6514" y="2104377"/>
                  </a:lnTo>
                  <a:lnTo>
                    <a:pt x="0" y="2104377"/>
                  </a:lnTo>
                  <a:close/>
                </a:path>
              </a:pathLst>
            </a:custGeom>
            <a:solidFill>
              <a:schemeClr val="accent3"/>
            </a:solidFill>
            <a:ln>
              <a:noFill/>
            </a:ln>
            <a:effectLst>
              <a:outerShdw blurRad="1270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51" name="TextBox 150">
              <a:extLst>
                <a:ext uri="{FF2B5EF4-FFF2-40B4-BE49-F238E27FC236}">
                  <a16:creationId xmlns:a16="http://schemas.microsoft.com/office/drawing/2014/main" id="{353E5977-8D6E-4313-9C3C-B9CFA4F7ACAB}"/>
                </a:ext>
              </a:extLst>
            </p:cNvPr>
            <p:cNvSpPr txBox="1"/>
            <p:nvPr/>
          </p:nvSpPr>
          <p:spPr>
            <a:xfrm>
              <a:off x="8528762" y="4307033"/>
              <a:ext cx="2456478"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00" normalizeH="0" baseline="0" noProof="0" dirty="0">
                  <a:ln>
                    <a:noFill/>
                  </a:ln>
                  <a:solidFill>
                    <a:schemeClr val="accent1"/>
                  </a:solidFill>
                  <a:effectLst>
                    <a:glow>
                      <a:srgbClr val="FF3399">
                        <a:alpha val="24000"/>
                      </a:srgbClr>
                    </a:glow>
                  </a:effectLst>
                  <a:uLnTx/>
                  <a:uFillTx/>
                  <a:latin typeface="Century Gothic" panose="020B0502020202020204" pitchFamily="34" charset="0"/>
                  <a:ea typeface="+mn-ea"/>
                  <a:cs typeface="+mn-cs"/>
                </a:rPr>
                <a:t>HIGH PERFORMANCE</a:t>
              </a:r>
            </a:p>
          </p:txBody>
        </p:sp>
        <p:sp>
          <p:nvSpPr>
            <p:cNvPr id="152" name="TextBox 151">
              <a:extLst>
                <a:ext uri="{FF2B5EF4-FFF2-40B4-BE49-F238E27FC236}">
                  <a16:creationId xmlns:a16="http://schemas.microsoft.com/office/drawing/2014/main" id="{22FADDF1-5703-4DDB-A50E-1BFC8CFF630C}"/>
                </a:ext>
              </a:extLst>
            </p:cNvPr>
            <p:cNvSpPr txBox="1"/>
            <p:nvPr/>
          </p:nvSpPr>
          <p:spPr>
            <a:xfrm>
              <a:off x="8826647" y="4617525"/>
              <a:ext cx="1860709" cy="841641"/>
            </a:xfrm>
            <a:prstGeom prst="rect">
              <a:avLst/>
            </a:prstGeom>
            <a:noFill/>
          </p:spPr>
          <p:txBody>
            <a:bodyPr wrap="square" rtlCol="0">
              <a:spAutoFit/>
            </a:bodyPr>
            <a:lstStyle/>
            <a:p>
              <a:pPr marL="0" marR="0" lvl="0" indent="0" algn="ctr" defTabSz="457200" rtl="0" eaLnBrk="1" fontAlgn="auto" latinLnBrk="0" hangingPunct="1">
                <a:lnSpc>
                  <a:spcPts val="148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A5A5A5">
                      <a:lumMod val="75000"/>
                    </a:srgbClr>
                  </a:solidFill>
                  <a:effectLst>
                    <a:glow>
                      <a:srgbClr val="FF3399">
                        <a:alpha val="24000"/>
                      </a:srgbClr>
                    </a:glow>
                  </a:effectLst>
                  <a:uLnTx/>
                  <a:uFillTx/>
                  <a:latin typeface="Century Gothic" panose="020B0502020202020204" pitchFamily="34" charset="0"/>
                  <a:ea typeface="+mn-ea"/>
                  <a:cs typeface="+mn-cs"/>
                </a:rPr>
                <a:t>Insert a description text about performance of your business with multiple parameters.</a:t>
              </a:r>
            </a:p>
          </p:txBody>
        </p:sp>
        <p:sp>
          <p:nvSpPr>
            <p:cNvPr id="153" name="Rounded Rectangle 75">
              <a:extLst>
                <a:ext uri="{FF2B5EF4-FFF2-40B4-BE49-F238E27FC236}">
                  <a16:creationId xmlns:a16="http://schemas.microsoft.com/office/drawing/2014/main" id="{ED15DE64-6830-4531-A919-713455D3DF2B}"/>
                </a:ext>
              </a:extLst>
            </p:cNvPr>
            <p:cNvSpPr/>
            <p:nvPr/>
          </p:nvSpPr>
          <p:spPr>
            <a:xfrm>
              <a:off x="8947001" y="5403606"/>
              <a:ext cx="1620000" cy="360000"/>
            </a:xfrm>
            <a:prstGeom prst="roundRect">
              <a:avLst>
                <a:gd name="adj" fmla="val 50000"/>
              </a:avLst>
            </a:prstGeom>
            <a:solidFill>
              <a:srgbClr val="0073FE"/>
            </a:solidFill>
            <a:ln>
              <a:noFill/>
            </a:ln>
            <a:effectLst>
              <a:outerShdw blurRad="127942" dist="38100" dir="2700000" algn="tl" rotWithShape="0">
                <a:srgbClr val="E3E4ED"/>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00" normalizeH="0" baseline="0" noProof="0" dirty="0">
                  <a:ln>
                    <a:noFill/>
                  </a:ln>
                  <a:solidFill>
                    <a:srgbClr val="F2F2F2"/>
                  </a:solidFill>
                  <a:effectLst/>
                  <a:uLnTx/>
                  <a:uFillTx/>
                  <a:latin typeface="Century Gothic" panose="020B0502020202020204" pitchFamily="34" charset="0"/>
                  <a:ea typeface="+mn-ea"/>
                  <a:cs typeface="+mn-cs"/>
                </a:rPr>
                <a:t>JUNE 20XX</a:t>
              </a:r>
            </a:p>
          </p:txBody>
        </p:sp>
        <p:grpSp>
          <p:nvGrpSpPr>
            <p:cNvPr id="154" name="Group 153">
              <a:extLst>
                <a:ext uri="{FF2B5EF4-FFF2-40B4-BE49-F238E27FC236}">
                  <a16:creationId xmlns:a16="http://schemas.microsoft.com/office/drawing/2014/main" id="{50C450B1-ABA4-4EA2-B045-ED8B86E950BF}"/>
                </a:ext>
              </a:extLst>
            </p:cNvPr>
            <p:cNvGrpSpPr/>
            <p:nvPr/>
          </p:nvGrpSpPr>
          <p:grpSpPr>
            <a:xfrm>
              <a:off x="9293211" y="3106329"/>
              <a:ext cx="927580" cy="927580"/>
              <a:chOff x="9293211" y="3106329"/>
              <a:chExt cx="927580" cy="927580"/>
            </a:xfrm>
          </p:grpSpPr>
          <p:sp>
            <p:nvSpPr>
              <p:cNvPr id="155" name="Oval 154">
                <a:extLst>
                  <a:ext uri="{FF2B5EF4-FFF2-40B4-BE49-F238E27FC236}">
                    <a16:creationId xmlns:a16="http://schemas.microsoft.com/office/drawing/2014/main" id="{66472B24-E684-428D-821A-11CD894F129A}"/>
                  </a:ext>
                </a:extLst>
              </p:cNvPr>
              <p:cNvSpPr/>
              <p:nvPr/>
            </p:nvSpPr>
            <p:spPr>
              <a:xfrm>
                <a:off x="9293211" y="3106329"/>
                <a:ext cx="927580" cy="927580"/>
              </a:xfrm>
              <a:prstGeom prst="ellipse">
                <a:avLst/>
              </a:prstGeom>
              <a:solidFill>
                <a:schemeClr val="bg1"/>
              </a:solidFill>
              <a:ln w="19050">
                <a:solidFill>
                  <a:schemeClr val="accent3">
                    <a:lumMod val="40000"/>
                    <a:lumOff val="60000"/>
                  </a:schemeClr>
                </a:solidFill>
              </a:ln>
              <a:effectLst>
                <a:outerShdw blurRad="381000" dist="152400" dir="5400000" algn="t"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56" name="TextBox 155">
                <a:extLst>
                  <a:ext uri="{FF2B5EF4-FFF2-40B4-BE49-F238E27FC236}">
                    <a16:creationId xmlns:a16="http://schemas.microsoft.com/office/drawing/2014/main" id="{6C4AC525-5EB9-43EF-9047-FA578DC5A1FE}"/>
                  </a:ext>
                </a:extLst>
              </p:cNvPr>
              <p:cNvSpPr txBox="1"/>
              <p:nvPr/>
            </p:nvSpPr>
            <p:spPr>
              <a:xfrm>
                <a:off x="9324498" y="3385453"/>
                <a:ext cx="86500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00" normalizeH="0" baseline="0" noProof="0" dirty="0">
                    <a:ln>
                      <a:noFill/>
                    </a:ln>
                    <a:solidFill>
                      <a:srgbClr val="000000">
                        <a:lumMod val="95000"/>
                        <a:lumOff val="5000"/>
                      </a:srgbClr>
                    </a:solidFill>
                    <a:effectLst>
                      <a:glow>
                        <a:srgbClr val="FF3399">
                          <a:alpha val="24000"/>
                        </a:srgbClr>
                      </a:glow>
                    </a:effectLst>
                    <a:uLnTx/>
                    <a:uFillTx/>
                    <a:latin typeface="Century Gothic" panose="020B0502020202020204" pitchFamily="34" charset="0"/>
                    <a:ea typeface="+mn-ea"/>
                    <a:cs typeface="+mn-cs"/>
                  </a:rPr>
                  <a:t>75%</a:t>
                </a:r>
              </a:p>
            </p:txBody>
          </p:sp>
        </p:grpSp>
      </p:grpSp>
      <p:sp>
        <p:nvSpPr>
          <p:cNvPr id="162" name="Textfeld 24">
            <a:extLst>
              <a:ext uri="{FF2B5EF4-FFF2-40B4-BE49-F238E27FC236}">
                <a16:creationId xmlns:a16="http://schemas.microsoft.com/office/drawing/2014/main" id="{06EFBA4D-A585-44DC-8A79-1321BB3A1911}"/>
              </a:ext>
            </a:extLst>
          </p:cNvPr>
          <p:cNvSpPr txBox="1"/>
          <p:nvPr/>
        </p:nvSpPr>
        <p:spPr>
          <a:xfrm>
            <a:off x="18775616" y="253673"/>
            <a:ext cx="5843374"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rPr>
              <a:t>KPI Dashboard</a:t>
            </a:r>
            <a:endParaRPr lang="en-US" sz="6000" dirty="0">
              <a:solidFill>
                <a:schemeClr val="bg1"/>
              </a:solidFill>
              <a:latin typeface="Century Gothic" panose="020B0502020202020204" pitchFamily="34" charset="0"/>
            </a:endParaRPr>
          </a:p>
        </p:txBody>
      </p:sp>
      <p:pic>
        <p:nvPicPr>
          <p:cNvPr id="3074" name="Picture 2" descr="WBS">
            <a:extLst>
              <a:ext uri="{FF2B5EF4-FFF2-40B4-BE49-F238E27FC236}">
                <a16:creationId xmlns:a16="http://schemas.microsoft.com/office/drawing/2014/main" id="{43DC0DB9-FCE6-439F-80E3-EBC188A419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0011" y="2577366"/>
            <a:ext cx="8924854" cy="297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18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3F7"/>
        </a:solidFill>
        <a:effectLst/>
      </p:bgPr>
    </p:bg>
    <p:spTree>
      <p:nvGrpSpPr>
        <p:cNvPr id="1" name=""/>
        <p:cNvGrpSpPr/>
        <p:nvPr/>
      </p:nvGrpSpPr>
      <p:grpSpPr>
        <a:xfrm>
          <a:off x="0" y="0"/>
          <a:ext cx="0" cy="0"/>
          <a:chOff x="0" y="0"/>
          <a:chExt cx="0" cy="0"/>
        </a:xfrm>
      </p:grpSpPr>
      <p:sp>
        <p:nvSpPr>
          <p:cNvPr id="118" name="Freeform: Shape 117">
            <a:extLst>
              <a:ext uri="{FF2B5EF4-FFF2-40B4-BE49-F238E27FC236}">
                <a16:creationId xmlns:a16="http://schemas.microsoft.com/office/drawing/2014/main" id="{8BBEAAE4-67CA-44A9-BED9-8C2C7E86CBF7}"/>
              </a:ext>
            </a:extLst>
          </p:cNvPr>
          <p:cNvSpPr/>
          <p:nvPr/>
        </p:nvSpPr>
        <p:spPr>
          <a:xfrm rot="16200000">
            <a:off x="9910139" y="6262708"/>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dirty="0"/>
          </a:p>
        </p:txBody>
      </p:sp>
      <p:sp>
        <p:nvSpPr>
          <p:cNvPr id="119" name="Freeform: Shape 118">
            <a:extLst>
              <a:ext uri="{FF2B5EF4-FFF2-40B4-BE49-F238E27FC236}">
                <a16:creationId xmlns:a16="http://schemas.microsoft.com/office/drawing/2014/main" id="{097F7899-6675-44D5-B70D-9B0C5AC2D2BD}"/>
              </a:ext>
            </a:extLst>
          </p:cNvPr>
          <p:cNvSpPr/>
          <p:nvPr/>
        </p:nvSpPr>
        <p:spPr>
          <a:xfrm rot="11086936">
            <a:off x="-7663217" y="-9422256"/>
            <a:ext cx="9192266" cy="8311449"/>
          </a:xfrm>
          <a:custGeom>
            <a:avLst/>
            <a:gdLst>
              <a:gd name="connsiteX0" fmla="*/ 1651467 w 9192266"/>
              <a:gd name="connsiteY0" fmla="*/ 422092 h 8311449"/>
              <a:gd name="connsiteX1" fmla="*/ 403301 w 9192266"/>
              <a:gd name="connsiteY1" fmla="*/ 1670258 h 8311449"/>
              <a:gd name="connsiteX2" fmla="*/ 403301 w 9192266"/>
              <a:gd name="connsiteY2" fmla="*/ 6662772 h 8311449"/>
              <a:gd name="connsiteX3" fmla="*/ 1651467 w 9192266"/>
              <a:gd name="connsiteY3" fmla="*/ 7910938 h 8311449"/>
              <a:gd name="connsiteX4" fmla="*/ 7630496 w 9192266"/>
              <a:gd name="connsiteY4" fmla="*/ 7910938 h 8311449"/>
              <a:gd name="connsiteX5" fmla="*/ 8878662 w 9192266"/>
              <a:gd name="connsiteY5" fmla="*/ 6662772 h 8311449"/>
              <a:gd name="connsiteX6" fmla="*/ 8878662 w 9192266"/>
              <a:gd name="connsiteY6" fmla="*/ 1670258 h 8311449"/>
              <a:gd name="connsiteX7" fmla="*/ 7630496 w 9192266"/>
              <a:gd name="connsiteY7" fmla="*/ 422092 h 8311449"/>
              <a:gd name="connsiteX8" fmla="*/ 1385269 w 9192266"/>
              <a:gd name="connsiteY8" fmla="*/ 0 h 8311449"/>
              <a:gd name="connsiteX9" fmla="*/ 7806997 w 9192266"/>
              <a:gd name="connsiteY9" fmla="*/ 0 h 8311449"/>
              <a:gd name="connsiteX10" fmla="*/ 9192266 w 9192266"/>
              <a:gd name="connsiteY10" fmla="*/ 1385269 h 8311449"/>
              <a:gd name="connsiteX11" fmla="*/ 9192266 w 9192266"/>
              <a:gd name="connsiteY11" fmla="*/ 6926180 h 8311449"/>
              <a:gd name="connsiteX12" fmla="*/ 7806997 w 9192266"/>
              <a:gd name="connsiteY12" fmla="*/ 8311449 h 8311449"/>
              <a:gd name="connsiteX13" fmla="*/ 1385269 w 9192266"/>
              <a:gd name="connsiteY13" fmla="*/ 8311449 h 8311449"/>
              <a:gd name="connsiteX14" fmla="*/ 0 w 9192266"/>
              <a:gd name="connsiteY14" fmla="*/ 6926180 h 8311449"/>
              <a:gd name="connsiteX15" fmla="*/ 0 w 9192266"/>
              <a:gd name="connsiteY15" fmla="*/ 1385269 h 8311449"/>
              <a:gd name="connsiteX16" fmla="*/ 1385269 w 9192266"/>
              <a:gd name="connsiteY16" fmla="*/ 0 h 83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92266" h="8311449">
                <a:moveTo>
                  <a:pt x="1651467" y="422092"/>
                </a:moveTo>
                <a:cubicBezTo>
                  <a:pt x="962124" y="422092"/>
                  <a:pt x="403301" y="980915"/>
                  <a:pt x="403301" y="1670258"/>
                </a:cubicBezTo>
                <a:lnTo>
                  <a:pt x="403301" y="6662772"/>
                </a:lnTo>
                <a:cubicBezTo>
                  <a:pt x="403301" y="7352115"/>
                  <a:pt x="962124" y="7910938"/>
                  <a:pt x="1651467" y="7910938"/>
                </a:cubicBezTo>
                <a:lnTo>
                  <a:pt x="7630496" y="7910938"/>
                </a:lnTo>
                <a:cubicBezTo>
                  <a:pt x="8319839" y="7910938"/>
                  <a:pt x="8878662" y="7352115"/>
                  <a:pt x="8878662" y="6662772"/>
                </a:cubicBezTo>
                <a:lnTo>
                  <a:pt x="8878662" y="1670258"/>
                </a:lnTo>
                <a:cubicBezTo>
                  <a:pt x="8878662" y="980915"/>
                  <a:pt x="8319839" y="422092"/>
                  <a:pt x="7630496" y="422092"/>
                </a:cubicBezTo>
                <a:close/>
                <a:moveTo>
                  <a:pt x="1385269" y="0"/>
                </a:moveTo>
                <a:lnTo>
                  <a:pt x="7806997" y="0"/>
                </a:lnTo>
                <a:cubicBezTo>
                  <a:pt x="8572060" y="0"/>
                  <a:pt x="9192266" y="620206"/>
                  <a:pt x="9192266" y="1385269"/>
                </a:cubicBezTo>
                <a:lnTo>
                  <a:pt x="9192266" y="6926180"/>
                </a:lnTo>
                <a:cubicBezTo>
                  <a:pt x="9192266" y="7691243"/>
                  <a:pt x="8572060" y="8311449"/>
                  <a:pt x="7806997" y="8311449"/>
                </a:cubicBezTo>
                <a:lnTo>
                  <a:pt x="1385269" y="8311449"/>
                </a:lnTo>
                <a:cubicBezTo>
                  <a:pt x="620206" y="8311449"/>
                  <a:pt x="0" y="7691243"/>
                  <a:pt x="0" y="6926180"/>
                </a:cubicBezTo>
                <a:lnTo>
                  <a:pt x="0" y="1385269"/>
                </a:lnTo>
                <a:cubicBezTo>
                  <a:pt x="0" y="620206"/>
                  <a:pt x="620206" y="0"/>
                  <a:pt x="1385269" y="0"/>
                </a:cubicBezTo>
                <a:close/>
              </a:path>
            </a:pathLst>
          </a:custGeom>
          <a:blipFill dpi="0"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grpSp>
        <p:nvGrpSpPr>
          <p:cNvPr id="84" name="Group 83">
            <a:extLst>
              <a:ext uri="{FF2B5EF4-FFF2-40B4-BE49-F238E27FC236}">
                <a16:creationId xmlns:a16="http://schemas.microsoft.com/office/drawing/2014/main" id="{B28AF0C1-DAB4-43CF-B8B4-FD3A17137217}"/>
              </a:ext>
            </a:extLst>
          </p:cNvPr>
          <p:cNvGrpSpPr/>
          <p:nvPr/>
        </p:nvGrpSpPr>
        <p:grpSpPr>
          <a:xfrm>
            <a:off x="-15330751" y="2243617"/>
            <a:ext cx="13363118" cy="1978327"/>
            <a:chOff x="451479" y="2275203"/>
            <a:chExt cx="13363118" cy="1978327"/>
          </a:xfrm>
        </p:grpSpPr>
        <p:grpSp>
          <p:nvGrpSpPr>
            <p:cNvPr id="85" name="Group 84">
              <a:extLst>
                <a:ext uri="{FF2B5EF4-FFF2-40B4-BE49-F238E27FC236}">
                  <a16:creationId xmlns:a16="http://schemas.microsoft.com/office/drawing/2014/main" id="{C9171B70-5406-4198-AB83-B6308CAFC4F7}"/>
                </a:ext>
              </a:extLst>
            </p:cNvPr>
            <p:cNvGrpSpPr/>
            <p:nvPr/>
          </p:nvGrpSpPr>
          <p:grpSpPr>
            <a:xfrm>
              <a:off x="451479" y="2275203"/>
              <a:ext cx="11289043" cy="1978327"/>
              <a:chOff x="451479" y="2275203"/>
              <a:chExt cx="11289043" cy="1978327"/>
            </a:xfrm>
          </p:grpSpPr>
          <p:sp>
            <p:nvSpPr>
              <p:cNvPr id="87" name="Rounded Rectangle 3">
                <a:extLst>
                  <a:ext uri="{FF2B5EF4-FFF2-40B4-BE49-F238E27FC236}">
                    <a16:creationId xmlns:a16="http://schemas.microsoft.com/office/drawing/2014/main" id="{58A463F6-ADF7-4949-AB91-FD9329E04655}"/>
                  </a:ext>
                </a:extLst>
              </p:cNvPr>
              <p:cNvSpPr/>
              <p:nvPr/>
            </p:nvSpPr>
            <p:spPr>
              <a:xfrm>
                <a:off x="451479" y="2275203"/>
                <a:ext cx="11289043" cy="1978327"/>
              </a:xfrm>
              <a:prstGeom prst="roundRect">
                <a:avLst>
                  <a:gd name="adj" fmla="val 1203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88" name="TextBox 87">
                <a:extLst>
                  <a:ext uri="{FF2B5EF4-FFF2-40B4-BE49-F238E27FC236}">
                    <a16:creationId xmlns:a16="http://schemas.microsoft.com/office/drawing/2014/main" id="{F081DA47-C01E-436B-8D92-BE6B7166FC1E}"/>
                  </a:ext>
                </a:extLst>
              </p:cNvPr>
              <p:cNvSpPr txBox="1"/>
              <p:nvPr/>
            </p:nvSpPr>
            <p:spPr>
              <a:xfrm>
                <a:off x="628653" y="2440006"/>
                <a:ext cx="3284689"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0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REVENUE COMPARISON WITH TARGET</a:t>
                </a:r>
              </a:p>
            </p:txBody>
          </p:sp>
        </p:grpSp>
        <p:graphicFrame>
          <p:nvGraphicFramePr>
            <p:cNvPr id="86" name="Chart 85">
              <a:extLst>
                <a:ext uri="{FF2B5EF4-FFF2-40B4-BE49-F238E27FC236}">
                  <a16:creationId xmlns:a16="http://schemas.microsoft.com/office/drawing/2014/main" id="{90DC7D6E-F0F2-426C-8416-922D27CCDE2B}"/>
                </a:ext>
              </a:extLst>
            </p:cNvPr>
            <p:cNvGraphicFramePr/>
            <p:nvPr>
              <p:extLst>
                <p:ext uri="{D42A27DB-BD31-4B8C-83A1-F6EECF244321}">
                  <p14:modId xmlns:p14="http://schemas.microsoft.com/office/powerpoint/2010/main" val="2593863412"/>
                </p:ext>
              </p:extLst>
            </p:nvPr>
          </p:nvGraphicFramePr>
          <p:xfrm>
            <a:off x="2782518" y="2382907"/>
            <a:ext cx="11032079" cy="1763902"/>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89" name="Group 88">
            <a:extLst>
              <a:ext uri="{FF2B5EF4-FFF2-40B4-BE49-F238E27FC236}">
                <a16:creationId xmlns:a16="http://schemas.microsoft.com/office/drawing/2014/main" id="{0B59507F-F28E-4B7D-B79A-4D4D7ABE5A61}"/>
              </a:ext>
            </a:extLst>
          </p:cNvPr>
          <p:cNvGrpSpPr/>
          <p:nvPr/>
        </p:nvGrpSpPr>
        <p:grpSpPr>
          <a:xfrm>
            <a:off x="-19389059" y="972640"/>
            <a:ext cx="2680141" cy="1066621"/>
            <a:chOff x="454483" y="972640"/>
            <a:chExt cx="2680141" cy="1066621"/>
          </a:xfrm>
        </p:grpSpPr>
        <p:sp>
          <p:nvSpPr>
            <p:cNvPr id="90" name="Rounded Rectangle 26">
              <a:extLst>
                <a:ext uri="{FF2B5EF4-FFF2-40B4-BE49-F238E27FC236}">
                  <a16:creationId xmlns:a16="http://schemas.microsoft.com/office/drawing/2014/main" id="{372A3B17-D7FE-4482-B275-E8047D38B099}"/>
                </a:ext>
              </a:extLst>
            </p:cNvPr>
            <p:cNvSpPr/>
            <p:nvPr/>
          </p:nvSpPr>
          <p:spPr>
            <a:xfrm>
              <a:off x="454483" y="972640"/>
              <a:ext cx="2680141" cy="1066621"/>
            </a:xfrm>
            <a:prstGeom prst="roundRect">
              <a:avLst>
                <a:gd name="adj" fmla="val 23218"/>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1" name="Rounded Rectangle 29">
              <a:extLst>
                <a:ext uri="{FF2B5EF4-FFF2-40B4-BE49-F238E27FC236}">
                  <a16:creationId xmlns:a16="http://schemas.microsoft.com/office/drawing/2014/main" id="{060D33DC-9E37-4D42-A5FA-F5F7BB8946E9}"/>
                </a:ext>
              </a:extLst>
            </p:cNvPr>
            <p:cNvSpPr/>
            <p:nvPr/>
          </p:nvSpPr>
          <p:spPr>
            <a:xfrm>
              <a:off x="597754" y="1620753"/>
              <a:ext cx="2376000" cy="252000"/>
            </a:xfrm>
            <a:prstGeom prst="roundRect">
              <a:avLst>
                <a:gd name="adj" fmla="val 44335"/>
              </a:avLst>
            </a:prstGeom>
            <a:solidFill>
              <a:srgbClr val="F2F3F7">
                <a:alpha val="38781"/>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2" name="TextBox 91">
              <a:extLst>
                <a:ext uri="{FF2B5EF4-FFF2-40B4-BE49-F238E27FC236}">
                  <a16:creationId xmlns:a16="http://schemas.microsoft.com/office/drawing/2014/main" id="{82741835-4646-4C09-82E5-1A4F44064472}"/>
                </a:ext>
              </a:extLst>
            </p:cNvPr>
            <p:cNvSpPr txBox="1"/>
            <p:nvPr/>
          </p:nvSpPr>
          <p:spPr>
            <a:xfrm>
              <a:off x="641952"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66%</a:t>
              </a:r>
            </a:p>
          </p:txBody>
        </p:sp>
        <p:sp>
          <p:nvSpPr>
            <p:cNvPr id="93" name="TextBox 92">
              <a:extLst>
                <a:ext uri="{FF2B5EF4-FFF2-40B4-BE49-F238E27FC236}">
                  <a16:creationId xmlns:a16="http://schemas.microsoft.com/office/drawing/2014/main" id="{EF6D8706-4F1E-4BEE-974D-E226E0A0E0B8}"/>
                </a:ext>
              </a:extLst>
            </p:cNvPr>
            <p:cNvSpPr txBox="1"/>
            <p:nvPr/>
          </p:nvSpPr>
          <p:spPr>
            <a:xfrm>
              <a:off x="1420932"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Gross Profit Margin</a:t>
              </a:r>
            </a:p>
          </p:txBody>
        </p:sp>
        <p:sp>
          <p:nvSpPr>
            <p:cNvPr id="94" name="Rounded Rectangle 30">
              <a:extLst>
                <a:ext uri="{FF2B5EF4-FFF2-40B4-BE49-F238E27FC236}">
                  <a16:creationId xmlns:a16="http://schemas.microsoft.com/office/drawing/2014/main" id="{27981F58-F501-4011-9A8A-63EBECA8DAF2}"/>
                </a:ext>
              </a:extLst>
            </p:cNvPr>
            <p:cNvSpPr/>
            <p:nvPr/>
          </p:nvSpPr>
          <p:spPr>
            <a:xfrm>
              <a:off x="696989"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grpSp>
      <p:grpSp>
        <p:nvGrpSpPr>
          <p:cNvPr id="95" name="Group 94">
            <a:extLst>
              <a:ext uri="{FF2B5EF4-FFF2-40B4-BE49-F238E27FC236}">
                <a16:creationId xmlns:a16="http://schemas.microsoft.com/office/drawing/2014/main" id="{55680640-4689-4020-A04A-A04826FA94ED}"/>
              </a:ext>
            </a:extLst>
          </p:cNvPr>
          <p:cNvGrpSpPr/>
          <p:nvPr/>
        </p:nvGrpSpPr>
        <p:grpSpPr>
          <a:xfrm>
            <a:off x="-13370458" y="972640"/>
            <a:ext cx="2680141" cy="1066621"/>
            <a:chOff x="3323116" y="972640"/>
            <a:chExt cx="2680141" cy="1066621"/>
          </a:xfrm>
        </p:grpSpPr>
        <p:sp>
          <p:nvSpPr>
            <p:cNvPr id="96" name="Rounded Rectangle 21">
              <a:extLst>
                <a:ext uri="{FF2B5EF4-FFF2-40B4-BE49-F238E27FC236}">
                  <a16:creationId xmlns:a16="http://schemas.microsoft.com/office/drawing/2014/main" id="{858B381A-F5EB-46A9-9463-4F4CD593841C}"/>
                </a:ext>
              </a:extLst>
            </p:cNvPr>
            <p:cNvSpPr/>
            <p:nvPr/>
          </p:nvSpPr>
          <p:spPr>
            <a:xfrm>
              <a:off x="3323116" y="972640"/>
              <a:ext cx="2680141" cy="1066621"/>
            </a:xfrm>
            <a:prstGeom prst="roundRect">
              <a:avLst>
                <a:gd name="adj" fmla="val 19646"/>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97" name="Rounded Rectangle 24">
              <a:extLst>
                <a:ext uri="{FF2B5EF4-FFF2-40B4-BE49-F238E27FC236}">
                  <a16:creationId xmlns:a16="http://schemas.microsoft.com/office/drawing/2014/main" id="{B08E7E96-4109-4237-BEDA-8C6D24876576}"/>
                </a:ext>
              </a:extLst>
            </p:cNvPr>
            <p:cNvSpPr/>
            <p:nvPr/>
          </p:nvSpPr>
          <p:spPr>
            <a:xfrm>
              <a:off x="3466387" y="1620753"/>
              <a:ext cx="2376000" cy="252000"/>
            </a:xfrm>
            <a:prstGeom prst="roundRect">
              <a:avLst>
                <a:gd name="adj" fmla="val 3488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98" name="TextBox 97">
              <a:extLst>
                <a:ext uri="{FF2B5EF4-FFF2-40B4-BE49-F238E27FC236}">
                  <a16:creationId xmlns:a16="http://schemas.microsoft.com/office/drawing/2014/main" id="{12FCF921-9F8E-4E5F-97C0-864FA3E5D23C}"/>
                </a:ext>
              </a:extLst>
            </p:cNvPr>
            <p:cNvSpPr txBox="1"/>
            <p:nvPr/>
          </p:nvSpPr>
          <p:spPr>
            <a:xfrm>
              <a:off x="3510585"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70%</a:t>
              </a:r>
            </a:p>
          </p:txBody>
        </p:sp>
        <p:sp>
          <p:nvSpPr>
            <p:cNvPr id="99" name="TextBox 98">
              <a:extLst>
                <a:ext uri="{FF2B5EF4-FFF2-40B4-BE49-F238E27FC236}">
                  <a16:creationId xmlns:a16="http://schemas.microsoft.com/office/drawing/2014/main" id="{4E4B843E-103C-4B67-BE99-610430B7D11B}"/>
                </a:ext>
              </a:extLst>
            </p:cNvPr>
            <p:cNvSpPr txBox="1"/>
            <p:nvPr/>
          </p:nvSpPr>
          <p:spPr>
            <a:xfrm>
              <a:off x="4289565"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Opex Ratio</a:t>
              </a:r>
            </a:p>
          </p:txBody>
        </p:sp>
        <p:sp>
          <p:nvSpPr>
            <p:cNvPr id="100" name="Rounded Rectangle 25">
              <a:extLst>
                <a:ext uri="{FF2B5EF4-FFF2-40B4-BE49-F238E27FC236}">
                  <a16:creationId xmlns:a16="http://schemas.microsoft.com/office/drawing/2014/main" id="{F4D06833-C298-4821-A808-883F7B38EE0F}"/>
                </a:ext>
              </a:extLst>
            </p:cNvPr>
            <p:cNvSpPr/>
            <p:nvPr/>
          </p:nvSpPr>
          <p:spPr>
            <a:xfrm>
              <a:off x="3565622" y="1693020"/>
              <a:ext cx="1315880"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01" name="Group 100">
            <a:extLst>
              <a:ext uri="{FF2B5EF4-FFF2-40B4-BE49-F238E27FC236}">
                <a16:creationId xmlns:a16="http://schemas.microsoft.com/office/drawing/2014/main" id="{10FEFA41-DD59-4F38-B78A-653C361C7A8E}"/>
              </a:ext>
            </a:extLst>
          </p:cNvPr>
          <p:cNvGrpSpPr/>
          <p:nvPr/>
        </p:nvGrpSpPr>
        <p:grpSpPr>
          <a:xfrm>
            <a:off x="-7722738" y="972640"/>
            <a:ext cx="2680141" cy="1066621"/>
            <a:chOff x="6191748" y="972640"/>
            <a:chExt cx="2680141" cy="1066621"/>
          </a:xfrm>
        </p:grpSpPr>
        <p:sp>
          <p:nvSpPr>
            <p:cNvPr id="102" name="Rounded Rectangle 16">
              <a:extLst>
                <a:ext uri="{FF2B5EF4-FFF2-40B4-BE49-F238E27FC236}">
                  <a16:creationId xmlns:a16="http://schemas.microsoft.com/office/drawing/2014/main" id="{4CD6660C-B8C6-49EE-91E9-6337CB44A599}"/>
                </a:ext>
              </a:extLst>
            </p:cNvPr>
            <p:cNvSpPr/>
            <p:nvPr/>
          </p:nvSpPr>
          <p:spPr>
            <a:xfrm>
              <a:off x="6191748" y="972640"/>
              <a:ext cx="2680141" cy="1066621"/>
            </a:xfrm>
            <a:prstGeom prst="roundRect">
              <a:avLst>
                <a:gd name="adj" fmla="val 21432"/>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03" name="Rounded Rectangle 19">
              <a:extLst>
                <a:ext uri="{FF2B5EF4-FFF2-40B4-BE49-F238E27FC236}">
                  <a16:creationId xmlns:a16="http://schemas.microsoft.com/office/drawing/2014/main" id="{262B4B70-E5EC-4229-A6B7-895D7C1E35E4}"/>
                </a:ext>
              </a:extLst>
            </p:cNvPr>
            <p:cNvSpPr/>
            <p:nvPr/>
          </p:nvSpPr>
          <p:spPr>
            <a:xfrm>
              <a:off x="6335019" y="1620753"/>
              <a:ext cx="2376000" cy="252000"/>
            </a:xfrm>
            <a:prstGeom prst="roundRect">
              <a:avLst>
                <a:gd name="adj" fmla="val 42440"/>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04" name="TextBox 103">
              <a:extLst>
                <a:ext uri="{FF2B5EF4-FFF2-40B4-BE49-F238E27FC236}">
                  <a16:creationId xmlns:a16="http://schemas.microsoft.com/office/drawing/2014/main" id="{C8527E2E-2531-45FE-81A0-242321303D13}"/>
                </a:ext>
              </a:extLst>
            </p:cNvPr>
            <p:cNvSpPr txBox="1"/>
            <p:nvPr/>
          </p:nvSpPr>
          <p:spPr>
            <a:xfrm>
              <a:off x="6379217"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30%</a:t>
              </a:r>
            </a:p>
          </p:txBody>
        </p:sp>
        <p:sp>
          <p:nvSpPr>
            <p:cNvPr id="105" name="TextBox 104">
              <a:extLst>
                <a:ext uri="{FF2B5EF4-FFF2-40B4-BE49-F238E27FC236}">
                  <a16:creationId xmlns:a16="http://schemas.microsoft.com/office/drawing/2014/main" id="{7F13B43C-CB69-430E-8236-9539BF0ED0E3}"/>
                </a:ext>
              </a:extLst>
            </p:cNvPr>
            <p:cNvSpPr txBox="1"/>
            <p:nvPr/>
          </p:nvSpPr>
          <p:spPr>
            <a:xfrm>
              <a:off x="7158197"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EBIT Margin</a:t>
              </a:r>
            </a:p>
          </p:txBody>
        </p:sp>
        <p:sp>
          <p:nvSpPr>
            <p:cNvPr id="106" name="Rounded Rectangle 20">
              <a:extLst>
                <a:ext uri="{FF2B5EF4-FFF2-40B4-BE49-F238E27FC236}">
                  <a16:creationId xmlns:a16="http://schemas.microsoft.com/office/drawing/2014/main" id="{B84B7B3D-F36C-4E3D-A1D7-B10586BFDDD0}"/>
                </a:ext>
              </a:extLst>
            </p:cNvPr>
            <p:cNvSpPr/>
            <p:nvPr/>
          </p:nvSpPr>
          <p:spPr>
            <a:xfrm>
              <a:off x="6434254" y="1693020"/>
              <a:ext cx="644301"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07" name="Group 106">
            <a:extLst>
              <a:ext uri="{FF2B5EF4-FFF2-40B4-BE49-F238E27FC236}">
                <a16:creationId xmlns:a16="http://schemas.microsoft.com/office/drawing/2014/main" id="{E9943113-427A-4346-8888-C380575ED52C}"/>
              </a:ext>
            </a:extLst>
          </p:cNvPr>
          <p:cNvGrpSpPr/>
          <p:nvPr/>
        </p:nvGrpSpPr>
        <p:grpSpPr>
          <a:xfrm>
            <a:off x="-3564560" y="972640"/>
            <a:ext cx="2680141" cy="1066621"/>
            <a:chOff x="9060381" y="972640"/>
            <a:chExt cx="2680141" cy="1066621"/>
          </a:xfrm>
        </p:grpSpPr>
        <p:sp>
          <p:nvSpPr>
            <p:cNvPr id="108" name="Rounded Rectangle 11">
              <a:extLst>
                <a:ext uri="{FF2B5EF4-FFF2-40B4-BE49-F238E27FC236}">
                  <a16:creationId xmlns:a16="http://schemas.microsoft.com/office/drawing/2014/main" id="{77447260-D668-4C64-ADE2-38C86352CAA6}"/>
                </a:ext>
              </a:extLst>
            </p:cNvPr>
            <p:cNvSpPr/>
            <p:nvPr/>
          </p:nvSpPr>
          <p:spPr>
            <a:xfrm>
              <a:off x="9060381" y="972640"/>
              <a:ext cx="2680141" cy="1066621"/>
            </a:xfrm>
            <a:prstGeom prst="roundRect">
              <a:avLst>
                <a:gd name="adj" fmla="val 23218"/>
              </a:avLst>
            </a:prstGeom>
            <a:solidFill>
              <a:srgbClr val="0073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109" name="Rounded Rectangle 14">
              <a:extLst>
                <a:ext uri="{FF2B5EF4-FFF2-40B4-BE49-F238E27FC236}">
                  <a16:creationId xmlns:a16="http://schemas.microsoft.com/office/drawing/2014/main" id="{CAC9EB71-505C-471E-87D7-0628BDD7E7A7}"/>
                </a:ext>
              </a:extLst>
            </p:cNvPr>
            <p:cNvSpPr/>
            <p:nvPr/>
          </p:nvSpPr>
          <p:spPr>
            <a:xfrm>
              <a:off x="9203652" y="1620753"/>
              <a:ext cx="2376000" cy="252000"/>
            </a:xfrm>
            <a:prstGeom prst="roundRect">
              <a:avLst>
                <a:gd name="adj" fmla="val 34881"/>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110" name="TextBox 109">
              <a:extLst>
                <a:ext uri="{FF2B5EF4-FFF2-40B4-BE49-F238E27FC236}">
                  <a16:creationId xmlns:a16="http://schemas.microsoft.com/office/drawing/2014/main" id="{3CC1EF72-9DF3-484D-A282-2CC9A7899194}"/>
                </a:ext>
              </a:extLst>
            </p:cNvPr>
            <p:cNvSpPr txBox="1"/>
            <p:nvPr/>
          </p:nvSpPr>
          <p:spPr>
            <a:xfrm>
              <a:off x="9247850" y="1118290"/>
              <a:ext cx="987616" cy="369332"/>
            </a:xfrm>
            <a:prstGeom prst="rect">
              <a:avLst/>
            </a:prstGeom>
            <a:noFill/>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25%</a:t>
              </a:r>
            </a:p>
          </p:txBody>
        </p:sp>
        <p:sp>
          <p:nvSpPr>
            <p:cNvPr id="111" name="TextBox 110">
              <a:extLst>
                <a:ext uri="{FF2B5EF4-FFF2-40B4-BE49-F238E27FC236}">
                  <a16:creationId xmlns:a16="http://schemas.microsoft.com/office/drawing/2014/main" id="{255F6D64-56CA-491A-8320-05C5D0BCC524}"/>
                </a:ext>
              </a:extLst>
            </p:cNvPr>
            <p:cNvSpPr txBox="1"/>
            <p:nvPr/>
          </p:nvSpPr>
          <p:spPr>
            <a:xfrm>
              <a:off x="10026830" y="1226012"/>
              <a:ext cx="1527570" cy="153888"/>
            </a:xfrm>
            <a:prstGeom prst="rect">
              <a:avLst/>
            </a:prstGeom>
            <a:noFill/>
          </p:spPr>
          <p:txBody>
            <a:bodyPr wrap="square" lIns="0" tIns="0" rIns="0" bIns="0" rtlCol="0" anchor="ctr">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glow>
                      <a:srgbClr val="FF3399">
                        <a:alpha val="24000"/>
                      </a:srgbClr>
                    </a:glow>
                  </a:effectLst>
                  <a:uLnTx/>
                  <a:uFillTx/>
                  <a:latin typeface="Century Gothic" panose="020B0502020202020204" pitchFamily="34" charset="0"/>
                  <a:ea typeface="+mn-ea"/>
                  <a:cs typeface="+mn-cs"/>
                </a:rPr>
                <a:t>Net Profit Margin</a:t>
              </a:r>
            </a:p>
          </p:txBody>
        </p:sp>
        <p:sp>
          <p:nvSpPr>
            <p:cNvPr id="112" name="Rounded Rectangle 15">
              <a:extLst>
                <a:ext uri="{FF2B5EF4-FFF2-40B4-BE49-F238E27FC236}">
                  <a16:creationId xmlns:a16="http://schemas.microsoft.com/office/drawing/2014/main" id="{A64D18CB-7CC5-4352-B75F-9B7EF312709C}"/>
                </a:ext>
              </a:extLst>
            </p:cNvPr>
            <p:cNvSpPr/>
            <p:nvPr/>
          </p:nvSpPr>
          <p:spPr>
            <a:xfrm>
              <a:off x="9302887" y="1693020"/>
              <a:ext cx="509941" cy="108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grpSp>
      <p:grpSp>
        <p:nvGrpSpPr>
          <p:cNvPr id="113" name="Group 112">
            <a:extLst>
              <a:ext uri="{FF2B5EF4-FFF2-40B4-BE49-F238E27FC236}">
                <a16:creationId xmlns:a16="http://schemas.microsoft.com/office/drawing/2014/main" id="{FCCE2F82-235D-4658-8005-91307C172E11}"/>
              </a:ext>
            </a:extLst>
          </p:cNvPr>
          <p:cNvGrpSpPr/>
          <p:nvPr/>
        </p:nvGrpSpPr>
        <p:grpSpPr>
          <a:xfrm>
            <a:off x="-19366390" y="4388452"/>
            <a:ext cx="11289043" cy="1978327"/>
            <a:chOff x="451479" y="4388452"/>
            <a:chExt cx="11289043" cy="1978327"/>
          </a:xfrm>
        </p:grpSpPr>
        <p:grpSp>
          <p:nvGrpSpPr>
            <p:cNvPr id="114" name="Group 113">
              <a:extLst>
                <a:ext uri="{FF2B5EF4-FFF2-40B4-BE49-F238E27FC236}">
                  <a16:creationId xmlns:a16="http://schemas.microsoft.com/office/drawing/2014/main" id="{F707664B-17FB-4AB9-A9E0-5ED3498CEBE1}"/>
                </a:ext>
              </a:extLst>
            </p:cNvPr>
            <p:cNvGrpSpPr/>
            <p:nvPr/>
          </p:nvGrpSpPr>
          <p:grpSpPr>
            <a:xfrm>
              <a:off x="451479" y="4388452"/>
              <a:ext cx="11289043" cy="1978327"/>
              <a:chOff x="451479" y="4388452"/>
              <a:chExt cx="11289043" cy="1978327"/>
            </a:xfrm>
          </p:grpSpPr>
          <p:sp>
            <p:nvSpPr>
              <p:cNvPr id="116" name="Rounded Rectangle 9">
                <a:extLst>
                  <a:ext uri="{FF2B5EF4-FFF2-40B4-BE49-F238E27FC236}">
                    <a16:creationId xmlns:a16="http://schemas.microsoft.com/office/drawing/2014/main" id="{DDD1A8B3-B53D-4272-9EB2-53D204A53DB1}"/>
                  </a:ext>
                </a:extLst>
              </p:cNvPr>
              <p:cNvSpPr/>
              <p:nvPr/>
            </p:nvSpPr>
            <p:spPr>
              <a:xfrm>
                <a:off x="451479" y="4388452"/>
                <a:ext cx="11289043" cy="1978327"/>
              </a:xfrm>
              <a:prstGeom prst="roundRect">
                <a:avLst>
                  <a:gd name="adj" fmla="val 13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2F2F2"/>
                  </a:solidFill>
                  <a:effectLst/>
                  <a:uLnTx/>
                  <a:uFillTx/>
                  <a:latin typeface="Century Gothic" panose="020B0502020202020204" pitchFamily="34" charset="0"/>
                  <a:ea typeface="+mn-ea"/>
                  <a:cs typeface="+mn-cs"/>
                </a:endParaRPr>
              </a:p>
            </p:txBody>
          </p:sp>
          <p:sp>
            <p:nvSpPr>
              <p:cNvPr id="117" name="TextBox 116">
                <a:extLst>
                  <a:ext uri="{FF2B5EF4-FFF2-40B4-BE49-F238E27FC236}">
                    <a16:creationId xmlns:a16="http://schemas.microsoft.com/office/drawing/2014/main" id="{67235C5F-1865-45DD-893C-C6C1164F703A}"/>
                  </a:ext>
                </a:extLst>
              </p:cNvPr>
              <p:cNvSpPr txBox="1"/>
              <p:nvPr/>
            </p:nvSpPr>
            <p:spPr>
              <a:xfrm>
                <a:off x="628653" y="4565607"/>
                <a:ext cx="3284689" cy="18466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00" normalizeH="0" baseline="0" noProof="0" dirty="0">
                    <a:ln>
                      <a:noFill/>
                    </a:ln>
                    <a:solidFill>
                      <a:srgbClr val="0D0D0D"/>
                    </a:solidFill>
                    <a:effectLst>
                      <a:glow>
                        <a:srgbClr val="FF3399">
                          <a:alpha val="24000"/>
                        </a:srgbClr>
                      </a:glow>
                    </a:effectLst>
                    <a:uLnTx/>
                    <a:uFillTx/>
                    <a:latin typeface="Century Gothic" panose="020B0502020202020204" pitchFamily="34" charset="0"/>
                    <a:ea typeface="+mn-ea"/>
                    <a:cs typeface="+mn-cs"/>
                  </a:rPr>
                  <a:t>OPERATIONAL EXPENSES</a:t>
                </a:r>
              </a:p>
            </p:txBody>
          </p:sp>
        </p:grpSp>
        <p:graphicFrame>
          <p:nvGraphicFramePr>
            <p:cNvPr id="115" name="Chart 114">
              <a:extLst>
                <a:ext uri="{FF2B5EF4-FFF2-40B4-BE49-F238E27FC236}">
                  <a16:creationId xmlns:a16="http://schemas.microsoft.com/office/drawing/2014/main" id="{5FEC34DB-3F5C-4B83-9A85-622860DFF8EA}"/>
                </a:ext>
              </a:extLst>
            </p:cNvPr>
            <p:cNvGraphicFramePr/>
            <p:nvPr>
              <p:extLst>
                <p:ext uri="{D42A27DB-BD31-4B8C-83A1-F6EECF244321}">
                  <p14:modId xmlns:p14="http://schemas.microsoft.com/office/powerpoint/2010/main" val="2586000976"/>
                </p:ext>
              </p:extLst>
            </p:nvPr>
          </p:nvGraphicFramePr>
          <p:xfrm>
            <a:off x="571548" y="4496157"/>
            <a:ext cx="11032079" cy="1763902"/>
          </p:xfrm>
          <a:graphic>
            <a:graphicData uri="http://schemas.openxmlformats.org/drawingml/2006/chart">
              <c:chart xmlns:c="http://schemas.openxmlformats.org/drawingml/2006/chart" xmlns:r="http://schemas.openxmlformats.org/officeDocument/2006/relationships" r:id="rId7"/>
            </a:graphicData>
          </a:graphic>
        </p:graphicFrame>
      </p:grpSp>
      <p:sp>
        <p:nvSpPr>
          <p:cNvPr id="5" name="Rectangle: Rounded Corners 4">
            <a:extLst>
              <a:ext uri="{FF2B5EF4-FFF2-40B4-BE49-F238E27FC236}">
                <a16:creationId xmlns:a16="http://schemas.microsoft.com/office/drawing/2014/main" id="{6633BE24-A8EF-4BD2-8595-B886B7635058}"/>
              </a:ext>
            </a:extLst>
          </p:cNvPr>
          <p:cNvSpPr/>
          <p:nvPr/>
        </p:nvSpPr>
        <p:spPr>
          <a:xfrm>
            <a:off x="3331365" y="0"/>
            <a:ext cx="9555960" cy="6857999"/>
          </a:xfrm>
          <a:prstGeom prst="roundRect">
            <a:avLst>
              <a:gd name="adj" fmla="val 10286"/>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69" name="Picture 168">
            <a:extLst>
              <a:ext uri="{FF2B5EF4-FFF2-40B4-BE49-F238E27FC236}">
                <a16:creationId xmlns:a16="http://schemas.microsoft.com/office/drawing/2014/main" id="{9E069125-4AC6-48BF-B452-908189620A65}"/>
              </a:ext>
            </a:extLst>
          </p:cNvPr>
          <p:cNvPicPr>
            <a:picLocks noChangeAspect="1"/>
          </p:cNvPicPr>
          <p:nvPr/>
        </p:nvPicPr>
        <p:blipFill>
          <a:blip r:embed="rId8">
            <a:extLst>
              <a:ext uri="{BEBA8EAE-BF5A-486C-A8C5-ECC9F3942E4B}">
                <a14:imgProps xmlns:a14="http://schemas.microsoft.com/office/drawing/2010/main">
                  <a14:imgLayer r:embed="rId9">
                    <a14:imgEffect>
                      <a14:artisticBlur/>
                    </a14:imgEffect>
                  </a14:imgLayer>
                </a14:imgProps>
              </a:ext>
            </a:extLst>
          </a:blip>
          <a:stretch>
            <a:fillRect/>
          </a:stretch>
        </p:blipFill>
        <p:spPr>
          <a:xfrm>
            <a:off x="1136208" y="-16497307"/>
            <a:ext cx="4071602" cy="6727720"/>
          </a:xfrm>
          <a:prstGeom prst="rect">
            <a:avLst/>
          </a:prstGeom>
        </p:spPr>
      </p:pic>
      <p:pic>
        <p:nvPicPr>
          <p:cNvPr id="170" name="Picture 169">
            <a:extLst>
              <a:ext uri="{FF2B5EF4-FFF2-40B4-BE49-F238E27FC236}">
                <a16:creationId xmlns:a16="http://schemas.microsoft.com/office/drawing/2014/main" id="{5348001D-849C-4315-B06F-58173EAECD9C}"/>
              </a:ext>
            </a:extLst>
          </p:cNvPr>
          <p:cNvPicPr>
            <a:picLocks noChangeAspect="1"/>
          </p:cNvPicPr>
          <p:nvPr/>
        </p:nvPicPr>
        <p:blipFill>
          <a:blip r:embed="rId10">
            <a:extLst>
              <a:ext uri="{BEBA8EAE-BF5A-486C-A8C5-ECC9F3942E4B}">
                <a14:imgProps xmlns:a14="http://schemas.microsoft.com/office/drawing/2010/main">
                  <a14:imgLayer r:embed="rId11">
                    <a14:imgEffect>
                      <a14:artisticBlur/>
                    </a14:imgEffect>
                  </a14:imgLayer>
                </a14:imgProps>
              </a:ext>
            </a:extLst>
          </a:blip>
          <a:stretch>
            <a:fillRect/>
          </a:stretch>
        </p:blipFill>
        <p:spPr>
          <a:xfrm>
            <a:off x="-1199551" y="-9134527"/>
            <a:ext cx="3916157" cy="6947721"/>
          </a:xfrm>
          <a:prstGeom prst="rect">
            <a:avLst/>
          </a:prstGeom>
        </p:spPr>
      </p:pic>
      <p:sp>
        <p:nvSpPr>
          <p:cNvPr id="171" name="Rectangle: Rounded Corners 170">
            <a:extLst>
              <a:ext uri="{FF2B5EF4-FFF2-40B4-BE49-F238E27FC236}">
                <a16:creationId xmlns:a16="http://schemas.microsoft.com/office/drawing/2014/main" id="{5E7440C6-9117-4270-9C96-31D14C087EF6}"/>
              </a:ext>
            </a:extLst>
          </p:cNvPr>
          <p:cNvSpPr/>
          <p:nvPr/>
        </p:nvSpPr>
        <p:spPr>
          <a:xfrm>
            <a:off x="6131679" y="-10107030"/>
            <a:ext cx="4244160" cy="4363163"/>
          </a:xfrm>
          <a:prstGeom prst="roundRect">
            <a:avLst>
              <a:gd name="adj" fmla="val 50000"/>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2" name="Textfeld 24">
            <a:extLst>
              <a:ext uri="{FF2B5EF4-FFF2-40B4-BE49-F238E27FC236}">
                <a16:creationId xmlns:a16="http://schemas.microsoft.com/office/drawing/2014/main" id="{9F5F0112-D7A0-4742-B7A4-608A09B8971F}"/>
              </a:ext>
            </a:extLst>
          </p:cNvPr>
          <p:cNvSpPr txBox="1"/>
          <p:nvPr/>
        </p:nvSpPr>
        <p:spPr>
          <a:xfrm rot="15534861">
            <a:off x="1511471" y="-7728923"/>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173" name="TextBox 172">
            <a:extLst>
              <a:ext uri="{FF2B5EF4-FFF2-40B4-BE49-F238E27FC236}">
                <a16:creationId xmlns:a16="http://schemas.microsoft.com/office/drawing/2014/main" id="{782DE86F-A0EA-40FF-9579-81CAB2AD1497}"/>
              </a:ext>
            </a:extLst>
          </p:cNvPr>
          <p:cNvSpPr txBox="1"/>
          <p:nvPr/>
        </p:nvSpPr>
        <p:spPr>
          <a:xfrm>
            <a:off x="1647520" y="-8480020"/>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15%</a:t>
            </a:r>
            <a:endParaRPr lang="ru-UA" sz="5000" b="1">
              <a:solidFill>
                <a:schemeClr val="accent1"/>
              </a:solidFill>
              <a:latin typeface="Century Gothic" panose="020B0502020202020204" pitchFamily="34" charset="0"/>
            </a:endParaRPr>
          </a:p>
        </p:txBody>
      </p:sp>
      <p:sp>
        <p:nvSpPr>
          <p:cNvPr id="174" name="TextBox 173">
            <a:extLst>
              <a:ext uri="{FF2B5EF4-FFF2-40B4-BE49-F238E27FC236}">
                <a16:creationId xmlns:a16="http://schemas.microsoft.com/office/drawing/2014/main" id="{FB0CF300-02D2-46D8-9B6A-9BF62EFC2956}"/>
              </a:ext>
            </a:extLst>
          </p:cNvPr>
          <p:cNvSpPr txBox="1"/>
          <p:nvPr/>
        </p:nvSpPr>
        <p:spPr>
          <a:xfrm>
            <a:off x="1647520" y="-7301488"/>
            <a:ext cx="1638201" cy="861774"/>
          </a:xfrm>
          <a:prstGeom prst="rect">
            <a:avLst/>
          </a:prstGeom>
          <a:noFill/>
        </p:spPr>
        <p:txBody>
          <a:bodyPr wrap="square" rtlCol="0">
            <a:spAutoFit/>
          </a:bodyPr>
          <a:lstStyle/>
          <a:p>
            <a:r>
              <a:rPr lang="en-US" sz="5000" b="1" dirty="0">
                <a:solidFill>
                  <a:schemeClr val="accent1"/>
                </a:solidFill>
                <a:latin typeface="Century Gothic" panose="020B0502020202020204" pitchFamily="34" charset="0"/>
              </a:rPr>
              <a:t>32%</a:t>
            </a:r>
            <a:endParaRPr lang="ru-UA" sz="5000" b="1" dirty="0">
              <a:solidFill>
                <a:schemeClr val="accent1"/>
              </a:solidFill>
              <a:latin typeface="Century Gothic" panose="020B0502020202020204" pitchFamily="34" charset="0"/>
            </a:endParaRPr>
          </a:p>
        </p:txBody>
      </p:sp>
      <p:sp>
        <p:nvSpPr>
          <p:cNvPr id="175" name="TextBox 174">
            <a:extLst>
              <a:ext uri="{FF2B5EF4-FFF2-40B4-BE49-F238E27FC236}">
                <a16:creationId xmlns:a16="http://schemas.microsoft.com/office/drawing/2014/main" id="{36321F4C-DF49-4E95-AAEF-CC43F35E87F4}"/>
              </a:ext>
            </a:extLst>
          </p:cNvPr>
          <p:cNvSpPr txBox="1"/>
          <p:nvPr/>
        </p:nvSpPr>
        <p:spPr>
          <a:xfrm>
            <a:off x="3158124" y="-7251413"/>
            <a:ext cx="2035150"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performed two more more transactions within one year of signing up</a:t>
            </a:r>
            <a:endParaRPr lang="ru-UA" sz="1000" dirty="0">
              <a:solidFill>
                <a:schemeClr val="tx1">
                  <a:lumMod val="50000"/>
                </a:schemeClr>
              </a:solidFill>
              <a:latin typeface="Century Gothic" panose="020B0502020202020204" pitchFamily="34" charset="0"/>
            </a:endParaRPr>
          </a:p>
        </p:txBody>
      </p:sp>
      <p:sp>
        <p:nvSpPr>
          <p:cNvPr id="176" name="TextBox 175">
            <a:extLst>
              <a:ext uri="{FF2B5EF4-FFF2-40B4-BE49-F238E27FC236}">
                <a16:creationId xmlns:a16="http://schemas.microsoft.com/office/drawing/2014/main" id="{18A3312C-8B88-44FF-869F-77F130594901}"/>
              </a:ext>
            </a:extLst>
          </p:cNvPr>
          <p:cNvSpPr txBox="1"/>
          <p:nvPr/>
        </p:nvSpPr>
        <p:spPr>
          <a:xfrm>
            <a:off x="3158124" y="-8403116"/>
            <a:ext cx="1963936" cy="684996"/>
          </a:xfrm>
          <a:prstGeom prst="rect">
            <a:avLst/>
          </a:prstGeom>
          <a:noFill/>
        </p:spPr>
        <p:txBody>
          <a:bodyPr wrap="square" rtlCol="0">
            <a:spAutoFit/>
          </a:bodyPr>
          <a:lstStyle/>
          <a:p>
            <a:pPr>
              <a:lnSpc>
                <a:spcPts val="1600"/>
              </a:lnSpc>
            </a:pPr>
            <a:r>
              <a:rPr lang="en-US" sz="1000" dirty="0">
                <a:solidFill>
                  <a:schemeClr val="tx1">
                    <a:lumMod val="50000"/>
                  </a:schemeClr>
                </a:solidFill>
                <a:latin typeface="Century Gothic" panose="020B0502020202020204" pitchFamily="34" charset="0"/>
              </a:rPr>
              <a:t>Customers have referred at least one friend who also became a registered user</a:t>
            </a:r>
            <a:endParaRPr lang="ru-UA" sz="1000" dirty="0">
              <a:solidFill>
                <a:schemeClr val="tx1">
                  <a:lumMod val="50000"/>
                </a:schemeClr>
              </a:solidFill>
              <a:latin typeface="Century Gothic" panose="020B0502020202020204" pitchFamily="34" charset="0"/>
            </a:endParaRPr>
          </a:p>
        </p:txBody>
      </p:sp>
      <p:sp>
        <p:nvSpPr>
          <p:cNvPr id="177" name="Textfeld 24">
            <a:extLst>
              <a:ext uri="{FF2B5EF4-FFF2-40B4-BE49-F238E27FC236}">
                <a16:creationId xmlns:a16="http://schemas.microsoft.com/office/drawing/2014/main" id="{23613C5C-B1DF-4547-A82A-94DD0B422723}"/>
              </a:ext>
            </a:extLst>
          </p:cNvPr>
          <p:cNvSpPr txBox="1"/>
          <p:nvPr/>
        </p:nvSpPr>
        <p:spPr>
          <a:xfrm rot="17190818">
            <a:off x="4945321" y="-7797689"/>
            <a:ext cx="9847868" cy="923330"/>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5400" spc="540" dirty="0">
                <a:gradFill flip="none" rotWithShape="1">
                  <a:gsLst>
                    <a:gs pos="0">
                      <a:srgbClr val="005FD2"/>
                    </a:gs>
                    <a:gs pos="50000">
                      <a:srgbClr val="0073FE"/>
                    </a:gs>
                    <a:gs pos="100000">
                      <a:srgbClr val="579FFF"/>
                    </a:gs>
                  </a:gsLst>
                  <a:lin ang="0" scaled="1"/>
                  <a:tileRect/>
                </a:gradFill>
              </a:rPr>
              <a:t>PRODUCT MOCKUP</a:t>
            </a:r>
            <a:endParaRPr lang="de-DE" sz="5400" spc="540" dirty="0">
              <a:gradFill flip="none" rotWithShape="1">
                <a:gsLst>
                  <a:gs pos="0">
                    <a:srgbClr val="005FD2"/>
                  </a:gs>
                  <a:gs pos="50000">
                    <a:srgbClr val="0073FE"/>
                  </a:gs>
                  <a:gs pos="100000">
                    <a:srgbClr val="579FFF"/>
                  </a:gs>
                </a:gsLst>
                <a:lin ang="0" scaled="1"/>
                <a:tileRect/>
              </a:gradFill>
            </a:endParaRPr>
          </a:p>
        </p:txBody>
      </p:sp>
      <p:sp>
        <p:nvSpPr>
          <p:cNvPr id="178" name="Oval 177">
            <a:extLst>
              <a:ext uri="{FF2B5EF4-FFF2-40B4-BE49-F238E27FC236}">
                <a16:creationId xmlns:a16="http://schemas.microsoft.com/office/drawing/2014/main" id="{1DEDA39E-BEB2-4542-988E-90B66D8677A3}"/>
              </a:ext>
            </a:extLst>
          </p:cNvPr>
          <p:cNvSpPr/>
          <p:nvPr/>
        </p:nvSpPr>
        <p:spPr>
          <a:xfrm>
            <a:off x="6711964" y="-7231963"/>
            <a:ext cx="3077023" cy="1046580"/>
          </a:xfrm>
          <a:prstGeom prst="ellipse">
            <a:avLst/>
          </a:prstGeom>
          <a:solidFill>
            <a:srgbClr val="005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79" name="Picture 178">
            <a:extLst>
              <a:ext uri="{FF2B5EF4-FFF2-40B4-BE49-F238E27FC236}">
                <a16:creationId xmlns:a16="http://schemas.microsoft.com/office/drawing/2014/main" id="{863E3BFE-336D-4B57-9E88-9C664BE2E961}"/>
              </a:ext>
            </a:extLst>
          </p:cNvPr>
          <p:cNvPicPr>
            <a:picLocks noChangeAspect="1"/>
          </p:cNvPicPr>
          <p:nvPr/>
        </p:nvPicPr>
        <p:blipFill>
          <a:blip r:embed="rId12"/>
          <a:stretch>
            <a:fillRect/>
          </a:stretch>
        </p:blipFill>
        <p:spPr>
          <a:xfrm>
            <a:off x="7663421" y="-12007665"/>
            <a:ext cx="2981202" cy="4925995"/>
          </a:xfrm>
          <a:prstGeom prst="rect">
            <a:avLst/>
          </a:prstGeom>
        </p:spPr>
      </p:pic>
      <p:pic>
        <p:nvPicPr>
          <p:cNvPr id="180" name="Picture 179">
            <a:extLst>
              <a:ext uri="{FF2B5EF4-FFF2-40B4-BE49-F238E27FC236}">
                <a16:creationId xmlns:a16="http://schemas.microsoft.com/office/drawing/2014/main" id="{879EB34C-F229-4B42-8823-3968FE388403}"/>
              </a:ext>
            </a:extLst>
          </p:cNvPr>
          <p:cNvPicPr>
            <a:picLocks noChangeAspect="1"/>
          </p:cNvPicPr>
          <p:nvPr/>
        </p:nvPicPr>
        <p:blipFill>
          <a:blip r:embed="rId13"/>
          <a:stretch>
            <a:fillRect/>
          </a:stretch>
        </p:blipFill>
        <p:spPr>
          <a:xfrm>
            <a:off x="6194833" y="-11070894"/>
            <a:ext cx="2470388" cy="4382758"/>
          </a:xfrm>
          <a:prstGeom prst="rect">
            <a:avLst/>
          </a:prstGeom>
        </p:spPr>
      </p:pic>
      <p:grpSp>
        <p:nvGrpSpPr>
          <p:cNvPr id="181" name="Group 180">
            <a:extLst>
              <a:ext uri="{FF2B5EF4-FFF2-40B4-BE49-F238E27FC236}">
                <a16:creationId xmlns:a16="http://schemas.microsoft.com/office/drawing/2014/main" id="{F76E9324-9911-4E91-A2CC-251946759770}"/>
              </a:ext>
            </a:extLst>
          </p:cNvPr>
          <p:cNvGrpSpPr/>
          <p:nvPr/>
        </p:nvGrpSpPr>
        <p:grpSpPr>
          <a:xfrm>
            <a:off x="1574871" y="-9901360"/>
            <a:ext cx="3476419" cy="1184533"/>
            <a:chOff x="1574871" y="2286721"/>
            <a:chExt cx="3476419" cy="1184533"/>
          </a:xfrm>
        </p:grpSpPr>
        <p:sp>
          <p:nvSpPr>
            <p:cNvPr id="182" name="Rectangle: Rounded Corners 181">
              <a:extLst>
                <a:ext uri="{FF2B5EF4-FFF2-40B4-BE49-F238E27FC236}">
                  <a16:creationId xmlns:a16="http://schemas.microsoft.com/office/drawing/2014/main" id="{2F1B20A9-E1D9-4E2C-8A9F-442ADFF1E200}"/>
                </a:ext>
              </a:extLst>
            </p:cNvPr>
            <p:cNvSpPr/>
            <p:nvPr/>
          </p:nvSpPr>
          <p:spPr>
            <a:xfrm>
              <a:off x="1727271" y="2439121"/>
              <a:ext cx="3145885" cy="1032133"/>
            </a:xfrm>
            <a:prstGeom prst="roundRect">
              <a:avLst>
                <a:gd name="adj" fmla="val 25636"/>
              </a:avLst>
            </a:prstGeom>
            <a:solidFill>
              <a:srgbClr val="579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3" name="Rectangle: Rounded Corners 182">
              <a:extLst>
                <a:ext uri="{FF2B5EF4-FFF2-40B4-BE49-F238E27FC236}">
                  <a16:creationId xmlns:a16="http://schemas.microsoft.com/office/drawing/2014/main" id="{58D0FA51-22FC-4029-8858-6254F72882D1}"/>
                </a:ext>
              </a:extLst>
            </p:cNvPr>
            <p:cNvSpPr/>
            <p:nvPr/>
          </p:nvSpPr>
          <p:spPr>
            <a:xfrm>
              <a:off x="1574871" y="2286721"/>
              <a:ext cx="3476419" cy="1094653"/>
            </a:xfrm>
            <a:prstGeom prst="roundRect">
              <a:avLst>
                <a:gd name="adj" fmla="val 25636"/>
              </a:avLst>
            </a:prstGeom>
            <a:gradFill flip="none" rotWithShape="1">
              <a:gsLst>
                <a:gs pos="0">
                  <a:srgbClr val="0073FE"/>
                </a:gs>
                <a:gs pos="100000">
                  <a:srgbClr val="0073F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84" name="Textfeld 24">
            <a:extLst>
              <a:ext uri="{FF2B5EF4-FFF2-40B4-BE49-F238E27FC236}">
                <a16:creationId xmlns:a16="http://schemas.microsoft.com/office/drawing/2014/main" id="{A5856056-B8DF-4548-8236-4245F15D4E1C}"/>
              </a:ext>
            </a:extLst>
          </p:cNvPr>
          <p:cNvSpPr txBox="1"/>
          <p:nvPr/>
        </p:nvSpPr>
        <p:spPr>
          <a:xfrm>
            <a:off x="1711836" y="-9811480"/>
            <a:ext cx="3202489" cy="888256"/>
          </a:xfrm>
          <a:prstGeom prst="rect">
            <a:avLst/>
          </a:prstGeom>
          <a:noFill/>
        </p:spPr>
        <p:txBody>
          <a:bodyPr wrap="square" rtlCol="0">
            <a:spAutoFit/>
          </a:bodyPr>
          <a:lstStyle>
            <a:defPPr>
              <a:defRPr lang="en-US"/>
            </a:defPPr>
            <a:lvl1pPr algn="ctr">
              <a:lnSpc>
                <a:spcPct val="150000"/>
              </a:lnSpc>
              <a:defRPr sz="1500">
                <a:latin typeface="Century Gothic" panose="020B0502020202020204" pitchFamily="34" charset="0"/>
              </a:defRPr>
            </a:lvl1pPr>
          </a:lstStyle>
          <a:p>
            <a:pPr algn="l"/>
            <a:r>
              <a:rPr lang="en-US" sz="1200" dirty="0">
                <a:solidFill>
                  <a:schemeClr val="bg1"/>
                </a:solidFill>
              </a:rPr>
              <a:t>Our product features a pleasant user interface that allows a user to complete a transaction under a minute.</a:t>
            </a:r>
            <a:endParaRPr lang="de-DE" sz="1200" dirty="0">
              <a:solidFill>
                <a:schemeClr val="bg1"/>
              </a:solidFill>
            </a:endParaRPr>
          </a:p>
        </p:txBody>
      </p:sp>
      <p:sp>
        <p:nvSpPr>
          <p:cNvPr id="185" name="Textfeld 24">
            <a:extLst>
              <a:ext uri="{FF2B5EF4-FFF2-40B4-BE49-F238E27FC236}">
                <a16:creationId xmlns:a16="http://schemas.microsoft.com/office/drawing/2014/main" id="{B249E18C-86F8-416A-BAE8-099EEBD8F6FC}"/>
              </a:ext>
            </a:extLst>
          </p:cNvPr>
          <p:cNvSpPr txBox="1"/>
          <p:nvPr/>
        </p:nvSpPr>
        <p:spPr>
          <a:xfrm>
            <a:off x="1521324" y="-10554634"/>
            <a:ext cx="3539465" cy="584775"/>
          </a:xfrm>
          <a:prstGeom prst="rect">
            <a:avLst/>
          </a:prstGeom>
          <a:noFill/>
        </p:spPr>
        <p:txBody>
          <a:bodyPr wrap="square" rtlCol="0">
            <a:spAutoFit/>
          </a:bodyPr>
          <a:lstStyle>
            <a:defPPr>
              <a:defRPr lang="en-US"/>
            </a:defPPr>
            <a:lvl1pPr algn="ctr">
              <a:defRPr sz="3500" b="1">
                <a:latin typeface="Century Gothic" panose="020B0502020202020204" pitchFamily="34" charset="0"/>
              </a:defRPr>
            </a:lvl1pPr>
          </a:lstStyle>
          <a:p>
            <a:r>
              <a:rPr lang="en-US" sz="3200" dirty="0">
                <a:gradFill flip="none" rotWithShape="1">
                  <a:gsLst>
                    <a:gs pos="0">
                      <a:srgbClr val="005FD2"/>
                    </a:gs>
                    <a:gs pos="50000">
                      <a:srgbClr val="0073FE"/>
                    </a:gs>
                    <a:gs pos="100000">
                      <a:srgbClr val="579FFF"/>
                    </a:gs>
                  </a:gsLst>
                  <a:lin ang="0" scaled="1"/>
                  <a:tileRect/>
                </a:gradFill>
              </a:rPr>
              <a:t>Product Mockup</a:t>
            </a:r>
            <a:endParaRPr lang="de-DE" sz="3200" dirty="0">
              <a:gradFill flip="none" rotWithShape="1">
                <a:gsLst>
                  <a:gs pos="0">
                    <a:srgbClr val="005FD2"/>
                  </a:gs>
                  <a:gs pos="50000">
                    <a:srgbClr val="0073FE"/>
                  </a:gs>
                  <a:gs pos="100000">
                    <a:srgbClr val="579FFF"/>
                  </a:gs>
                </a:gsLst>
                <a:lin ang="0" scaled="1"/>
                <a:tileRect/>
              </a:gradFill>
            </a:endParaRPr>
          </a:p>
        </p:txBody>
      </p:sp>
      <p:sp>
        <p:nvSpPr>
          <p:cNvPr id="57" name="Rectangle: Rounded Corners 56">
            <a:extLst>
              <a:ext uri="{FF2B5EF4-FFF2-40B4-BE49-F238E27FC236}">
                <a16:creationId xmlns:a16="http://schemas.microsoft.com/office/drawing/2014/main" id="{8563FD1B-5CCD-425B-AD27-D4CF69DB245A}"/>
              </a:ext>
            </a:extLst>
          </p:cNvPr>
          <p:cNvSpPr/>
          <p:nvPr/>
        </p:nvSpPr>
        <p:spPr>
          <a:xfrm>
            <a:off x="-1393371" y="-203200"/>
            <a:ext cx="5684233" cy="7132147"/>
          </a:xfrm>
          <a:prstGeom prst="roundRect">
            <a:avLst>
              <a:gd name="adj" fmla="val 7477"/>
            </a:avLst>
          </a:prstGeom>
          <a:solidFill>
            <a:srgbClr val="007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1" name="Textfeld 24">
            <a:extLst>
              <a:ext uri="{FF2B5EF4-FFF2-40B4-BE49-F238E27FC236}">
                <a16:creationId xmlns:a16="http://schemas.microsoft.com/office/drawing/2014/main" id="{503BBAA1-EBF6-3842-8419-259FC947DC18}"/>
              </a:ext>
            </a:extLst>
          </p:cNvPr>
          <p:cNvSpPr txBox="1"/>
          <p:nvPr/>
        </p:nvSpPr>
        <p:spPr>
          <a:xfrm>
            <a:off x="3295910" y="310128"/>
            <a:ext cx="5843374" cy="1015663"/>
          </a:xfrm>
          <a:prstGeom prst="rect">
            <a:avLst/>
          </a:prstGeom>
          <a:noFill/>
        </p:spPr>
        <p:txBody>
          <a:bodyPr wrap="square" rtlCol="0">
            <a:spAutoFit/>
          </a:bodyPr>
          <a:lstStyle/>
          <a:p>
            <a:pPr algn="ctr"/>
            <a:r>
              <a:rPr lang="en-US" sz="6000" b="1" dirty="0">
                <a:solidFill>
                  <a:schemeClr val="bg1"/>
                </a:solidFill>
                <a:latin typeface="Century Gothic" panose="020B0502020202020204" pitchFamily="34" charset="0"/>
              </a:rPr>
              <a:t>GANTT CHART</a:t>
            </a:r>
            <a:endParaRPr lang="en-US" sz="6000" dirty="0">
              <a:solidFill>
                <a:schemeClr val="bg1"/>
              </a:solidFill>
              <a:latin typeface="Century Gothic" panose="020B0502020202020204" pitchFamily="34" charset="0"/>
            </a:endParaRPr>
          </a:p>
        </p:txBody>
      </p:sp>
      <p:pic>
        <p:nvPicPr>
          <p:cNvPr id="4098" name="Picture 2" descr="gantt chart">
            <a:extLst>
              <a:ext uri="{FF2B5EF4-FFF2-40B4-BE49-F238E27FC236}">
                <a16:creationId xmlns:a16="http://schemas.microsoft.com/office/drawing/2014/main" id="{B1C6DD9E-1B24-4B0E-AEF9-93724A2098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7438" y="1620752"/>
            <a:ext cx="7270750" cy="451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99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0071FF"/>
      </a:accent1>
      <a:accent2>
        <a:srgbClr val="5348E6"/>
      </a:accent2>
      <a:accent3>
        <a:srgbClr val="7E7F7E"/>
      </a:accent3>
      <a:accent4>
        <a:srgbClr val="BFBEC1"/>
      </a:accent4>
      <a:accent5>
        <a:srgbClr val="03C591"/>
      </a:accent5>
      <a:accent6>
        <a:srgbClr val="16BAB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8657</TotalTime>
  <Words>1589</Words>
  <Application>Microsoft Office PowerPoint</Application>
  <PresentationFormat>Widescreen</PresentationFormat>
  <Paragraphs>230</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Century Gothic</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Pitch Deck (Part 3)</dc:title>
  <dc:subject>Ultimate Pitch Deck (Part 3)</dc:subject>
  <dc:creator>You Exec (https://youexec.com/resources)</dc:creator>
  <cp:keywords>You Exec (https:/youexec.com/resources)</cp:keywords>
  <dc:description>You Exec (https://youexec.com/resources)</dc:description>
  <cp:lastModifiedBy>Maria Ismail</cp:lastModifiedBy>
  <cp:revision>1680</cp:revision>
  <dcterms:created xsi:type="dcterms:W3CDTF">2021-07-04T06:05:21Z</dcterms:created>
  <dcterms:modified xsi:type="dcterms:W3CDTF">2022-01-20T08:25:41Z</dcterms:modified>
  <cp:category>You Exec (https://youexec.com/resources)</cp:category>
</cp:coreProperties>
</file>