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10" r:id="rId4"/>
    <p:sldId id="344" r:id="rId5"/>
    <p:sldId id="439" r:id="rId6"/>
    <p:sldId id="442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378" r:id="rId26"/>
    <p:sldId id="438" r:id="rId27"/>
    <p:sldId id="422" r:id="rId28"/>
    <p:sldId id="423" r:id="rId29"/>
    <p:sldId id="311" r:id="rId30"/>
    <p:sldId id="27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12.11.2018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910" y="1264355"/>
            <a:ext cx="643509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інтерфейс до іншої частини системи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(tag z) (attach-tag ’complex z))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(add-complex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’sub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(sub-complex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(mul-complex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’div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(div-complex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 y) (tag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(r a) (tag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" y="79572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Розглянуті раніше операції працюють з різними типами </a:t>
            </a:r>
            <a:r>
              <a:rPr lang="uk-UA" dirty="0"/>
              <a:t>даних як абсолютно незалежні. Таким чином, є окремі пакети для </a:t>
            </a:r>
            <a:r>
              <a:rPr lang="uk-UA" dirty="0" smtClean="0"/>
              <a:t>операцій додавання, </a:t>
            </a:r>
            <a:r>
              <a:rPr lang="uk-UA" dirty="0"/>
              <a:t>наприклад, двох звичайних чисел і двох комплексних чисел. </a:t>
            </a:r>
            <a:r>
              <a:rPr lang="uk-UA" dirty="0" smtClean="0"/>
              <a:t>Має </a:t>
            </a:r>
            <a:r>
              <a:rPr lang="uk-UA" dirty="0"/>
              <a:t>сенс визначати операції, які перетинають кордони типів, наприклад, складання комплексного числа зі звичайним. </a:t>
            </a:r>
          </a:p>
          <a:p>
            <a:r>
              <a:rPr lang="uk-UA" b="1" dirty="0" smtClean="0">
                <a:solidFill>
                  <a:srgbClr val="C00000"/>
                </a:solidFill>
              </a:rPr>
              <a:t>Ідея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Один </a:t>
            </a:r>
            <a:r>
              <a:rPr lang="uk-UA" dirty="0"/>
              <a:t>із способів управління операціями зі змішаними типами полягає в </a:t>
            </a:r>
            <a:r>
              <a:rPr lang="uk-UA" dirty="0" smtClean="0"/>
              <a:t>тому, щоб </a:t>
            </a:r>
            <a:r>
              <a:rPr lang="uk-UA" dirty="0"/>
              <a:t>визначити </a:t>
            </a:r>
            <a:r>
              <a:rPr lang="uk-UA" b="1" dirty="0"/>
              <a:t>окрему процедуру </a:t>
            </a:r>
            <a:r>
              <a:rPr lang="uk-UA" dirty="0"/>
              <a:t>для кожного поєднання типів, для яких операція має сенс. Наприклад, </a:t>
            </a:r>
            <a:r>
              <a:rPr lang="uk-UA" dirty="0" smtClean="0"/>
              <a:t>можна </a:t>
            </a:r>
            <a:r>
              <a:rPr lang="uk-UA" dirty="0"/>
              <a:t>розширити пакет роботи з комплексними числами і включити туди процедуру </a:t>
            </a:r>
            <a:r>
              <a:rPr lang="uk-UA" dirty="0" smtClean="0"/>
              <a:t>додавання комплексних </a:t>
            </a:r>
            <a:r>
              <a:rPr lang="uk-UA" dirty="0"/>
              <a:t>чисел </a:t>
            </a:r>
            <a:r>
              <a:rPr lang="uk-UA" dirty="0" smtClean="0"/>
              <a:t>до звичайних, </a:t>
            </a:r>
            <a:r>
              <a:rPr lang="uk-UA" dirty="0"/>
              <a:t>заносячи її в таблицю з міткою (</a:t>
            </a:r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scheme-number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585" y="100132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Поєднання даних різних типів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7290" y="4209187"/>
            <a:ext cx="625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(add-complex-to-</a:t>
            </a:r>
            <a:r>
              <a:rPr lang="en-US" dirty="0" err="1">
                <a:solidFill>
                  <a:srgbClr val="0000CC"/>
                </a:solidFill>
              </a:rPr>
              <a:t>schemenum</a:t>
            </a:r>
            <a:r>
              <a:rPr lang="en-US" dirty="0">
                <a:solidFill>
                  <a:srgbClr val="0000CC"/>
                </a:solidFill>
              </a:rPr>
              <a:t> z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(+ (real-part z)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(put ’add ’(complex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 x) (tag (add-complex-to-schemenum z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510" y="4209187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Недолік - </a:t>
            </a:r>
            <a:r>
              <a:rPr lang="uk-UA" dirty="0" err="1" smtClean="0"/>
              <a:t>громоздкість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543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9527" y="0"/>
            <a:ext cx="339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Приведення типів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394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Часто різні типи даних не зовсім незалежні, і якимось чином об'єкти одного типу можна розглядати як об'єкти іншого.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</a:t>
            </a:r>
            <a:r>
              <a:rPr lang="uk-UA" b="1" dirty="0"/>
              <a:t>приведенням типів (</a:t>
            </a:r>
            <a:r>
              <a:rPr lang="uk-UA" b="1" dirty="0" err="1"/>
              <a:t>coercion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uk-UA" dirty="0" smtClean="0"/>
              <a:t>потрібно </a:t>
            </a:r>
            <a:r>
              <a:rPr lang="uk-UA" dirty="0"/>
              <a:t>знайти деяку арифметичну комбінацію звичайного числа і комплексного, то </a:t>
            </a:r>
            <a:r>
              <a:rPr lang="uk-UA" dirty="0" smtClean="0"/>
              <a:t>можна </a:t>
            </a:r>
            <a:r>
              <a:rPr lang="uk-UA" dirty="0"/>
              <a:t>розглядати </a:t>
            </a:r>
            <a:r>
              <a:rPr lang="uk-UA" b="1" dirty="0"/>
              <a:t>звичайне число як таке комплексне, у якого уявна частина дорівнює нулю</a:t>
            </a:r>
            <a:r>
              <a:rPr lang="uk-UA" b="1" dirty="0" smtClean="0"/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>У </a:t>
            </a:r>
            <a:r>
              <a:rPr lang="ru-RU" dirty="0" err="1">
                <a:solidFill>
                  <a:srgbClr val="C00000"/>
                </a:solidFill>
              </a:rPr>
              <a:t>загальному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випадку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створити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процедури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приведення</a:t>
            </a:r>
            <a:r>
              <a:rPr lang="ru-RU" dirty="0" smtClean="0">
                <a:solidFill>
                  <a:srgbClr val="C00000"/>
                </a:solidFill>
              </a:rPr>
              <a:t> типу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переводять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одного типу в </a:t>
            </a:r>
            <a:r>
              <a:rPr lang="ru-RU" dirty="0" err="1">
                <a:solidFill>
                  <a:srgbClr val="C00000"/>
                </a:solidFill>
              </a:rPr>
              <a:t>еквівалентний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йому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іншого</a:t>
            </a:r>
            <a:r>
              <a:rPr lang="ru-RU" dirty="0">
                <a:solidFill>
                  <a:srgbClr val="C00000"/>
                </a:solidFill>
              </a:rPr>
              <a:t> типу.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3336" y="3431447"/>
            <a:ext cx="586554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(scheme-number-&gt;complex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make-complex-from-real-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(contents n) 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779" y="4308825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записуємо процедури приведення типу в спеціальну таблицю приведення типів, проіндексовану іменами двох типів: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82389" y="5186203"/>
            <a:ext cx="674648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(put-coercion ’scheme-number ’complex scheme-number-&gt;complex)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463" y="0"/>
            <a:ext cx="518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Алгоритм приведення типів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688" y="1454532"/>
            <a:ext cx="886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простоти </a:t>
            </a:r>
            <a:r>
              <a:rPr lang="uk-UA" dirty="0" smtClean="0"/>
              <a:t>розглядаємо </a:t>
            </a:r>
            <a:r>
              <a:rPr lang="uk-UA" dirty="0"/>
              <a:t>тільки той випадок, коли </a:t>
            </a:r>
            <a:r>
              <a:rPr lang="uk-UA" b="1" dirty="0"/>
              <a:t>аргументів два</a:t>
            </a:r>
            <a:r>
              <a:rPr lang="uk-UA" dirty="0"/>
              <a:t>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Перевіряємо </a:t>
            </a:r>
            <a:r>
              <a:rPr lang="uk-UA" dirty="0"/>
              <a:t>таблицю перетворення типів </a:t>
            </a:r>
            <a:r>
              <a:rPr lang="uk-UA" dirty="0" smtClean="0"/>
              <a:t>для визначення, </a:t>
            </a:r>
            <a:r>
              <a:rPr lang="uk-UA" dirty="0"/>
              <a:t>чи можна об'єкт першого типу привести до другого типу.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так, здійснюємо приведення і знову пробуємо операцію.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об'єкти першого типу в загальному випадку до другого не </a:t>
            </a:r>
            <a:r>
              <a:rPr lang="uk-UA" dirty="0" smtClean="0"/>
              <a:t>приводяться</a:t>
            </a:r>
            <a:r>
              <a:rPr lang="uk-UA" dirty="0"/>
              <a:t>, </a:t>
            </a:r>
            <a:r>
              <a:rPr lang="uk-UA" dirty="0" smtClean="0"/>
              <a:t>пробуємо </a:t>
            </a:r>
            <a:r>
              <a:rPr lang="uk-UA" dirty="0"/>
              <a:t>приведення в зворотному напрямку і дивимося, чи немає способу привести другий аргумент до типу першого.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Нарешті</a:t>
            </a:r>
            <a:r>
              <a:rPr lang="uk-UA" dirty="0"/>
              <a:t>, якщо немає ніякого відомого способу привести один тип до іншого, ми здаємося.</a:t>
            </a:r>
          </a:p>
        </p:txBody>
      </p:sp>
    </p:spTree>
    <p:extLst>
      <p:ext uri="{BB962C8B-B14F-4D97-AF65-F5344CB8AC3E}">
        <p14:creationId xmlns:p14="http://schemas.microsoft.com/office/powerpoint/2010/main" val="153091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131" y="909242"/>
            <a:ext cx="6880303" cy="55861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(apply-generic op .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((type-tags (map type-tag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</a:t>
            </a:r>
            <a:r>
              <a:rPr lang="da-DK" sz="1700" dirty="0" smtClean="0">
                <a:solidFill>
                  <a:srgbClr val="0000CC"/>
                </a:solidFill>
              </a:rPr>
              <a:t>(</a:t>
            </a:r>
            <a:r>
              <a:rPr lang="da-DK" sz="1700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proc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 proc (map contents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(= (length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 2)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((type1 (car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type2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a1 (car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((t1-&gt;t2 (get-coercion type1 type2))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fr-FR" sz="1700" dirty="0" smtClean="0">
                <a:solidFill>
                  <a:srgbClr val="0000CC"/>
                </a:solidFill>
              </a:rPr>
              <a:t>(</a:t>
            </a:r>
            <a:r>
              <a:rPr lang="fr-FR" sz="1700" dirty="0">
                <a:solidFill>
                  <a:srgbClr val="0000CC"/>
                </a:solidFill>
              </a:rPr>
              <a:t>t2-&gt;t1 (get-coercion type2 type1)))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cond</a:t>
            </a:r>
            <a:r>
              <a:rPr lang="en-US" sz="1700" dirty="0">
                <a:solidFill>
                  <a:srgbClr val="0000CC"/>
                </a:solidFill>
              </a:rPr>
              <a:t> (t1-&gt;t2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(t1-&gt;t2 a1) a2))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t2-&gt;t1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a1 (t2-&gt;t1 a2)))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                             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"</a:t>
            </a:r>
            <a:r>
              <a:rPr lang="ru-RU" sz="1700" dirty="0" smtClean="0">
                <a:solidFill>
                  <a:srgbClr val="0000CC"/>
                </a:solidFill>
              </a:rPr>
              <a:t>Нема методу </a:t>
            </a:r>
            <a:r>
              <a:rPr lang="ru-RU" sz="1700" dirty="0">
                <a:solidFill>
                  <a:srgbClr val="0000CC"/>
                </a:solidFill>
              </a:rPr>
              <a:t>для </a:t>
            </a:r>
            <a:r>
              <a:rPr lang="ru-RU" sz="1700" dirty="0" err="1" smtClean="0">
                <a:solidFill>
                  <a:srgbClr val="0000CC"/>
                </a:solidFill>
              </a:rPr>
              <a:t>цих</a:t>
            </a:r>
            <a:r>
              <a:rPr lang="ru-RU" sz="1700" dirty="0" smtClean="0">
                <a:solidFill>
                  <a:srgbClr val="0000CC"/>
                </a:solidFill>
              </a:rPr>
              <a:t> </a:t>
            </a:r>
            <a:r>
              <a:rPr lang="ru-RU" sz="1700" dirty="0" err="1" smtClean="0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"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r>
              <a:rPr lang="ru-RU" sz="1700" dirty="0">
                <a:solidFill>
                  <a:srgbClr val="0000CC"/>
                </a:solidFill>
              </a:rPr>
              <a:t> Нема методу для </a:t>
            </a:r>
            <a:r>
              <a:rPr lang="ru-RU" sz="1700" dirty="0" err="1">
                <a:solidFill>
                  <a:srgbClr val="0000CC"/>
                </a:solidFill>
              </a:rPr>
              <a:t>цих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endParaRPr lang="ru-RU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0"/>
            <a:ext cx="542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Процедура приведення типів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5510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0" y="1008284"/>
            <a:ext cx="8631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визначаємо многочлен як </a:t>
            </a:r>
            <a:r>
              <a:rPr lang="uk-UA" dirty="0" smtClean="0"/>
              <a:t>суму термів</a:t>
            </a:r>
            <a:r>
              <a:rPr lang="uk-UA" dirty="0"/>
              <a:t>, кожен з яких представляє собою або коефіцієнт, або </a:t>
            </a:r>
            <a:r>
              <a:rPr lang="uk-UA" dirty="0" smtClean="0"/>
              <a:t>змінну, зведену </a:t>
            </a:r>
            <a:r>
              <a:rPr lang="uk-UA" dirty="0"/>
              <a:t>в ступінь, або </a:t>
            </a:r>
            <a:r>
              <a:rPr lang="uk-UA" dirty="0" smtClean="0"/>
              <a:t>добуток того та </a:t>
            </a:r>
            <a:r>
              <a:rPr lang="uk-UA" dirty="0"/>
              <a:t>іншого. </a:t>
            </a:r>
            <a:endParaRPr lang="uk-UA" dirty="0" smtClean="0"/>
          </a:p>
          <a:p>
            <a:r>
              <a:rPr lang="uk-UA" dirty="0" smtClean="0"/>
              <a:t>Коефіцієнт визначається як алгебраїчний вираз, незалежний </a:t>
            </a:r>
            <a:r>
              <a:rPr lang="uk-UA" dirty="0"/>
              <a:t>від змінної </a:t>
            </a:r>
            <a:r>
              <a:rPr lang="uk-UA" dirty="0" smtClean="0"/>
              <a:t>многочлена.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0878" y="2023046"/>
            <a:ext cx="674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</a:t>
            </a:r>
            <a:endParaRPr lang="uk-UA" dirty="0"/>
          </a:p>
          <a:p>
            <a:pPr algn="ctr"/>
            <a:r>
              <a:rPr lang="en-US" dirty="0"/>
              <a:t>5x</a:t>
            </a:r>
            <a:r>
              <a:rPr lang="en-US" baseline="30000" dirty="0"/>
              <a:t>2</a:t>
            </a:r>
            <a:r>
              <a:rPr lang="en-US" dirty="0"/>
              <a:t> + 3x + 7</a:t>
            </a:r>
          </a:p>
          <a:p>
            <a:r>
              <a:rPr lang="ru-RU" dirty="0" smtClean="0"/>
              <a:t>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многочлен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змінною</a:t>
            </a:r>
            <a:r>
              <a:rPr lang="ru-RU" dirty="0" smtClean="0"/>
              <a:t> </a:t>
            </a:r>
            <a:r>
              <a:rPr lang="ru-RU" dirty="0"/>
              <a:t>x, </a:t>
            </a:r>
          </a:p>
          <a:p>
            <a:pPr algn="ctr"/>
            <a:r>
              <a:rPr lang="en-US" dirty="0"/>
              <a:t>(y</a:t>
            </a:r>
            <a:r>
              <a:rPr lang="en-US" baseline="30000" dirty="0"/>
              <a:t>2</a:t>
            </a:r>
            <a:r>
              <a:rPr lang="en-US" dirty="0"/>
              <a:t> + 1)x</a:t>
            </a:r>
            <a:r>
              <a:rPr lang="en-US" baseline="30000" dirty="0"/>
              <a:t>3</a:t>
            </a:r>
            <a:r>
              <a:rPr lang="en-US" dirty="0"/>
              <a:t> + (2y)x + 1</a:t>
            </a:r>
          </a:p>
          <a:p>
            <a:r>
              <a:rPr lang="ru-RU" dirty="0" smtClean="0"/>
              <a:t>є многочлен </a:t>
            </a:r>
            <a:r>
              <a:rPr lang="ru-RU" dirty="0"/>
              <a:t>по x, коэффициенты которого — </a:t>
            </a:r>
            <a:r>
              <a:rPr lang="ru-RU" dirty="0" err="1" smtClean="0"/>
              <a:t>многочлени</a:t>
            </a:r>
            <a:r>
              <a:rPr lang="ru-RU" dirty="0" smtClean="0"/>
              <a:t> по 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30" y="3592919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Нехай, многочлен буде </a:t>
            </a:r>
            <a:r>
              <a:rPr lang="ru-RU" dirty="0" err="1"/>
              <a:t>певною</a:t>
            </a:r>
            <a:r>
              <a:rPr lang="ru-RU" dirty="0"/>
              <a:t> </a:t>
            </a:r>
            <a:r>
              <a:rPr lang="ru-RU" dirty="0" err="1"/>
              <a:t>синтаксичною</a:t>
            </a:r>
            <a:r>
              <a:rPr lang="ru-RU" dirty="0"/>
              <a:t> формою, </a:t>
            </a:r>
            <a:r>
              <a:rPr lang="ru-RU" dirty="0" smtClean="0"/>
              <a:t>а не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математичним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9930" y="4423227"/>
            <a:ext cx="834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Будемо </a:t>
            </a:r>
            <a:r>
              <a:rPr lang="uk-UA" dirty="0"/>
              <a:t>представляти </a:t>
            </a:r>
            <a:r>
              <a:rPr lang="uk-UA" dirty="0" smtClean="0"/>
              <a:t>многочлени </a:t>
            </a:r>
            <a:r>
              <a:rPr lang="uk-UA" dirty="0"/>
              <a:t>у вигляді структури даних під назвою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/>
              <a:t>, яка складається із змінної і набору термів. </a:t>
            </a:r>
            <a:endParaRPr lang="uk-UA" dirty="0" smtClean="0"/>
          </a:p>
          <a:p>
            <a:r>
              <a:rPr lang="uk-UA" dirty="0" smtClean="0"/>
              <a:t>Припускаємо</a:t>
            </a:r>
            <a:r>
              <a:rPr lang="uk-UA" dirty="0"/>
              <a:t>, що </a:t>
            </a:r>
            <a:r>
              <a:rPr lang="uk-UA" dirty="0" smtClean="0"/>
              <a:t>існують </a:t>
            </a:r>
            <a:r>
              <a:rPr lang="uk-UA" dirty="0"/>
              <a:t>селектори </a:t>
            </a:r>
            <a:r>
              <a:rPr lang="uk-UA" dirty="0" err="1">
                <a:solidFill>
                  <a:srgbClr val="0000CC"/>
                </a:solidFill>
              </a:rPr>
              <a:t>variable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term-list</a:t>
            </a:r>
            <a:r>
              <a:rPr lang="uk-UA" dirty="0"/>
              <a:t>, які отримують з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ці дані, і конструктор </a:t>
            </a:r>
            <a:r>
              <a:rPr lang="uk-UA" dirty="0" err="1">
                <a:solidFill>
                  <a:srgbClr val="0000CC"/>
                </a:solidFill>
              </a:rPr>
              <a:t>make-poly</a:t>
            </a:r>
            <a:r>
              <a:rPr lang="uk-UA" dirty="0">
                <a:solidFill>
                  <a:srgbClr val="0000CC"/>
                </a:solidFill>
              </a:rPr>
              <a:t>,</a:t>
            </a:r>
            <a:r>
              <a:rPr lang="uk-UA" dirty="0"/>
              <a:t> який збирає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 змінної і списку термів. </a:t>
            </a:r>
            <a:endParaRPr lang="uk-UA" dirty="0" smtClean="0"/>
          </a:p>
          <a:p>
            <a:r>
              <a:rPr lang="uk-UA" dirty="0" smtClean="0"/>
              <a:t>Змінна буде </a:t>
            </a:r>
            <a:r>
              <a:rPr lang="uk-UA" dirty="0"/>
              <a:t>просто </a:t>
            </a:r>
            <a:r>
              <a:rPr lang="uk-UA" dirty="0" smtClean="0"/>
              <a:t>символом. </a:t>
            </a:r>
          </a:p>
          <a:p>
            <a:r>
              <a:rPr lang="uk-UA" dirty="0" smtClean="0"/>
              <a:t>Наступні </a:t>
            </a:r>
            <a:r>
              <a:rPr lang="uk-UA" dirty="0"/>
              <a:t>процедури визначають додавання і множення многочленів</a:t>
            </a:r>
          </a:p>
        </p:txBody>
      </p:sp>
    </p:spTree>
    <p:extLst>
      <p:ext uri="{BB962C8B-B14F-4D97-AF65-F5344CB8AC3E}">
        <p14:creationId xmlns:p14="http://schemas.microsoft.com/office/powerpoint/2010/main" val="770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7063" y="956751"/>
            <a:ext cx="64008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Многочлени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змінних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ADD-POLY"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"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Многочлени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-- </a:t>
            </a:r>
            <a:r>
              <a:rPr lang="ru-RU" dirty="0">
                <a:solidFill>
                  <a:srgbClr val="0000CC"/>
                </a:solidFill>
              </a:rPr>
              <a:t>MUL-POLY"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117" y="918200"/>
            <a:ext cx="890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включити многочлени до узагальненої </a:t>
            </a:r>
            <a:r>
              <a:rPr lang="uk-UA" dirty="0" smtClean="0"/>
              <a:t>арифметичної системи, </a:t>
            </a:r>
            <a:r>
              <a:rPr lang="uk-UA" dirty="0"/>
              <a:t>необхідно забезпечити їх мітками типу.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користуватися міткою </a:t>
            </a:r>
            <a:r>
              <a:rPr lang="uk-UA" dirty="0" err="1">
                <a:solidFill>
                  <a:srgbClr val="0000CC"/>
                </a:solidFill>
              </a:rPr>
              <a:t>polynomial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і вносити </a:t>
            </a:r>
            <a:r>
              <a:rPr lang="uk-UA" dirty="0"/>
              <a:t>відповідні операції над поміченими многочленами в таблицю операцій.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2263259"/>
            <a:ext cx="44604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(install-polynomial-package)</a:t>
            </a: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представлення </a:t>
            </a:r>
            <a:r>
              <a:rPr lang="en-US" i="1" dirty="0">
                <a:solidFill>
                  <a:srgbClr val="0000CC"/>
                </a:solidFill>
              </a:rPr>
              <a:t>poly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(make-poly variable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variable term-list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(variable p) (car p))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(term-list p)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p))</a:t>
            </a:r>
          </a:p>
          <a:p>
            <a:r>
              <a:rPr lang="ru-RU" i="1" dirty="0" smtClean="0">
                <a:solidFill>
                  <a:srgbClr val="0000CC"/>
                </a:solidFill>
              </a:rPr>
              <a:t>;; </a:t>
            </a:r>
            <a:r>
              <a:rPr lang="ru-RU" i="1" dirty="0" err="1" smtClean="0">
                <a:solidFill>
                  <a:srgbClr val="0000CC"/>
                </a:solidFill>
              </a:rPr>
              <a:t>представлення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r>
              <a:rPr lang="ru-RU" i="1" dirty="0" smtClean="0">
                <a:solidFill>
                  <a:srgbClr val="0000CC"/>
                </a:solidFill>
              </a:rPr>
              <a:t> і </a:t>
            </a:r>
            <a:r>
              <a:rPr lang="ru-RU" i="1" dirty="0" err="1" smtClean="0">
                <a:solidFill>
                  <a:srgbClr val="0000CC"/>
                </a:solidFill>
              </a:rPr>
              <a:t>списків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endParaRPr lang="ru-RU" i="1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(add-poly p1 p2) ... )</a:t>
            </a:r>
          </a:p>
          <a:p>
            <a:r>
              <a:rPr lang="uk-UA" dirty="0">
                <a:solidFill>
                  <a:srgbClr val="0000CC"/>
                </a:solidFill>
              </a:rPr>
              <a:t>;</a:t>
            </a:r>
            <a:r>
              <a:rPr lang="uk-UA" i="1" dirty="0" smtClean="0">
                <a:solidFill>
                  <a:srgbClr val="0000CC"/>
                </a:solidFill>
              </a:rPr>
              <a:t>процедури, якими користується </a:t>
            </a:r>
            <a:r>
              <a:rPr lang="en-US" dirty="0" smtClean="0">
                <a:solidFill>
                  <a:srgbClr val="0000CC"/>
                </a:solidFill>
              </a:rPr>
              <a:t>add-poly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 ... 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;</a:t>
            </a:r>
            <a:r>
              <a:rPr lang="uk-UA" i="1" dirty="0">
                <a:solidFill>
                  <a:srgbClr val="0000CC"/>
                </a:solidFill>
              </a:rPr>
              <a:t> процедури, якими користується </a:t>
            </a:r>
            <a:r>
              <a:rPr lang="en-US" dirty="0" err="1" smtClean="0">
                <a:solidFill>
                  <a:srgbClr val="0000CC"/>
                </a:solidFill>
              </a:rPr>
              <a:t>mul</a:t>
            </a:r>
            <a:r>
              <a:rPr lang="en-US" dirty="0" smtClean="0">
                <a:solidFill>
                  <a:srgbClr val="0000CC"/>
                </a:solidFill>
              </a:rPr>
              <a:t>-poly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1220" y="2263259"/>
            <a:ext cx="437472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інтерфейс до іншої системи</a:t>
            </a:r>
          </a:p>
          <a:p>
            <a:r>
              <a:rPr lang="sv-SE" dirty="0">
                <a:solidFill>
                  <a:srgbClr val="0000CC"/>
                </a:solidFill>
              </a:rPr>
              <a:t>(define (tag p) (attach-tag ’polynomial p))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(add-poly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 ’polynomial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terms) (tag (make-poly </a:t>
            </a:r>
            <a:r>
              <a:rPr lang="en-US" dirty="0" err="1" smtClean="0">
                <a:solidFill>
                  <a:srgbClr val="0000CC"/>
                </a:solidFill>
              </a:rPr>
              <a:t>var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360" y="927521"/>
            <a:ext cx="904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Додавання многочленів відбувається по термам.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однакового порядку потрібно скомбінувати. Це робиться за допомогою породження нового </a:t>
            </a:r>
            <a:r>
              <a:rPr lang="uk-UA" dirty="0" err="1"/>
              <a:t>терма</a:t>
            </a:r>
            <a:r>
              <a:rPr lang="uk-UA" dirty="0"/>
              <a:t> того </a:t>
            </a:r>
            <a:r>
              <a:rPr lang="uk-UA" dirty="0" smtClean="0"/>
              <a:t>самого порядку</a:t>
            </a:r>
            <a:r>
              <a:rPr lang="uk-UA" dirty="0"/>
              <a:t>, в якому коефіцієнт є сумою коефіцієнтів доданків.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одного доданка, для яких немає відповідності в іншому, просто додаються до породжуваному многочлену-сумі.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Для того, щоб працювати зі списками термів, припустимо, що є конструктор </a:t>
            </a:r>
            <a:r>
              <a:rPr lang="uk-UA" dirty="0" smtClean="0"/>
              <a:t>               </a:t>
            </a:r>
            <a:r>
              <a:rPr lang="uk-UA" dirty="0" err="1" smtClean="0">
                <a:solidFill>
                  <a:srgbClr val="0000CC"/>
                </a:solidFill>
              </a:rPr>
              <a:t>the-empty-termlist</a:t>
            </a:r>
            <a:r>
              <a:rPr lang="uk-UA" dirty="0"/>
              <a:t>, який повертає порожній список термів, і конструктор </a:t>
            </a:r>
            <a:r>
              <a:rPr lang="uk-UA" dirty="0" err="1">
                <a:solidFill>
                  <a:srgbClr val="0000CC"/>
                </a:solidFill>
              </a:rPr>
              <a:t>adjoin-term</a:t>
            </a:r>
            <a:r>
              <a:rPr lang="uk-UA" dirty="0"/>
              <a:t>, який додає до списку термів ще один.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Припустимо, що є предикат </a:t>
            </a:r>
            <a:r>
              <a:rPr lang="uk-UA" dirty="0" err="1" smtClean="0">
                <a:solidFill>
                  <a:srgbClr val="0000CC"/>
                </a:solidFill>
              </a:rPr>
              <a:t>empty-termlist</a:t>
            </a:r>
            <a:r>
              <a:rPr lang="uk-UA" dirty="0" smtClean="0">
                <a:solidFill>
                  <a:srgbClr val="0000CC"/>
                </a:solidFill>
              </a:rPr>
              <a:t>?</a:t>
            </a:r>
            <a:r>
              <a:rPr lang="uk-UA" dirty="0" smtClean="0"/>
              <a:t>, </a:t>
            </a:r>
            <a:r>
              <a:rPr lang="uk-UA" dirty="0"/>
              <a:t>який </a:t>
            </a:r>
            <a:r>
              <a:rPr lang="uk-UA" dirty="0" smtClean="0"/>
              <a:t>визначає, чи порожній даний </a:t>
            </a:r>
            <a:r>
              <a:rPr lang="uk-UA" dirty="0"/>
              <a:t>список, селектор </a:t>
            </a:r>
            <a:r>
              <a:rPr lang="uk-UA" dirty="0" err="1">
                <a:solidFill>
                  <a:srgbClr val="0000CC"/>
                </a:solidFill>
              </a:rPr>
              <a:t>first-term</a:t>
            </a:r>
            <a:r>
              <a:rPr lang="uk-UA" dirty="0"/>
              <a:t>, який отримує зі списку термів той, у </a:t>
            </a:r>
            <a:r>
              <a:rPr lang="uk-UA" dirty="0" smtClean="0"/>
              <a:t>якого найбільший </a:t>
            </a:r>
            <a:r>
              <a:rPr lang="uk-UA" dirty="0"/>
              <a:t>порядок, і селектор </a:t>
            </a:r>
            <a:r>
              <a:rPr lang="uk-UA" dirty="0" err="1">
                <a:solidFill>
                  <a:srgbClr val="0000CC"/>
                </a:solidFill>
              </a:rPr>
              <a:t>rest-terms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/>
              <a:t>який повертає всі терми, </a:t>
            </a:r>
            <a:r>
              <a:rPr lang="uk-UA" dirty="0" smtClean="0"/>
              <a:t>крім того</a:t>
            </a:r>
            <a:r>
              <a:rPr lang="uk-UA" dirty="0"/>
              <a:t>, у якого найбільший порядок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Припускаємо</a:t>
            </a:r>
            <a:r>
              <a:rPr lang="uk-UA" dirty="0"/>
              <a:t>, що для роботи з термами є конструктор </a:t>
            </a:r>
            <a:r>
              <a:rPr lang="uk-UA" dirty="0" err="1">
                <a:solidFill>
                  <a:srgbClr val="0000CC"/>
                </a:solidFill>
              </a:rPr>
              <a:t>make-term</a:t>
            </a:r>
            <a:r>
              <a:rPr lang="uk-UA" dirty="0"/>
              <a:t>, що будує терм із зазначеними порядком і коефіцієнтом, і селектори </a:t>
            </a:r>
            <a:r>
              <a:rPr lang="uk-UA" dirty="0" err="1">
                <a:solidFill>
                  <a:srgbClr val="0000CC"/>
                </a:solidFill>
              </a:rPr>
              <a:t>order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coeff</a:t>
            </a:r>
            <a:r>
              <a:rPr lang="uk-UA" dirty="0"/>
              <a:t>, які, відповідно, повертають </a:t>
            </a:r>
            <a:r>
              <a:rPr lang="uk-UA" dirty="0" smtClean="0"/>
              <a:t>порядок і </a:t>
            </a:r>
            <a:r>
              <a:rPr lang="uk-UA" dirty="0"/>
              <a:t>коефіцієнт </a:t>
            </a:r>
            <a:r>
              <a:rPr lang="uk-UA" dirty="0" err="1"/>
              <a:t>терма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1892" y="0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Додавання многочленів </a:t>
            </a:r>
          </a:p>
        </p:txBody>
      </p:sp>
    </p:spTree>
    <p:extLst>
      <p:ext uri="{BB962C8B-B14F-4D97-AF65-F5344CB8AC3E}">
        <p14:creationId xmlns:p14="http://schemas.microsoft.com/office/powerpoint/2010/main" val="3113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7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/>
              <a:t>Процедура </a:t>
            </a:r>
            <a:r>
              <a:rPr lang="ru-RU" sz="2500" b="1" dirty="0" err="1" smtClean="0"/>
              <a:t>побудови</a:t>
            </a:r>
            <a:r>
              <a:rPr lang="ru-RU" sz="2500" b="1" dirty="0" smtClean="0"/>
              <a:t> списку </a:t>
            </a:r>
            <a:r>
              <a:rPr lang="ru-RU" sz="2500" b="1" dirty="0" err="1"/>
              <a:t>термів</a:t>
            </a:r>
            <a:r>
              <a:rPr lang="ru-RU" sz="2500" b="1" dirty="0"/>
              <a:t> для </a:t>
            </a:r>
            <a:r>
              <a:rPr lang="ru-RU" sz="2500" b="1" dirty="0" err="1"/>
              <a:t>суми</a:t>
            </a:r>
            <a:r>
              <a:rPr lang="ru-RU" sz="2500" b="1" dirty="0"/>
              <a:t> </a:t>
            </a:r>
            <a:r>
              <a:rPr lang="ru-RU" sz="2500" b="1" dirty="0" err="1"/>
              <a:t>двох</a:t>
            </a:r>
            <a:r>
              <a:rPr lang="ru-RU" sz="2500" b="1" dirty="0"/>
              <a:t> </a:t>
            </a:r>
            <a:r>
              <a:rPr lang="ru-RU" sz="2500" b="1" dirty="0" err="1"/>
              <a:t>многочленів</a:t>
            </a:r>
            <a:endParaRPr lang="uk-UA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009406"/>
            <a:ext cx="649001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 L2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L2)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((t1 (first-term L1)) (t2 (first-term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t1 </a:t>
            </a:r>
            <a:r>
              <a:rPr lang="en-US" dirty="0">
                <a:solidFill>
                  <a:srgbClr val="0000CC"/>
                </a:solidFill>
              </a:rPr>
              <a:t>(add-terms (rest-terms L1)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t2 </a:t>
            </a:r>
            <a:r>
              <a:rPr lang="en-US" dirty="0">
                <a:solidFill>
                  <a:srgbClr val="0000CC"/>
                </a:solidFill>
              </a:rPr>
              <a:t>(add-terms L1 (rest-terms L2))))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(order 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add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(rest-terms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rest-terms L2)))))))))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ЛІСП. Системи з узагальненими операціями</a:t>
            </a:r>
            <a:endParaRPr lang="uk-UA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28" y="862196"/>
            <a:ext cx="876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Щоб перемножити два списки термів, множимо кожен терм з першого списку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 все терми другого, використовуючи в циклі </a:t>
            </a:r>
            <a:r>
              <a:rPr lang="uk-UA" dirty="0" err="1"/>
              <a:t>mul-term-by-allterms</a:t>
            </a:r>
            <a:r>
              <a:rPr lang="uk-UA" dirty="0"/>
              <a:t>, яка множить вказаний терм на все терми зазначеного списку.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Утворені </a:t>
            </a:r>
            <a:r>
              <a:rPr lang="uk-UA" dirty="0"/>
              <a:t>списки умов (</a:t>
            </a:r>
            <a:r>
              <a:rPr lang="uk-UA" dirty="0" smtClean="0"/>
              <a:t>по одному </a:t>
            </a:r>
            <a:r>
              <a:rPr lang="uk-UA" dirty="0"/>
              <a:t>на кожен терм в першому списку) накопичуються і утворюють суму.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Множення </a:t>
            </a:r>
            <a:r>
              <a:rPr lang="uk-UA" dirty="0"/>
              <a:t>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/>
              <a:t>множників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3982" y="0"/>
            <a:ext cx="504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Множення двох списків </a:t>
            </a:r>
            <a:r>
              <a:rPr lang="uk-UA" sz="2800" b="1" dirty="0"/>
              <a:t>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7" y="2893521"/>
            <a:ext cx="7304050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(first-term L1)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(rest-terms L1) L2))))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((t2 (first-term 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(+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mul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(rest-terms L))))))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11" y="889844"/>
            <a:ext cx="8932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Список термів є </a:t>
            </a:r>
            <a:r>
              <a:rPr lang="uk-UA" dirty="0" smtClean="0"/>
              <a:t>множина коефіцієнтів</a:t>
            </a:r>
            <a:r>
              <a:rPr lang="uk-UA" dirty="0"/>
              <a:t>, </a:t>
            </a:r>
            <a:r>
              <a:rPr lang="uk-UA" dirty="0" smtClean="0"/>
              <a:t>проіндексованих </a:t>
            </a:r>
            <a:r>
              <a:rPr lang="uk-UA" dirty="0"/>
              <a:t>порядком </a:t>
            </a:r>
            <a:r>
              <a:rPr lang="uk-UA" dirty="0" err="1"/>
              <a:t>терма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</a:t>
            </a:r>
            <a:r>
              <a:rPr lang="uk-UA" dirty="0" smtClean="0"/>
              <a:t>процедури </a:t>
            </a:r>
            <a:r>
              <a:rPr lang="uk-UA" dirty="0" err="1" smtClean="0">
                <a:solidFill>
                  <a:srgbClr val="0000CC"/>
                </a:solidFill>
              </a:rPr>
              <a:t>add-</a:t>
            </a:r>
            <a:r>
              <a:rPr lang="uk-UA" dirty="0" err="1">
                <a:solidFill>
                  <a:srgbClr val="0000CC"/>
                </a:solidFill>
              </a:rPr>
              <a:t>terms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mul-terms</a:t>
            </a:r>
            <a:r>
              <a:rPr lang="uk-UA" dirty="0"/>
              <a:t> завжди обробляють списки термів послідовно від найбільшого порядку до найменшого, так що ми будемо використовувати </a:t>
            </a:r>
            <a:r>
              <a:rPr lang="uk-UA" dirty="0" smtClean="0"/>
              <a:t>деякий </a:t>
            </a:r>
            <a:r>
              <a:rPr lang="uk-UA" dirty="0"/>
              <a:t>різновид упорядкованого уявлення.</a:t>
            </a:r>
          </a:p>
          <a:p>
            <a:r>
              <a:rPr lang="uk-UA" dirty="0" smtClean="0"/>
              <a:t>Для побудови списку термів  можна використати «</a:t>
            </a:r>
            <a:r>
              <a:rPr lang="uk-UA" dirty="0"/>
              <a:t>щільність» </a:t>
            </a:r>
            <a:r>
              <a:rPr lang="uk-UA" dirty="0" smtClean="0"/>
              <a:t>многочленів. </a:t>
            </a:r>
          </a:p>
          <a:p>
            <a:r>
              <a:rPr lang="uk-UA" dirty="0" smtClean="0"/>
              <a:t>Многочлен називається </a:t>
            </a:r>
            <a:r>
              <a:rPr lang="uk-UA" dirty="0"/>
              <a:t>щільним (</a:t>
            </a:r>
            <a:r>
              <a:rPr lang="uk-UA" dirty="0" err="1"/>
              <a:t>dense</a:t>
            </a:r>
            <a:r>
              <a:rPr lang="uk-UA" dirty="0"/>
              <a:t>), якщо в термах з більшістю порядків у нього </a:t>
            </a:r>
            <a:r>
              <a:rPr lang="uk-UA" dirty="0" smtClean="0"/>
              <a:t>ненульові коефіцієнти</a:t>
            </a:r>
            <a:r>
              <a:rPr lang="uk-UA" dirty="0"/>
              <a:t>. Якщо ж в ньому багато нульових коефіцієнтів, він називається розрідженим (</a:t>
            </a:r>
            <a:r>
              <a:rPr lang="uk-UA" dirty="0" err="1"/>
              <a:t>sparse</a:t>
            </a:r>
            <a:r>
              <a:rPr lang="uk-UA" dirty="0"/>
              <a:t>). наприклад,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7288" y="3198168"/>
            <a:ext cx="524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MMI10"/>
              </a:rPr>
              <a:t>A </a:t>
            </a:r>
            <a:r>
              <a:rPr lang="pt-BR" dirty="0">
                <a:latin typeface="CMR10"/>
              </a:rPr>
              <a:t>: 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5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2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4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3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SY10"/>
              </a:rPr>
              <a:t>− </a:t>
            </a:r>
            <a:r>
              <a:rPr lang="pt-BR" dirty="0">
                <a:latin typeface="CMR10"/>
              </a:rPr>
              <a:t>2</a:t>
            </a:r>
            <a:r>
              <a:rPr lang="pt-BR" dirty="0">
                <a:latin typeface="CMMI10"/>
              </a:rPr>
              <a:t>x </a:t>
            </a:r>
            <a:r>
              <a:rPr lang="pt-BR" dirty="0">
                <a:latin typeface="CMSY10"/>
              </a:rPr>
              <a:t>− </a:t>
            </a:r>
            <a:r>
              <a:rPr lang="pt-BR" dirty="0" smtClean="0">
                <a:latin typeface="CMR10"/>
              </a:rPr>
              <a:t>5</a:t>
            </a:r>
            <a:r>
              <a:rPr lang="uk-UA" dirty="0" smtClean="0">
                <a:latin typeface="CMR10"/>
              </a:rPr>
              <a:t> щ</a:t>
            </a:r>
            <a:r>
              <a:rPr lang="uk-UA" dirty="0" smtClean="0">
                <a:latin typeface="AntiquaPSCyr-Regular"/>
              </a:rPr>
              <a:t>ільний многочлен</a:t>
            </a:r>
            <a:r>
              <a:rPr lang="uk-UA" dirty="0">
                <a:latin typeface="AntiquaPSCyr-Regular"/>
              </a:rPr>
              <a:t>, а</a:t>
            </a:r>
          </a:p>
          <a:p>
            <a:r>
              <a:rPr lang="en-US" dirty="0">
                <a:latin typeface="CMMI10"/>
              </a:rPr>
              <a:t>B </a:t>
            </a:r>
            <a:r>
              <a:rPr lang="en-US" dirty="0">
                <a:latin typeface="CMR10"/>
              </a:rPr>
              <a:t>: 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100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2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1</a:t>
            </a:r>
            <a:r>
              <a:rPr lang="uk-UA" dirty="0" smtClean="0">
                <a:latin typeface="CMR10"/>
              </a:rPr>
              <a:t> - </a:t>
            </a:r>
            <a:r>
              <a:rPr lang="uk-UA" dirty="0" smtClean="0">
                <a:latin typeface="AntiquaPSCyr-Regular"/>
              </a:rPr>
              <a:t>розріджений.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246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268" y="1053088"/>
            <a:ext cx="9277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Списки термів щільних многочленів найефективніше представляти у вигляді списків коефіцієнтів.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A в наведеному прикладі зручно представляється у вигляді (1,2 0 3 -2 -5). </a:t>
            </a:r>
            <a:endParaRPr lang="uk-UA" dirty="0" smtClean="0"/>
          </a:p>
          <a:p>
            <a:r>
              <a:rPr lang="uk-UA" dirty="0" smtClean="0"/>
              <a:t>Порядок </a:t>
            </a:r>
            <a:r>
              <a:rPr lang="uk-UA" dirty="0" err="1"/>
              <a:t>терма</a:t>
            </a:r>
            <a:r>
              <a:rPr lang="uk-UA" dirty="0"/>
              <a:t> в такому поданні є довжина списку, який починається з цього коефіцієнта, зменшена на 1</a:t>
            </a:r>
            <a:r>
              <a:rPr lang="uk-UA" baseline="30000" dirty="0"/>
              <a:t>58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розрідженого многочлена на кшталт В таке подання буде жахливим: вийде величезний список нулів, в </a:t>
            </a:r>
            <a:r>
              <a:rPr lang="uk-UA" dirty="0" smtClean="0"/>
              <a:t>якому зрідка </a:t>
            </a:r>
            <a:r>
              <a:rPr lang="uk-UA" dirty="0"/>
              <a:t>трапляються поодинокі ненульові терми.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розумно уявлення розрідженого многочлена у вигляді списку ненульових термів, де кожен терм є список, що містить порядок </a:t>
            </a:r>
            <a:r>
              <a:rPr lang="uk-UA" dirty="0" err="1"/>
              <a:t>терма</a:t>
            </a:r>
            <a:r>
              <a:rPr lang="uk-UA" dirty="0"/>
              <a:t> і коефіцієнт при цьому порядку.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такій схемі многочлен В ефективно представляється у вигляді ((100 1) (2 + 2) (0 1)).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припускаємо, що список термів представляється у вигляді списку, елементами якого є терми, впорядковані від більшого порядку до меншого.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95141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Подання списків термів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0312" y="1247805"/>
            <a:ext cx="6010507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(adjoin-term term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(=zero?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term-list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term term-list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 ’())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(first-term term-list) (car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(rest-terms term-list)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term-list) (null? term-list))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(make-term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 (list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(order term) (car term))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term))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</a:t>
            </a:r>
            <a:r>
              <a:rPr lang="ru-RU" sz="2800" b="1" dirty="0" smtClean="0"/>
              <a:t>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 smtClean="0">
                <a:solidFill>
                  <a:srgbClr val="7030A0"/>
                </a:solidFill>
              </a:rPr>
              <a:t>Реалізувати правило отримання похідної: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285422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2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  <a:r>
              <a:rPr lang="uk-UA" sz="2000" dirty="0" smtClean="0">
                <a:solidFill>
                  <a:srgbClr val="0000CC"/>
                </a:solidFill>
              </a:rPr>
              <a:t>Визначте </a:t>
            </a:r>
            <a:r>
              <a:rPr lang="uk-UA" sz="2000" dirty="0">
                <a:solidFill>
                  <a:srgbClr val="0000CC"/>
                </a:solidFill>
              </a:rPr>
              <a:t>узагальнений предикат рівності 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 ?, </a:t>
            </a:r>
            <a:r>
              <a:rPr lang="uk-UA" sz="2000" dirty="0">
                <a:solidFill>
                  <a:srgbClr val="0000CC"/>
                </a:solidFill>
              </a:rPr>
              <a:t>який перевіряє два числа на </a:t>
            </a:r>
            <a:r>
              <a:rPr lang="uk-UA" sz="2000" dirty="0" smtClean="0">
                <a:solidFill>
                  <a:srgbClr val="0000CC"/>
                </a:solidFill>
              </a:rPr>
              <a:t>рівність, і </a:t>
            </a:r>
            <a:r>
              <a:rPr lang="uk-UA" sz="2000" dirty="0">
                <a:solidFill>
                  <a:srgbClr val="0000CC"/>
                </a:solidFill>
              </a:rPr>
              <a:t>вставте його в пакет узагальненої </a:t>
            </a:r>
            <a:r>
              <a:rPr lang="uk-UA" sz="2000" dirty="0" smtClean="0">
                <a:solidFill>
                  <a:srgbClr val="0000CC"/>
                </a:solidFill>
              </a:rPr>
              <a:t>арифметики з операціями +</a:t>
            </a:r>
            <a:r>
              <a:rPr lang="en-US" sz="2000" dirty="0" smtClean="0">
                <a:solidFill>
                  <a:srgbClr val="0000CC"/>
                </a:solidFill>
              </a:rPr>
              <a:t>,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-, *, </a:t>
            </a:r>
            <a:r>
              <a:rPr lang="en-US" sz="2000" dirty="0" smtClean="0">
                <a:solidFill>
                  <a:srgbClr val="0000CC"/>
                </a:solidFill>
              </a:rPr>
              <a:t>/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Операція повинна працювати для </a:t>
            </a:r>
            <a:r>
              <a:rPr lang="uk-UA" sz="2000" dirty="0" smtClean="0">
                <a:solidFill>
                  <a:srgbClr val="0000CC"/>
                </a:solidFill>
              </a:rPr>
              <a:t>натуральних чисел, раціональних </a:t>
            </a:r>
            <a:r>
              <a:rPr lang="uk-UA" sz="2000" dirty="0">
                <a:solidFill>
                  <a:srgbClr val="0000CC"/>
                </a:solidFill>
              </a:rPr>
              <a:t>і комплексних.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4289" y="4433516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3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Визначте узагальнений предикат = </a:t>
            </a:r>
            <a:r>
              <a:rPr lang="en-US" sz="2000" dirty="0">
                <a:solidFill>
                  <a:srgbClr val="C00000"/>
                </a:solidFill>
              </a:rPr>
              <a:t>zero ?, </a:t>
            </a:r>
            <a:r>
              <a:rPr lang="uk-UA" sz="2000" dirty="0">
                <a:solidFill>
                  <a:srgbClr val="C00000"/>
                </a:solidFill>
              </a:rPr>
              <a:t>який перевіряє, чи рівний його аргумент нулю, </a:t>
            </a:r>
            <a:r>
              <a:rPr lang="uk-UA" sz="2000" dirty="0" smtClean="0">
                <a:solidFill>
                  <a:srgbClr val="C00000"/>
                </a:solidFill>
              </a:rPr>
              <a:t>і вставте </a:t>
            </a:r>
            <a:r>
              <a:rPr lang="uk-UA" sz="2000" dirty="0">
                <a:solidFill>
                  <a:srgbClr val="C00000"/>
                </a:solidFill>
              </a:rPr>
              <a:t>його в пакет узагальненої </a:t>
            </a:r>
            <a:r>
              <a:rPr lang="uk-UA" sz="2000" dirty="0" smtClean="0">
                <a:solidFill>
                  <a:srgbClr val="C00000"/>
                </a:solidFill>
              </a:rPr>
              <a:t>арифметики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з операціями +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-, *,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Предикат повинен працювати для </a:t>
            </a:r>
            <a:r>
              <a:rPr lang="ru-RU" sz="2000" dirty="0" err="1" smtClean="0">
                <a:solidFill>
                  <a:srgbClr val="C00000"/>
                </a:solidFill>
              </a:rPr>
              <a:t>натуральних</a:t>
            </a:r>
            <a:r>
              <a:rPr lang="uk-UA" sz="2000" dirty="0" smtClean="0">
                <a:solidFill>
                  <a:srgbClr val="C00000"/>
                </a:solidFill>
              </a:rPr>
              <a:t>, раціональних </a:t>
            </a:r>
            <a:r>
              <a:rPr lang="uk-UA" sz="2000" dirty="0">
                <a:solidFill>
                  <a:srgbClr val="C00000"/>
                </a:solidFill>
              </a:rPr>
              <a:t>і комплексних чисел.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2089693"/>
            <a:ext cx="2640605" cy="6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 smtClean="0"/>
              <a:t>e</a:t>
            </a:r>
            <a:r>
              <a:rPr lang="ru-RU" sz="2000" b="1" dirty="0" smtClean="0"/>
              <a:t>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151" y="1815303"/>
            <a:ext cx="8471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Написати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програму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символьного диференціювання (по одній змінній) алгебраїчних виразів, представлених у формі правильних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префіксних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виразів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які містять усі арифметичні операції та вказані у варіанті математичні функції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.,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Варіанти.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№4.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№5.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(x, n).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№6.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(a, 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№7.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№8.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exp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№9.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№10.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№11.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№12.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13.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x,n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  <a:endParaRPr lang="uk-UA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/>
              <a:t>e</a:t>
            </a:r>
            <a:r>
              <a:rPr lang="ru-RU" sz="2000" b="1" dirty="0" smtClean="0"/>
              <a:t>лекторами</a:t>
            </a:r>
            <a:r>
              <a:rPr lang="en-US" sz="2000" b="1" dirty="0" smtClean="0"/>
              <a:t> </a:t>
            </a:r>
            <a:endParaRPr lang="uk-UA" sz="2000" b="1" dirty="0" smtClean="0"/>
          </a:p>
          <a:p>
            <a:pPr algn="ctr"/>
            <a:r>
              <a:rPr lang="en-US" sz="2000" b="1" dirty="0" smtClean="0"/>
              <a:t>(</a:t>
            </a:r>
            <a:r>
              <a:rPr lang="uk-UA" sz="2000" b="1" dirty="0" smtClean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4</a:t>
            </a:r>
            <a:r>
              <a:rPr lang="uk-UA" dirty="0" smtClean="0">
                <a:solidFill>
                  <a:srgbClr val="0000CC"/>
                </a:solidFill>
              </a:rPr>
              <a:t>. 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0000CC"/>
                </a:solidFill>
              </a:rPr>
              <a:t>Д</a:t>
            </a:r>
            <a:r>
              <a:rPr lang="ru-RU" dirty="0" smtClean="0">
                <a:solidFill>
                  <a:srgbClr val="0000CC"/>
                </a:solidFill>
              </a:rPr>
              <a:t>ва </a:t>
            </a:r>
            <a:r>
              <a:rPr lang="ru-RU" dirty="0">
                <a:solidFill>
                  <a:srgbClr val="0000CC"/>
                </a:solidFill>
              </a:rPr>
              <a:t>многочлена, над </a:t>
            </a:r>
            <a:r>
              <a:rPr lang="ru-RU" dirty="0" err="1" smtClean="0">
                <a:solidFill>
                  <a:srgbClr val="0000CC"/>
                </a:solidFill>
              </a:rPr>
              <a:t>якими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здійснюються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операції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 err="1" smtClean="0">
                <a:solidFill>
                  <a:srgbClr val="0000CC"/>
                </a:solidFill>
              </a:rPr>
              <a:t>мають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одну </a:t>
            </a:r>
            <a:r>
              <a:rPr lang="ru-RU" dirty="0" smtClean="0">
                <a:solidFill>
                  <a:srgbClr val="0000CC"/>
                </a:solidFill>
              </a:rPr>
              <a:t>й </a:t>
            </a:r>
            <a:r>
              <a:rPr lang="ru-RU" dirty="0">
                <a:solidFill>
                  <a:srgbClr val="0000CC"/>
                </a:solidFill>
              </a:rPr>
              <a:t>ту </a:t>
            </a:r>
            <a:r>
              <a:rPr lang="ru-RU" dirty="0" smtClean="0">
                <a:solidFill>
                  <a:srgbClr val="0000CC"/>
                </a:solidFill>
              </a:rPr>
              <a:t>саму </a:t>
            </a:r>
            <a:r>
              <a:rPr lang="ru-RU" dirty="0" err="1" smtClean="0">
                <a:solidFill>
                  <a:srgbClr val="0000CC"/>
                </a:solidFill>
              </a:rPr>
              <a:t>змінну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uk-UA" dirty="0" smtClean="0">
                <a:solidFill>
                  <a:srgbClr val="0000CC"/>
                </a:solidFill>
              </a:rPr>
              <a:t>Написати процедуру, яка визначає додавання многочленів, використовуючи узагальнену арифметику</a:t>
            </a:r>
            <a:r>
              <a:rPr lang="uk-UA" dirty="0">
                <a:solidFill>
                  <a:srgbClr val="0000CC"/>
                </a:solidFill>
              </a:rPr>
              <a:t>. Додавання многочленів відбувається по </a:t>
            </a:r>
            <a:r>
              <a:rPr lang="uk-UA" dirty="0" smtClean="0">
                <a:solidFill>
                  <a:srgbClr val="0000CC"/>
                </a:solidFill>
              </a:rPr>
              <a:t>термах. При </a:t>
            </a:r>
            <a:r>
              <a:rPr lang="uk-UA" dirty="0">
                <a:solidFill>
                  <a:srgbClr val="0000CC"/>
                </a:solidFill>
              </a:rPr>
              <a:t>цьому породжується новий терм </a:t>
            </a:r>
            <a:r>
              <a:rPr lang="uk-UA" dirty="0" smtClean="0">
                <a:solidFill>
                  <a:srgbClr val="0000CC"/>
                </a:solidFill>
              </a:rPr>
              <a:t>того самого </a:t>
            </a:r>
            <a:r>
              <a:rPr lang="uk-UA" dirty="0">
                <a:solidFill>
                  <a:srgbClr val="0000CC"/>
                </a:solidFill>
              </a:rPr>
              <a:t>порядку, в якому коефіцієнт є сумою коефіцієнтів доданків. Терми одного доданка, для яких </a:t>
            </a:r>
            <a:r>
              <a:rPr lang="uk-UA" dirty="0" smtClean="0">
                <a:solidFill>
                  <a:srgbClr val="0000CC"/>
                </a:solidFill>
              </a:rPr>
              <a:t>немає відповідності в іншому, </a:t>
            </a:r>
            <a:r>
              <a:rPr lang="uk-UA" dirty="0">
                <a:solidFill>
                  <a:srgbClr val="0000CC"/>
                </a:solidFill>
              </a:rPr>
              <a:t>просто додаються до </a:t>
            </a:r>
            <a:r>
              <a:rPr lang="uk-UA" dirty="0" smtClean="0">
                <a:solidFill>
                  <a:srgbClr val="0000CC"/>
                </a:solidFill>
              </a:rPr>
              <a:t>породжуваного многочлену-сумі.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3706920"/>
            <a:ext cx="9172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5</a:t>
            </a:r>
            <a:r>
              <a:rPr lang="uk-UA" dirty="0" smtClean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C00000"/>
                </a:solidFill>
              </a:rPr>
              <a:t>Два многочлена, над </a:t>
            </a:r>
            <a:r>
              <a:rPr lang="ru-RU" dirty="0" err="1">
                <a:solidFill>
                  <a:srgbClr val="C00000"/>
                </a:solidFill>
              </a:rPr>
              <a:t>якими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здійснюються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операції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мають</a:t>
            </a:r>
            <a:r>
              <a:rPr lang="ru-RU" dirty="0">
                <a:solidFill>
                  <a:srgbClr val="C00000"/>
                </a:solidFill>
              </a:rPr>
              <a:t> одну й ту саму </a:t>
            </a:r>
            <a:r>
              <a:rPr lang="ru-RU" dirty="0" err="1">
                <a:solidFill>
                  <a:srgbClr val="C00000"/>
                </a:solidFill>
              </a:rPr>
              <a:t>змінну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Написати процедуру, яка визначає </a:t>
            </a:r>
            <a:r>
              <a:rPr lang="uk-UA" dirty="0" smtClean="0">
                <a:solidFill>
                  <a:srgbClr val="C00000"/>
                </a:solidFill>
              </a:rPr>
              <a:t>множення многочленів</a:t>
            </a:r>
            <a:r>
              <a:rPr lang="uk-UA" dirty="0">
                <a:solidFill>
                  <a:srgbClr val="C00000"/>
                </a:solidFill>
              </a:rPr>
              <a:t>, використовуючи узагальнену арифметику. Щоб перемножити два списки термів, треба кожен терм з першого списку помножити на всі терми другого. Утворені списки термів накопичуються і утворюють суму. Множення 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>
                <a:solidFill>
                  <a:srgbClr val="C00000"/>
                </a:solidFill>
              </a:rPr>
              <a:t>множників. 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2" y="1052487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селекторами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22452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6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4890170"/>
            <a:ext cx="917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Нехай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P1, P2 и P3 – </a:t>
            </a:r>
            <a:r>
              <a:rPr lang="ru-RU" dirty="0" err="1" smtClean="0">
                <a:solidFill>
                  <a:srgbClr val="C00000"/>
                </a:solidFill>
              </a:rPr>
              <a:t>многочлени</a:t>
            </a:r>
            <a:r>
              <a:rPr lang="ru-RU" dirty="0" smtClean="0">
                <a:solidFill>
                  <a:srgbClr val="C00000"/>
                </a:solidFill>
              </a:rPr>
              <a:t>. Нехай </a:t>
            </a:r>
            <a:r>
              <a:rPr lang="ru-RU" dirty="0">
                <a:solidFill>
                  <a:srgbClr val="C00000"/>
                </a:solidFill>
              </a:rPr>
              <a:t>Q1 </a:t>
            </a:r>
            <a:r>
              <a:rPr lang="ru-RU" dirty="0" smtClean="0">
                <a:solidFill>
                  <a:srgbClr val="C00000"/>
                </a:solidFill>
              </a:rPr>
              <a:t>є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 и P2, а Q2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P1 </a:t>
            </a:r>
            <a:r>
              <a:rPr lang="ru-RU" dirty="0">
                <a:solidFill>
                  <a:srgbClr val="C00000"/>
                </a:solidFill>
              </a:rPr>
              <a:t>и P3.  </a:t>
            </a:r>
            <a:r>
              <a:rPr lang="ru-RU" dirty="0" err="1" smtClean="0">
                <a:solidFill>
                  <a:srgbClr val="C00000"/>
                </a:solidFill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</a:rPr>
              <a:t> процедуру, </a:t>
            </a:r>
            <a:r>
              <a:rPr lang="ru-RU" dirty="0" err="1" smtClean="0">
                <a:solidFill>
                  <a:srgbClr val="C00000"/>
                </a:solidFill>
              </a:rPr>
              <a:t>що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обчислює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найменший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загальний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дільник</a:t>
            </a:r>
            <a:r>
              <a:rPr lang="ru-RU" dirty="0" smtClean="0">
                <a:solidFill>
                  <a:srgbClr val="C00000"/>
                </a:solidFill>
              </a:rPr>
              <a:t> (НОД) </a:t>
            </a:r>
            <a:r>
              <a:rPr lang="ru-RU" dirty="0">
                <a:solidFill>
                  <a:srgbClr val="C00000"/>
                </a:solidFill>
              </a:rPr>
              <a:t>Q1 и Q2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151" y="1036820"/>
            <a:ext cx="365856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151" y="1340356"/>
            <a:ext cx="638964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151" y="1675563"/>
            <a:ext cx="622623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151" y="2044895"/>
            <a:ext cx="7437863" cy="3139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021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238" y="2352458"/>
            <a:ext cx="213590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Подання </a:t>
            </a:r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8238" y="2716913"/>
            <a:ext cx="40486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списки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238" y="3056508"/>
            <a:ext cx="331571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дерева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8238" y="3386400"/>
            <a:ext cx="51741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Множинні уявлення для абстрактних даних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5151" y="3765435"/>
            <a:ext cx="801772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Приклад. Арифметичні операції над комплексними числами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089" y="4192374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5. </a:t>
            </a:r>
            <a:r>
              <a:rPr lang="uk-UA" b="1" dirty="0">
                <a:solidFill>
                  <a:srgbClr val="FF0000"/>
                </a:solidFill>
                <a:hlinkClick r:id="rId2" action="ppaction://hlinksldjump"/>
              </a:rPr>
              <a:t>Символьні дані, множини, узагальнені арифметичні операції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663" y="958994"/>
            <a:ext cx="870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smtClean="0"/>
              <a:t>попередній презентації розглядали, </a:t>
            </a:r>
            <a:r>
              <a:rPr lang="uk-UA" dirty="0"/>
              <a:t>як проектувати системи, де об'єкти даних можуть бути представлені більш ніж одним способом. </a:t>
            </a:r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Основна </a:t>
            </a:r>
            <a:r>
              <a:rPr lang="uk-UA" b="1" dirty="0">
                <a:solidFill>
                  <a:srgbClr val="FF0000"/>
                </a:solidFill>
              </a:rPr>
              <a:t>ідея полягає в тому, щоб зв'язати код, який визначає операції над даними, і численні реалізації даних, за допомогою узагальнених процедур інтерфейсу</a:t>
            </a:r>
            <a:r>
              <a:rPr lang="uk-UA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5" y="3082653"/>
            <a:ext cx="6356860" cy="3270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23024" y="2159323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Ту  </a:t>
            </a:r>
            <a:r>
              <a:rPr lang="uk-UA" dirty="0"/>
              <a:t>саму ідею можна використовувати не тільки для того, щоб визначати узагальнені операції для </a:t>
            </a:r>
            <a:r>
              <a:rPr lang="uk-UA" b="1" dirty="0"/>
              <a:t>декількох реалізацій одного типу</a:t>
            </a:r>
            <a:r>
              <a:rPr lang="uk-UA" dirty="0"/>
              <a:t>, але і для того, щоб визначати </a:t>
            </a:r>
            <a:r>
              <a:rPr lang="uk-UA" b="1" dirty="0"/>
              <a:t>операції, узагальнені щодо кількох різних типів аргументів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024" y="3682817"/>
            <a:ext cx="1851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структуру </a:t>
            </a:r>
            <a:r>
              <a:rPr lang="uk-UA" dirty="0"/>
              <a:t>системи, яку </a:t>
            </a:r>
            <a:r>
              <a:rPr lang="uk-UA" dirty="0" smtClean="0"/>
              <a:t>будуватимемо.</a:t>
            </a:r>
            <a:endParaRPr lang="uk-UA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851103" y="3958683"/>
            <a:ext cx="579864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884" y="969024"/>
            <a:ext cx="8752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Потрібно мати </a:t>
            </a:r>
            <a:r>
              <a:rPr lang="uk-UA" dirty="0"/>
              <a:t>узагальнену процедуру складання </a:t>
            </a:r>
            <a:r>
              <a:rPr lang="uk-UA" dirty="0" err="1">
                <a:solidFill>
                  <a:srgbClr val="0000CC"/>
                </a:solidFill>
              </a:rPr>
              <a:t>add</a:t>
            </a:r>
            <a:r>
              <a:rPr lang="uk-UA" dirty="0"/>
              <a:t>, яка діяла б як звичайне елементарне додавання + по відношенню до звичайних числах, як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add-rat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 відношенню до раціональних числах і як </a:t>
            </a:r>
            <a:r>
              <a:rPr lang="uk-UA" dirty="0" err="1">
                <a:solidFill>
                  <a:srgbClr val="0000CC"/>
                </a:solidFill>
              </a:rPr>
              <a:t>add-complex</a:t>
            </a:r>
            <a:r>
              <a:rPr lang="uk-UA" dirty="0"/>
              <a:t> по відношенню до комплексних. </a:t>
            </a:r>
            <a:r>
              <a:rPr lang="uk-UA" dirty="0" smtClean="0"/>
              <a:t>Для цього до </a:t>
            </a:r>
            <a:r>
              <a:rPr lang="uk-UA" dirty="0"/>
              <a:t>кожного числа </a:t>
            </a:r>
            <a:r>
              <a:rPr lang="uk-UA" dirty="0" smtClean="0"/>
              <a:t>прикріпимо </a:t>
            </a:r>
            <a:r>
              <a:rPr lang="uk-UA" b="1" dirty="0"/>
              <a:t>мітку типу </a:t>
            </a:r>
            <a:r>
              <a:rPr lang="uk-UA" dirty="0"/>
              <a:t>і змусимо узагальнену процедуру передавати управління в потрібний пакет відповідно до </a:t>
            </a:r>
            <a:r>
              <a:rPr lang="uk-UA" dirty="0" smtClean="0"/>
              <a:t>типів </a:t>
            </a:r>
            <a:r>
              <a:rPr lang="uk-UA" dirty="0"/>
              <a:t>своїх аргументів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884" y="2935224"/>
            <a:ext cx="8752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Ідея.</a:t>
            </a:r>
          </a:p>
          <a:p>
            <a:r>
              <a:rPr lang="uk-UA" dirty="0" smtClean="0"/>
              <a:t>Для користувача потрібна одна процедура </a:t>
            </a:r>
            <a:r>
              <a:rPr lang="en-US" dirty="0">
                <a:solidFill>
                  <a:srgbClr val="0000CC"/>
                </a:solidFill>
              </a:rPr>
              <a:t>add</a:t>
            </a:r>
            <a:r>
              <a:rPr lang="en-US" dirty="0"/>
              <a:t>, </a:t>
            </a:r>
            <a:r>
              <a:rPr lang="uk-UA" dirty="0"/>
              <a:t>яка </a:t>
            </a:r>
            <a:r>
              <a:rPr lang="uk-UA" dirty="0" smtClean="0"/>
              <a:t>працює з будь-якими числами. Процедура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 smtClean="0">
                <a:solidFill>
                  <a:srgbClr val="0000CC"/>
                </a:solidFill>
              </a:rPr>
              <a:t>dd </a:t>
            </a:r>
            <a:r>
              <a:rPr lang="uk-UA" dirty="0"/>
              <a:t>є частиною узагальненого інтерфейсу, який дозволяє </a:t>
            </a:r>
            <a:r>
              <a:rPr lang="uk-UA" dirty="0" smtClean="0"/>
              <a:t>програмам, що </a:t>
            </a:r>
            <a:r>
              <a:rPr lang="uk-UA" dirty="0"/>
              <a:t>користуються числами, однаковим чином звертатися до </a:t>
            </a:r>
            <a:r>
              <a:rPr lang="uk-UA" dirty="0" smtClean="0"/>
              <a:t>пакетів </a:t>
            </a:r>
            <a:r>
              <a:rPr lang="uk-UA" b="1" dirty="0"/>
              <a:t>звичайної, раціональної та комплексної арифметики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конкретний </a:t>
            </a:r>
            <a:r>
              <a:rPr lang="uk-UA" dirty="0" smtClean="0"/>
              <a:t>арифметичний пакет </a:t>
            </a:r>
            <a:r>
              <a:rPr lang="uk-UA" dirty="0"/>
              <a:t>(наприклад, комплексна арифметика) сам по собі доступний через </a:t>
            </a:r>
            <a:r>
              <a:rPr lang="uk-UA" dirty="0" smtClean="0"/>
              <a:t>узагальнені процедури </a:t>
            </a:r>
            <a:r>
              <a:rPr lang="uk-UA" dirty="0"/>
              <a:t>(наприклад, </a:t>
            </a:r>
            <a:r>
              <a:rPr lang="en-US" dirty="0">
                <a:solidFill>
                  <a:srgbClr val="0000CC"/>
                </a:solidFill>
              </a:rPr>
              <a:t>add-complex</a:t>
            </a:r>
            <a:r>
              <a:rPr lang="en-US" dirty="0"/>
              <a:t>), </a:t>
            </a:r>
            <a:r>
              <a:rPr lang="uk-UA" dirty="0"/>
              <a:t>які пов'язують пакети, призначені </a:t>
            </a:r>
            <a:r>
              <a:rPr lang="uk-UA" dirty="0" smtClean="0"/>
              <a:t>для різних </a:t>
            </a:r>
            <a:r>
              <a:rPr lang="uk-UA" dirty="0"/>
              <a:t>реалізацій (таких, як </a:t>
            </a:r>
            <a:r>
              <a:rPr lang="uk-UA" dirty="0" err="1"/>
              <a:t>декартові</a:t>
            </a:r>
            <a:r>
              <a:rPr lang="uk-UA" dirty="0"/>
              <a:t> і полярні числа). </a:t>
            </a:r>
            <a:r>
              <a:rPr lang="uk-UA" dirty="0" smtClean="0"/>
              <a:t>Структура </a:t>
            </a:r>
            <a:r>
              <a:rPr lang="uk-UA" dirty="0"/>
              <a:t>системи </a:t>
            </a:r>
            <a:r>
              <a:rPr lang="uk-UA" dirty="0" smtClean="0"/>
              <a:t>має бути адитивна</a:t>
            </a:r>
            <a:r>
              <a:rPr lang="uk-UA" dirty="0"/>
              <a:t>, так </a:t>
            </a:r>
            <a:r>
              <a:rPr lang="uk-UA" dirty="0" smtClean="0"/>
              <a:t>щоб </a:t>
            </a:r>
            <a:r>
              <a:rPr lang="uk-UA" dirty="0"/>
              <a:t>можна проектувати окремі арифметичні </a:t>
            </a:r>
            <a:r>
              <a:rPr lang="uk-UA" dirty="0" smtClean="0"/>
              <a:t>пакети незалежно </a:t>
            </a:r>
            <a:r>
              <a:rPr lang="uk-UA" dirty="0"/>
              <a:t>і поєднувати їх, отримуючи узагальнену арифметичну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41028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225" y="971470"/>
            <a:ext cx="750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Узагальнені арифметичні процедури </a:t>
            </a:r>
            <a:r>
              <a:rPr lang="uk-UA" b="1" dirty="0" smtClean="0"/>
              <a:t>можна визначити так: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3224" y="1440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(add x y) (apply-generic ’add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(sub x y) (apply-generic ’sub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 (apply-generic ’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y))</a:t>
            </a:r>
          </a:p>
          <a:p>
            <a:r>
              <a:rPr lang="es-ES" dirty="0">
                <a:solidFill>
                  <a:srgbClr val="0000CC"/>
                </a:solidFill>
                <a:latin typeface="Corbel" panose="020B0503020204020204" pitchFamily="34" charset="0"/>
              </a:rPr>
              <a:t>(define (div x y) (apply-generic ’div x y))</a:t>
            </a:r>
            <a:endParaRPr lang="uk-UA" dirty="0">
              <a:solidFill>
                <a:srgbClr val="0000CC"/>
              </a:solidFill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4885" y="2739573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21918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8956" y="2484469"/>
            <a:ext cx="597705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(install-scheme-number-package)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(tag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attach-tag ’scheme-number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’add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(+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’sub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(-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</a:t>
            </a:r>
            <a:r>
              <a:rPr lang="en-US" b="1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(*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’div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(/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’make ’scheme-number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(x) (tag x)))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524" y="795958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4524" y="3099368"/>
            <a:ext cx="190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Каркас </a:t>
            </a:r>
            <a:r>
              <a:rPr lang="uk-UA" b="1" dirty="0"/>
              <a:t>узагальненої арифметичної системи: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940312" y="3635298"/>
            <a:ext cx="85864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1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2" y="872687"/>
            <a:ext cx="8854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Тепер, коли каркас узагальненої арифметичної системи побудований, </a:t>
            </a:r>
            <a:r>
              <a:rPr lang="uk-UA" dirty="0" smtClean="0"/>
              <a:t>можна </a:t>
            </a:r>
            <a:r>
              <a:rPr lang="uk-UA" dirty="0"/>
              <a:t>додавати нові типи чисел. </a:t>
            </a:r>
            <a:endParaRPr lang="uk-UA" dirty="0" smtClean="0"/>
          </a:p>
          <a:p>
            <a:r>
              <a:rPr lang="uk-UA" b="1" dirty="0" smtClean="0"/>
              <a:t>Пакет</a:t>
            </a:r>
            <a:r>
              <a:rPr lang="uk-UA" b="1" dirty="0"/>
              <a:t>, який реалізує арифметику раціональних </a:t>
            </a:r>
            <a:r>
              <a:rPr lang="uk-UA" b="1" dirty="0" smtClean="0"/>
              <a:t>чисел, такий: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796017"/>
            <a:ext cx="3679902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(install-rational-package)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(car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(make-rat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((g (</a:t>
            </a:r>
            <a:r>
              <a:rPr lang="en-US" sz="1600" dirty="0" err="1">
                <a:solidFill>
                  <a:srgbClr val="0000CC"/>
                </a:solidFill>
              </a:rPr>
              <a:t>gcd</a:t>
            </a:r>
            <a:r>
              <a:rPr lang="en-US" sz="1600" dirty="0">
                <a:solidFill>
                  <a:srgbClr val="0000CC"/>
                </a:solidFill>
              </a:rPr>
              <a:t> n d)))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(/ n g) (/ d g))))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(+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(sub-rat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(-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3222" y="1796017"/>
            <a:ext cx="4572000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(div-rat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’rational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’add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(add-rat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’sub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(sub-rat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(mul-rat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’div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(div-rat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 ’rational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lambda (n d) (tag (make-rat n d))))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(make-rational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 ’rational) n d))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635"/>
            <a:ext cx="91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Пакет узагальненої арифметики для раціональних чисел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484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15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можемо встановити подібний пакет і для комплексних чисел, використовуючи мітку</a:t>
            </a:r>
          </a:p>
          <a:p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/>
              <a:t>. </a:t>
            </a:r>
            <a:r>
              <a:rPr lang="uk-UA" dirty="0" smtClean="0"/>
              <a:t>При </a:t>
            </a:r>
            <a:r>
              <a:rPr lang="uk-UA" dirty="0"/>
              <a:t>створенні пакета ми витягаємо з таблиці операції </a:t>
            </a:r>
            <a:r>
              <a:rPr lang="uk-UA" dirty="0" err="1" smtClean="0">
                <a:solidFill>
                  <a:srgbClr val="0000CC"/>
                </a:solidFill>
              </a:rPr>
              <a:t>make-from-real-imag</a:t>
            </a:r>
            <a:r>
              <a:rPr lang="uk-UA" dirty="0" smtClean="0"/>
              <a:t>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make-from-mag-ang</a:t>
            </a:r>
            <a:r>
              <a:rPr lang="uk-UA" dirty="0"/>
              <a:t>, </a:t>
            </a:r>
            <a:r>
              <a:rPr lang="uk-UA" dirty="0" smtClean="0"/>
              <a:t>які визначені в </a:t>
            </a:r>
            <a:r>
              <a:rPr lang="uk-UA" dirty="0" err="1" smtClean="0"/>
              <a:t>декартовому</a:t>
            </a:r>
            <a:r>
              <a:rPr lang="uk-UA" dirty="0" smtClean="0"/>
              <a:t> </a:t>
            </a:r>
            <a:r>
              <a:rPr lang="uk-UA" dirty="0"/>
              <a:t>і полярному пакетах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80" y="1724878"/>
            <a:ext cx="5520690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(install-complex-package)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процедури, що імпортуються з </a:t>
            </a:r>
            <a:r>
              <a:rPr lang="uk-UA" sz="1600" i="1" dirty="0" err="1">
                <a:solidFill>
                  <a:srgbClr val="0000CC"/>
                </a:solidFill>
              </a:rPr>
              <a:t>декартова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 полярного пакетів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’rectangular)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’polar) r a))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(add-complex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(sub-complex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9503</TotalTime>
  <Words>3908</Words>
  <Application>Microsoft Office PowerPoint</Application>
  <PresentationFormat>Экран (4:3)</PresentationFormat>
  <Paragraphs>372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3" baseType="lpstr">
      <vt:lpstr>AntiquaPSCyr-Regular</vt:lpstr>
      <vt:lpstr>Arial</vt:lpstr>
      <vt:lpstr>Calibri</vt:lpstr>
      <vt:lpstr>Calibri Light</vt:lpstr>
      <vt:lpstr>CMMI10</vt:lpstr>
      <vt:lpstr>CMR10</vt:lpstr>
      <vt:lpstr>CMR7</vt:lpstr>
      <vt:lpstr>CMSY10</vt:lpstr>
      <vt:lpstr>Corbel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281</cp:revision>
  <dcterms:created xsi:type="dcterms:W3CDTF">2018-09-03T19:09:38Z</dcterms:created>
  <dcterms:modified xsi:type="dcterms:W3CDTF">2018-11-12T22:01:30Z</dcterms:modified>
</cp:coreProperties>
</file>