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0" r:id="rId4"/>
    <p:sldId id="344" r:id="rId5"/>
    <p:sldId id="439" r:id="rId6"/>
    <p:sldId id="442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378" r:id="rId26"/>
    <p:sldId id="460" r:id="rId27"/>
    <p:sldId id="423" r:id="rId28"/>
    <p:sldId id="311" r:id="rId29"/>
    <p:sldId id="27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706705"/>
            <a:ext cx="9144000" cy="108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A93F-7432-4DD2-B5D6-A9E2A82C0472}" type="datetime1">
              <a:rPr lang="ru-RU" smtClean="0"/>
              <a:t>12.11.2018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0881" y="4425696"/>
            <a:ext cx="6233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ru-RU" sz="2400" b="1" dirty="0" smtClean="0"/>
              <a:t>В</a:t>
            </a:r>
            <a:r>
              <a:rPr lang="uk-UA" sz="2400" b="1" dirty="0" err="1" smtClean="0"/>
              <a:t>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910" y="1264355"/>
            <a:ext cx="643509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інтерфейс до іншої частини системи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(tag z) (attach-tag ’complex z))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(add-complex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’sub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(sub-complex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(mul-complex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’div ’(complex complex)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(z1 z2) (tag (div-complex z1 z2))))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 y) (tag (make-from-real-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x y))))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’complex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(r a) (tag (make-from-mag-</a:t>
            </a:r>
            <a:r>
              <a:rPr lang="en-US" dirty="0" err="1">
                <a:solidFill>
                  <a:srgbClr val="0000CC"/>
                </a:solidFill>
              </a:rPr>
              <a:t>ang</a:t>
            </a:r>
            <a:r>
              <a:rPr lang="en-US" dirty="0">
                <a:solidFill>
                  <a:srgbClr val="0000CC"/>
                </a:solidFill>
              </a:rPr>
              <a:t> r a))))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9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10" y="79572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Розглянуті раніше операції працюють з різними типами </a:t>
            </a:r>
            <a:r>
              <a:rPr lang="uk-UA" dirty="0"/>
              <a:t>даних як абсолютно незалежні. Таким чином, є окремі пакети для </a:t>
            </a:r>
            <a:r>
              <a:rPr lang="uk-UA" dirty="0" smtClean="0"/>
              <a:t>операцій додавання, </a:t>
            </a:r>
            <a:r>
              <a:rPr lang="uk-UA" dirty="0"/>
              <a:t>наприклад, двох звичайних чисел і двох комплексних чисел. </a:t>
            </a:r>
            <a:r>
              <a:rPr lang="uk-UA" dirty="0" smtClean="0"/>
              <a:t>Має </a:t>
            </a:r>
            <a:r>
              <a:rPr lang="uk-UA" dirty="0"/>
              <a:t>сенс визначати операції, які перетинають кордони типів, наприклад, складання комплексного числа зі звичайним. </a:t>
            </a:r>
          </a:p>
          <a:p>
            <a:r>
              <a:rPr lang="uk-UA" b="1" dirty="0" smtClean="0">
                <a:solidFill>
                  <a:srgbClr val="C00000"/>
                </a:solidFill>
              </a:rPr>
              <a:t>Ідея</a:t>
            </a:r>
            <a:r>
              <a:rPr lang="uk-UA" dirty="0" smtClean="0"/>
              <a:t>. </a:t>
            </a:r>
          </a:p>
          <a:p>
            <a:r>
              <a:rPr lang="uk-UA" dirty="0" smtClean="0"/>
              <a:t>Один </a:t>
            </a:r>
            <a:r>
              <a:rPr lang="uk-UA" dirty="0"/>
              <a:t>із способів управління операціями зі змішаними типами полягає в </a:t>
            </a:r>
            <a:r>
              <a:rPr lang="uk-UA" dirty="0" smtClean="0"/>
              <a:t>тому, щоб </a:t>
            </a:r>
            <a:r>
              <a:rPr lang="uk-UA" dirty="0"/>
              <a:t>визначити </a:t>
            </a:r>
            <a:r>
              <a:rPr lang="uk-UA" b="1" dirty="0"/>
              <a:t>окрему процедуру </a:t>
            </a:r>
            <a:r>
              <a:rPr lang="uk-UA" dirty="0"/>
              <a:t>для кожного поєднання типів, для яких операція має сенс. Наприклад, </a:t>
            </a:r>
            <a:r>
              <a:rPr lang="uk-UA" dirty="0" smtClean="0"/>
              <a:t>можна </a:t>
            </a:r>
            <a:r>
              <a:rPr lang="uk-UA" dirty="0"/>
              <a:t>розширити пакет роботи з комплексними числами і включити туди процедуру </a:t>
            </a:r>
            <a:r>
              <a:rPr lang="uk-UA" dirty="0" smtClean="0"/>
              <a:t>додавання комплексних </a:t>
            </a:r>
            <a:r>
              <a:rPr lang="uk-UA" dirty="0"/>
              <a:t>чисел </a:t>
            </a:r>
            <a:r>
              <a:rPr lang="uk-UA" dirty="0" smtClean="0"/>
              <a:t>до звичайних, </a:t>
            </a:r>
            <a:r>
              <a:rPr lang="uk-UA" dirty="0"/>
              <a:t>заносячи її в таблицю з міткою (</a:t>
            </a:r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 smtClean="0">
                <a:solidFill>
                  <a:srgbClr val="0000CC"/>
                </a:solidFill>
              </a:rPr>
              <a:t>scheme-number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585" y="100132"/>
            <a:ext cx="5577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Поєднання даних різних типів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7290" y="4209187"/>
            <a:ext cx="62522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(add-complex-to-</a:t>
            </a:r>
            <a:r>
              <a:rPr lang="en-US" dirty="0" err="1">
                <a:solidFill>
                  <a:srgbClr val="0000CC"/>
                </a:solidFill>
              </a:rPr>
              <a:t>schemenum</a:t>
            </a:r>
            <a:r>
              <a:rPr lang="en-US" dirty="0">
                <a:solidFill>
                  <a:srgbClr val="0000CC"/>
                </a:solidFill>
              </a:rPr>
              <a:t> z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(+ (real-part z)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-part z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(put ’add ’(complex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pl-PL" dirty="0" smtClean="0">
                <a:solidFill>
                  <a:srgbClr val="0000CC"/>
                </a:solidFill>
              </a:rPr>
              <a:t>(</a:t>
            </a:r>
            <a:r>
              <a:rPr lang="pl-PL" dirty="0">
                <a:solidFill>
                  <a:srgbClr val="0000CC"/>
                </a:solidFill>
              </a:rPr>
              <a:t>lambda (z x) (tag (add-complex-to-schemenum z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510" y="4209187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Недолік - </a:t>
            </a:r>
            <a:r>
              <a:rPr lang="uk-UA" dirty="0" err="1" smtClean="0"/>
              <a:t>громоздкість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543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9527" y="0"/>
            <a:ext cx="339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Приведення типів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85394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Часто різні типи даних не зовсім незалежні, і якимось чином об'єкти одного типу можна розглядати як об'єкти іншого.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процес називається </a:t>
            </a:r>
            <a:r>
              <a:rPr lang="uk-UA" b="1" dirty="0"/>
              <a:t>приведенням типів (</a:t>
            </a:r>
            <a:r>
              <a:rPr lang="uk-UA" b="1" dirty="0" err="1"/>
              <a:t>coercion</a:t>
            </a:r>
            <a:r>
              <a:rPr lang="uk-UA" b="1" dirty="0"/>
              <a:t>). </a:t>
            </a:r>
            <a:endParaRPr lang="uk-UA" b="1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якщо </a:t>
            </a:r>
            <a:r>
              <a:rPr lang="uk-UA" dirty="0" smtClean="0"/>
              <a:t>потрібно </a:t>
            </a:r>
            <a:r>
              <a:rPr lang="uk-UA" dirty="0"/>
              <a:t>знайти деяку арифметичну комбінацію звичайного числа і комплексного, то </a:t>
            </a:r>
            <a:r>
              <a:rPr lang="uk-UA" dirty="0" smtClean="0"/>
              <a:t>можна </a:t>
            </a:r>
            <a:r>
              <a:rPr lang="uk-UA" dirty="0"/>
              <a:t>розглядати </a:t>
            </a:r>
            <a:r>
              <a:rPr lang="uk-UA" b="1" dirty="0"/>
              <a:t>звичайне число як таке комплексне, у якого уявна частина дорівнює нулю</a:t>
            </a:r>
            <a:r>
              <a:rPr lang="uk-UA" b="1" dirty="0" smtClean="0"/>
              <a:t>.</a:t>
            </a:r>
          </a:p>
          <a:p>
            <a:r>
              <a:rPr lang="ru-RU" dirty="0">
                <a:solidFill>
                  <a:srgbClr val="C00000"/>
                </a:solidFill>
              </a:rPr>
              <a:t>У </a:t>
            </a:r>
            <a:r>
              <a:rPr lang="ru-RU" dirty="0" err="1">
                <a:solidFill>
                  <a:srgbClr val="C00000"/>
                </a:solidFill>
              </a:rPr>
              <a:t>загальному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випадку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можна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створити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процедури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приведення</a:t>
            </a:r>
            <a:r>
              <a:rPr lang="ru-RU" dirty="0" smtClean="0">
                <a:solidFill>
                  <a:srgbClr val="C00000"/>
                </a:solidFill>
              </a:rPr>
              <a:t> типу</a:t>
            </a:r>
            <a:r>
              <a:rPr lang="ru-RU" dirty="0">
                <a:solidFill>
                  <a:srgbClr val="C00000"/>
                </a:solidFill>
              </a:rPr>
              <a:t>, </a:t>
            </a:r>
            <a:r>
              <a:rPr lang="ru-RU" dirty="0" err="1">
                <a:solidFill>
                  <a:srgbClr val="C00000"/>
                </a:solidFill>
              </a:rPr>
              <a:t>які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переводять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одного типу в </a:t>
            </a:r>
            <a:r>
              <a:rPr lang="ru-RU" dirty="0" err="1">
                <a:solidFill>
                  <a:srgbClr val="C00000"/>
                </a:solidFill>
              </a:rPr>
              <a:t>еквівалентний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йому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об'єкт</a:t>
            </a:r>
            <a:r>
              <a:rPr lang="ru-RU" dirty="0">
                <a:solidFill>
                  <a:srgbClr val="C00000"/>
                </a:solidFill>
              </a:rPr>
              <a:t> </a:t>
            </a:r>
            <a:r>
              <a:rPr lang="ru-RU" dirty="0" err="1">
                <a:solidFill>
                  <a:srgbClr val="C00000"/>
                </a:solidFill>
              </a:rPr>
              <a:t>іншого</a:t>
            </a:r>
            <a:r>
              <a:rPr lang="ru-RU" dirty="0">
                <a:solidFill>
                  <a:srgbClr val="C00000"/>
                </a:solidFill>
              </a:rPr>
              <a:t> типу.</a:t>
            </a:r>
            <a:endParaRPr lang="uk-UA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3336" y="3431447"/>
            <a:ext cx="5865541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(scheme-number-&gt;complex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make-complex-from-real-</a:t>
            </a:r>
            <a:r>
              <a:rPr lang="en-US" dirty="0" err="1">
                <a:solidFill>
                  <a:srgbClr val="0000CC"/>
                </a:solidFill>
              </a:rPr>
              <a:t>imag</a:t>
            </a:r>
            <a:r>
              <a:rPr lang="en-US" dirty="0">
                <a:solidFill>
                  <a:srgbClr val="0000CC"/>
                </a:solidFill>
              </a:rPr>
              <a:t> (contents n) 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779" y="4308825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записуємо процедури приведення типу в спеціальну таблицю приведення типів, проіндексовану іменами двох типів: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82389" y="5186203"/>
            <a:ext cx="6746488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(put-coercion ’scheme-number ’complex scheme-number-&gt;complex)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463" y="0"/>
            <a:ext cx="518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Алгоритм приведення типів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2688" y="1454532"/>
            <a:ext cx="886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простоти </a:t>
            </a:r>
            <a:r>
              <a:rPr lang="uk-UA" dirty="0" smtClean="0"/>
              <a:t>розглядаємо </a:t>
            </a:r>
            <a:r>
              <a:rPr lang="uk-UA" dirty="0"/>
              <a:t>тільки той випадок, коли </a:t>
            </a:r>
            <a:r>
              <a:rPr lang="uk-UA" b="1" dirty="0"/>
              <a:t>аргументів два</a:t>
            </a:r>
            <a:r>
              <a:rPr lang="uk-UA" dirty="0"/>
              <a:t>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Перевіряємо </a:t>
            </a:r>
            <a:r>
              <a:rPr lang="uk-UA" dirty="0"/>
              <a:t>таблицю перетворення типів </a:t>
            </a:r>
            <a:r>
              <a:rPr lang="uk-UA" dirty="0" smtClean="0"/>
              <a:t>для визначення, </a:t>
            </a:r>
            <a:r>
              <a:rPr lang="uk-UA" dirty="0"/>
              <a:t>чи можна об'єкт першого типу привести до другого типу.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так, здійснюємо приведення і знову пробуємо операцію.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об'єкти першого типу в загальному випадку до другого не </a:t>
            </a:r>
            <a:r>
              <a:rPr lang="uk-UA" dirty="0" smtClean="0"/>
              <a:t>приводяться</a:t>
            </a:r>
            <a:r>
              <a:rPr lang="uk-UA" dirty="0"/>
              <a:t>, </a:t>
            </a:r>
            <a:r>
              <a:rPr lang="uk-UA" dirty="0" smtClean="0"/>
              <a:t>пробуємо </a:t>
            </a:r>
            <a:r>
              <a:rPr lang="uk-UA" dirty="0"/>
              <a:t>приведення в зворотному напрямку і дивимося, чи немає способу привести другий аргумент до типу першого.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Нарешті</a:t>
            </a:r>
            <a:r>
              <a:rPr lang="uk-UA" dirty="0"/>
              <a:t>, якщо немає ніякого відомого способу привести один тип до іншого, ми здаємося.</a:t>
            </a:r>
          </a:p>
        </p:txBody>
      </p:sp>
    </p:spTree>
    <p:extLst>
      <p:ext uri="{BB962C8B-B14F-4D97-AF65-F5344CB8AC3E}">
        <p14:creationId xmlns:p14="http://schemas.microsoft.com/office/powerpoint/2010/main" val="153091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131" y="909242"/>
            <a:ext cx="6880303" cy="55861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(apply-generic op .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((type-tags (map type-tag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</a:t>
            </a:r>
            <a:r>
              <a:rPr lang="da-DK" sz="1700" dirty="0" smtClean="0">
                <a:solidFill>
                  <a:srgbClr val="0000CC"/>
                </a:solidFill>
              </a:rPr>
              <a:t>(</a:t>
            </a:r>
            <a:r>
              <a:rPr lang="da-DK" sz="1700" dirty="0">
                <a:solidFill>
                  <a:srgbClr val="0000CC"/>
                </a:solidFill>
              </a:rPr>
              <a:t>let ((proc (get op type-tags)))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proc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 proc (map contents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(= (length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 2)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((type1 (car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type2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type-tags))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a1 (car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a2 (</a:t>
            </a:r>
            <a:r>
              <a:rPr lang="en-US" sz="1700" dirty="0" err="1">
                <a:solidFill>
                  <a:srgbClr val="0000CC"/>
                </a:solidFill>
              </a:rPr>
              <a:t>cadr</a:t>
            </a:r>
            <a:r>
              <a:rPr lang="en-US" sz="1700" dirty="0">
                <a:solidFill>
                  <a:srgbClr val="0000CC"/>
                </a:solidFill>
              </a:rPr>
              <a:t> </a:t>
            </a:r>
            <a:r>
              <a:rPr lang="en-US" sz="1700" dirty="0" err="1">
                <a:solidFill>
                  <a:srgbClr val="0000CC"/>
                </a:solidFill>
              </a:rPr>
              <a:t>args</a:t>
            </a:r>
            <a:r>
              <a:rPr lang="en-US" sz="1700" dirty="0">
                <a:solidFill>
                  <a:srgbClr val="0000CC"/>
                </a:solidFill>
              </a:rPr>
              <a:t>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let ((t1-&gt;t2 (get-coercion type1 type2))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</a:t>
            </a:r>
            <a:r>
              <a:rPr lang="fr-FR" sz="1700" dirty="0" smtClean="0">
                <a:solidFill>
                  <a:srgbClr val="0000CC"/>
                </a:solidFill>
              </a:rPr>
              <a:t>(</a:t>
            </a:r>
            <a:r>
              <a:rPr lang="fr-FR" sz="1700" dirty="0">
                <a:solidFill>
                  <a:srgbClr val="0000CC"/>
                </a:solidFill>
              </a:rPr>
              <a:t>t2-&gt;t1 (get-coercion type2 type1)))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 err="1">
                <a:solidFill>
                  <a:srgbClr val="0000CC"/>
                </a:solidFill>
              </a:rPr>
              <a:t>cond</a:t>
            </a:r>
            <a:r>
              <a:rPr lang="en-US" sz="1700" dirty="0">
                <a:solidFill>
                  <a:srgbClr val="0000CC"/>
                </a:solidFill>
              </a:rPr>
              <a:t> (t1-&gt;t2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(t1-&gt;t2 a1) a2))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t2-&gt;t1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apply-generic op a1 (t2-&gt;t1 a2)))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                             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"</a:t>
            </a:r>
            <a:r>
              <a:rPr lang="ru-RU" sz="1700" dirty="0" smtClean="0">
                <a:solidFill>
                  <a:srgbClr val="0000CC"/>
                </a:solidFill>
              </a:rPr>
              <a:t>Нема методу </a:t>
            </a:r>
            <a:r>
              <a:rPr lang="ru-RU" sz="1700" dirty="0">
                <a:solidFill>
                  <a:srgbClr val="0000CC"/>
                </a:solidFill>
              </a:rPr>
              <a:t>для </a:t>
            </a:r>
            <a:r>
              <a:rPr lang="ru-RU" sz="1700" dirty="0" err="1" smtClean="0">
                <a:solidFill>
                  <a:srgbClr val="0000CC"/>
                </a:solidFill>
              </a:rPr>
              <a:t>цих</a:t>
            </a:r>
            <a:r>
              <a:rPr lang="ru-RU" sz="1700" dirty="0" smtClean="0">
                <a:solidFill>
                  <a:srgbClr val="0000CC"/>
                </a:solidFill>
              </a:rPr>
              <a:t> </a:t>
            </a:r>
            <a:r>
              <a:rPr lang="ru-RU" sz="1700" dirty="0" err="1" smtClean="0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"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         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</a:t>
            </a:r>
          </a:p>
          <a:p>
            <a:r>
              <a:rPr lang="ru-RU" sz="1700" dirty="0" smtClean="0">
                <a:solidFill>
                  <a:srgbClr val="0000CC"/>
                </a:solidFill>
              </a:rPr>
              <a:t>      (</a:t>
            </a:r>
            <a:r>
              <a:rPr lang="ru-RU" sz="1700" dirty="0" err="1">
                <a:solidFill>
                  <a:srgbClr val="0000CC"/>
                </a:solidFill>
              </a:rPr>
              <a:t>error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r>
              <a:rPr lang="ru-RU" sz="1700" dirty="0">
                <a:solidFill>
                  <a:srgbClr val="0000CC"/>
                </a:solidFill>
              </a:rPr>
              <a:t> Нема методу для </a:t>
            </a:r>
            <a:r>
              <a:rPr lang="ru-RU" sz="1700" dirty="0" err="1">
                <a:solidFill>
                  <a:srgbClr val="0000CC"/>
                </a:solidFill>
              </a:rPr>
              <a:t>цих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err="1">
                <a:solidFill>
                  <a:srgbClr val="0000CC"/>
                </a:solidFill>
              </a:rPr>
              <a:t>типів</a:t>
            </a:r>
            <a:r>
              <a:rPr lang="ru-RU" sz="1700" dirty="0">
                <a:solidFill>
                  <a:srgbClr val="0000CC"/>
                </a:solidFill>
              </a:rPr>
              <a:t> </a:t>
            </a:r>
            <a:r>
              <a:rPr lang="ru-RU" sz="1700" dirty="0" smtClean="0">
                <a:solidFill>
                  <a:srgbClr val="0000CC"/>
                </a:solidFill>
              </a:rPr>
              <a:t>"</a:t>
            </a:r>
            <a:endParaRPr lang="ru-RU" sz="1700" dirty="0">
              <a:solidFill>
                <a:srgbClr val="0000CC"/>
              </a:solidFill>
            </a:endParaRP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list op type-tags)))))))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463" y="0"/>
            <a:ext cx="542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Процедура приведення типів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25510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0" y="1008284"/>
            <a:ext cx="8631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визначаємо многочлен як </a:t>
            </a:r>
            <a:r>
              <a:rPr lang="uk-UA" dirty="0" smtClean="0"/>
              <a:t>суму термів</a:t>
            </a:r>
            <a:r>
              <a:rPr lang="uk-UA" dirty="0"/>
              <a:t>, кожен з яких представляє собою або коефіцієнт, або </a:t>
            </a:r>
            <a:r>
              <a:rPr lang="uk-UA" dirty="0" smtClean="0"/>
              <a:t>змінну, зведену </a:t>
            </a:r>
            <a:r>
              <a:rPr lang="uk-UA" dirty="0"/>
              <a:t>в ступінь, або </a:t>
            </a:r>
            <a:r>
              <a:rPr lang="uk-UA" dirty="0" smtClean="0"/>
              <a:t>добуток того та </a:t>
            </a:r>
            <a:r>
              <a:rPr lang="uk-UA" dirty="0"/>
              <a:t>іншого. </a:t>
            </a:r>
            <a:endParaRPr lang="uk-UA" dirty="0" smtClean="0"/>
          </a:p>
          <a:p>
            <a:r>
              <a:rPr lang="uk-UA" dirty="0" smtClean="0"/>
              <a:t>Коефіцієнт визначається як алгебраїчний вираз, незалежний </a:t>
            </a:r>
            <a:r>
              <a:rPr lang="uk-UA" dirty="0"/>
              <a:t>від змінної </a:t>
            </a:r>
            <a:r>
              <a:rPr lang="uk-UA" dirty="0" smtClean="0"/>
              <a:t>многочлена.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70878" y="2023046"/>
            <a:ext cx="674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</a:t>
            </a:r>
            <a:endParaRPr lang="uk-UA" dirty="0"/>
          </a:p>
          <a:p>
            <a:pPr algn="ctr"/>
            <a:r>
              <a:rPr lang="en-US" dirty="0"/>
              <a:t>5x</a:t>
            </a:r>
            <a:r>
              <a:rPr lang="en-US" baseline="30000" dirty="0"/>
              <a:t>2</a:t>
            </a:r>
            <a:r>
              <a:rPr lang="en-US" dirty="0"/>
              <a:t> + 3x + 7</a:t>
            </a:r>
          </a:p>
          <a:p>
            <a:r>
              <a:rPr lang="ru-RU" dirty="0" smtClean="0"/>
              <a:t>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многочлен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змінною</a:t>
            </a:r>
            <a:r>
              <a:rPr lang="ru-RU" dirty="0" smtClean="0"/>
              <a:t> </a:t>
            </a:r>
            <a:r>
              <a:rPr lang="ru-RU" dirty="0"/>
              <a:t>x, </a:t>
            </a:r>
          </a:p>
          <a:p>
            <a:pPr algn="ctr"/>
            <a:r>
              <a:rPr lang="en-US" dirty="0"/>
              <a:t>(y</a:t>
            </a:r>
            <a:r>
              <a:rPr lang="en-US" baseline="30000" dirty="0"/>
              <a:t>2</a:t>
            </a:r>
            <a:r>
              <a:rPr lang="en-US" dirty="0"/>
              <a:t> + 1)x</a:t>
            </a:r>
            <a:r>
              <a:rPr lang="en-US" baseline="30000" dirty="0"/>
              <a:t>3</a:t>
            </a:r>
            <a:r>
              <a:rPr lang="en-US" dirty="0"/>
              <a:t> + (2y)x + 1</a:t>
            </a:r>
          </a:p>
          <a:p>
            <a:r>
              <a:rPr lang="ru-RU" dirty="0" smtClean="0"/>
              <a:t>є многочлен </a:t>
            </a:r>
            <a:r>
              <a:rPr lang="ru-RU" dirty="0"/>
              <a:t>по x, коэффициенты которого — </a:t>
            </a:r>
            <a:r>
              <a:rPr lang="ru-RU" dirty="0" err="1" smtClean="0"/>
              <a:t>многочлени</a:t>
            </a:r>
            <a:r>
              <a:rPr lang="ru-RU" dirty="0" smtClean="0"/>
              <a:t> по у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9930" y="3592919"/>
            <a:ext cx="870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Нехай, многочлен буде </a:t>
            </a:r>
            <a:r>
              <a:rPr lang="ru-RU" dirty="0" err="1"/>
              <a:t>певною</a:t>
            </a:r>
            <a:r>
              <a:rPr lang="ru-RU" dirty="0"/>
              <a:t> </a:t>
            </a:r>
            <a:r>
              <a:rPr lang="ru-RU" dirty="0" err="1"/>
              <a:t>синтаксичною</a:t>
            </a:r>
            <a:r>
              <a:rPr lang="ru-RU" dirty="0"/>
              <a:t> формою, </a:t>
            </a:r>
            <a:r>
              <a:rPr lang="ru-RU" dirty="0" smtClean="0"/>
              <a:t>а не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математичним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9930" y="4423227"/>
            <a:ext cx="834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Будемо </a:t>
            </a:r>
            <a:r>
              <a:rPr lang="uk-UA" dirty="0"/>
              <a:t>представляти </a:t>
            </a:r>
            <a:r>
              <a:rPr lang="uk-UA" dirty="0" smtClean="0"/>
              <a:t>многочлени </a:t>
            </a:r>
            <a:r>
              <a:rPr lang="uk-UA" dirty="0"/>
              <a:t>у вигляді структури даних під назвою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/>
              <a:t>, яка складається із змінної і набору термів. </a:t>
            </a:r>
            <a:endParaRPr lang="uk-UA" dirty="0" smtClean="0"/>
          </a:p>
          <a:p>
            <a:r>
              <a:rPr lang="uk-UA" dirty="0" smtClean="0"/>
              <a:t>Припускаємо</a:t>
            </a:r>
            <a:r>
              <a:rPr lang="uk-UA" dirty="0"/>
              <a:t>, що </a:t>
            </a:r>
            <a:r>
              <a:rPr lang="uk-UA" dirty="0" smtClean="0"/>
              <a:t>існують </a:t>
            </a:r>
            <a:r>
              <a:rPr lang="uk-UA" dirty="0"/>
              <a:t>селектори </a:t>
            </a:r>
            <a:r>
              <a:rPr lang="uk-UA" dirty="0" err="1">
                <a:solidFill>
                  <a:srgbClr val="0000CC"/>
                </a:solidFill>
              </a:rPr>
              <a:t>variable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term-list</a:t>
            </a:r>
            <a:r>
              <a:rPr lang="uk-UA" dirty="0"/>
              <a:t>, які отримують з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ці дані, і конструктор </a:t>
            </a:r>
            <a:r>
              <a:rPr lang="uk-UA" dirty="0" err="1">
                <a:solidFill>
                  <a:srgbClr val="0000CC"/>
                </a:solidFill>
              </a:rPr>
              <a:t>make-poly</a:t>
            </a:r>
            <a:r>
              <a:rPr lang="uk-UA" dirty="0">
                <a:solidFill>
                  <a:srgbClr val="0000CC"/>
                </a:solidFill>
              </a:rPr>
              <a:t>,</a:t>
            </a:r>
            <a:r>
              <a:rPr lang="uk-UA" dirty="0"/>
              <a:t> який збирає </a:t>
            </a:r>
            <a:r>
              <a:rPr lang="uk-UA" dirty="0" err="1">
                <a:solidFill>
                  <a:srgbClr val="0000CC"/>
                </a:solidFill>
              </a:rPr>
              <a:t>poly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 змінної і списку термів. </a:t>
            </a:r>
            <a:endParaRPr lang="uk-UA" dirty="0" smtClean="0"/>
          </a:p>
          <a:p>
            <a:r>
              <a:rPr lang="uk-UA" dirty="0" smtClean="0"/>
              <a:t>Змінна буде </a:t>
            </a:r>
            <a:r>
              <a:rPr lang="uk-UA" dirty="0"/>
              <a:t>просто </a:t>
            </a:r>
            <a:r>
              <a:rPr lang="uk-UA" dirty="0" smtClean="0"/>
              <a:t>символом. </a:t>
            </a:r>
          </a:p>
          <a:p>
            <a:r>
              <a:rPr lang="uk-UA" dirty="0" smtClean="0"/>
              <a:t>Наступні </a:t>
            </a:r>
            <a:r>
              <a:rPr lang="uk-UA" dirty="0"/>
              <a:t>процедури визначають додавання і множення многочленів</a:t>
            </a:r>
          </a:p>
        </p:txBody>
      </p:sp>
    </p:spTree>
    <p:extLst>
      <p:ext uri="{BB962C8B-B14F-4D97-AF65-F5344CB8AC3E}">
        <p14:creationId xmlns:p14="http://schemas.microsoft.com/office/powerpoint/2010/main" val="770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37063" y="956751"/>
            <a:ext cx="64008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</a:t>
            </a:r>
            <a:r>
              <a:rPr lang="ru-RU" dirty="0" err="1" smtClean="0">
                <a:solidFill>
                  <a:srgbClr val="0000CC"/>
                </a:solidFill>
              </a:rPr>
              <a:t>Многочлени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від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різних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змінних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-- ADD-POLY"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</a:t>
            </a:r>
            <a:r>
              <a:rPr lang="en-US" dirty="0" smtClean="0">
                <a:solidFill>
                  <a:srgbClr val="0000CC"/>
                </a:solidFill>
              </a:rPr>
              <a:t>))))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(same-variable? (variable p1) (variable p2))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make-poly (variable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(term-list p1)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term-list p2)))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"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Многочлени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від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змінних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-- </a:t>
            </a:r>
            <a:r>
              <a:rPr lang="ru-RU" dirty="0">
                <a:solidFill>
                  <a:srgbClr val="0000CC"/>
                </a:solidFill>
              </a:rPr>
              <a:t>MUL-POLY"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list p1 p2))))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7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117" y="918200"/>
            <a:ext cx="890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включити многочлени до узагальненої </a:t>
            </a:r>
            <a:r>
              <a:rPr lang="uk-UA" dirty="0" smtClean="0"/>
              <a:t>арифметичної системи, </a:t>
            </a:r>
            <a:r>
              <a:rPr lang="uk-UA" dirty="0"/>
              <a:t>необхідно забезпечити їх мітками типу.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користуватися міткою </a:t>
            </a:r>
            <a:r>
              <a:rPr lang="uk-UA" dirty="0" err="1">
                <a:solidFill>
                  <a:srgbClr val="0000CC"/>
                </a:solidFill>
              </a:rPr>
              <a:t>polynomial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/>
              <a:t>і вносити </a:t>
            </a:r>
            <a:r>
              <a:rPr lang="uk-UA" dirty="0"/>
              <a:t>відповідні операції над поміченими многочленами в таблицю операцій.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94057" y="0"/>
            <a:ext cx="479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Арифметика </a:t>
            </a:r>
            <a:r>
              <a:rPr lang="uk-UA" sz="3200" b="1" dirty="0" smtClean="0"/>
              <a:t>многочленів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" y="2263259"/>
            <a:ext cx="4460488" cy="341632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(install-polynomial-package)</a:t>
            </a: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i="1" dirty="0">
              <a:solidFill>
                <a:srgbClr val="0000CC"/>
              </a:solidFill>
            </a:endParaRPr>
          </a:p>
          <a:p>
            <a:r>
              <a:rPr lang="uk-UA" i="1" dirty="0">
                <a:solidFill>
                  <a:srgbClr val="0000CC"/>
                </a:solidFill>
              </a:rPr>
              <a:t>;; </a:t>
            </a:r>
            <a:r>
              <a:rPr lang="uk-UA" i="1" dirty="0" smtClean="0">
                <a:solidFill>
                  <a:srgbClr val="0000CC"/>
                </a:solidFill>
              </a:rPr>
              <a:t>представлення </a:t>
            </a:r>
            <a:r>
              <a:rPr lang="en-US" i="1" dirty="0">
                <a:solidFill>
                  <a:srgbClr val="0000CC"/>
                </a:solidFill>
              </a:rPr>
              <a:t>poly</a:t>
            </a:r>
          </a:p>
          <a:p>
            <a:r>
              <a:rPr lang="en-US" dirty="0">
                <a:solidFill>
                  <a:srgbClr val="0000CC"/>
                </a:solidFill>
              </a:rPr>
              <a:t>(define (make-poly variable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variable term-list</a:t>
            </a:r>
            <a:r>
              <a:rPr lang="en-US" dirty="0" smtClean="0">
                <a:solidFill>
                  <a:srgbClr val="0000CC"/>
                </a:solidFill>
              </a:rPr>
              <a:t>))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(variable p) (car p))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(term-list p)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p))</a:t>
            </a:r>
          </a:p>
          <a:p>
            <a:r>
              <a:rPr lang="ru-RU" i="1" dirty="0" smtClean="0">
                <a:solidFill>
                  <a:srgbClr val="0000CC"/>
                </a:solidFill>
              </a:rPr>
              <a:t>;; </a:t>
            </a:r>
            <a:r>
              <a:rPr lang="ru-RU" i="1" dirty="0" err="1" smtClean="0">
                <a:solidFill>
                  <a:srgbClr val="0000CC"/>
                </a:solidFill>
              </a:rPr>
              <a:t>представлення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r>
              <a:rPr lang="ru-RU" i="1" dirty="0" smtClean="0">
                <a:solidFill>
                  <a:srgbClr val="0000CC"/>
                </a:solidFill>
              </a:rPr>
              <a:t> і </a:t>
            </a:r>
            <a:r>
              <a:rPr lang="ru-RU" i="1" dirty="0" err="1" smtClean="0">
                <a:solidFill>
                  <a:srgbClr val="0000CC"/>
                </a:solidFill>
              </a:rPr>
              <a:t>списків</a:t>
            </a:r>
            <a:r>
              <a:rPr lang="ru-RU" i="1" dirty="0" smtClean="0">
                <a:solidFill>
                  <a:srgbClr val="0000CC"/>
                </a:solidFill>
              </a:rPr>
              <a:t> </a:t>
            </a:r>
            <a:r>
              <a:rPr lang="ru-RU" i="1" dirty="0" err="1" smtClean="0">
                <a:solidFill>
                  <a:srgbClr val="0000CC"/>
                </a:solidFill>
              </a:rPr>
              <a:t>термів</a:t>
            </a:r>
            <a:endParaRPr lang="ru-RU" i="1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(add-poly p1 p2) ... )</a:t>
            </a:r>
          </a:p>
          <a:p>
            <a:r>
              <a:rPr lang="uk-UA" dirty="0">
                <a:solidFill>
                  <a:srgbClr val="0000CC"/>
                </a:solidFill>
              </a:rPr>
              <a:t>;</a:t>
            </a:r>
            <a:r>
              <a:rPr lang="uk-UA" i="1" dirty="0" smtClean="0">
                <a:solidFill>
                  <a:srgbClr val="0000CC"/>
                </a:solidFill>
              </a:rPr>
              <a:t>процедури, якими користується </a:t>
            </a:r>
            <a:r>
              <a:rPr lang="en-US" dirty="0" smtClean="0">
                <a:solidFill>
                  <a:srgbClr val="0000CC"/>
                </a:solidFill>
              </a:rPr>
              <a:t>add-poly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 ... 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;</a:t>
            </a:r>
            <a:r>
              <a:rPr lang="uk-UA" i="1" dirty="0">
                <a:solidFill>
                  <a:srgbClr val="0000CC"/>
                </a:solidFill>
              </a:rPr>
              <a:t> процедури, якими користується </a:t>
            </a:r>
            <a:r>
              <a:rPr lang="en-US" dirty="0" err="1" smtClean="0">
                <a:solidFill>
                  <a:srgbClr val="0000CC"/>
                </a:solidFill>
              </a:rPr>
              <a:t>mul</a:t>
            </a:r>
            <a:r>
              <a:rPr lang="en-US" dirty="0" smtClean="0">
                <a:solidFill>
                  <a:srgbClr val="0000CC"/>
                </a:solidFill>
              </a:rPr>
              <a:t>-poly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91220" y="2263259"/>
            <a:ext cx="437472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0000CC"/>
                </a:solidFill>
              </a:rPr>
              <a:t>;; інтерфейс до іншої системи</a:t>
            </a:r>
          </a:p>
          <a:p>
            <a:r>
              <a:rPr lang="sv-SE" dirty="0">
                <a:solidFill>
                  <a:srgbClr val="0000CC"/>
                </a:solidFill>
              </a:rPr>
              <a:t>(define (tag p) (attach-tag ’polynomial p))</a:t>
            </a:r>
          </a:p>
          <a:p>
            <a:r>
              <a:rPr lang="en-US" dirty="0">
                <a:solidFill>
                  <a:srgbClr val="0000CC"/>
                </a:solidFill>
              </a:rPr>
              <a:t>(put ’add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(add-poly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’(polynomial polynomial)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(p1 p2) (tag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-poly p1 p2))))</a:t>
            </a:r>
          </a:p>
          <a:p>
            <a:r>
              <a:rPr lang="en-US" dirty="0">
                <a:solidFill>
                  <a:srgbClr val="0000CC"/>
                </a:solidFill>
              </a:rPr>
              <a:t>(put ’make ’polynomial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</a:t>
            </a:r>
            <a:r>
              <a:rPr lang="en-US" dirty="0" err="1">
                <a:solidFill>
                  <a:srgbClr val="0000CC"/>
                </a:solidFill>
              </a:rPr>
              <a:t>var</a:t>
            </a:r>
            <a:r>
              <a:rPr lang="en-US" dirty="0">
                <a:solidFill>
                  <a:srgbClr val="0000CC"/>
                </a:solidFill>
              </a:rPr>
              <a:t> terms) (tag (make-poly </a:t>
            </a:r>
            <a:r>
              <a:rPr lang="en-US" dirty="0" err="1" smtClean="0">
                <a:solidFill>
                  <a:srgbClr val="0000CC"/>
                </a:solidFill>
              </a:rPr>
              <a:t>var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terms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360" y="927521"/>
            <a:ext cx="9043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Додавання многочленів відбувається по термам.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однакового порядку потрібно скомбінувати. Це робиться за допомогою породження нового </a:t>
            </a:r>
            <a:r>
              <a:rPr lang="uk-UA" dirty="0" err="1"/>
              <a:t>терма</a:t>
            </a:r>
            <a:r>
              <a:rPr lang="uk-UA" dirty="0"/>
              <a:t> того </a:t>
            </a:r>
            <a:r>
              <a:rPr lang="uk-UA" dirty="0" smtClean="0"/>
              <a:t>самого порядку</a:t>
            </a:r>
            <a:r>
              <a:rPr lang="uk-UA" dirty="0"/>
              <a:t>, в якому коефіцієнт є сумою коефіцієнтів доданків.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Терми </a:t>
            </a:r>
            <a:r>
              <a:rPr lang="uk-UA" dirty="0"/>
              <a:t>одного доданка, для яких немає відповідності в іншому, просто додаються до породжуваному многочлену-сумі.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Для того, щоб працювати зі списками термів, припустимо, що є конструктор </a:t>
            </a:r>
            <a:r>
              <a:rPr lang="uk-UA" dirty="0" smtClean="0"/>
              <a:t>               </a:t>
            </a:r>
            <a:r>
              <a:rPr lang="uk-UA" dirty="0" err="1" smtClean="0">
                <a:solidFill>
                  <a:srgbClr val="0000CC"/>
                </a:solidFill>
              </a:rPr>
              <a:t>the-empty-termlist</a:t>
            </a:r>
            <a:r>
              <a:rPr lang="uk-UA" dirty="0"/>
              <a:t>, який повертає порожній список термів, і конструктор </a:t>
            </a:r>
            <a:r>
              <a:rPr lang="uk-UA" dirty="0" err="1">
                <a:solidFill>
                  <a:srgbClr val="0000CC"/>
                </a:solidFill>
              </a:rPr>
              <a:t>adjoin-term</a:t>
            </a:r>
            <a:r>
              <a:rPr lang="uk-UA" dirty="0"/>
              <a:t>, який додає до списку термів ще один.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Припустимо, що є предикат </a:t>
            </a:r>
            <a:r>
              <a:rPr lang="uk-UA" dirty="0" err="1" smtClean="0">
                <a:solidFill>
                  <a:srgbClr val="0000CC"/>
                </a:solidFill>
              </a:rPr>
              <a:t>empty-termlist</a:t>
            </a:r>
            <a:r>
              <a:rPr lang="uk-UA" dirty="0" smtClean="0">
                <a:solidFill>
                  <a:srgbClr val="0000CC"/>
                </a:solidFill>
              </a:rPr>
              <a:t>?</a:t>
            </a:r>
            <a:r>
              <a:rPr lang="uk-UA" dirty="0" smtClean="0"/>
              <a:t>, </a:t>
            </a:r>
            <a:r>
              <a:rPr lang="uk-UA" dirty="0"/>
              <a:t>який </a:t>
            </a:r>
            <a:r>
              <a:rPr lang="uk-UA" dirty="0" smtClean="0"/>
              <a:t>визначає, чи порожній даний </a:t>
            </a:r>
            <a:r>
              <a:rPr lang="uk-UA" dirty="0"/>
              <a:t>список, селектор </a:t>
            </a:r>
            <a:r>
              <a:rPr lang="uk-UA" dirty="0" err="1">
                <a:solidFill>
                  <a:srgbClr val="0000CC"/>
                </a:solidFill>
              </a:rPr>
              <a:t>first-term</a:t>
            </a:r>
            <a:r>
              <a:rPr lang="uk-UA" dirty="0"/>
              <a:t>, який отримує зі списку термів той, у </a:t>
            </a:r>
            <a:r>
              <a:rPr lang="uk-UA" dirty="0" smtClean="0"/>
              <a:t>якого найбільший </a:t>
            </a:r>
            <a:r>
              <a:rPr lang="uk-UA" dirty="0"/>
              <a:t>порядок, і селектор </a:t>
            </a:r>
            <a:r>
              <a:rPr lang="uk-UA" dirty="0" err="1">
                <a:solidFill>
                  <a:srgbClr val="0000CC"/>
                </a:solidFill>
              </a:rPr>
              <a:t>rest-terms</a:t>
            </a:r>
            <a:r>
              <a:rPr lang="uk-UA" dirty="0">
                <a:solidFill>
                  <a:srgbClr val="0000CC"/>
                </a:solidFill>
              </a:rPr>
              <a:t>, </a:t>
            </a:r>
            <a:r>
              <a:rPr lang="uk-UA" dirty="0"/>
              <a:t>який повертає всі терми, </a:t>
            </a:r>
            <a:r>
              <a:rPr lang="uk-UA" dirty="0" smtClean="0"/>
              <a:t>крім того</a:t>
            </a:r>
            <a:r>
              <a:rPr lang="uk-UA" dirty="0"/>
              <a:t>, у якого найбільший порядок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Припускаємо</a:t>
            </a:r>
            <a:r>
              <a:rPr lang="uk-UA" dirty="0"/>
              <a:t>, що для роботи з термами є конструктор </a:t>
            </a:r>
            <a:r>
              <a:rPr lang="uk-UA" dirty="0" err="1">
                <a:solidFill>
                  <a:srgbClr val="0000CC"/>
                </a:solidFill>
              </a:rPr>
              <a:t>make-term</a:t>
            </a:r>
            <a:r>
              <a:rPr lang="uk-UA" dirty="0"/>
              <a:t>, що будує терм із зазначеними порядком і коефіцієнтом, і селектори </a:t>
            </a:r>
            <a:r>
              <a:rPr lang="uk-UA" dirty="0" err="1">
                <a:solidFill>
                  <a:srgbClr val="0000CC"/>
                </a:solidFill>
              </a:rPr>
              <a:t>order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coeff</a:t>
            </a:r>
            <a:r>
              <a:rPr lang="uk-UA" dirty="0"/>
              <a:t>, які, відповідно, повертають </a:t>
            </a:r>
            <a:r>
              <a:rPr lang="uk-UA" dirty="0" smtClean="0"/>
              <a:t>порядок і </a:t>
            </a:r>
            <a:r>
              <a:rPr lang="uk-UA" dirty="0"/>
              <a:t>коефіцієнт </a:t>
            </a:r>
            <a:r>
              <a:rPr lang="uk-UA" dirty="0" err="1"/>
              <a:t>терма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1892" y="0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Додавання многочленів </a:t>
            </a:r>
          </a:p>
        </p:txBody>
      </p:sp>
    </p:spTree>
    <p:extLst>
      <p:ext uri="{BB962C8B-B14F-4D97-AF65-F5344CB8AC3E}">
        <p14:creationId xmlns:p14="http://schemas.microsoft.com/office/powerpoint/2010/main" val="31132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417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 smtClean="0"/>
              <a:t>Процедура </a:t>
            </a:r>
            <a:r>
              <a:rPr lang="ru-RU" sz="2500" b="1" dirty="0" err="1" smtClean="0"/>
              <a:t>побудови</a:t>
            </a:r>
            <a:r>
              <a:rPr lang="ru-RU" sz="2500" b="1" dirty="0" smtClean="0"/>
              <a:t> списку </a:t>
            </a:r>
            <a:r>
              <a:rPr lang="ru-RU" sz="2500" b="1" dirty="0" err="1"/>
              <a:t>термів</a:t>
            </a:r>
            <a:r>
              <a:rPr lang="ru-RU" sz="2500" b="1" dirty="0"/>
              <a:t> для </a:t>
            </a:r>
            <a:r>
              <a:rPr lang="ru-RU" sz="2500" b="1" dirty="0" err="1"/>
              <a:t>суми</a:t>
            </a:r>
            <a:r>
              <a:rPr lang="ru-RU" sz="2500" b="1" dirty="0"/>
              <a:t> </a:t>
            </a:r>
            <a:r>
              <a:rPr lang="ru-RU" sz="2500" b="1" dirty="0" err="1"/>
              <a:t>двох</a:t>
            </a:r>
            <a:r>
              <a:rPr lang="ru-RU" sz="2500" b="1" dirty="0"/>
              <a:t> </a:t>
            </a:r>
            <a:r>
              <a:rPr lang="ru-RU" sz="2500" b="1" dirty="0" err="1"/>
              <a:t>многочленів</a:t>
            </a:r>
            <a:endParaRPr lang="uk-UA" sz="25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009406"/>
            <a:ext cx="6490010" cy="480131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(add-terms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 L2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((</a:t>
            </a:r>
            <a:r>
              <a:rPr lang="en-US" dirty="0">
                <a:solidFill>
                  <a:srgbClr val="0000CC"/>
                </a:solidFill>
              </a:rPr>
              <a:t>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L2)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((t1 (first-term L1)) (t2 (first-term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t1 </a:t>
            </a:r>
            <a:r>
              <a:rPr lang="en-US" dirty="0">
                <a:solidFill>
                  <a:srgbClr val="0000CC"/>
                </a:solidFill>
              </a:rPr>
              <a:t>(add-terms (rest-terms L1) L2)))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</a:t>
            </a:r>
            <a:r>
              <a:rPr lang="en-US" dirty="0" smtClean="0">
                <a:solidFill>
                  <a:srgbClr val="0000CC"/>
                </a:solidFill>
              </a:rPr>
              <a:t>t2 </a:t>
            </a:r>
            <a:r>
              <a:rPr lang="en-US" dirty="0">
                <a:solidFill>
                  <a:srgbClr val="0000CC"/>
                </a:solidFill>
              </a:rPr>
              <a:t>(add-terms L1 (rest-terms L2))))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(order t1)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add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(rest-terms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rest-terms L2)))))))))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6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802888"/>
            <a:ext cx="9143999" cy="489364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Символьні дані У 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ЛІСП. Системи з узагальненими операціями</a:t>
            </a:r>
            <a:endParaRPr lang="uk-UA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28" y="862196"/>
            <a:ext cx="876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Щоб перемножити два списки термів, множимо кожен терм з першого списку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на все терми другого, використовуючи в циклі </a:t>
            </a:r>
            <a:r>
              <a:rPr lang="uk-UA" dirty="0" err="1"/>
              <a:t>mul-term-by-allterms</a:t>
            </a:r>
            <a:r>
              <a:rPr lang="uk-UA" dirty="0"/>
              <a:t>, яка множить вказаний терм на все терми зазначеного списку.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Утворені </a:t>
            </a:r>
            <a:r>
              <a:rPr lang="uk-UA" dirty="0"/>
              <a:t>списки умов (</a:t>
            </a:r>
            <a:r>
              <a:rPr lang="uk-UA" dirty="0" smtClean="0"/>
              <a:t>по одному </a:t>
            </a:r>
            <a:r>
              <a:rPr lang="uk-UA" dirty="0"/>
              <a:t>на кожен терм в першому списку) накопичуються і утворюють суму.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Множення </a:t>
            </a:r>
            <a:r>
              <a:rPr lang="uk-UA" dirty="0"/>
              <a:t>двох термів дає терм, порядок якого дорівнює сумі порядків множників, а коефіцієнт дорівнює добутку коефіцієнтів </a:t>
            </a:r>
            <a:r>
              <a:rPr lang="uk-UA" dirty="0" smtClean="0"/>
              <a:t>множників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3982" y="0"/>
            <a:ext cx="504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Множення двох списків </a:t>
            </a:r>
            <a:r>
              <a:rPr lang="uk-UA" sz="2800" b="1" dirty="0"/>
              <a:t>термів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1667" y="2893521"/>
            <a:ext cx="7304050" cy="39703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L1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add-terms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(first-term L1) L2)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-terms (rest-terms L1) L2))))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L)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((t2 (first-term L)))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adjoin-term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make-term (+ (order t1) (order t2))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mul (coeff t1) (coeff t2)))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-term-by-all-terms t1 (rest-terms L))))))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11" y="889844"/>
            <a:ext cx="8932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 Список термів є </a:t>
            </a:r>
            <a:r>
              <a:rPr lang="uk-UA" dirty="0" smtClean="0"/>
              <a:t>множина коефіцієнтів</a:t>
            </a:r>
            <a:r>
              <a:rPr lang="uk-UA" dirty="0"/>
              <a:t>, </a:t>
            </a:r>
            <a:r>
              <a:rPr lang="uk-UA" dirty="0" smtClean="0"/>
              <a:t>проіндексованих </a:t>
            </a:r>
            <a:r>
              <a:rPr lang="uk-UA" dirty="0"/>
              <a:t>порядком </a:t>
            </a:r>
            <a:r>
              <a:rPr lang="uk-UA" dirty="0" err="1"/>
              <a:t>терма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</a:t>
            </a:r>
            <a:r>
              <a:rPr lang="uk-UA" dirty="0" smtClean="0"/>
              <a:t>процедури </a:t>
            </a:r>
            <a:r>
              <a:rPr lang="uk-UA" dirty="0" err="1" smtClean="0">
                <a:solidFill>
                  <a:srgbClr val="0000CC"/>
                </a:solidFill>
              </a:rPr>
              <a:t>add-</a:t>
            </a:r>
            <a:r>
              <a:rPr lang="uk-UA" dirty="0" err="1">
                <a:solidFill>
                  <a:srgbClr val="0000CC"/>
                </a:solidFill>
              </a:rPr>
              <a:t>terms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mul-terms</a:t>
            </a:r>
            <a:r>
              <a:rPr lang="uk-UA" dirty="0"/>
              <a:t> завжди обробляють списки термів послідовно від найбільшого порядку до найменшого, так що ми будемо використовувати </a:t>
            </a:r>
            <a:r>
              <a:rPr lang="uk-UA" dirty="0" smtClean="0"/>
              <a:t>деякий </a:t>
            </a:r>
            <a:r>
              <a:rPr lang="uk-UA" dirty="0"/>
              <a:t>різновид упорядкованого уявлення.</a:t>
            </a:r>
          </a:p>
          <a:p>
            <a:r>
              <a:rPr lang="uk-UA" dirty="0" smtClean="0"/>
              <a:t>Для побудови списку термів  можна використати «</a:t>
            </a:r>
            <a:r>
              <a:rPr lang="uk-UA" dirty="0"/>
              <a:t>щільність» </a:t>
            </a:r>
            <a:r>
              <a:rPr lang="uk-UA" dirty="0" smtClean="0"/>
              <a:t>многочленів. </a:t>
            </a:r>
          </a:p>
          <a:p>
            <a:r>
              <a:rPr lang="uk-UA" dirty="0" smtClean="0"/>
              <a:t>Многочлен називається </a:t>
            </a:r>
            <a:r>
              <a:rPr lang="uk-UA" dirty="0"/>
              <a:t>щільним (</a:t>
            </a:r>
            <a:r>
              <a:rPr lang="uk-UA" dirty="0" err="1"/>
              <a:t>dense</a:t>
            </a:r>
            <a:r>
              <a:rPr lang="uk-UA" dirty="0"/>
              <a:t>), якщо в термах з більшістю порядків у нього </a:t>
            </a:r>
            <a:r>
              <a:rPr lang="uk-UA" dirty="0" smtClean="0"/>
              <a:t>ненульові коефіцієнти</a:t>
            </a:r>
            <a:r>
              <a:rPr lang="uk-UA" dirty="0"/>
              <a:t>. Якщо ж в ньому багато нульових коефіцієнтів, він називається розрідженим (</a:t>
            </a:r>
            <a:r>
              <a:rPr lang="uk-UA" dirty="0" err="1"/>
              <a:t>sparse</a:t>
            </a:r>
            <a:r>
              <a:rPr lang="uk-UA" dirty="0"/>
              <a:t>). наприклад,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7288" y="3198168"/>
            <a:ext cx="5241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MMI10"/>
              </a:rPr>
              <a:t>A </a:t>
            </a:r>
            <a:r>
              <a:rPr lang="pt-BR" dirty="0">
                <a:latin typeface="CMR10"/>
              </a:rPr>
              <a:t>: 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5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2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4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R10"/>
              </a:rPr>
              <a:t>+ </a:t>
            </a:r>
            <a:r>
              <a:rPr lang="pt-BR" dirty="0" smtClean="0">
                <a:latin typeface="CMR10"/>
              </a:rPr>
              <a:t>3</a:t>
            </a:r>
            <a:r>
              <a:rPr lang="pt-BR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pt-BR" sz="800" dirty="0" smtClean="0">
                <a:latin typeface="CMR7"/>
              </a:rPr>
              <a:t> </a:t>
            </a:r>
            <a:r>
              <a:rPr lang="pt-BR" dirty="0">
                <a:latin typeface="CMSY10"/>
              </a:rPr>
              <a:t>− </a:t>
            </a:r>
            <a:r>
              <a:rPr lang="pt-BR" dirty="0">
                <a:latin typeface="CMR10"/>
              </a:rPr>
              <a:t>2</a:t>
            </a:r>
            <a:r>
              <a:rPr lang="pt-BR" dirty="0">
                <a:latin typeface="CMMI10"/>
              </a:rPr>
              <a:t>x </a:t>
            </a:r>
            <a:r>
              <a:rPr lang="pt-BR" dirty="0">
                <a:latin typeface="CMSY10"/>
              </a:rPr>
              <a:t>− </a:t>
            </a:r>
            <a:r>
              <a:rPr lang="pt-BR" dirty="0" smtClean="0">
                <a:latin typeface="CMR10"/>
              </a:rPr>
              <a:t>5</a:t>
            </a:r>
            <a:r>
              <a:rPr lang="uk-UA" dirty="0" smtClean="0">
                <a:latin typeface="CMR10"/>
              </a:rPr>
              <a:t> щ</a:t>
            </a:r>
            <a:r>
              <a:rPr lang="uk-UA" dirty="0" smtClean="0">
                <a:latin typeface="AntiquaPSCyr-Regular"/>
              </a:rPr>
              <a:t>ільний многочлен</a:t>
            </a:r>
            <a:r>
              <a:rPr lang="uk-UA" dirty="0">
                <a:latin typeface="AntiquaPSCyr-Regular"/>
              </a:rPr>
              <a:t>, а</a:t>
            </a:r>
          </a:p>
          <a:p>
            <a:r>
              <a:rPr lang="en-US" dirty="0">
                <a:latin typeface="CMMI10"/>
              </a:rPr>
              <a:t>B </a:t>
            </a:r>
            <a:r>
              <a:rPr lang="en-US" dirty="0">
                <a:latin typeface="CMR10"/>
              </a:rPr>
              <a:t>: 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100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2</a:t>
            </a:r>
            <a:r>
              <a:rPr lang="en-US" dirty="0" smtClean="0">
                <a:latin typeface="CMMI10"/>
              </a:rPr>
              <a:t>x</a:t>
            </a:r>
            <a:r>
              <a:rPr lang="uk-UA" baseline="30000" dirty="0" smtClean="0">
                <a:latin typeface="CMMI10"/>
              </a:rPr>
              <a:t>2</a:t>
            </a:r>
            <a:r>
              <a:rPr lang="en-US" sz="800" dirty="0" smtClean="0">
                <a:latin typeface="CMR7"/>
              </a:rPr>
              <a:t> </a:t>
            </a:r>
            <a:r>
              <a:rPr lang="en-US" dirty="0">
                <a:latin typeface="CMR10"/>
              </a:rPr>
              <a:t>+ </a:t>
            </a:r>
            <a:r>
              <a:rPr lang="en-US" dirty="0" smtClean="0">
                <a:latin typeface="CMR10"/>
              </a:rPr>
              <a:t>1</a:t>
            </a:r>
            <a:r>
              <a:rPr lang="uk-UA" dirty="0" smtClean="0">
                <a:latin typeface="CMR10"/>
              </a:rPr>
              <a:t> - </a:t>
            </a:r>
            <a:r>
              <a:rPr lang="uk-UA" dirty="0" smtClean="0">
                <a:latin typeface="AntiquaPSCyr-Regular"/>
              </a:rPr>
              <a:t>розріджений.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246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268" y="1053088"/>
            <a:ext cx="9277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Списки термів щільних многочленів найефективніше представляти у вигляді списків коефіцієнтів.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A в наведеному прикладі зручно представляється у вигляді (1,2 0 3 -2 -5). </a:t>
            </a:r>
            <a:endParaRPr lang="uk-UA" dirty="0" smtClean="0"/>
          </a:p>
          <a:p>
            <a:r>
              <a:rPr lang="uk-UA" dirty="0" smtClean="0"/>
              <a:t>Порядок </a:t>
            </a:r>
            <a:r>
              <a:rPr lang="uk-UA" dirty="0" err="1"/>
              <a:t>терма</a:t>
            </a:r>
            <a:r>
              <a:rPr lang="uk-UA" dirty="0"/>
              <a:t> в такому поданні є довжина списку, який починається з цього коефіцієнта, зменшена на 1</a:t>
            </a:r>
            <a:r>
              <a:rPr lang="uk-UA" baseline="30000" dirty="0"/>
              <a:t>58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розрідженого многочлена на кшталт В таке подання буде жахливим: вийде величезний список нулів, в </a:t>
            </a:r>
            <a:r>
              <a:rPr lang="uk-UA" dirty="0" smtClean="0"/>
              <a:t>якому зрідка </a:t>
            </a:r>
            <a:r>
              <a:rPr lang="uk-UA" dirty="0"/>
              <a:t>трапляються поодинокі ненульові терми. </a:t>
            </a:r>
            <a:endParaRPr lang="uk-UA" dirty="0" smtClean="0"/>
          </a:p>
          <a:p>
            <a:r>
              <a:rPr lang="uk-UA" dirty="0" smtClean="0"/>
              <a:t>Більш </a:t>
            </a:r>
            <a:r>
              <a:rPr lang="uk-UA" dirty="0"/>
              <a:t>розумно уявлення розрідженого многочлена у вигляді списку ненульових термів, де кожен терм є список, що містить порядок </a:t>
            </a:r>
            <a:r>
              <a:rPr lang="uk-UA" dirty="0" err="1"/>
              <a:t>терма</a:t>
            </a:r>
            <a:r>
              <a:rPr lang="uk-UA" dirty="0"/>
              <a:t> і коефіцієнт при цьому порядку.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такій схемі многочлен В ефективно представляється у вигляді ((100 1) (2 + 2) (0 1)).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припускаємо, що список термів представляється у вигляді списку, елементами якого є терми, впорядковані від більшого порядку до меншого.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Подання списків термів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95141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6297" y="48697"/>
            <a:ext cx="4416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smtClean="0"/>
              <a:t>Подання списків термів</a:t>
            </a:r>
            <a:endParaRPr lang="uk-UA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40312" y="1247805"/>
            <a:ext cx="6010507" cy="36933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(adjoin-term term term-list)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(=zero?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term-list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cons term term-list</a:t>
            </a:r>
            <a:r>
              <a:rPr lang="en-US" dirty="0" smtClean="0">
                <a:solidFill>
                  <a:srgbClr val="0000CC"/>
                </a:solidFill>
              </a:rPr>
              <a:t>)))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(the-empty-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) ’())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(first-term term-list) (car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(rest-terms term-list)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term-list))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(empty-</a:t>
            </a:r>
            <a:r>
              <a:rPr lang="en-US" dirty="0" err="1">
                <a:solidFill>
                  <a:srgbClr val="0000CC"/>
                </a:solidFill>
              </a:rPr>
              <a:t>termlist</a:t>
            </a:r>
            <a:r>
              <a:rPr lang="en-US" dirty="0">
                <a:solidFill>
                  <a:srgbClr val="0000CC"/>
                </a:solidFill>
              </a:rPr>
              <a:t>? term-list) (null? term-list))</a:t>
            </a:r>
          </a:p>
          <a:p>
            <a:endParaRPr lang="uk-UA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(make-term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 (list order 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(order term) (car term))</a:t>
            </a:r>
          </a:p>
          <a:p>
            <a:r>
              <a:rPr lang="en-US" dirty="0">
                <a:solidFill>
                  <a:srgbClr val="0000CC"/>
                </a:solidFill>
              </a:rPr>
              <a:t>(define (</a:t>
            </a:r>
            <a:r>
              <a:rPr lang="en-US" dirty="0" err="1">
                <a:solidFill>
                  <a:srgbClr val="0000CC"/>
                </a:solidFill>
              </a:rPr>
              <a:t>coeff</a:t>
            </a:r>
            <a:r>
              <a:rPr lang="en-US" dirty="0">
                <a:solidFill>
                  <a:srgbClr val="0000CC"/>
                </a:solidFill>
              </a:rPr>
              <a:t> term) (</a:t>
            </a:r>
            <a:r>
              <a:rPr lang="en-US" dirty="0" err="1">
                <a:solidFill>
                  <a:srgbClr val="0000CC"/>
                </a:solidFill>
              </a:rPr>
              <a:t>cadr</a:t>
            </a:r>
            <a:r>
              <a:rPr lang="en-US" dirty="0">
                <a:solidFill>
                  <a:srgbClr val="0000CC"/>
                </a:solidFill>
              </a:rPr>
              <a:t> term))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</a:t>
            </a:r>
            <a:r>
              <a:rPr lang="ru-RU" sz="2800" b="1" dirty="0" smtClean="0"/>
              <a:t>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576" y="1635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en-US" sz="2000" b="1" dirty="0" smtClean="0">
                <a:solidFill>
                  <a:srgbClr val="660066"/>
                </a:solidFill>
              </a:rPr>
              <a:t>1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uk-UA" sz="2000" dirty="0">
                <a:solidFill>
                  <a:srgbClr val="660066"/>
                </a:solidFill>
              </a:rPr>
              <a:t>Р</a:t>
            </a:r>
            <a:r>
              <a:rPr lang="uk-UA" sz="2000" dirty="0" smtClean="0">
                <a:solidFill>
                  <a:srgbClr val="660066"/>
                </a:solidFill>
              </a:rPr>
              <a:t>озробити програму, яка додає та віднімає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660066"/>
                </a:solidFill>
              </a:rPr>
              <a:t>/(x</a:t>
            </a:r>
            <a:r>
              <a:rPr lang="en-US" sz="2000" baseline="30000" dirty="0" smtClean="0">
                <a:solidFill>
                  <a:srgbClr val="660066"/>
                </a:solidFill>
              </a:rPr>
              <a:t>3</a:t>
            </a:r>
            <a:r>
              <a:rPr lang="en-US" sz="2000" dirty="0" smtClean="0">
                <a:solidFill>
                  <a:srgbClr val="660066"/>
                </a:solidFill>
              </a:rPr>
              <a:t>+1)</a:t>
            </a:r>
            <a:r>
              <a:rPr lang="uk-UA" sz="2000" dirty="0" smtClean="0">
                <a:solidFill>
                  <a:srgbClr val="660066"/>
                </a:solidFill>
              </a:rPr>
              <a:t> </a:t>
            </a:r>
            <a:endParaRPr lang="uk-UA" sz="2000" dirty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7" y="419857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3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0000CC"/>
                </a:solidFill>
              </a:rPr>
              <a:t>скорочує та приводить до найменшого знаменника раціональні функції, які </a:t>
            </a:r>
            <a:r>
              <a:rPr lang="uk-UA" sz="2000" dirty="0">
                <a:solidFill>
                  <a:srgbClr val="0000CC"/>
                </a:solidFill>
              </a:rPr>
              <a:t>подаються дробами, чисельник та знаменник яких є многочленами, наприклад</a:t>
            </a:r>
            <a:r>
              <a:rPr lang="uk-UA" sz="2000" dirty="0" smtClean="0">
                <a:solidFill>
                  <a:srgbClr val="0000CC"/>
                </a:solidFill>
              </a:rPr>
              <a:t>:</a:t>
            </a:r>
            <a:endParaRPr lang="uk-UA" sz="2000" dirty="0">
              <a:solidFill>
                <a:srgbClr val="0000CC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8" y="5505513"/>
            <a:ext cx="4140627" cy="5632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87" y="289162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2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</a:t>
            </a:r>
            <a:r>
              <a:rPr lang="uk-UA" sz="2000" dirty="0" smtClean="0">
                <a:solidFill>
                  <a:srgbClr val="C00000"/>
                </a:solidFill>
              </a:rPr>
              <a:t>озробити програму, яка множить та ділить раціональні функції, які подаються дробами, чисельник та знаменник яких є многочленами, наприклад: (х+1)</a:t>
            </a:r>
            <a:r>
              <a:rPr lang="en-US" sz="2000" dirty="0" smtClean="0">
                <a:solidFill>
                  <a:srgbClr val="C00000"/>
                </a:solidFill>
              </a:rPr>
              <a:t>/(x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+1)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4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</a:t>
            </a:r>
            <a:r>
              <a:rPr lang="ru-RU" sz="2800" b="1" dirty="0" smtClean="0"/>
              <a:t>6. </a:t>
            </a:r>
            <a:r>
              <a:rPr lang="uk-UA" sz="2800" b="1" dirty="0"/>
              <a:t>П</a:t>
            </a:r>
            <a:r>
              <a:rPr lang="uk-UA" sz="2800" b="1" dirty="0" smtClean="0"/>
              <a:t>рограмування многочленів і раціональних функцій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1073392"/>
            <a:ext cx="908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uk-UA" sz="2000" b="1" dirty="0" smtClean="0"/>
              <a:t>многочленами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4288" y="1731285"/>
            <a:ext cx="9172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Варіант </a:t>
            </a:r>
            <a:r>
              <a:rPr lang="uk-UA" sz="2000" b="1" dirty="0" smtClean="0">
                <a:solidFill>
                  <a:srgbClr val="C00000"/>
                </a:solidFill>
              </a:rPr>
              <a:t>4</a:t>
            </a:r>
            <a:r>
              <a:rPr lang="uk-UA" sz="2000" dirty="0" smtClean="0">
                <a:solidFill>
                  <a:srgbClr val="C00000"/>
                </a:solidFill>
              </a:rPr>
              <a:t>. </a:t>
            </a:r>
            <a:r>
              <a:rPr lang="uk-UA" sz="2000" dirty="0">
                <a:solidFill>
                  <a:srgbClr val="C00000"/>
                </a:solidFill>
              </a:rPr>
              <a:t>Розробити програму, яка </a:t>
            </a:r>
            <a:r>
              <a:rPr lang="uk-UA" sz="2000" dirty="0" smtClean="0">
                <a:solidFill>
                  <a:srgbClr val="C00000"/>
                </a:solidFill>
              </a:rPr>
              <a:t>обчислює НОД </a:t>
            </a:r>
            <a:r>
              <a:rPr lang="uk-UA" sz="2000" dirty="0" err="1" smtClean="0">
                <a:solidFill>
                  <a:srgbClr val="C00000"/>
                </a:solidFill>
              </a:rPr>
              <a:t>двух</a:t>
            </a:r>
            <a:r>
              <a:rPr lang="uk-UA" sz="2000" dirty="0" smtClean="0">
                <a:solidFill>
                  <a:srgbClr val="C00000"/>
                </a:solidFill>
              </a:rPr>
              <a:t> многочленів за алгоритмом Евкліда. </a:t>
            </a:r>
            <a:r>
              <a:rPr lang="ru-RU" sz="2000" dirty="0">
                <a:solidFill>
                  <a:srgbClr val="C00000"/>
                </a:solidFill>
              </a:rPr>
              <a:t>Процедура повинна </a:t>
            </a:r>
            <a:r>
              <a:rPr lang="ru-RU" sz="2000" dirty="0" err="1">
                <a:solidFill>
                  <a:srgbClr val="C00000"/>
                </a:solidFill>
              </a:rPr>
              <a:t>повідомляти</a:t>
            </a:r>
            <a:r>
              <a:rPr lang="ru-RU" sz="2000" dirty="0">
                <a:solidFill>
                  <a:srgbClr val="C00000"/>
                </a:solidFill>
              </a:rPr>
              <a:t> про </a:t>
            </a:r>
            <a:r>
              <a:rPr lang="ru-RU" sz="2000" dirty="0" err="1">
                <a:solidFill>
                  <a:srgbClr val="C00000"/>
                </a:solidFill>
              </a:rPr>
              <a:t>помилку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якщо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вхідні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об'єкти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C00000"/>
                </a:solidFill>
              </a:rPr>
              <a:t>є многочленами </a:t>
            </a:r>
            <a:r>
              <a:rPr lang="ru-RU" sz="2000" dirty="0" err="1">
                <a:solidFill>
                  <a:srgbClr val="C00000"/>
                </a:solidFill>
              </a:rPr>
              <a:t>від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різних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змінних</a:t>
            </a:r>
            <a:r>
              <a:rPr lang="ru-RU" sz="2000" dirty="0">
                <a:solidFill>
                  <a:srgbClr val="C00000"/>
                </a:solidFill>
              </a:rPr>
              <a:t>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864" y="2826312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Варіант </a:t>
            </a:r>
            <a:r>
              <a:rPr lang="uk-UA" sz="2000" b="1" dirty="0" smtClean="0">
                <a:solidFill>
                  <a:srgbClr val="0000CC"/>
                </a:solidFill>
              </a:rPr>
              <a:t>5</a:t>
            </a:r>
            <a:r>
              <a:rPr lang="uk-UA" sz="2000" dirty="0" smtClean="0">
                <a:solidFill>
                  <a:srgbClr val="0000CC"/>
                </a:solidFill>
              </a:rPr>
              <a:t>. </a:t>
            </a:r>
            <a:r>
              <a:rPr lang="ru-RU" sz="2000" dirty="0" smtClean="0">
                <a:solidFill>
                  <a:srgbClr val="0000CC"/>
                </a:solidFill>
              </a:rPr>
              <a:t>НехайP1</a:t>
            </a:r>
            <a:r>
              <a:rPr lang="ru-RU" sz="2000" dirty="0">
                <a:solidFill>
                  <a:srgbClr val="0000CC"/>
                </a:solidFill>
              </a:rPr>
              <a:t>, P2 и P3 – </a:t>
            </a:r>
            <a:r>
              <a:rPr lang="ru-RU" sz="2000" dirty="0" err="1" smtClean="0">
                <a:solidFill>
                  <a:srgbClr val="0000CC"/>
                </a:solidFill>
              </a:rPr>
              <a:t>многочлени</a:t>
            </a:r>
            <a:r>
              <a:rPr lang="ru-RU" sz="2000" dirty="0" smtClean="0">
                <a:solidFill>
                  <a:srgbClr val="0000CC"/>
                </a:solidFill>
              </a:rPr>
              <a:t>, де</a:t>
            </a:r>
          </a:p>
          <a:p>
            <a:pPr algn="ctr"/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P1 </a:t>
            </a:r>
            <a:r>
              <a:rPr lang="en-US" sz="2000" dirty="0">
                <a:solidFill>
                  <a:srgbClr val="0000CC"/>
                </a:solidFill>
              </a:rPr>
              <a:t>: 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− 2x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P2 </a:t>
            </a:r>
            <a:r>
              <a:rPr lang="en-US" sz="2000" dirty="0">
                <a:solidFill>
                  <a:srgbClr val="0000CC"/>
                </a:solidFill>
              </a:rPr>
              <a:t>: 11x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smtClean="0">
                <a:solidFill>
                  <a:srgbClr val="0000CC"/>
                </a:solidFill>
              </a:rPr>
              <a:t>1</a:t>
            </a:r>
            <a:r>
              <a:rPr lang="uk-UA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P3 </a:t>
            </a:r>
            <a:r>
              <a:rPr lang="en-US" sz="2000" dirty="0">
                <a:solidFill>
                  <a:srgbClr val="0000CC"/>
                </a:solidFill>
              </a:rPr>
              <a:t>: 13x + 5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Нехай </a:t>
            </a:r>
            <a:r>
              <a:rPr lang="ru-RU" sz="2000" dirty="0">
                <a:solidFill>
                  <a:srgbClr val="0000CC"/>
                </a:solidFill>
              </a:rPr>
              <a:t>Q1 </a:t>
            </a:r>
            <a:r>
              <a:rPr lang="ru-RU" sz="2000" dirty="0" smtClean="0">
                <a:solidFill>
                  <a:srgbClr val="0000CC"/>
                </a:solidFill>
              </a:rPr>
              <a:t>є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P2, а Q2 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 smtClean="0">
                <a:solidFill>
                  <a:srgbClr val="0000CC"/>
                </a:solidFill>
              </a:rPr>
              <a:t>добутком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P1 и P3. </a:t>
            </a:r>
            <a:r>
              <a:rPr lang="ru-RU" sz="2000" dirty="0" err="1" smtClean="0">
                <a:solidFill>
                  <a:srgbClr val="0000CC"/>
                </a:solidFill>
              </a:rPr>
              <a:t>написати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програму</a:t>
            </a:r>
            <a:r>
              <a:rPr lang="ru-RU" sz="2000" dirty="0" smtClean="0">
                <a:solidFill>
                  <a:srgbClr val="0000CC"/>
                </a:solidFill>
              </a:rPr>
              <a:t> для </a:t>
            </a:r>
            <a:r>
              <a:rPr lang="ru-RU" sz="2000" dirty="0" err="1" smtClean="0">
                <a:solidFill>
                  <a:srgbClr val="0000CC"/>
                </a:solidFill>
              </a:rPr>
              <a:t>обчислення</a:t>
            </a:r>
            <a:r>
              <a:rPr lang="ru-RU" sz="2000" dirty="0" smtClean="0">
                <a:solidFill>
                  <a:srgbClr val="0000CC"/>
                </a:solidFill>
              </a:rPr>
              <a:t>  </a:t>
            </a:r>
            <a:r>
              <a:rPr lang="ru-RU" sz="2000" dirty="0">
                <a:solidFill>
                  <a:srgbClr val="0000CC"/>
                </a:solidFill>
              </a:rPr>
              <a:t>НОД Q1 и Q2.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8" y="434383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>
                <a:solidFill>
                  <a:srgbClr val="660066"/>
                </a:solidFill>
              </a:rPr>
              <a:t>Варіант </a:t>
            </a:r>
            <a:r>
              <a:rPr lang="uk-UA" sz="2000" b="1" dirty="0" smtClean="0">
                <a:solidFill>
                  <a:srgbClr val="660066"/>
                </a:solidFill>
              </a:rPr>
              <a:t>6</a:t>
            </a:r>
            <a:r>
              <a:rPr lang="uk-UA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 err="1">
                <a:solidFill>
                  <a:srgbClr val="660066"/>
                </a:solidFill>
              </a:rPr>
              <a:t>Написати</a:t>
            </a:r>
            <a:r>
              <a:rPr lang="ru-RU" sz="2000" dirty="0">
                <a:solidFill>
                  <a:srgbClr val="660066"/>
                </a:solidFill>
              </a:rPr>
              <a:t> процедуру, яка </a:t>
            </a:r>
            <a:r>
              <a:rPr lang="ru-RU" sz="2000" dirty="0" err="1">
                <a:solidFill>
                  <a:srgbClr val="660066"/>
                </a:solidFill>
              </a:rPr>
              <a:t>приймає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>
                <a:solidFill>
                  <a:srgbClr val="660066"/>
                </a:solidFill>
              </a:rPr>
              <a:t>якості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аргументів</a:t>
            </a:r>
            <a:r>
              <a:rPr lang="ru-RU" sz="2000" dirty="0">
                <a:solidFill>
                  <a:srgbClr val="660066"/>
                </a:solidFill>
              </a:rPr>
              <a:t> два списки </a:t>
            </a:r>
            <a:r>
              <a:rPr lang="ru-RU" sz="2000" dirty="0" err="1">
                <a:solidFill>
                  <a:srgbClr val="660066"/>
                </a:solidFill>
              </a:rPr>
              <a:t>термів</a:t>
            </a:r>
            <a:r>
              <a:rPr lang="ru-RU" sz="2000" dirty="0">
                <a:solidFill>
                  <a:srgbClr val="660066"/>
                </a:solidFill>
              </a:rPr>
              <a:t> n і d і </a:t>
            </a:r>
            <a:r>
              <a:rPr lang="ru-RU" sz="2000" dirty="0" err="1">
                <a:solidFill>
                  <a:srgbClr val="660066"/>
                </a:solidFill>
              </a:rPr>
              <a:t>повертає</a:t>
            </a:r>
            <a:r>
              <a:rPr lang="ru-RU" sz="2000" dirty="0">
                <a:solidFill>
                  <a:srgbClr val="660066"/>
                </a:solidFill>
              </a:rPr>
              <a:t> список з </a:t>
            </a:r>
            <a:r>
              <a:rPr lang="ru-RU" sz="2000" dirty="0" err="1">
                <a:solidFill>
                  <a:srgbClr val="660066"/>
                </a:solidFill>
              </a:rPr>
              <a:t>nn</a:t>
            </a:r>
            <a:r>
              <a:rPr lang="ru-RU" sz="2000" dirty="0">
                <a:solidFill>
                  <a:srgbClr val="660066"/>
                </a:solidFill>
              </a:rPr>
              <a:t> і </a:t>
            </a:r>
            <a:r>
              <a:rPr lang="ru-RU" sz="2000" dirty="0" err="1">
                <a:solidFill>
                  <a:srgbClr val="660066"/>
                </a:solidFill>
              </a:rPr>
              <a:t>dd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які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представляють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smtClean="0">
                <a:solidFill>
                  <a:srgbClr val="660066"/>
                </a:solidFill>
              </a:rPr>
              <a:t>собою </a:t>
            </a:r>
            <a:r>
              <a:rPr lang="en-US" sz="2000" dirty="0" smtClean="0">
                <a:solidFill>
                  <a:srgbClr val="660066"/>
                </a:solidFill>
              </a:rPr>
              <a:t>n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і d, </a:t>
            </a:r>
            <a:r>
              <a:rPr lang="uk-UA" sz="2000" dirty="0" smtClean="0">
                <a:solidFill>
                  <a:srgbClr val="660066"/>
                </a:solidFill>
              </a:rPr>
              <a:t>при</a:t>
            </a:r>
            <a:r>
              <a:rPr lang="ru-RU" sz="2000" dirty="0" err="1" smtClean="0">
                <a:solidFill>
                  <a:srgbClr val="660066"/>
                </a:solidFill>
              </a:rPr>
              <a:t>ведені</a:t>
            </a:r>
            <a:r>
              <a:rPr lang="ru-RU" sz="2000" dirty="0" smtClean="0">
                <a:solidFill>
                  <a:srgbClr val="660066"/>
                </a:solidFill>
              </a:rPr>
              <a:t> </a:t>
            </a:r>
            <a:r>
              <a:rPr lang="ru-RU" sz="2000" dirty="0">
                <a:solidFill>
                  <a:srgbClr val="660066"/>
                </a:solidFill>
              </a:rPr>
              <a:t>до </a:t>
            </a:r>
            <a:r>
              <a:rPr lang="ru-RU" sz="2000" dirty="0" err="1">
                <a:solidFill>
                  <a:srgbClr val="660066"/>
                </a:solidFill>
              </a:rPr>
              <a:t>найменшого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знаменника</a:t>
            </a:r>
            <a:r>
              <a:rPr lang="ru-RU" sz="2000" dirty="0" smtClean="0">
                <a:solidFill>
                  <a:srgbClr val="660066"/>
                </a:solidFill>
              </a:rPr>
              <a:t>. </a:t>
            </a:r>
            <a:r>
              <a:rPr lang="ru-RU" sz="2000" dirty="0">
                <a:solidFill>
                  <a:srgbClr val="660066"/>
                </a:solidFill>
              </a:rPr>
              <a:t>Терм </a:t>
            </a:r>
            <a:r>
              <a:rPr lang="ru-RU" sz="2000" dirty="0" err="1">
                <a:solidFill>
                  <a:srgbClr val="660066"/>
                </a:solidFill>
              </a:rPr>
              <a:t>являє</a:t>
            </a:r>
            <a:r>
              <a:rPr lang="ru-RU" sz="2000" dirty="0">
                <a:solidFill>
                  <a:srgbClr val="660066"/>
                </a:solidFill>
              </a:rPr>
              <a:t> собою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коефіцієнт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>
                <a:solidFill>
                  <a:srgbClr val="660066"/>
                </a:solidFill>
              </a:rPr>
              <a:t>змінну</a:t>
            </a:r>
            <a:r>
              <a:rPr lang="ru-RU" sz="2000" dirty="0">
                <a:solidFill>
                  <a:srgbClr val="660066"/>
                </a:solidFill>
              </a:rPr>
              <a:t>,</a:t>
            </a:r>
          </a:p>
          <a:p>
            <a:pPr lvl="0"/>
            <a:r>
              <a:rPr lang="ru-RU" sz="2000" dirty="0" err="1">
                <a:solidFill>
                  <a:srgbClr val="660066"/>
                </a:solidFill>
              </a:rPr>
              <a:t>зведену</a:t>
            </a:r>
            <a:r>
              <a:rPr lang="ru-RU" sz="2000" dirty="0">
                <a:solidFill>
                  <a:srgbClr val="660066"/>
                </a:solidFill>
              </a:rPr>
              <a:t> в </a:t>
            </a:r>
            <a:r>
              <a:rPr lang="ru-RU" sz="2000" dirty="0" err="1" smtClean="0">
                <a:solidFill>
                  <a:srgbClr val="660066"/>
                </a:solidFill>
              </a:rPr>
              <a:t>степінь</a:t>
            </a:r>
            <a:r>
              <a:rPr lang="ru-RU" sz="2000" dirty="0">
                <a:solidFill>
                  <a:srgbClr val="660066"/>
                </a:solidFill>
              </a:rPr>
              <a:t>, </a:t>
            </a:r>
            <a:r>
              <a:rPr lang="ru-RU" sz="2000" dirty="0" err="1">
                <a:solidFill>
                  <a:srgbClr val="660066"/>
                </a:solidFill>
              </a:rPr>
              <a:t>або</a:t>
            </a:r>
            <a:r>
              <a:rPr lang="ru-RU" sz="2000" dirty="0">
                <a:solidFill>
                  <a:srgbClr val="660066"/>
                </a:solidFill>
              </a:rPr>
              <a:t> </a:t>
            </a:r>
            <a:r>
              <a:rPr lang="ru-RU" sz="2000" dirty="0" err="1" smtClean="0">
                <a:solidFill>
                  <a:srgbClr val="660066"/>
                </a:solidFill>
              </a:rPr>
              <a:t>добуток</a:t>
            </a:r>
            <a:r>
              <a:rPr lang="ru-RU" sz="2000" dirty="0" smtClean="0">
                <a:solidFill>
                  <a:srgbClr val="660066"/>
                </a:solidFill>
              </a:rPr>
              <a:t> того та </a:t>
            </a:r>
            <a:r>
              <a:rPr lang="ru-RU" sz="2000" dirty="0" err="1" smtClean="0">
                <a:solidFill>
                  <a:srgbClr val="660066"/>
                </a:solidFill>
              </a:rPr>
              <a:t>іншого</a:t>
            </a:r>
            <a:r>
              <a:rPr lang="ru-RU" sz="2000" dirty="0" smtClean="0">
                <a:solidFill>
                  <a:srgbClr val="660066"/>
                </a:solidFill>
              </a:rPr>
              <a:t>.</a:t>
            </a:r>
            <a:endParaRPr lang="uk-UA" sz="20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8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" y="-50115"/>
            <a:ext cx="91154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dirty="0" err="1" smtClean="0"/>
              <a:t>Лабораторна</a:t>
            </a:r>
            <a:r>
              <a:rPr lang="ru-RU" sz="2800" b="1" dirty="0" smtClean="0"/>
              <a:t> робота 5. </a:t>
            </a:r>
            <a:r>
              <a:rPr lang="uk-UA" sz="2800" b="1" dirty="0" smtClean="0"/>
              <a:t>Символьні дані, множини, узагальнені арифметичні операції</a:t>
            </a:r>
            <a:endParaRPr lang="uk-UA" sz="28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2" y="1052487"/>
            <a:ext cx="9086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здійснюють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операції</a:t>
            </a:r>
            <a:r>
              <a:rPr lang="ru-RU" sz="2000" b="1" dirty="0" smtClean="0"/>
              <a:t> над </a:t>
            </a:r>
            <a:r>
              <a:rPr lang="ru-RU" sz="2000" b="1" dirty="0" err="1" smtClean="0"/>
              <a:t>символьними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множинами</a:t>
            </a:r>
            <a:r>
              <a:rPr lang="ru-RU" sz="2000" b="1" dirty="0" smtClean="0"/>
              <a:t> та </a:t>
            </a:r>
            <a:r>
              <a:rPr lang="ru-RU" sz="2000" b="1" dirty="0" err="1" smtClean="0"/>
              <a:t>узагальненими</a:t>
            </a:r>
            <a:r>
              <a:rPr lang="ru-RU" sz="2000" b="1" dirty="0" smtClean="0"/>
              <a:t> селекторами</a:t>
            </a:r>
          </a:p>
          <a:p>
            <a:pPr algn="ctr"/>
            <a:r>
              <a:rPr lang="en-US" sz="2000" b="1" dirty="0"/>
              <a:t>(</a:t>
            </a:r>
            <a:r>
              <a:rPr lang="uk-UA" sz="2000" b="1" dirty="0"/>
              <a:t>можливо виконати в л.р.6</a:t>
            </a:r>
            <a:r>
              <a:rPr lang="en-US" sz="2000" b="1" dirty="0" smtClean="0"/>
              <a:t>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152" y="22452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0000CC"/>
                </a:solidFill>
              </a:rPr>
              <a:t>Варіант </a:t>
            </a:r>
            <a:r>
              <a:rPr lang="en-US" b="1" dirty="0" smtClean="0">
                <a:solidFill>
                  <a:srgbClr val="0000CC"/>
                </a:solidFill>
              </a:rPr>
              <a:t>1</a:t>
            </a:r>
            <a:r>
              <a:rPr lang="uk-UA" b="1" dirty="0" smtClean="0">
                <a:solidFill>
                  <a:srgbClr val="0000CC"/>
                </a:solidFill>
              </a:rPr>
              <a:t>6</a:t>
            </a:r>
            <a:r>
              <a:rPr lang="uk-UA" dirty="0" smtClean="0">
                <a:solidFill>
                  <a:srgbClr val="0000CC"/>
                </a:solidFill>
              </a:rPr>
              <a:t>. </a:t>
            </a:r>
            <a:r>
              <a:rPr lang="uk-UA" dirty="0" err="1" smtClean="0">
                <a:solidFill>
                  <a:srgbClr val="0000CC"/>
                </a:solidFill>
              </a:rPr>
              <a:t>Много</a:t>
            </a:r>
            <a:r>
              <a:rPr lang="ru-RU" dirty="0" smtClean="0">
                <a:solidFill>
                  <a:srgbClr val="0000CC"/>
                </a:solidFill>
              </a:rPr>
              <a:t>члени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однією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змінною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можна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ділити</a:t>
            </a:r>
            <a:r>
              <a:rPr lang="ru-RU" dirty="0">
                <a:solidFill>
                  <a:srgbClr val="0000CC"/>
                </a:solidFill>
              </a:rPr>
              <a:t> один на одного, </a:t>
            </a:r>
            <a:r>
              <a:rPr lang="ru-RU" dirty="0" err="1">
                <a:solidFill>
                  <a:srgbClr val="0000CC"/>
                </a:solidFill>
              </a:rPr>
              <a:t>отримуючи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залишок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smtClean="0">
                <a:solidFill>
                  <a:srgbClr val="0000CC"/>
                </a:solidFill>
              </a:rPr>
              <a:t>Для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 </a:t>
            </a:r>
            <a:r>
              <a:rPr lang="ru-RU" dirty="0" err="1">
                <a:solidFill>
                  <a:srgbClr val="0000CC"/>
                </a:solidFill>
              </a:rPr>
              <a:t>розділимо</a:t>
            </a:r>
            <a:r>
              <a:rPr lang="ru-RU" dirty="0">
                <a:solidFill>
                  <a:srgbClr val="0000CC"/>
                </a:solidFill>
              </a:rPr>
              <a:t> старший член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на старший член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. В </a:t>
            </a:r>
            <a:r>
              <a:rPr lang="ru-RU" dirty="0" err="1">
                <a:solidFill>
                  <a:srgbClr val="0000CC"/>
                </a:solidFill>
              </a:rPr>
              <a:t>результаті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вийде</a:t>
            </a:r>
            <a:r>
              <a:rPr lang="ru-RU" dirty="0">
                <a:solidFill>
                  <a:srgbClr val="0000CC"/>
                </a:solidFill>
              </a:rPr>
              <a:t> перший терм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Потім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помножимо</a:t>
            </a:r>
            <a:r>
              <a:rPr lang="ru-RU" dirty="0">
                <a:solidFill>
                  <a:srgbClr val="0000CC"/>
                </a:solidFill>
              </a:rPr>
              <a:t> результат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віднімемо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многочлен, </a:t>
            </a:r>
            <a:r>
              <a:rPr lang="ru-RU" dirty="0" err="1" smtClean="0">
                <a:solidFill>
                  <a:srgbClr val="0000CC"/>
                </a:solidFill>
              </a:rPr>
              <a:t>що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вийшов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з </a:t>
            </a:r>
            <a:r>
              <a:rPr lang="ru-RU" dirty="0" err="1">
                <a:solidFill>
                  <a:srgbClr val="0000CC"/>
                </a:solidFill>
              </a:rPr>
              <a:t>діленого</a:t>
            </a:r>
            <a:r>
              <a:rPr lang="ru-RU" dirty="0">
                <a:solidFill>
                  <a:srgbClr val="0000CC"/>
                </a:solidFill>
              </a:rPr>
              <a:t> і, рекурсивно </a:t>
            </a:r>
            <a:r>
              <a:rPr lang="ru-RU" dirty="0" err="1">
                <a:solidFill>
                  <a:srgbClr val="0000CC"/>
                </a:solidFill>
              </a:rPr>
              <a:t>ділячи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різницю</a:t>
            </a:r>
            <a:r>
              <a:rPr lang="ru-RU" dirty="0">
                <a:solidFill>
                  <a:srgbClr val="0000CC"/>
                </a:solidFill>
              </a:rPr>
              <a:t> на </a:t>
            </a:r>
            <a:r>
              <a:rPr lang="ru-RU" dirty="0" err="1">
                <a:solidFill>
                  <a:srgbClr val="0000CC"/>
                </a:solidFill>
              </a:rPr>
              <a:t>дільник</a:t>
            </a:r>
            <a:r>
              <a:rPr lang="ru-RU" dirty="0">
                <a:solidFill>
                  <a:srgbClr val="0000CC"/>
                </a:solidFill>
              </a:rPr>
              <a:t>,</a:t>
            </a:r>
          </a:p>
          <a:p>
            <a:r>
              <a:rPr lang="ru-RU" dirty="0" err="1">
                <a:solidFill>
                  <a:srgbClr val="0000CC"/>
                </a:solidFill>
              </a:rPr>
              <a:t>отримаємо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решту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частки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Зупиняємося</a:t>
            </a:r>
            <a:r>
              <a:rPr lang="ru-RU" dirty="0">
                <a:solidFill>
                  <a:srgbClr val="0000CC"/>
                </a:solidFill>
              </a:rPr>
              <a:t>, коли порядок </a:t>
            </a:r>
            <a:r>
              <a:rPr lang="ru-RU" dirty="0" err="1">
                <a:solidFill>
                  <a:srgbClr val="0000CC"/>
                </a:solidFill>
              </a:rPr>
              <a:t>дільника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перевищить</a:t>
            </a:r>
            <a:r>
              <a:rPr lang="ru-RU" dirty="0">
                <a:solidFill>
                  <a:srgbClr val="0000CC"/>
                </a:solidFill>
              </a:rPr>
              <a:t> порядок </a:t>
            </a:r>
            <a:r>
              <a:rPr lang="ru-RU" dirty="0" err="1">
                <a:solidFill>
                  <a:srgbClr val="0000CC"/>
                </a:solidFill>
              </a:rPr>
              <a:t>ділимо</a:t>
            </a:r>
            <a:r>
              <a:rPr lang="ru-RU" dirty="0">
                <a:solidFill>
                  <a:srgbClr val="0000CC"/>
                </a:solidFill>
              </a:rPr>
              <a:t>, і </a:t>
            </a:r>
            <a:r>
              <a:rPr lang="ru-RU" dirty="0" err="1">
                <a:solidFill>
                  <a:srgbClr val="0000CC"/>
                </a:solidFill>
              </a:rPr>
              <a:t>оголошуємо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залишком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те, </a:t>
            </a:r>
            <a:r>
              <a:rPr lang="ru-RU" dirty="0" err="1">
                <a:solidFill>
                  <a:srgbClr val="0000CC"/>
                </a:solidFill>
              </a:rPr>
              <a:t>що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тоді</a:t>
            </a:r>
            <a:r>
              <a:rPr lang="ru-RU" dirty="0">
                <a:solidFill>
                  <a:srgbClr val="0000CC"/>
                </a:solidFill>
              </a:rPr>
              <a:t> буде </a:t>
            </a:r>
            <a:r>
              <a:rPr lang="ru-RU" dirty="0" err="1">
                <a:solidFill>
                  <a:srgbClr val="0000CC"/>
                </a:solidFill>
              </a:rPr>
              <a:t>називатися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діленим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ru-RU" dirty="0" err="1">
                <a:solidFill>
                  <a:srgbClr val="0000CC"/>
                </a:solidFill>
              </a:rPr>
              <a:t>Крім</a:t>
            </a:r>
            <a:r>
              <a:rPr lang="ru-RU" dirty="0">
                <a:solidFill>
                  <a:srgbClr val="0000CC"/>
                </a:solidFill>
              </a:rPr>
              <a:t> того, </a:t>
            </a:r>
            <a:r>
              <a:rPr lang="ru-RU" dirty="0" err="1">
                <a:solidFill>
                  <a:srgbClr val="0000CC"/>
                </a:solidFill>
              </a:rPr>
              <a:t>якщо</a:t>
            </a:r>
            <a:r>
              <a:rPr lang="ru-RU" dirty="0">
                <a:solidFill>
                  <a:srgbClr val="0000CC"/>
                </a:solidFill>
              </a:rPr>
              <a:t> коли-</a:t>
            </a:r>
            <a:r>
              <a:rPr lang="ru-RU" dirty="0" err="1">
                <a:solidFill>
                  <a:srgbClr val="0000CC"/>
                </a:solidFill>
              </a:rPr>
              <a:t>небудь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ділене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виявиться</a:t>
            </a:r>
            <a:r>
              <a:rPr lang="ru-RU" dirty="0">
                <a:solidFill>
                  <a:srgbClr val="0000CC"/>
                </a:solidFill>
              </a:rPr>
              <a:t> нулем, </a:t>
            </a:r>
            <a:r>
              <a:rPr lang="ru-RU" dirty="0" err="1">
                <a:solidFill>
                  <a:srgbClr val="0000CC"/>
                </a:solidFill>
              </a:rPr>
              <a:t>повертаємо</a:t>
            </a:r>
            <a:r>
              <a:rPr lang="ru-RU" dirty="0">
                <a:solidFill>
                  <a:srgbClr val="0000CC"/>
                </a:solidFill>
              </a:rPr>
              <a:t> нуль як і </a:t>
            </a:r>
            <a:r>
              <a:rPr lang="ru-RU" dirty="0" err="1" smtClean="0">
                <a:solidFill>
                  <a:srgbClr val="0000CC"/>
                </a:solidFill>
              </a:rPr>
              <a:t>частку</a:t>
            </a:r>
            <a:r>
              <a:rPr lang="ru-RU" dirty="0" smtClean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залишок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Розробити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 </a:t>
            </a:r>
            <a:r>
              <a:rPr lang="ru-RU" dirty="0" err="1" smtClean="0">
                <a:solidFill>
                  <a:srgbClr val="0000CC"/>
                </a:solidFill>
              </a:rPr>
              <a:t>ділення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многочленів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6" y="4890170"/>
            <a:ext cx="917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Варіант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uk-UA" b="1" dirty="0" smtClean="0">
                <a:solidFill>
                  <a:srgbClr val="C00000"/>
                </a:solidFill>
              </a:rPr>
              <a:t>8</a:t>
            </a:r>
            <a:r>
              <a:rPr lang="uk-UA" dirty="0" smtClean="0">
                <a:solidFill>
                  <a:srgbClr val="C00000"/>
                </a:solidFill>
              </a:rPr>
              <a:t>. Нехай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P1, P2 и P3 – </a:t>
            </a:r>
            <a:r>
              <a:rPr lang="ru-RU" dirty="0" err="1" smtClean="0">
                <a:solidFill>
                  <a:srgbClr val="C00000"/>
                </a:solidFill>
              </a:rPr>
              <a:t>многочлени</a:t>
            </a:r>
            <a:r>
              <a:rPr lang="ru-RU" dirty="0" smtClean="0">
                <a:solidFill>
                  <a:srgbClr val="C00000"/>
                </a:solidFill>
              </a:rPr>
              <a:t>. Нехай </a:t>
            </a:r>
            <a:r>
              <a:rPr lang="ru-RU" dirty="0">
                <a:solidFill>
                  <a:srgbClr val="C00000"/>
                </a:solidFill>
              </a:rPr>
              <a:t>Q1 </a:t>
            </a:r>
            <a:r>
              <a:rPr lang="ru-RU" dirty="0" smtClean="0">
                <a:solidFill>
                  <a:srgbClr val="C00000"/>
                </a:solidFill>
              </a:rPr>
              <a:t>є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P1 и P2, а Q2 </a:t>
            </a:r>
            <a:r>
              <a:rPr lang="ru-RU" dirty="0" err="1" smtClean="0">
                <a:solidFill>
                  <a:srgbClr val="C00000"/>
                </a:solidFill>
              </a:rPr>
              <a:t>добутком</a:t>
            </a:r>
            <a:r>
              <a:rPr lang="ru-RU" dirty="0" smtClean="0">
                <a:solidFill>
                  <a:srgbClr val="C00000"/>
                </a:solidFill>
              </a:rPr>
              <a:t> P1 </a:t>
            </a:r>
            <a:r>
              <a:rPr lang="ru-RU" dirty="0">
                <a:solidFill>
                  <a:srgbClr val="C00000"/>
                </a:solidFill>
              </a:rPr>
              <a:t>и P3.  </a:t>
            </a:r>
            <a:r>
              <a:rPr lang="ru-RU" dirty="0" err="1" smtClean="0">
                <a:solidFill>
                  <a:srgbClr val="C00000"/>
                </a:solidFill>
              </a:rPr>
              <a:t>Напишіть</a:t>
            </a:r>
            <a:r>
              <a:rPr lang="ru-RU" dirty="0" smtClean="0">
                <a:solidFill>
                  <a:srgbClr val="C00000"/>
                </a:solidFill>
              </a:rPr>
              <a:t> процедуру, </a:t>
            </a:r>
            <a:r>
              <a:rPr lang="ru-RU" dirty="0" err="1" smtClean="0">
                <a:solidFill>
                  <a:srgbClr val="C00000"/>
                </a:solidFill>
              </a:rPr>
              <a:t>що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обчислює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найменший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загальний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err="1" smtClean="0">
                <a:solidFill>
                  <a:srgbClr val="C00000"/>
                </a:solidFill>
              </a:rPr>
              <a:t>дільник</a:t>
            </a:r>
            <a:r>
              <a:rPr lang="ru-RU" dirty="0" smtClean="0">
                <a:solidFill>
                  <a:srgbClr val="C00000"/>
                </a:solidFill>
              </a:rPr>
              <a:t> (НОД) </a:t>
            </a:r>
            <a:r>
              <a:rPr lang="ru-RU" dirty="0">
                <a:solidFill>
                  <a:srgbClr val="C00000"/>
                </a:solidFill>
              </a:rPr>
              <a:t>Q1 и Q2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24685" y="1999916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1168443" y="3396607"/>
            <a:ext cx="865091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rgbClr val="FF0000"/>
                </a:solidFill>
                <a:hlinkClick r:id="rId2" action="ppaction://hlinksldjump"/>
              </a:rPr>
              <a:t>Лабораторна</a:t>
            </a:r>
            <a:r>
              <a:rPr lang="ru-RU" b="1" dirty="0">
                <a:solidFill>
                  <a:srgbClr val="FF0000"/>
                </a:solidFill>
                <a:hlinkClick r:id="rId2" action="ppaction://hlinksldjump"/>
              </a:rPr>
              <a:t> робота </a:t>
            </a:r>
            <a:r>
              <a:rPr lang="ru-RU" b="1" dirty="0" smtClean="0">
                <a:solidFill>
                  <a:srgbClr val="FF0000"/>
                </a:solidFill>
                <a:hlinkClick r:id="rId2" action="ppaction://hlinksldjump"/>
              </a:rPr>
              <a:t>6. </a:t>
            </a:r>
            <a:r>
              <a:rPr lang="ru-RU" b="1" dirty="0" smtClean="0">
                <a:solidFill>
                  <a:srgbClr val="FF0000"/>
                </a:solidFill>
              </a:rPr>
              <a:t>П</a:t>
            </a:r>
            <a:r>
              <a:rPr lang="uk-UA" b="1" dirty="0" err="1" smtClean="0">
                <a:solidFill>
                  <a:srgbClr val="FF0000"/>
                </a:solidFill>
              </a:rPr>
              <a:t>рограмування</a:t>
            </a:r>
            <a:r>
              <a:rPr lang="uk-UA" b="1" dirty="0" smtClean="0">
                <a:solidFill>
                  <a:srgbClr val="FF0000"/>
                </a:solidFill>
              </a:rPr>
              <a:t> многочленів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978341"/>
            <a:ext cx="5575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Bef>
                <a:spcPts val="600"/>
              </a:spcBef>
              <a:spcAft>
                <a:spcPts val="600"/>
              </a:spcAft>
            </a:pPr>
            <a:r>
              <a:rPr lang="uk-UA" sz="2000" b="1" dirty="0" err="1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Си</a:t>
            </a:r>
            <a:r>
              <a:rPr lang="en-US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lang="uk-UA" sz="2000" b="1" dirty="0" smtClean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2000" b="1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3089" y="1457986"/>
            <a:ext cx="401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Узагальнені арифметичні операції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93089" y="1946578"/>
            <a:ext cx="654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/>
              <a:t>Пакет узагальненої арифметики для раціональних чисел</a:t>
            </a:r>
            <a:endParaRPr lang="uk-UA" sz="20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93089" y="2426223"/>
            <a:ext cx="3059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Арифметика </a:t>
            </a:r>
            <a:r>
              <a:rPr lang="uk-UA" sz="2000" b="1" dirty="0" smtClean="0"/>
              <a:t>многочленів</a:t>
            </a:r>
            <a:endParaRPr lang="uk-UA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93089" y="2853039"/>
            <a:ext cx="2823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Подання списків термів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0"/>
            <a:ext cx="91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Си</a:t>
            </a:r>
            <a:r>
              <a:rPr lang="en-US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теми з узагальненими операціями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663" y="958994"/>
            <a:ext cx="8705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smtClean="0"/>
              <a:t>попередній презентації розглядали, </a:t>
            </a:r>
            <a:r>
              <a:rPr lang="uk-UA" dirty="0"/>
              <a:t>як проектувати системи, де об'єкти даних можуть бути представлені більш ніж одним способом. </a:t>
            </a:r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Основна </a:t>
            </a:r>
            <a:r>
              <a:rPr lang="uk-UA" b="1" dirty="0">
                <a:solidFill>
                  <a:srgbClr val="FF0000"/>
                </a:solidFill>
              </a:rPr>
              <a:t>ідея полягає в тому, щоб зв'язати код, який визначає операції над даними, і численні реалізації даних, за допомогою узагальнених процедур інтерфейсу</a:t>
            </a:r>
            <a:r>
              <a:rPr lang="uk-UA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65" y="3082653"/>
            <a:ext cx="6356860" cy="3270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23024" y="2159323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Ту  </a:t>
            </a:r>
            <a:r>
              <a:rPr lang="uk-UA" dirty="0"/>
              <a:t>саму ідею можна використовувати не тільки для того, щоб визначати узагальнені операції для </a:t>
            </a:r>
            <a:r>
              <a:rPr lang="uk-UA" b="1" dirty="0"/>
              <a:t>декількох реалізацій одного типу</a:t>
            </a:r>
            <a:r>
              <a:rPr lang="uk-UA" dirty="0"/>
              <a:t>, але і для того, щоб визначати </a:t>
            </a:r>
            <a:r>
              <a:rPr lang="uk-UA" b="1" dirty="0"/>
              <a:t>операції, узагальнені щодо кількох різних типів аргументів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024" y="3682817"/>
            <a:ext cx="1851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структуру </a:t>
            </a:r>
            <a:r>
              <a:rPr lang="uk-UA" dirty="0"/>
              <a:t>системи, яку </a:t>
            </a:r>
            <a:r>
              <a:rPr lang="uk-UA" dirty="0" smtClean="0"/>
              <a:t>будуватимемо.</a:t>
            </a:r>
            <a:endParaRPr lang="uk-UA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1851103" y="3958683"/>
            <a:ext cx="579864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37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4884" y="969024"/>
            <a:ext cx="8752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Постановка завдання.</a:t>
            </a:r>
          </a:p>
          <a:p>
            <a:r>
              <a:rPr lang="uk-UA" dirty="0" smtClean="0"/>
              <a:t>Потрібно мати </a:t>
            </a:r>
            <a:r>
              <a:rPr lang="uk-UA" dirty="0"/>
              <a:t>узагальнену процедуру складання </a:t>
            </a:r>
            <a:r>
              <a:rPr lang="uk-UA" dirty="0" err="1">
                <a:solidFill>
                  <a:srgbClr val="0000CC"/>
                </a:solidFill>
              </a:rPr>
              <a:t>add</a:t>
            </a:r>
            <a:r>
              <a:rPr lang="uk-UA" dirty="0"/>
              <a:t>, яка діяла б як звичайне елементарне додавання + по відношенню до звичайних числах, як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add-rat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 відношенню до раціональних числах і як </a:t>
            </a:r>
            <a:r>
              <a:rPr lang="uk-UA" dirty="0" err="1">
                <a:solidFill>
                  <a:srgbClr val="0000CC"/>
                </a:solidFill>
              </a:rPr>
              <a:t>add-complex</a:t>
            </a:r>
            <a:r>
              <a:rPr lang="uk-UA" dirty="0"/>
              <a:t> по відношенню до комплексних. </a:t>
            </a:r>
            <a:r>
              <a:rPr lang="uk-UA" dirty="0" smtClean="0"/>
              <a:t>Для цього до </a:t>
            </a:r>
            <a:r>
              <a:rPr lang="uk-UA" dirty="0"/>
              <a:t>кожного числа </a:t>
            </a:r>
            <a:r>
              <a:rPr lang="uk-UA" dirty="0" smtClean="0"/>
              <a:t>прикріпимо </a:t>
            </a:r>
            <a:r>
              <a:rPr lang="uk-UA" b="1" dirty="0"/>
              <a:t>мітку типу </a:t>
            </a:r>
            <a:r>
              <a:rPr lang="uk-UA" dirty="0"/>
              <a:t>і змусимо узагальнену процедуру передавати управління в потрібний пакет відповідно до </a:t>
            </a:r>
            <a:r>
              <a:rPr lang="uk-UA" dirty="0" smtClean="0"/>
              <a:t>типів </a:t>
            </a:r>
            <a:r>
              <a:rPr lang="uk-UA" dirty="0"/>
              <a:t>своїх аргументів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884" y="2935224"/>
            <a:ext cx="8752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C00000"/>
                </a:solidFill>
              </a:rPr>
              <a:t>Ідея.</a:t>
            </a:r>
          </a:p>
          <a:p>
            <a:r>
              <a:rPr lang="uk-UA" dirty="0" smtClean="0"/>
              <a:t>Для користувача потрібна одна процедура </a:t>
            </a:r>
            <a:r>
              <a:rPr lang="en-US" dirty="0">
                <a:solidFill>
                  <a:srgbClr val="0000CC"/>
                </a:solidFill>
              </a:rPr>
              <a:t>add</a:t>
            </a:r>
            <a:r>
              <a:rPr lang="en-US" dirty="0"/>
              <a:t>, </a:t>
            </a:r>
            <a:r>
              <a:rPr lang="uk-UA" dirty="0"/>
              <a:t>яка </a:t>
            </a:r>
            <a:r>
              <a:rPr lang="uk-UA" dirty="0" smtClean="0"/>
              <a:t>працює з будь-якими числами. Процедура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 smtClean="0">
                <a:solidFill>
                  <a:srgbClr val="0000CC"/>
                </a:solidFill>
              </a:rPr>
              <a:t>dd </a:t>
            </a:r>
            <a:r>
              <a:rPr lang="uk-UA" dirty="0"/>
              <a:t>є частиною узагальненого інтерфейсу, який дозволяє </a:t>
            </a:r>
            <a:r>
              <a:rPr lang="uk-UA" dirty="0" smtClean="0"/>
              <a:t>програмам, що </a:t>
            </a:r>
            <a:r>
              <a:rPr lang="uk-UA" dirty="0"/>
              <a:t>користуються числами, однаковим чином звертатися до </a:t>
            </a:r>
            <a:r>
              <a:rPr lang="uk-UA" dirty="0" smtClean="0"/>
              <a:t>пакетів </a:t>
            </a:r>
            <a:r>
              <a:rPr lang="uk-UA" b="1" dirty="0"/>
              <a:t>звичайної, раціональної та комплексної арифметики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конкретний </a:t>
            </a:r>
            <a:r>
              <a:rPr lang="uk-UA" dirty="0" smtClean="0"/>
              <a:t>арифметичний пакет </a:t>
            </a:r>
            <a:r>
              <a:rPr lang="uk-UA" dirty="0"/>
              <a:t>(наприклад, комплексна арифметика) сам по собі доступний через </a:t>
            </a:r>
            <a:r>
              <a:rPr lang="uk-UA" dirty="0" smtClean="0"/>
              <a:t>узагальнені процедури </a:t>
            </a:r>
            <a:r>
              <a:rPr lang="uk-UA" dirty="0"/>
              <a:t>(наприклад, </a:t>
            </a:r>
            <a:r>
              <a:rPr lang="en-US" dirty="0">
                <a:solidFill>
                  <a:srgbClr val="0000CC"/>
                </a:solidFill>
              </a:rPr>
              <a:t>add-complex</a:t>
            </a:r>
            <a:r>
              <a:rPr lang="en-US" dirty="0"/>
              <a:t>), </a:t>
            </a:r>
            <a:r>
              <a:rPr lang="uk-UA" dirty="0"/>
              <a:t>які пов'язують пакети, призначені </a:t>
            </a:r>
            <a:r>
              <a:rPr lang="uk-UA" dirty="0" smtClean="0"/>
              <a:t>для різних </a:t>
            </a:r>
            <a:r>
              <a:rPr lang="uk-UA" dirty="0"/>
              <a:t>реалізацій (таких, як </a:t>
            </a:r>
            <a:r>
              <a:rPr lang="uk-UA" dirty="0" err="1"/>
              <a:t>декартові</a:t>
            </a:r>
            <a:r>
              <a:rPr lang="uk-UA" dirty="0"/>
              <a:t> і полярні числа). </a:t>
            </a:r>
            <a:r>
              <a:rPr lang="uk-UA" dirty="0" smtClean="0"/>
              <a:t>Структура </a:t>
            </a:r>
            <a:r>
              <a:rPr lang="uk-UA" dirty="0"/>
              <a:t>системи </a:t>
            </a:r>
            <a:r>
              <a:rPr lang="uk-UA" dirty="0" smtClean="0"/>
              <a:t>має бути адитивна</a:t>
            </a:r>
            <a:r>
              <a:rPr lang="uk-UA" dirty="0"/>
              <a:t>, так </a:t>
            </a:r>
            <a:r>
              <a:rPr lang="uk-UA" dirty="0" smtClean="0"/>
              <a:t>щоб </a:t>
            </a:r>
            <a:r>
              <a:rPr lang="uk-UA" dirty="0"/>
              <a:t>можна проектувати окремі арифметичні </a:t>
            </a:r>
            <a:r>
              <a:rPr lang="uk-UA" dirty="0" smtClean="0"/>
              <a:t>пакети незалежно </a:t>
            </a:r>
            <a:r>
              <a:rPr lang="uk-UA" dirty="0"/>
              <a:t>і поєднувати їх, отримуючи узагальнену арифметичну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410281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0225" y="971470"/>
            <a:ext cx="750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Узагальнені арифметичні процедури </a:t>
            </a:r>
            <a:r>
              <a:rPr lang="uk-UA" b="1" dirty="0" smtClean="0"/>
              <a:t>можна визначити так: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3224" y="14400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(add x y) (apply-generic ’add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(sub x y) (apply-generic ’sub x y))</a:t>
            </a:r>
          </a:p>
          <a:p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(define (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 (apply-generic ’</a:t>
            </a:r>
            <a:r>
              <a:rPr lang="en-US" dirty="0" err="1">
                <a:solidFill>
                  <a:srgbClr val="0000CC"/>
                </a:solidFill>
                <a:latin typeface="Corbel" panose="020B0503020204020204" pitchFamily="34" charset="0"/>
              </a:rPr>
              <a:t>mul</a:t>
            </a:r>
            <a:r>
              <a:rPr lang="en-US" dirty="0">
                <a:solidFill>
                  <a:srgbClr val="0000CC"/>
                </a:solidFill>
                <a:latin typeface="Corbel" panose="020B0503020204020204" pitchFamily="34" charset="0"/>
              </a:rPr>
              <a:t> x y))</a:t>
            </a:r>
          </a:p>
          <a:p>
            <a:r>
              <a:rPr lang="es-ES" dirty="0">
                <a:solidFill>
                  <a:srgbClr val="0000CC"/>
                </a:solidFill>
                <a:latin typeface="Corbel" panose="020B0503020204020204" pitchFamily="34" charset="0"/>
              </a:rPr>
              <a:t>(define (div x y) (apply-generic ’div x y))</a:t>
            </a:r>
            <a:endParaRPr lang="uk-UA" dirty="0">
              <a:solidFill>
                <a:srgbClr val="0000CC"/>
              </a:solidFill>
              <a:latin typeface="Corbel" panose="020B0503020204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4885" y="2739573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421918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8956" y="2484469"/>
            <a:ext cx="5977054" cy="397031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(install-scheme-number-package)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(tag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attach-tag ’scheme-number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’add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(+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’sub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(-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</a:t>
            </a:r>
            <a:r>
              <a:rPr lang="en-US" b="1" dirty="0" err="1">
                <a:solidFill>
                  <a:srgbClr val="0000CC"/>
                </a:solidFill>
              </a:rPr>
              <a:t>mul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(*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</a:t>
            </a:r>
            <a:r>
              <a:rPr lang="en-US" b="1" dirty="0">
                <a:solidFill>
                  <a:srgbClr val="0000CC"/>
                </a:solidFill>
              </a:rPr>
              <a:t>’div</a:t>
            </a:r>
            <a:r>
              <a:rPr lang="en-US" dirty="0">
                <a:solidFill>
                  <a:srgbClr val="0000CC"/>
                </a:solidFill>
              </a:rPr>
              <a:t> ’(scheme-number scheme-number)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lambda (x y) (tag (/ x y))))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put ’make ’scheme-number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(x) (tag x)))</a:t>
            </a:r>
          </a:p>
          <a:p>
            <a:r>
              <a:rPr lang="en-US" dirty="0">
                <a:solidFill>
                  <a:srgbClr val="0000CC"/>
                </a:solidFill>
              </a:rPr>
              <a:t>’done)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808" y="0"/>
            <a:ext cx="6326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Узагальнені арифметичні операції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524" y="795958"/>
            <a:ext cx="8786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пакет </a:t>
            </a:r>
            <a:r>
              <a:rPr lang="uk-UA" dirty="0"/>
              <a:t>для роботи зі звичайними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Помітимо звичайні числа </a:t>
            </a:r>
            <a:r>
              <a:rPr lang="uk-UA" dirty="0"/>
              <a:t>символом </a:t>
            </a:r>
            <a:r>
              <a:rPr lang="uk-UA" dirty="0" err="1">
                <a:solidFill>
                  <a:srgbClr val="0000CC"/>
                </a:solidFill>
              </a:rPr>
              <a:t>scheme-numbe</a:t>
            </a:r>
            <a:r>
              <a:rPr lang="uk-UA" dirty="0" err="1"/>
              <a:t>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Арифметичні операції </a:t>
            </a:r>
            <a:r>
              <a:rPr lang="uk-UA" dirty="0"/>
              <a:t>цього пакета - це елементарні арифметичні </a:t>
            </a:r>
            <a:r>
              <a:rPr lang="uk-UA" dirty="0" smtClean="0"/>
              <a:t>процедури.</a:t>
            </a:r>
          </a:p>
          <a:p>
            <a:r>
              <a:rPr lang="uk-UA" dirty="0" smtClean="0"/>
              <a:t>Оскільки </a:t>
            </a:r>
            <a:r>
              <a:rPr lang="uk-UA" dirty="0"/>
              <a:t>кожна з них приймає по два аргументи, в таблицю вони </a:t>
            </a:r>
            <a:r>
              <a:rPr lang="uk-UA" dirty="0" smtClean="0"/>
              <a:t>заносяться з </a:t>
            </a:r>
            <a:r>
              <a:rPr lang="uk-UA" dirty="0"/>
              <a:t>ключем-списком (</a:t>
            </a:r>
            <a:r>
              <a:rPr lang="uk-UA" b="1" dirty="0" err="1"/>
              <a:t>scheme-number</a:t>
            </a:r>
            <a:r>
              <a:rPr lang="uk-UA" b="1" dirty="0"/>
              <a:t> </a:t>
            </a:r>
            <a:r>
              <a:rPr lang="uk-UA" b="1" dirty="0" err="1"/>
              <a:t>scheme-number</a:t>
            </a:r>
            <a:r>
              <a:rPr lang="uk-UA" dirty="0"/>
              <a:t>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4524" y="3099368"/>
            <a:ext cx="190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Каркас </a:t>
            </a:r>
            <a:r>
              <a:rPr lang="uk-UA" b="1" dirty="0"/>
              <a:t>узагальненої арифметичної системи: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1940312" y="3635298"/>
            <a:ext cx="858644" cy="40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351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662" y="872687"/>
            <a:ext cx="8854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Тепер, коли каркас узагальненої арифметичної системи побудований, </a:t>
            </a:r>
            <a:r>
              <a:rPr lang="uk-UA" dirty="0" smtClean="0"/>
              <a:t>можна </a:t>
            </a:r>
            <a:r>
              <a:rPr lang="uk-UA" dirty="0"/>
              <a:t>додавати нові типи чисел. </a:t>
            </a:r>
            <a:endParaRPr lang="uk-UA" dirty="0" smtClean="0"/>
          </a:p>
          <a:p>
            <a:r>
              <a:rPr lang="uk-UA" b="1" dirty="0" smtClean="0"/>
              <a:t>Пакет</a:t>
            </a:r>
            <a:r>
              <a:rPr lang="uk-UA" b="1" dirty="0"/>
              <a:t>, який реалізує арифметику раціональних </a:t>
            </a:r>
            <a:r>
              <a:rPr lang="uk-UA" b="1" dirty="0" smtClean="0"/>
              <a:t>чисел, такий: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7991" y="1796017"/>
            <a:ext cx="3679902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(install-rational-package)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(car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cdr</a:t>
            </a:r>
            <a:r>
              <a:rPr lang="en-US" sz="1600" dirty="0">
                <a:solidFill>
                  <a:srgbClr val="0000CC"/>
                </a:solidFill>
              </a:rPr>
              <a:t> x))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(make-rat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let ((g (</a:t>
            </a:r>
            <a:r>
              <a:rPr lang="en-US" sz="1600" dirty="0" err="1">
                <a:solidFill>
                  <a:srgbClr val="0000CC"/>
                </a:solidFill>
              </a:rPr>
              <a:t>gcd</a:t>
            </a:r>
            <a:r>
              <a:rPr lang="en-US" sz="1600" dirty="0">
                <a:solidFill>
                  <a:srgbClr val="0000CC"/>
                </a:solidFill>
              </a:rPr>
              <a:t> n d)))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cons (/ n g) (/ d g))))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(add-rat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(+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(sub-rat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(-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93222" y="1796017"/>
            <a:ext cx="4572000" cy="477053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(div-rat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make-rat (*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(*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denom</a:t>
            </a:r>
            <a:r>
              <a:rPr lang="en-US" sz="1600" dirty="0">
                <a:solidFill>
                  <a:srgbClr val="0000CC"/>
                </a:solidFill>
              </a:rPr>
              <a:t> x) (</a:t>
            </a:r>
            <a:r>
              <a:rPr lang="en-US" sz="1600" dirty="0" err="1">
                <a:solidFill>
                  <a:srgbClr val="0000CC"/>
                </a:solidFill>
              </a:rPr>
              <a:t>numer</a:t>
            </a:r>
            <a:r>
              <a:rPr lang="en-US" sz="1600" dirty="0">
                <a:solidFill>
                  <a:srgbClr val="0000CC"/>
                </a:solidFill>
              </a:rPr>
              <a:t> y))))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інтерфейс до іншої системи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sv-SE" sz="1600" dirty="0">
                <a:solidFill>
                  <a:srgbClr val="0000CC"/>
                </a:solidFill>
              </a:rPr>
              <a:t>(define (tag x) (attach-tag ’rational x))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’add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(add-rat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’sub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(sub-rat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(mul-rat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’div ’(rational rational)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s-ES" sz="1600" dirty="0" smtClean="0">
                <a:solidFill>
                  <a:srgbClr val="0000CC"/>
                </a:solidFill>
              </a:rPr>
              <a:t>(</a:t>
            </a:r>
            <a:r>
              <a:rPr lang="es-ES" sz="1600" dirty="0">
                <a:solidFill>
                  <a:srgbClr val="0000CC"/>
                </a:solidFill>
              </a:rPr>
              <a:t>lambda (x y) (tag (div-rat x y))))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(put ’make ’rational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pt-BR" sz="1600" dirty="0" smtClean="0">
                <a:solidFill>
                  <a:srgbClr val="0000CC"/>
                </a:solidFill>
              </a:rPr>
              <a:t>(</a:t>
            </a:r>
            <a:r>
              <a:rPr lang="pt-BR" sz="1600" dirty="0">
                <a:solidFill>
                  <a:srgbClr val="0000CC"/>
                </a:solidFill>
              </a:rPr>
              <a:t>lambda (n d) (tag (make-rat n d))))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’done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uk-UA" sz="1600" dirty="0" smtClean="0">
              <a:solidFill>
                <a:srgbClr val="0000CC"/>
              </a:solidFill>
            </a:endParaRP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(define (make-rational n d)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 ’rational) n d))</a:t>
            </a:r>
            <a:endParaRPr lang="uk-UA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18635"/>
            <a:ext cx="91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Пакет узагальненої арифметики для раціональних чисел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484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154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Ми можемо встановити подібний пакет і для комплексних чисел, використовуючи мітку</a:t>
            </a:r>
          </a:p>
          <a:p>
            <a:r>
              <a:rPr lang="uk-UA" dirty="0" err="1">
                <a:solidFill>
                  <a:srgbClr val="0000CC"/>
                </a:solidFill>
              </a:rPr>
              <a:t>complex</a:t>
            </a:r>
            <a:r>
              <a:rPr lang="uk-UA" dirty="0"/>
              <a:t>. </a:t>
            </a:r>
            <a:r>
              <a:rPr lang="uk-UA" dirty="0" smtClean="0"/>
              <a:t>При </a:t>
            </a:r>
            <a:r>
              <a:rPr lang="uk-UA" dirty="0"/>
              <a:t>створенні пакета ми витягаємо з таблиці операції </a:t>
            </a:r>
            <a:r>
              <a:rPr lang="uk-UA" dirty="0" err="1" smtClean="0">
                <a:solidFill>
                  <a:srgbClr val="0000CC"/>
                </a:solidFill>
              </a:rPr>
              <a:t>make-from-real-imag</a:t>
            </a:r>
            <a:r>
              <a:rPr lang="uk-UA" dirty="0" smtClean="0"/>
              <a:t> </a:t>
            </a:r>
            <a:r>
              <a:rPr lang="uk-UA" dirty="0"/>
              <a:t>і </a:t>
            </a:r>
            <a:endParaRPr lang="uk-UA" dirty="0" smtClean="0"/>
          </a:p>
          <a:p>
            <a:r>
              <a:rPr lang="uk-UA" dirty="0" err="1" smtClean="0">
                <a:solidFill>
                  <a:srgbClr val="0000CC"/>
                </a:solidFill>
              </a:rPr>
              <a:t>make-from-mag-ang</a:t>
            </a:r>
            <a:r>
              <a:rPr lang="uk-UA" dirty="0"/>
              <a:t>, </a:t>
            </a:r>
            <a:r>
              <a:rPr lang="uk-UA" dirty="0" smtClean="0"/>
              <a:t>які визначені в </a:t>
            </a:r>
            <a:r>
              <a:rPr lang="uk-UA" dirty="0" err="1" smtClean="0"/>
              <a:t>декартовому</a:t>
            </a:r>
            <a:r>
              <a:rPr lang="uk-UA" dirty="0" smtClean="0"/>
              <a:t> </a:t>
            </a:r>
            <a:r>
              <a:rPr lang="uk-UA" dirty="0"/>
              <a:t>і полярному пакетах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53" y="133815"/>
            <a:ext cx="8933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Пакет узагальненої арифметики для комплексних чисел</a:t>
            </a:r>
            <a:endParaRPr lang="uk-UA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40180" y="1724878"/>
            <a:ext cx="5520690" cy="501675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(install-complex-package)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процедури, що імпортуються з </a:t>
            </a:r>
            <a:r>
              <a:rPr lang="uk-UA" sz="1600" i="1" dirty="0" err="1">
                <a:solidFill>
                  <a:srgbClr val="0000CC"/>
                </a:solidFill>
              </a:rPr>
              <a:t>декартова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і полярного пакетів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x y)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’rectangular) x y))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r a)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>
                <a:solidFill>
                  <a:srgbClr val="0000CC"/>
                </a:solidFill>
              </a:rPr>
              <a:t>get ’make-from-mag-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’polar) r a))</a:t>
            </a:r>
          </a:p>
          <a:p>
            <a:r>
              <a:rPr lang="uk-UA" sz="1600" i="1" dirty="0">
                <a:solidFill>
                  <a:srgbClr val="0000CC"/>
                </a:solidFill>
              </a:rPr>
              <a:t>;; </a:t>
            </a:r>
            <a:r>
              <a:rPr lang="uk-UA" sz="1600" i="1" dirty="0" smtClean="0">
                <a:solidFill>
                  <a:srgbClr val="0000CC"/>
                </a:solidFill>
              </a:rPr>
              <a:t>внутрішні процедури</a:t>
            </a:r>
            <a:endParaRPr lang="uk-UA" sz="1600" i="1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(add-complex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(+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(sub-complex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make-from-real-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 (- (real-part z1) (real-part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z1) (</a:t>
            </a:r>
            <a:r>
              <a:rPr lang="en-US" sz="1600" dirty="0" err="1">
                <a:solidFill>
                  <a:srgbClr val="0000CC"/>
                </a:solidFill>
              </a:rPr>
              <a:t>imag</a:t>
            </a:r>
            <a:r>
              <a:rPr lang="en-US" sz="1600" dirty="0">
                <a:solidFill>
                  <a:srgbClr val="0000CC"/>
                </a:solidFill>
              </a:rPr>
              <a:t>-part z2))))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</a:t>
            </a:r>
            <a:r>
              <a:rPr lang="en-US" sz="1600" dirty="0" err="1">
                <a:solidFill>
                  <a:srgbClr val="0000CC"/>
                </a:solidFill>
              </a:rPr>
              <a:t>mul</a:t>
            </a:r>
            <a:r>
              <a:rPr lang="en-US" sz="1600" dirty="0">
                <a:solidFill>
                  <a:srgbClr val="0000CC"/>
                </a:solidFill>
              </a:rPr>
              <a:t>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(*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(+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(define (div-complex z1 z2)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make-from-mag-</a:t>
            </a:r>
            <a:r>
              <a:rPr lang="en-US" sz="1600" dirty="0" err="1">
                <a:solidFill>
                  <a:srgbClr val="0000CC"/>
                </a:solidFill>
              </a:rPr>
              <a:t>ang</a:t>
            </a:r>
            <a:r>
              <a:rPr lang="en-US" sz="1600" dirty="0">
                <a:solidFill>
                  <a:srgbClr val="0000CC"/>
                </a:solidFill>
              </a:rPr>
              <a:t> (/ (magnitude z1) (magnitude z2))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(- </a:t>
            </a:r>
            <a:r>
              <a:rPr lang="en-US" sz="1600" dirty="0">
                <a:solidFill>
                  <a:srgbClr val="0000CC"/>
                </a:solidFill>
              </a:rPr>
              <a:t>(angle z1) (angle z2))))</a:t>
            </a:r>
            <a:endParaRPr lang="uk-UA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9970</TotalTime>
  <Words>3661</Words>
  <Application>Microsoft Office PowerPoint</Application>
  <PresentationFormat>Экран (4:3)</PresentationFormat>
  <Paragraphs>355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AntiquaPSCyr-Regular</vt:lpstr>
      <vt:lpstr>Arial</vt:lpstr>
      <vt:lpstr>Calibri</vt:lpstr>
      <vt:lpstr>Calibri Light</vt:lpstr>
      <vt:lpstr>CMMI10</vt:lpstr>
      <vt:lpstr>CMR10</vt:lpstr>
      <vt:lpstr>CMR7</vt:lpstr>
      <vt:lpstr>CMSY10</vt:lpstr>
      <vt:lpstr>Corbel</vt:lpstr>
      <vt:lpstr>Palatino Linotype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286</cp:revision>
  <dcterms:created xsi:type="dcterms:W3CDTF">2018-09-03T19:09:38Z</dcterms:created>
  <dcterms:modified xsi:type="dcterms:W3CDTF">2018-11-13T05:47:58Z</dcterms:modified>
</cp:coreProperties>
</file>