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331" r:id="rId1"/>
    <p:sldMasterId id="2147484343" r:id="rId2"/>
  </p:sldMasterIdLst>
  <p:notesMasterIdLst>
    <p:notesMasterId r:id="rId31"/>
  </p:notesMasterIdLst>
  <p:sldIdLst>
    <p:sldId id="339" r:id="rId3"/>
    <p:sldId id="312" r:id="rId4"/>
    <p:sldId id="436" r:id="rId5"/>
    <p:sldId id="303" r:id="rId6"/>
    <p:sldId id="440" r:id="rId7"/>
    <p:sldId id="364" r:id="rId8"/>
    <p:sldId id="437" r:id="rId9"/>
    <p:sldId id="363" r:id="rId10"/>
    <p:sldId id="441" r:id="rId11"/>
    <p:sldId id="365" r:id="rId12"/>
    <p:sldId id="410" r:id="rId13"/>
    <p:sldId id="442" r:id="rId14"/>
    <p:sldId id="443" r:id="rId15"/>
    <p:sldId id="428" r:id="rId16"/>
    <p:sldId id="445" r:id="rId17"/>
    <p:sldId id="367" r:id="rId18"/>
    <p:sldId id="302" r:id="rId19"/>
    <p:sldId id="472" r:id="rId20"/>
    <p:sldId id="473" r:id="rId21"/>
    <p:sldId id="370" r:id="rId22"/>
    <p:sldId id="448" r:id="rId23"/>
    <p:sldId id="450" r:id="rId24"/>
    <p:sldId id="451" r:id="rId25"/>
    <p:sldId id="452" r:id="rId26"/>
    <p:sldId id="453" r:id="rId27"/>
    <p:sldId id="454" r:id="rId28"/>
    <p:sldId id="475" r:id="rId29"/>
    <p:sldId id="387" r:id="rId30"/>
  </p:sldIdLst>
  <p:sldSz cx="9144000" cy="6858000" type="screen4x3"/>
  <p:notesSz cx="6858000" cy="9144000"/>
  <p:embeddedFontLst>
    <p:embeddedFont>
      <p:font typeface="Tw Cen MT" panose="020B0602020104020603" pitchFamily="34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Wingdings 2" panose="05020102010507070707" pitchFamily="18" charset="2"/>
      <p:regular r:id="rId4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CC"/>
    <a:srgbClr val="000099"/>
    <a:srgbClr val="006600"/>
    <a:srgbClr val="000000"/>
    <a:srgbClr val="FFF5CB"/>
    <a:srgbClr val="E1FEA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7" autoAdjust="0"/>
    <p:restoredTop sz="94664" autoAdjust="0"/>
  </p:normalViewPr>
  <p:slideViewPr>
    <p:cSldViewPr>
      <p:cViewPr varScale="1">
        <p:scale>
          <a:sx n="75" d="100"/>
          <a:sy n="75" d="100"/>
        </p:scale>
        <p:origin x="63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9AECBE-6641-4858-A154-49259F42AE1F}" type="datetimeFigureOut">
              <a:rPr lang="ru-RU"/>
              <a:pPr>
                <a:defRPr/>
              </a:pPr>
              <a:t>03.09.2018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ru-R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F01BA5B-E64C-425B-B404-47056B1C9C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693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59727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2337350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7557589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4D42E-8D9B-4E32-AD58-E6AE9FB4C6B1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5D8311-9F28-47D2-B173-41C34E282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281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7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8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9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3309066-46B7-487C-8678-BD4C4E2866AF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2C5D12A-2DDA-4AD1-A335-197782DFE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1620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6B7B4-274B-4525-907E-2DD50B67DAD9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B4B42-A5AF-427E-B32C-66C918DB48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07199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2F749-17B3-4C2F-B122-E0917C3860CD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2D150-26E9-4A8F-B1F3-0C13A095E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9580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9986555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1218453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134361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1026839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875073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66663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7152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43033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7"/>
          <p:cNvGrpSpPr>
            <a:grpSpLocks/>
          </p:cNvGrpSpPr>
          <p:nvPr userDrawn="1"/>
        </p:nvGrpSpPr>
        <p:grpSpPr bwMode="auto">
          <a:xfrm>
            <a:off x="0" y="0"/>
            <a:ext cx="9144000" cy="906463"/>
            <a:chOff x="1776" y="274"/>
            <a:chExt cx="3984" cy="571"/>
          </a:xfrm>
        </p:grpSpPr>
        <p:sp>
          <p:nvSpPr>
            <p:cNvPr id="9" name="Прямоугольник с двумя скругленными противолежащими углами 8"/>
            <p:cNvSpPr/>
            <p:nvPr userDrawn="1"/>
          </p:nvSpPr>
          <p:spPr>
            <a:xfrm>
              <a:off x="1791" y="300"/>
              <a:ext cx="3969" cy="545"/>
            </a:xfrm>
            <a:prstGeom prst="round2DiagRect">
              <a:avLst>
                <a:gd name="adj1" fmla="val 37223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1" name="Прямоугольник с двумя скругленными противолежащими углами 10"/>
            <p:cNvSpPr/>
            <p:nvPr/>
          </p:nvSpPr>
          <p:spPr>
            <a:xfrm>
              <a:off x="1776" y="527"/>
              <a:ext cx="3818" cy="299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2" name="Прямоугольник с двумя скругленными противолежащими углами 11"/>
            <p:cNvSpPr/>
            <p:nvPr/>
          </p:nvSpPr>
          <p:spPr>
            <a:xfrm>
              <a:off x="1776" y="274"/>
              <a:ext cx="506" cy="552"/>
            </a:xfrm>
            <a:prstGeom prst="round2Diag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  <a:alpha val="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</p:grpSp>
      <p:sp>
        <p:nvSpPr>
          <p:cNvPr id="1027" name="AutoShape 42" descr="9k="/>
          <p:cNvSpPr>
            <a:spLocks noChangeAspect="1" noChangeArrowheads="1"/>
          </p:cNvSpPr>
          <p:nvPr userDrawn="1"/>
        </p:nvSpPr>
        <p:spPr bwMode="auto">
          <a:xfrm>
            <a:off x="0" y="0"/>
            <a:ext cx="1314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 sz="2000"/>
          </a:p>
        </p:txBody>
      </p:sp>
      <p:sp>
        <p:nvSpPr>
          <p:cNvPr id="1028" name="AutoShape 44" descr="9k="/>
          <p:cNvSpPr>
            <a:spLocks noChangeAspect="1" noChangeArrowheads="1"/>
          </p:cNvSpPr>
          <p:nvPr userDrawn="1"/>
        </p:nvSpPr>
        <p:spPr bwMode="auto">
          <a:xfrm>
            <a:off x="0" y="0"/>
            <a:ext cx="13144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 sz="2000"/>
          </a:p>
        </p:txBody>
      </p:sp>
      <p:pic>
        <p:nvPicPr>
          <p:cNvPr id="1029" name="Picture 48" descr="ANd9GcSO0iJB03M2ZCJiA4L2BM72XLUqhg56WY6GIMkqR9u_4kGdN4Xd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85328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9" descr="ANd9GcT4eOXPURz-86_FeCDGiHuWw5j7wRp-GcxrIOGSidMVo5cIFR3NBxaoc9Mm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9225"/>
            <a:ext cx="91440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AutoShape 62"/>
          <p:cNvSpPr>
            <a:spLocks noChangeArrowheads="1"/>
          </p:cNvSpPr>
          <p:nvPr userDrawn="1"/>
        </p:nvSpPr>
        <p:spPr bwMode="auto">
          <a:xfrm>
            <a:off x="0" y="836613"/>
            <a:ext cx="9144000" cy="5688012"/>
          </a:xfrm>
          <a:prstGeom prst="roundRect">
            <a:avLst>
              <a:gd name="adj" fmla="val 16667"/>
            </a:avLst>
          </a:prstGeom>
          <a:noFill/>
          <a:ln w="76200" cmpd="tri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 sz="2000"/>
          </a:p>
        </p:txBody>
      </p:sp>
      <p:grpSp>
        <p:nvGrpSpPr>
          <p:cNvPr id="1032" name="Группа 55"/>
          <p:cNvGrpSpPr>
            <a:grpSpLocks/>
          </p:cNvGrpSpPr>
          <p:nvPr/>
        </p:nvGrpSpPr>
        <p:grpSpPr bwMode="auto">
          <a:xfrm>
            <a:off x="0" y="0"/>
            <a:ext cx="900113" cy="908050"/>
            <a:chOff x="282516" y="190456"/>
            <a:chExt cx="1000132" cy="1000132"/>
          </a:xfrm>
        </p:grpSpPr>
        <p:sp>
          <p:nvSpPr>
            <p:cNvPr id="13" name="Хорда 12"/>
            <p:cNvSpPr/>
            <p:nvPr/>
          </p:nvSpPr>
          <p:spPr>
            <a:xfrm>
              <a:off x="338961" y="218432"/>
              <a:ext cx="929576" cy="928445"/>
            </a:xfrm>
            <a:prstGeom prst="chord">
              <a:avLst>
                <a:gd name="adj1" fmla="val 7131849"/>
                <a:gd name="adj2" fmla="val 4448976"/>
              </a:avLst>
            </a:prstGeom>
            <a:gradFill flip="none" rotWithShape="1">
              <a:gsLst>
                <a:gs pos="0">
                  <a:srgbClr val="006699">
                    <a:shade val="30000"/>
                    <a:satMod val="115000"/>
                  </a:srgbClr>
                </a:gs>
                <a:gs pos="50000">
                  <a:srgbClr val="006699">
                    <a:shade val="67500"/>
                    <a:satMod val="115000"/>
                  </a:srgbClr>
                </a:gs>
                <a:gs pos="100000">
                  <a:srgbClr val="006699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4" name="Кольцо 13"/>
            <p:cNvSpPr/>
            <p:nvPr/>
          </p:nvSpPr>
          <p:spPr>
            <a:xfrm>
              <a:off x="282516" y="190456"/>
              <a:ext cx="1000132" cy="1000132"/>
            </a:xfrm>
            <a:prstGeom prst="donut">
              <a:avLst>
                <a:gd name="adj" fmla="val 14198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81837" y="361807"/>
              <a:ext cx="500948" cy="42837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alpha val="12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6" name="Кольцо 15"/>
            <p:cNvSpPr/>
            <p:nvPr/>
          </p:nvSpPr>
          <p:spPr>
            <a:xfrm>
              <a:off x="398933" y="302359"/>
              <a:ext cx="753186" cy="765835"/>
            </a:xfrm>
            <a:prstGeom prst="donut">
              <a:avLst>
                <a:gd name="adj" fmla="val 5909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 rot="19570648">
              <a:off x="471254" y="328587"/>
              <a:ext cx="292807" cy="21856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8" name="Овал 17"/>
            <p:cNvSpPr/>
            <p:nvPr/>
          </p:nvSpPr>
          <p:spPr>
            <a:xfrm rot="19038152">
              <a:off x="492421" y="356562"/>
              <a:ext cx="218724" cy="146873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19" name="Овал 18"/>
            <p:cNvSpPr/>
            <p:nvPr/>
          </p:nvSpPr>
          <p:spPr>
            <a:xfrm rot="19038152">
              <a:off x="536518" y="370550"/>
              <a:ext cx="104071" cy="90921"/>
            </a:xfrm>
            <a:prstGeom prst="ellipse">
              <a:avLst/>
            </a:prstGeom>
            <a:solidFill>
              <a:schemeClr val="bg1"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sp>
          <p:nvSpPr>
            <p:cNvPr id="20" name="Овал 19"/>
            <p:cNvSpPr/>
            <p:nvPr/>
          </p:nvSpPr>
          <p:spPr>
            <a:xfrm rot="19038152">
              <a:off x="515351" y="360059"/>
              <a:ext cx="155223" cy="118897"/>
            </a:xfrm>
            <a:prstGeom prst="ellipse">
              <a:avLst/>
            </a:prstGeom>
            <a:solidFill>
              <a:schemeClr val="bg1"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 sz="1800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15" cstate="email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544432" y="374590"/>
              <a:ext cx="445300" cy="620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43" name="Picture 2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32" y="374590"/>
              <a:ext cx="445300" cy="62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4" name="Месяц 22"/>
            <p:cNvSpPr>
              <a:spLocks noChangeArrowheads="1"/>
            </p:cNvSpPr>
            <p:nvPr/>
          </p:nvSpPr>
          <p:spPr bwMode="auto">
            <a:xfrm rot="-5918434">
              <a:off x="617517" y="506400"/>
              <a:ext cx="365122" cy="615950"/>
            </a:xfrm>
            <a:prstGeom prst="moon">
              <a:avLst>
                <a:gd name="adj" fmla="val 59019"/>
              </a:avLst>
            </a:prstGeom>
            <a:solidFill>
              <a:schemeClr val="tx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/>
              <a:endParaRPr lang="uk-UA" sz="1800">
                <a:solidFill>
                  <a:srgbClr val="FFFFFF"/>
                </a:solidFill>
              </a:endParaRPr>
            </a:p>
          </p:txBody>
        </p:sp>
      </p:grpSp>
      <p:sp>
        <p:nvSpPr>
          <p:cNvPr id="1033" name="Text Box 63"/>
          <p:cNvSpPr txBox="1">
            <a:spLocks noChangeArrowheads="1"/>
          </p:cNvSpPr>
          <p:nvPr userDrawn="1"/>
        </p:nvSpPr>
        <p:spPr bwMode="auto">
          <a:xfrm>
            <a:off x="5503863" y="6613525"/>
            <a:ext cx="36401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uk-UA" sz="1000" smtClean="0"/>
              <a:t>Сучасні парадигми програмування Ковалюк Т.В. НТУУ КПІ</a:t>
            </a:r>
            <a:endParaRPr lang="ru-RU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1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000" b="1" i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0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 vert="horz" anchor="ctr" anchorCtr="0"/>
          <a:lstStyle>
            <a:lvl1pPr>
              <a:defRPr sz="1400">
                <a:solidFill>
                  <a:schemeClr val="tx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A55AE5D1-5D18-429F-A068-6B5D16AB2CB8}" type="datetimeFigureOut">
              <a:rPr lang="en-US"/>
              <a:pPr>
                <a:defRPr/>
              </a:pPr>
              <a:t>9/3/2018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B7BAD052-C142-42E4-A642-CED9C4072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&#1080;&#1089;&#1090;&#1086;&#1095;&#1085;&#1080;&#1082;&#1080;/VanRoyChapter.pdf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WordArt 5"/>
          <p:cNvSpPr>
            <a:spLocks noChangeArrowheads="1" noChangeShapeType="1" noTextEdit="1"/>
          </p:cNvSpPr>
          <p:nvPr/>
        </p:nvSpPr>
        <p:spPr bwMode="auto">
          <a:xfrm>
            <a:off x="1619672" y="1484784"/>
            <a:ext cx="6337300" cy="23764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 smtClean="0"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Функціональне</a:t>
            </a:r>
            <a:endParaRPr lang="ru-RU" sz="3600" kern="10" dirty="0">
              <a:solidFill>
                <a:srgbClr val="0000CC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ru-RU" sz="3600" kern="10" dirty="0" err="1">
                <a:solidFill>
                  <a:srgbClr val="0000CC"/>
                </a:solidFill>
                <a:effectLst>
                  <a:outerShdw dist="68392" dir="1308085" algn="ctr" rotWithShape="0">
                    <a:srgbClr val="F6FB17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endParaRPr lang="ru-RU" sz="3600" kern="10" dirty="0">
              <a:solidFill>
                <a:srgbClr val="0000CC"/>
              </a:solidFill>
              <a:effectLst>
                <a:outerShdw dist="68392" dir="1308085" algn="ctr" rotWithShape="0">
                  <a:srgbClr val="F6FB17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7171" name="WordArt 6"/>
          <p:cNvSpPr>
            <a:spLocks noChangeArrowheads="1" noChangeShapeType="1" noTextEdit="1"/>
          </p:cNvSpPr>
          <p:nvPr/>
        </p:nvSpPr>
        <p:spPr bwMode="auto">
          <a:xfrm>
            <a:off x="2771775" y="5084763"/>
            <a:ext cx="4464050" cy="687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i="1" kern="10" dirty="0" err="1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Ковалюк</a:t>
            </a:r>
            <a:r>
              <a:rPr lang="ru-RU" sz="3600" i="1" kern="10" dirty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 Т.В. к.т.н., доцент </a:t>
            </a:r>
          </a:p>
          <a:p>
            <a:pPr algn="ctr"/>
            <a:r>
              <a:rPr lang="ru-RU" sz="3600" i="1" kern="10" dirty="0" err="1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tkovalyuk@u</a:t>
            </a:r>
            <a:r>
              <a:rPr lang="en-US" sz="3600" i="1" kern="10" dirty="0" smtClean="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00CC"/>
                    </a:gs>
                    <a:gs pos="100000">
                      <a:srgbClr val="00005E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"/>
                <a:cs typeface="Arial"/>
              </a:rPr>
              <a:t>kr.net</a:t>
            </a:r>
            <a:endParaRPr lang="ru-RU" sz="3600" i="1" kern="10" dirty="0">
              <a:ln w="9525">
                <a:solidFill>
                  <a:schemeClr val="tx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0000CC"/>
                  </a:gs>
                  <a:gs pos="100000">
                    <a:srgbClr val="00005E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ChangeArrowheads="1"/>
          </p:cNvSpPr>
          <p:nvPr/>
        </p:nvSpPr>
        <p:spPr bwMode="auto">
          <a:xfrm>
            <a:off x="179388" y="1543050"/>
            <a:ext cx="87852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1" dirty="0"/>
              <a:t>Функціональне програмування</a:t>
            </a:r>
            <a:r>
              <a:rPr lang="uk-UA" sz="2200" dirty="0"/>
              <a:t> — парадигма програмування, яка розглядає </a:t>
            </a:r>
            <a:r>
              <a:rPr lang="uk-UA" sz="2200" b="1" dirty="0">
                <a:solidFill>
                  <a:srgbClr val="0000CC"/>
                </a:solidFill>
              </a:rPr>
              <a:t>програму як обчислення математичних функцій та уникає стани та змінні дані</a:t>
            </a:r>
            <a:r>
              <a:rPr lang="uk-UA" sz="2200" dirty="0"/>
              <a:t>. </a:t>
            </a:r>
          </a:p>
          <a:p>
            <a:endParaRPr lang="uk-UA" sz="2200" dirty="0"/>
          </a:p>
          <a:p>
            <a:r>
              <a:rPr lang="uk-UA" sz="2200" dirty="0"/>
              <a:t>Функціональне програмування наголошує на застосуванні </a:t>
            </a:r>
            <a:r>
              <a:rPr lang="uk-UA" sz="2200" dirty="0">
                <a:solidFill>
                  <a:srgbClr val="0000CC"/>
                </a:solidFill>
              </a:rPr>
              <a:t>функцій</a:t>
            </a:r>
            <a:r>
              <a:rPr lang="uk-UA" sz="2200" dirty="0"/>
              <a:t>, на відміну від імперативного програмування, яке наголошує на </a:t>
            </a:r>
            <a:r>
              <a:rPr lang="uk-UA" sz="2200" dirty="0">
                <a:solidFill>
                  <a:srgbClr val="0000CC"/>
                </a:solidFill>
              </a:rPr>
              <a:t>змінах в стані </a:t>
            </a:r>
            <a:r>
              <a:rPr lang="uk-UA" sz="2200" dirty="0"/>
              <a:t>та </a:t>
            </a:r>
            <a:r>
              <a:rPr lang="uk-UA" sz="2200" dirty="0">
                <a:solidFill>
                  <a:srgbClr val="0000CC"/>
                </a:solidFill>
              </a:rPr>
              <a:t>виконанні</a:t>
            </a:r>
            <a:r>
              <a:rPr lang="uk-UA" sz="2200" dirty="0"/>
              <a:t> послідовностей </a:t>
            </a:r>
            <a:r>
              <a:rPr lang="uk-UA" sz="2200" dirty="0">
                <a:solidFill>
                  <a:srgbClr val="0000CC"/>
                </a:solidFill>
              </a:rPr>
              <a:t>команд</a:t>
            </a:r>
            <a:r>
              <a:rPr lang="uk-UA" sz="2200" dirty="0"/>
              <a:t>.</a:t>
            </a:r>
            <a:endParaRPr lang="en-US" sz="2200" dirty="0"/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899593" y="0"/>
            <a:ext cx="8244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800" b="1" dirty="0" smtClean="0">
                <a:solidFill>
                  <a:schemeClr val="bg1"/>
                </a:solidFill>
              </a:rPr>
              <a:t>Парадигма Функціонального </a:t>
            </a:r>
            <a:r>
              <a:rPr lang="ru-RU" sz="2800" b="1" dirty="0" err="1">
                <a:solidFill>
                  <a:schemeClr val="bg1"/>
                </a:solidFill>
              </a:rPr>
              <a:t>програмування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179388" y="1176338"/>
            <a:ext cx="8964612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400" i="1" dirty="0">
                <a:solidFill>
                  <a:srgbClr val="0000CC"/>
                </a:solidFill>
              </a:rPr>
              <a:t>Функціональне програмування</a:t>
            </a:r>
            <a:r>
              <a:rPr lang="uk-UA" sz="2400" dirty="0"/>
              <a:t>  є способом створення програм, в яких: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дія</a:t>
            </a:r>
            <a:r>
              <a:rPr lang="uk-UA" sz="2400" dirty="0" smtClean="0"/>
              <a:t> </a:t>
            </a:r>
            <a:r>
              <a:rPr lang="uk-UA" sz="2400" dirty="0"/>
              <a:t>- це </a:t>
            </a:r>
            <a:r>
              <a:rPr lang="uk-UA" sz="2400" dirty="0">
                <a:solidFill>
                  <a:srgbClr val="0000CC"/>
                </a:solidFill>
              </a:rPr>
              <a:t>виклик функції</a:t>
            </a:r>
            <a:r>
              <a:rPr lang="uk-UA" sz="2400" dirty="0"/>
              <a:t>,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спосіб </a:t>
            </a:r>
            <a:r>
              <a:rPr lang="uk-UA" sz="2400" dirty="0">
                <a:solidFill>
                  <a:srgbClr val="CC3300"/>
                </a:solidFill>
              </a:rPr>
              <a:t>розбиття</a:t>
            </a:r>
            <a:r>
              <a:rPr lang="uk-UA" sz="2400" dirty="0"/>
              <a:t> програми  - це створення нового імені функції та завдання для цього імені виразу, що обчислює значення функції,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r>
              <a:rPr lang="uk-UA" sz="2400" dirty="0" smtClean="0">
                <a:solidFill>
                  <a:srgbClr val="CC3300"/>
                </a:solidFill>
              </a:rPr>
              <a:t>  правило </a:t>
            </a:r>
            <a:r>
              <a:rPr lang="uk-UA" sz="2400" dirty="0">
                <a:solidFill>
                  <a:srgbClr val="CC3300"/>
                </a:solidFill>
              </a:rPr>
              <a:t>композиції -</a:t>
            </a:r>
            <a:r>
              <a:rPr lang="uk-UA" sz="2400" dirty="0"/>
              <a:t> це оператор суперпозиції функцій. </a:t>
            </a:r>
          </a:p>
          <a:p>
            <a:pPr lvl="1">
              <a:buClr>
                <a:srgbClr val="0000CC"/>
              </a:buClr>
              <a:buFont typeface="Wingdings" pitchFamily="2" charset="2"/>
              <a:buChar char="Ø"/>
            </a:pPr>
            <a:endParaRPr lang="uk-UA" sz="2400" dirty="0"/>
          </a:p>
          <a:p>
            <a:r>
              <a:rPr lang="uk-UA" sz="2400" dirty="0">
                <a:solidFill>
                  <a:srgbClr val="006600"/>
                </a:solidFill>
              </a:rPr>
              <a:t>Жодних комірок пам'яті, операторів присвоєння, циклів, блок схем і передачі управління</a:t>
            </a:r>
            <a:r>
              <a:rPr lang="uk-UA" sz="2400" dirty="0"/>
              <a:t>.</a:t>
            </a:r>
            <a:endParaRPr lang="en-US" sz="2400" dirty="0"/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827584" y="0"/>
            <a:ext cx="84249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800" b="1" dirty="0" smtClean="0">
                <a:solidFill>
                  <a:schemeClr val="bg1"/>
                </a:solidFill>
              </a:rPr>
              <a:t>Особливості Функціонального </a:t>
            </a:r>
            <a:r>
              <a:rPr lang="ru-RU" sz="2800" b="1" dirty="0" err="1">
                <a:solidFill>
                  <a:schemeClr val="bg1"/>
                </a:solidFill>
              </a:rPr>
              <a:t>програмування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323528" y="1052736"/>
            <a:ext cx="849719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81000" indent="-381000">
              <a:buFontTx/>
              <a:buAutoNum type="arabicPeriod"/>
            </a:pPr>
            <a:r>
              <a:rPr lang="uk-UA" sz="2000" dirty="0"/>
              <a:t>Ф</a:t>
            </a:r>
            <a:r>
              <a:rPr lang="en-US" sz="2000" dirty="0" err="1"/>
              <a:t>ункціональна</a:t>
            </a:r>
            <a:r>
              <a:rPr lang="en-US" sz="2000" dirty="0"/>
              <a:t> </a:t>
            </a:r>
            <a:r>
              <a:rPr lang="en-US" sz="2000" dirty="0" err="1"/>
              <a:t>програма</a:t>
            </a:r>
            <a:r>
              <a:rPr lang="en-US" sz="2000" dirty="0"/>
              <a:t> є </a:t>
            </a:r>
            <a:r>
              <a:rPr lang="en-US" sz="2000" dirty="0" err="1"/>
              <a:t>просто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CC"/>
                </a:solidFill>
              </a:rPr>
              <a:t>вира</a:t>
            </a:r>
            <a:r>
              <a:rPr lang="uk-UA" sz="2000" dirty="0" err="1">
                <a:solidFill>
                  <a:srgbClr val="0000CC"/>
                </a:solidFill>
              </a:rPr>
              <a:t>зом</a:t>
            </a:r>
            <a:r>
              <a:rPr lang="en-US" sz="2000" dirty="0"/>
              <a:t>, а </a:t>
            </a:r>
            <a:r>
              <a:rPr lang="en-US" sz="2000" dirty="0" err="1"/>
              <a:t>виконання</a:t>
            </a:r>
            <a:r>
              <a:rPr lang="en-US" sz="2000" dirty="0"/>
              <a:t> </a:t>
            </a:r>
            <a:r>
              <a:rPr lang="en-US" sz="2000" dirty="0" err="1"/>
              <a:t>програми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rgbClr val="0000CC"/>
                </a:solidFill>
              </a:rPr>
              <a:t>процесом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його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обчислення</a:t>
            </a:r>
            <a:r>
              <a:rPr lang="uk-UA" sz="2000" dirty="0"/>
              <a:t>.</a:t>
            </a:r>
            <a:endParaRPr lang="en-US" sz="2000" dirty="0"/>
          </a:p>
          <a:p>
            <a:pPr marL="381000" indent="-381000">
              <a:buFontTx/>
              <a:buAutoNum type="arabicPeriod"/>
            </a:pPr>
            <a:r>
              <a:rPr lang="uk-UA" sz="2000" dirty="0"/>
              <a:t>В</a:t>
            </a:r>
            <a:r>
              <a:rPr lang="en-US" sz="2000" dirty="0" err="1"/>
              <a:t>ираз</a:t>
            </a:r>
            <a:r>
              <a:rPr lang="en-US" sz="2000" dirty="0"/>
              <a:t> </a:t>
            </a:r>
            <a:r>
              <a:rPr lang="en-US" sz="2000" dirty="0" err="1"/>
              <a:t>відповідає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CC"/>
                </a:solidFill>
              </a:rPr>
              <a:t>математичній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функції</a:t>
            </a:r>
            <a:r>
              <a:rPr lang="uk-UA" sz="2000" dirty="0"/>
              <a:t>.</a:t>
            </a:r>
            <a:r>
              <a:rPr lang="en-US" sz="2000" dirty="0"/>
              <a:t> </a:t>
            </a:r>
          </a:p>
          <a:p>
            <a:pPr marL="381000" indent="-381000">
              <a:buFontTx/>
              <a:buAutoNum type="arabicPeriod"/>
            </a:pPr>
            <a:r>
              <a:rPr lang="en-US" sz="2000" dirty="0" err="1"/>
              <a:t>Функціональн</a:t>
            </a:r>
            <a:r>
              <a:rPr lang="uk-UA" sz="2000" dirty="0"/>
              <a:t>і</a:t>
            </a:r>
            <a:r>
              <a:rPr lang="en-US" sz="2000" dirty="0"/>
              <a:t> </a:t>
            </a:r>
            <a:r>
              <a:rPr lang="en-US" sz="2000" dirty="0" err="1"/>
              <a:t>мов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en-US" sz="2000" dirty="0" err="1"/>
              <a:t>підтримують</a:t>
            </a:r>
            <a:r>
              <a:rPr lang="en-US" sz="2000" dirty="0"/>
              <a:t> </a:t>
            </a:r>
            <a:r>
              <a:rPr lang="en-US" sz="2000" dirty="0" err="1"/>
              <a:t>створення</a:t>
            </a:r>
            <a:r>
              <a:rPr lang="en-US" sz="2000" dirty="0"/>
              <a:t> </a:t>
            </a:r>
            <a:r>
              <a:rPr lang="en-US" sz="2000" dirty="0" err="1"/>
              <a:t>таких</a:t>
            </a:r>
            <a:r>
              <a:rPr lang="en-US" sz="2000" dirty="0"/>
              <a:t> </a:t>
            </a:r>
            <a:r>
              <a:rPr lang="en-US" sz="2000" dirty="0" err="1"/>
              <a:t>виразів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рахунок</a:t>
            </a:r>
            <a:r>
              <a:rPr lang="en-US" sz="2000" dirty="0"/>
              <a:t> </a:t>
            </a:r>
            <a:r>
              <a:rPr lang="en-US" sz="2000" dirty="0" err="1"/>
              <a:t>того</a:t>
            </a:r>
            <a:r>
              <a:rPr lang="en-US" sz="2000" dirty="0"/>
              <a:t>, </a:t>
            </a:r>
            <a:r>
              <a:rPr lang="en-US" sz="2000" dirty="0" err="1"/>
              <a:t>що</a:t>
            </a:r>
            <a:r>
              <a:rPr lang="en-US" sz="2000" dirty="0"/>
              <a:t> </a:t>
            </a:r>
            <a:r>
              <a:rPr lang="en-US" sz="2000" dirty="0" err="1"/>
              <a:t>дозволяють</a:t>
            </a:r>
            <a:r>
              <a:rPr lang="en-US" sz="2000" dirty="0"/>
              <a:t> </a:t>
            </a:r>
            <a:r>
              <a:rPr lang="en-US" sz="2000" dirty="0" err="1"/>
              <a:t>використовувати</a:t>
            </a:r>
            <a:r>
              <a:rPr lang="en-US" sz="2000" dirty="0"/>
              <a:t> </a:t>
            </a:r>
            <a:r>
              <a:rPr lang="en-US" sz="2000" dirty="0" err="1"/>
              <a:t>потужні</a:t>
            </a:r>
            <a:r>
              <a:rPr lang="en-US" sz="2000" dirty="0"/>
              <a:t> </a:t>
            </a:r>
            <a:r>
              <a:rPr lang="en-US" sz="2000" dirty="0" err="1"/>
              <a:t>функціональні</a:t>
            </a:r>
            <a:r>
              <a:rPr lang="en-US" sz="2000" dirty="0"/>
              <a:t> </a:t>
            </a:r>
            <a:r>
              <a:rPr lang="en-US" sz="2000" dirty="0" err="1"/>
              <a:t>конструкції</a:t>
            </a:r>
            <a:r>
              <a:rPr lang="en-US" sz="2000" dirty="0"/>
              <a:t>.</a:t>
            </a:r>
          </a:p>
          <a:p>
            <a:pPr marL="381000" indent="-381000">
              <a:buFontTx/>
              <a:buAutoNum type="arabicPeriod"/>
            </a:pPr>
            <a:r>
              <a:rPr lang="en-US" sz="2000" dirty="0" err="1"/>
              <a:t>Функції</a:t>
            </a:r>
            <a:r>
              <a:rPr lang="en-US" sz="2000" dirty="0"/>
              <a:t> </a:t>
            </a:r>
            <a:r>
              <a:rPr lang="en-US" sz="2000" dirty="0" err="1"/>
              <a:t>можуть</a:t>
            </a:r>
            <a:r>
              <a:rPr lang="en-US" sz="2000" dirty="0"/>
              <a:t> </a:t>
            </a:r>
            <a:r>
              <a:rPr lang="en-US" sz="2000" dirty="0" err="1"/>
              <a:t>розглядатися</a:t>
            </a:r>
            <a:r>
              <a:rPr lang="en-US" sz="2000" dirty="0"/>
              <a:t> </a:t>
            </a:r>
            <a:r>
              <a:rPr lang="en-US" sz="2000" dirty="0" err="1"/>
              <a:t>так</a:t>
            </a:r>
            <a:r>
              <a:rPr lang="uk-UA" sz="2000" dirty="0"/>
              <a:t> само</a:t>
            </a:r>
            <a:r>
              <a:rPr lang="en-US" sz="2000" dirty="0"/>
              <a:t>, </a:t>
            </a:r>
            <a:r>
              <a:rPr lang="en-US" sz="2000" dirty="0" err="1"/>
              <a:t>як</a:t>
            </a:r>
            <a:r>
              <a:rPr lang="en-US" sz="2000" dirty="0"/>
              <a:t> і </a:t>
            </a:r>
            <a:r>
              <a:rPr lang="en-US" sz="2000" dirty="0" err="1">
                <a:solidFill>
                  <a:srgbClr val="0000CC"/>
                </a:solidFill>
              </a:rPr>
              <a:t>простіші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об'єкти</a:t>
            </a:r>
            <a:r>
              <a:rPr lang="en-US" sz="2000" dirty="0"/>
              <a:t>, </a:t>
            </a:r>
            <a:r>
              <a:rPr lang="en-US" sz="2000" dirty="0" err="1"/>
              <a:t>такі</a:t>
            </a:r>
            <a:r>
              <a:rPr lang="en-US" sz="2000" dirty="0"/>
              <a:t> </a:t>
            </a:r>
            <a:r>
              <a:rPr lang="en-US" sz="2000" dirty="0" err="1"/>
              <a:t>як</a:t>
            </a:r>
            <a:r>
              <a:rPr lang="en-US" sz="2000" dirty="0"/>
              <a:t> </a:t>
            </a:r>
            <a:r>
              <a:rPr lang="en-US" sz="2000" dirty="0" err="1"/>
              <a:t>цілі</a:t>
            </a:r>
            <a:r>
              <a:rPr lang="en-US" sz="2000" dirty="0"/>
              <a:t> </a:t>
            </a:r>
            <a:r>
              <a:rPr lang="en-US" sz="2000" dirty="0" err="1"/>
              <a:t>числа</a:t>
            </a:r>
            <a:r>
              <a:rPr lang="en-US" sz="2000" dirty="0"/>
              <a:t>: </a:t>
            </a:r>
            <a:endParaRPr lang="uk-UA" sz="2000" dirty="0"/>
          </a:p>
          <a:p>
            <a:pPr marL="381000" indent="-381000">
              <a:buFontTx/>
              <a:buAutoNum type="arabicPeriod"/>
            </a:pPr>
            <a:r>
              <a:rPr lang="uk-UA" sz="2000" dirty="0"/>
              <a:t>Функції</a:t>
            </a:r>
            <a:r>
              <a:rPr lang="en-US" sz="2000" dirty="0"/>
              <a:t> </a:t>
            </a:r>
            <a:r>
              <a:rPr lang="en-US" sz="2000" dirty="0" err="1"/>
              <a:t>можуть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CC"/>
                </a:solidFill>
              </a:rPr>
              <a:t>передаватися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в </a:t>
            </a:r>
            <a:r>
              <a:rPr lang="en-US" sz="2000" dirty="0" err="1"/>
              <a:t>інші</a:t>
            </a:r>
            <a:r>
              <a:rPr lang="en-US" sz="2000" dirty="0"/>
              <a:t> </a:t>
            </a:r>
            <a:r>
              <a:rPr lang="en-US" sz="2000" dirty="0" err="1"/>
              <a:t>функції</a:t>
            </a:r>
            <a:r>
              <a:rPr lang="en-US" sz="2000" dirty="0"/>
              <a:t> </a:t>
            </a:r>
            <a:r>
              <a:rPr lang="en-US" sz="2000" dirty="0" err="1"/>
              <a:t>як</a:t>
            </a:r>
            <a:r>
              <a:rPr lang="en-US" sz="2000" dirty="0"/>
              <a:t> </a:t>
            </a:r>
            <a:r>
              <a:rPr lang="en-US" sz="2000" dirty="0" err="1"/>
              <a:t>аргументи</a:t>
            </a:r>
            <a:r>
              <a:rPr lang="en-US" sz="2000" dirty="0"/>
              <a:t> і </a:t>
            </a:r>
            <a:r>
              <a:rPr lang="en-US" sz="2000" dirty="0" err="1">
                <a:solidFill>
                  <a:srgbClr val="0000CC"/>
                </a:solidFill>
              </a:rPr>
              <a:t>повертатися</a:t>
            </a:r>
            <a:r>
              <a:rPr lang="en-US" sz="2000" dirty="0"/>
              <a:t> </a:t>
            </a:r>
            <a:r>
              <a:rPr lang="en-US" sz="2000" dirty="0" err="1"/>
              <a:t>як</a:t>
            </a:r>
            <a:r>
              <a:rPr lang="en-US" sz="2000" dirty="0"/>
              <a:t> </a:t>
            </a:r>
            <a:r>
              <a:rPr lang="en-US" sz="2000" dirty="0" err="1"/>
              <a:t>результати</a:t>
            </a:r>
            <a:r>
              <a:rPr lang="uk-UA" sz="2000" dirty="0"/>
              <a:t>.</a:t>
            </a:r>
          </a:p>
          <a:p>
            <a:pPr marL="381000" indent="-381000">
              <a:buFontTx/>
              <a:buAutoNum type="arabicPeriod"/>
            </a:pPr>
            <a:r>
              <a:rPr lang="uk-UA" sz="2000" dirty="0"/>
              <a:t>Функції можуть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CC"/>
                </a:solidFill>
              </a:rPr>
              <a:t>застосовуватися</a:t>
            </a:r>
            <a:r>
              <a:rPr lang="en-US" sz="2000" dirty="0"/>
              <a:t> в </a:t>
            </a:r>
            <a:r>
              <a:rPr lang="en-US" sz="2000" dirty="0" err="1"/>
              <a:t>обчисленнях</a:t>
            </a:r>
            <a:r>
              <a:rPr lang="en-US" sz="2000" dirty="0"/>
              <a:t>. </a:t>
            </a:r>
            <a:endParaRPr lang="uk-UA" sz="2000" dirty="0"/>
          </a:p>
          <a:p>
            <a:pPr marL="381000" indent="-381000">
              <a:buFontTx/>
              <a:buAutoNum type="arabicPeriod"/>
            </a:pPr>
            <a:r>
              <a:rPr lang="en-US" sz="2000" dirty="0" err="1"/>
              <a:t>Замість</a:t>
            </a:r>
            <a:r>
              <a:rPr lang="en-US" sz="2000" dirty="0"/>
              <a:t> </a:t>
            </a:r>
            <a:r>
              <a:rPr lang="en-US" sz="2000" dirty="0" err="1"/>
              <a:t>послідовного</a:t>
            </a:r>
            <a:r>
              <a:rPr lang="en-US" sz="2000" dirty="0"/>
              <a:t> </a:t>
            </a:r>
            <a:r>
              <a:rPr lang="en-US" sz="2000" dirty="0" err="1"/>
              <a:t>виконання</a:t>
            </a:r>
            <a:r>
              <a:rPr lang="en-US" sz="2000" dirty="0"/>
              <a:t> </a:t>
            </a:r>
            <a:r>
              <a:rPr lang="en-US" sz="2000" dirty="0" err="1"/>
              <a:t>операторів</a:t>
            </a:r>
            <a:r>
              <a:rPr lang="en-US" sz="2000" dirty="0"/>
              <a:t> і </a:t>
            </a:r>
            <a:r>
              <a:rPr lang="en-US" sz="2000" dirty="0" err="1"/>
              <a:t>використання</a:t>
            </a:r>
            <a:r>
              <a:rPr lang="en-US" sz="2000" dirty="0"/>
              <a:t> </a:t>
            </a:r>
            <a:r>
              <a:rPr lang="en-US" sz="2000" dirty="0" err="1"/>
              <a:t>циклів</a:t>
            </a:r>
            <a:r>
              <a:rPr lang="en-US" sz="2000" dirty="0"/>
              <a:t>, </a:t>
            </a:r>
            <a:r>
              <a:rPr lang="en-US" sz="2000" dirty="0" err="1"/>
              <a:t>функціональні</a:t>
            </a:r>
            <a:r>
              <a:rPr lang="en-US" sz="2000" dirty="0"/>
              <a:t> </a:t>
            </a:r>
            <a:r>
              <a:rPr lang="en-US" sz="2000" dirty="0" err="1"/>
              <a:t>мови</a:t>
            </a:r>
            <a:r>
              <a:rPr lang="en-US" sz="2000" dirty="0"/>
              <a:t> </a:t>
            </a:r>
            <a:r>
              <a:rPr lang="en-US" sz="2000" dirty="0" err="1"/>
              <a:t>програмування</a:t>
            </a:r>
            <a:r>
              <a:rPr lang="en-US" sz="2000" dirty="0"/>
              <a:t> </a:t>
            </a:r>
            <a:r>
              <a:rPr lang="en-US" sz="2000" dirty="0" err="1"/>
              <a:t>пропонують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CC"/>
                </a:solidFill>
              </a:rPr>
              <a:t>рекурсивні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функції</a:t>
            </a:r>
            <a:r>
              <a:rPr lang="en-US" sz="2000" dirty="0"/>
              <a:t>, </a:t>
            </a:r>
            <a:r>
              <a:rPr lang="en-US" sz="2000" dirty="0" err="1"/>
              <a:t>тобто</a:t>
            </a:r>
            <a:r>
              <a:rPr lang="en-US" sz="2000" dirty="0"/>
              <a:t> </a:t>
            </a:r>
            <a:r>
              <a:rPr lang="en-US" sz="2000" dirty="0" err="1"/>
              <a:t>функції</a:t>
            </a:r>
            <a:r>
              <a:rPr lang="en-US" sz="2000" dirty="0"/>
              <a:t>, </a:t>
            </a:r>
            <a:r>
              <a:rPr lang="en-US" sz="2000" dirty="0" err="1"/>
              <a:t>визначені</a:t>
            </a:r>
            <a:r>
              <a:rPr lang="en-US" sz="2000" dirty="0"/>
              <a:t> в </a:t>
            </a:r>
            <a:r>
              <a:rPr lang="en-US" sz="2000" dirty="0" err="1"/>
              <a:t>термінах</a:t>
            </a:r>
            <a:r>
              <a:rPr lang="en-US" sz="2000" dirty="0"/>
              <a:t> </a:t>
            </a:r>
            <a:r>
              <a:rPr lang="en-US" sz="2000" dirty="0" err="1"/>
              <a:t>самих</a:t>
            </a:r>
            <a:r>
              <a:rPr lang="en-US" sz="2000" dirty="0"/>
              <a:t> </a:t>
            </a:r>
            <a:r>
              <a:rPr lang="en-US" sz="2000" dirty="0" err="1"/>
              <a:t>себе</a:t>
            </a:r>
            <a:r>
              <a:rPr lang="uk-UA" sz="2000" dirty="0" smtClean="0"/>
              <a:t>.</a:t>
            </a:r>
          </a:p>
          <a:p>
            <a:pPr marL="381000" indent="-381000">
              <a:buFontTx/>
              <a:buAutoNum type="arabicPeriod"/>
            </a:pPr>
            <a:r>
              <a:rPr lang="uk-UA" sz="2000" dirty="0" smtClean="0"/>
              <a:t>Програма на функціональній мові складається з </a:t>
            </a:r>
            <a:r>
              <a:rPr lang="uk-UA" sz="2000" dirty="0" smtClean="0">
                <a:solidFill>
                  <a:srgbClr val="0000CC"/>
                </a:solidFill>
              </a:rPr>
              <a:t>множини певних функцій та виразів</a:t>
            </a:r>
            <a:endParaRPr lang="en-US" sz="2000" dirty="0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475656" y="7020"/>
            <a:ext cx="74215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800" b="1" dirty="0">
                <a:solidFill>
                  <a:schemeClr val="bg1"/>
                </a:solidFill>
              </a:rPr>
              <a:t>Особливості функціональної парадигми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4213" y="1557338"/>
            <a:ext cx="8208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buFontTx/>
              <a:buAutoNum type="arabicPeriod"/>
            </a:pPr>
            <a:endParaRPr lang="uk-UA" sz="2000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23528" y="1124744"/>
            <a:ext cx="864096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000" dirty="0" smtClean="0"/>
              <a:t>9</a:t>
            </a:r>
            <a:r>
              <a:rPr lang="uk-UA" sz="2000" dirty="0"/>
              <a:t>. Математичною моделлю функціональних мов є </a:t>
            </a:r>
            <a:r>
              <a:rPr lang="uk-UA" sz="2000" dirty="0">
                <a:solidFill>
                  <a:srgbClr val="0000CC"/>
                </a:solidFill>
              </a:rPr>
              <a:t>лямбда-числення.</a:t>
            </a:r>
          </a:p>
          <a:p>
            <a:pPr eaLnBrk="1" hangingPunct="1"/>
            <a:r>
              <a:rPr lang="uk-UA" sz="2000" dirty="0"/>
              <a:t>10. Функціональне рішення є фактично формулюванням самої задачі, а не рецептом її рішення, тобто функціональна програма є специфікацією того, що потрібно зробити, а не послідовністю інструкцій, що описують, як це зробити.</a:t>
            </a:r>
          </a:p>
          <a:p>
            <a:pPr eaLnBrk="1" hangingPunct="1">
              <a:buFontTx/>
              <a:buAutoNum type="arabicPeriod" startAt="11"/>
            </a:pPr>
            <a:r>
              <a:rPr lang="uk-UA" sz="2000" dirty="0"/>
              <a:t>Функціональне програмування </a:t>
            </a:r>
            <a:r>
              <a:rPr lang="uk-UA" sz="2000" dirty="0">
                <a:solidFill>
                  <a:srgbClr val="0000CC"/>
                </a:solidFill>
              </a:rPr>
              <a:t>не має поняття змінних та оператора присвоєння.</a:t>
            </a:r>
          </a:p>
          <a:p>
            <a:pPr eaLnBrk="1" hangingPunct="1">
              <a:buFontTx/>
              <a:buAutoNum type="arabicPeriod" startAt="11"/>
            </a:pPr>
            <a:r>
              <a:rPr lang="uk-UA" sz="2000" dirty="0"/>
              <a:t> Відсутність змінних та оператора присвоєння є причиною </a:t>
            </a:r>
            <a:r>
              <a:rPr lang="uk-UA" sz="2000" b="1" dirty="0"/>
              <a:t>неможливості</a:t>
            </a:r>
            <a:r>
              <a:rPr lang="uk-UA" sz="2000" dirty="0"/>
              <a:t> циклів. Замість циклів використовується </a:t>
            </a:r>
            <a:r>
              <a:rPr lang="uk-UA" sz="2000" dirty="0">
                <a:solidFill>
                  <a:srgbClr val="0000CC"/>
                </a:solidFill>
              </a:rPr>
              <a:t>рекурсія</a:t>
            </a:r>
            <a:r>
              <a:rPr lang="uk-UA" sz="2000" dirty="0"/>
              <a:t>.</a:t>
            </a:r>
          </a:p>
          <a:p>
            <a:pPr eaLnBrk="1" hangingPunct="1">
              <a:buFontTx/>
              <a:buAutoNum type="arabicPeriod" startAt="11"/>
            </a:pPr>
            <a:r>
              <a:rPr lang="uk-UA" sz="2000" dirty="0"/>
              <a:t>  Через відсутність змінних та оператора присвоєння </a:t>
            </a:r>
            <a:r>
              <a:rPr lang="uk-UA" sz="2000" b="1" dirty="0"/>
              <a:t>відсутнє</a:t>
            </a:r>
            <a:r>
              <a:rPr lang="uk-UA" sz="2000" dirty="0"/>
              <a:t> </a:t>
            </a:r>
            <a:r>
              <a:rPr lang="uk-UA" sz="2000" dirty="0">
                <a:solidFill>
                  <a:srgbClr val="0000CC"/>
                </a:solidFill>
              </a:rPr>
              <a:t>поняття стану функції</a:t>
            </a:r>
            <a:r>
              <a:rPr lang="uk-UA" sz="2000" dirty="0"/>
              <a:t>.</a:t>
            </a:r>
          </a:p>
          <a:p>
            <a:pPr eaLnBrk="1" hangingPunct="1">
              <a:buFontTx/>
              <a:buAutoNum type="arabicPeriod" startAt="11"/>
            </a:pPr>
            <a:r>
              <a:rPr lang="uk-UA" sz="2000" dirty="0"/>
              <a:t> Значення функції залежить тільки від </a:t>
            </a:r>
            <a:r>
              <a:rPr lang="uk-UA" sz="2000" dirty="0">
                <a:solidFill>
                  <a:srgbClr val="0000CC"/>
                </a:solidFill>
              </a:rPr>
              <a:t>її параметрів</a:t>
            </a:r>
            <a:r>
              <a:rPr lang="uk-UA" sz="2000" dirty="0"/>
              <a:t>, та не залежить від попередніх обчислень </a:t>
            </a:r>
            <a:r>
              <a:rPr lang="uk-UA" sz="2000" dirty="0" smtClean="0"/>
              <a:t>.</a:t>
            </a:r>
          </a:p>
          <a:p>
            <a:pPr eaLnBrk="1" hangingPunct="1">
              <a:buFontTx/>
              <a:buAutoNum type="arabicPeriod" startAt="11"/>
            </a:pPr>
            <a:r>
              <a:rPr lang="uk-UA" sz="2000" dirty="0" smtClean="0"/>
              <a:t>Функція може розглядатися </a:t>
            </a:r>
            <a:r>
              <a:rPr lang="uk-UA" sz="2000" dirty="0" smtClean="0">
                <a:solidFill>
                  <a:srgbClr val="0000CC"/>
                </a:solidFill>
              </a:rPr>
              <a:t>як структура даних</a:t>
            </a:r>
            <a:r>
              <a:rPr lang="uk-UA" sz="2000" dirty="0" smtClean="0"/>
              <a:t>, яка може бути аргументом іншої функції, і яка може повертатися як результат обчислення функції.</a:t>
            </a:r>
          </a:p>
          <a:p>
            <a:pPr eaLnBrk="1" hangingPunct="1">
              <a:buFontTx/>
              <a:buAutoNum type="arabicPeriod" startAt="11"/>
            </a:pPr>
            <a:endParaRPr lang="ru-RU" sz="20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75656" y="7020"/>
            <a:ext cx="74215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800" b="1" dirty="0">
                <a:solidFill>
                  <a:schemeClr val="bg1"/>
                </a:solidFill>
              </a:rPr>
              <a:t>Особливості функціональної парадигми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773238"/>
            <a:ext cx="6769100" cy="3311525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uk-UA" dirty="0" smtClean="0">
                <a:solidFill>
                  <a:srgbClr val="000000"/>
                </a:solidFill>
              </a:rPr>
              <a:t>Визначення</a:t>
            </a:r>
            <a:r>
              <a:rPr lang="en-US" dirty="0" smtClean="0">
                <a:solidFill>
                  <a:srgbClr val="000000"/>
                </a:solidFill>
              </a:rPr>
              <a:t>  :  </a:t>
            </a:r>
            <a:r>
              <a:rPr lang="en-US" sz="2000" dirty="0" smtClean="0">
                <a:solidFill>
                  <a:srgbClr val="000000"/>
                </a:solidFill>
              </a:rPr>
              <a:t>Equations 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		sum(0)  = 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		sum(n)  =  n + sum(n-1)</a:t>
            </a:r>
          </a:p>
          <a:p>
            <a:pPr>
              <a:lnSpc>
                <a:spcPct val="90000"/>
              </a:lnSpc>
            </a:pPr>
            <a:r>
              <a:rPr lang="uk-UA" dirty="0" smtClean="0">
                <a:solidFill>
                  <a:srgbClr val="000000"/>
                </a:solidFill>
              </a:rPr>
              <a:t>Обчислення</a:t>
            </a:r>
            <a:r>
              <a:rPr lang="en-US" dirty="0" smtClean="0">
                <a:solidFill>
                  <a:srgbClr val="000000"/>
                </a:solidFill>
              </a:rPr>
              <a:t> : </a:t>
            </a:r>
            <a:r>
              <a:rPr lang="en-US" sz="2000" dirty="0" err="1" smtClean="0">
                <a:solidFill>
                  <a:srgbClr val="000000"/>
                </a:solidFill>
              </a:rPr>
              <a:t>Substituition</a:t>
            </a:r>
            <a:r>
              <a:rPr lang="en-US" sz="2000" dirty="0" smtClean="0">
                <a:solidFill>
                  <a:srgbClr val="000000"/>
                </a:solidFill>
              </a:rPr>
              <a:t> and Replacement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         	sum(2)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		=      	2 + sum (2-1)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		=	…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dirty="0" smtClean="0">
                <a:solidFill>
                  <a:srgbClr val="000000"/>
                </a:solidFill>
              </a:rPr>
              <a:t>		= 	3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1650206" y="0"/>
            <a:ext cx="6275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400" b="1" dirty="0">
                <a:solidFill>
                  <a:schemeClr val="bg1"/>
                </a:solidFill>
              </a:rPr>
              <a:t>Стиль функціонального програмування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71550" y="1484313"/>
            <a:ext cx="6913563" cy="44656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lIns="92075" tIns="46038" rIns="92075" bIns="46038"/>
          <a:lstStyle/>
          <a:p>
            <a:pPr>
              <a:buFont typeface="Arial" charset="0"/>
              <a:buNone/>
            </a:pPr>
            <a:r>
              <a:rPr lang="ru-RU" sz="2000" dirty="0" err="1" smtClean="0">
                <a:solidFill>
                  <a:srgbClr val="006600"/>
                </a:solidFill>
              </a:rPr>
              <a:t>Функціїя</a:t>
            </a:r>
            <a:r>
              <a:rPr lang="ru-RU" sz="2000" dirty="0" smtClean="0">
                <a:solidFill>
                  <a:srgbClr val="006600"/>
                </a:solidFill>
              </a:rPr>
              <a:t> </a:t>
            </a:r>
            <a:r>
              <a:rPr lang="ru-RU" sz="2000" dirty="0" err="1" smtClean="0">
                <a:solidFill>
                  <a:srgbClr val="006600"/>
                </a:solidFill>
              </a:rPr>
              <a:t>обчислення</a:t>
            </a:r>
            <a:r>
              <a:rPr lang="ru-RU" sz="2000" dirty="0" smtClean="0">
                <a:solidFill>
                  <a:srgbClr val="006600"/>
                </a:solidFill>
              </a:rPr>
              <a:t> </a:t>
            </a:r>
            <a:r>
              <a:rPr lang="ru-RU" sz="2000" dirty="0" err="1" smtClean="0">
                <a:solidFill>
                  <a:srgbClr val="006600"/>
                </a:solidFill>
              </a:rPr>
              <a:t>факторіалу</a:t>
            </a:r>
            <a:r>
              <a:rPr lang="ru-RU" sz="2000" dirty="0" smtClean="0">
                <a:solidFill>
                  <a:srgbClr val="006600"/>
                </a:solidFill>
              </a:rPr>
              <a:t>.</a:t>
            </a:r>
            <a:r>
              <a:rPr lang="ru-RU" sz="2000" dirty="0" smtClean="0"/>
              <a:t> </a:t>
            </a:r>
          </a:p>
          <a:p>
            <a:pPr>
              <a:buFont typeface="Arial" charset="0"/>
              <a:buNone/>
            </a:pPr>
            <a:r>
              <a:rPr lang="ru-RU" sz="2000" b="1" dirty="0" err="1" smtClean="0"/>
              <a:t>Імперативна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програма</a:t>
            </a:r>
            <a:r>
              <a:rPr lang="ru-RU" sz="2000" dirty="0" smtClean="0"/>
              <a:t> на </a:t>
            </a:r>
            <a:r>
              <a:rPr lang="ru-RU" sz="2000" dirty="0" err="1" smtClean="0"/>
              <a:t>мові</a:t>
            </a:r>
            <a:r>
              <a:rPr lang="ru-RU" sz="2000" dirty="0" smtClean="0"/>
              <a:t> C через цикл:</a:t>
            </a:r>
            <a:endParaRPr lang="en-US" sz="2000" dirty="0" smtClean="0"/>
          </a:p>
          <a:p>
            <a:pPr>
              <a:buFont typeface="Arial" charset="0"/>
              <a:buNone/>
            </a:pPr>
            <a:r>
              <a:rPr lang="en-US" sz="2000" dirty="0" err="1" smtClean="0">
                <a:solidFill>
                  <a:srgbClr val="0000CC"/>
                </a:solidFill>
              </a:rPr>
              <a:t>int</a:t>
            </a:r>
            <a:r>
              <a:rPr lang="ru-RU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fact</a:t>
            </a:r>
            <a:r>
              <a:rPr lang="ru-RU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 smtClean="0">
                <a:solidFill>
                  <a:srgbClr val="0000CC"/>
                </a:solidFill>
              </a:rPr>
              <a:t>int</a:t>
            </a:r>
            <a:r>
              <a:rPr lang="ru-RU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n</a:t>
            </a:r>
            <a:r>
              <a:rPr lang="ru-RU" sz="2000" dirty="0" smtClean="0">
                <a:solidFill>
                  <a:srgbClr val="0000CC"/>
                </a:solidFill>
              </a:rPr>
              <a:t>)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solidFill>
                  <a:srgbClr val="0000CC"/>
                </a:solidFill>
              </a:rPr>
              <a:t>{   </a:t>
            </a:r>
            <a:r>
              <a:rPr lang="en-US" sz="2000" dirty="0" err="1" smtClean="0">
                <a:solidFill>
                  <a:srgbClr val="0000CC"/>
                </a:solidFill>
              </a:rPr>
              <a:t>int</a:t>
            </a:r>
            <a:r>
              <a:rPr lang="ru-RU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ru-RU" sz="2000" dirty="0" smtClean="0">
                <a:solidFill>
                  <a:srgbClr val="0000CC"/>
                </a:solidFill>
              </a:rPr>
              <a:t> =   1; 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solidFill>
                  <a:srgbClr val="0000CC"/>
                </a:solidFill>
              </a:rPr>
              <a:t>     </a:t>
            </a:r>
            <a:r>
              <a:rPr lang="en-US" sz="2000" dirty="0" smtClean="0">
                <a:solidFill>
                  <a:srgbClr val="0000CC"/>
                </a:solidFill>
              </a:rPr>
              <a:t>while</a:t>
            </a:r>
            <a:r>
              <a:rPr lang="ru-RU" sz="2000" dirty="0" smtClean="0">
                <a:solidFill>
                  <a:srgbClr val="0000CC"/>
                </a:solidFill>
              </a:rPr>
              <a:t>   (</a:t>
            </a:r>
            <a:r>
              <a:rPr lang="en-US" sz="2000" dirty="0" smtClean="0">
                <a:solidFill>
                  <a:srgbClr val="0000CC"/>
                </a:solidFill>
              </a:rPr>
              <a:t>n</a:t>
            </a:r>
            <a:r>
              <a:rPr lang="ru-RU" sz="2000" dirty="0" smtClean="0">
                <a:solidFill>
                  <a:srgbClr val="0000CC"/>
                </a:solidFill>
              </a:rPr>
              <a:t> &gt;   0)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solidFill>
                  <a:srgbClr val="0000CC"/>
                </a:solidFill>
              </a:rPr>
              <a:t>       {  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*= </a:t>
            </a:r>
            <a:r>
              <a:rPr lang="en-US" sz="2000" dirty="0" smtClean="0">
                <a:solidFill>
                  <a:srgbClr val="0000CC"/>
                </a:solidFill>
              </a:rPr>
              <a:t>n</a:t>
            </a:r>
            <a:r>
              <a:rPr lang="ru-RU" sz="2000" dirty="0" smtClean="0">
                <a:solidFill>
                  <a:srgbClr val="0000CC"/>
                </a:solidFill>
              </a:rPr>
              <a:t>; </a:t>
            </a:r>
            <a:r>
              <a:rPr lang="en-US" sz="2000" dirty="0" smtClean="0">
                <a:solidFill>
                  <a:srgbClr val="0000CC"/>
                </a:solidFill>
              </a:rPr>
              <a:t>n</a:t>
            </a:r>
            <a:r>
              <a:rPr lang="ru-RU" sz="2000" dirty="0" smtClean="0">
                <a:solidFill>
                  <a:srgbClr val="0000CC"/>
                </a:solidFill>
              </a:rPr>
              <a:t> </a:t>
            </a:r>
            <a:r>
              <a:rPr lang="ru-RU" sz="2000" dirty="0" smtClean="0">
                <a:solidFill>
                  <a:srgbClr val="0000CC"/>
                </a:solidFill>
              </a:rPr>
              <a:t>--; </a:t>
            </a:r>
            <a:r>
              <a:rPr lang="ru-RU" sz="2000" dirty="0" smtClean="0">
                <a:solidFill>
                  <a:srgbClr val="0000CC"/>
                </a:solidFill>
              </a:rPr>
              <a:t>} 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return</a:t>
            </a:r>
            <a:r>
              <a:rPr lang="ru-RU" sz="2000" dirty="0" smtClean="0">
                <a:solidFill>
                  <a:srgbClr val="0000CC"/>
                </a:solidFill>
              </a:rPr>
              <a:t>   </a:t>
            </a:r>
            <a:r>
              <a:rPr lang="en-US" sz="2000" dirty="0" smtClean="0">
                <a:solidFill>
                  <a:srgbClr val="0000CC"/>
                </a:solidFill>
              </a:rPr>
              <a:t>x</a:t>
            </a:r>
            <a:r>
              <a:rPr lang="ru-RU" sz="2000" dirty="0" smtClean="0">
                <a:solidFill>
                  <a:srgbClr val="0000CC"/>
                </a:solidFill>
              </a:rPr>
              <a:t>; </a:t>
            </a:r>
          </a:p>
          <a:p>
            <a:pPr>
              <a:buFont typeface="Arial" charset="0"/>
              <a:buNone/>
            </a:pPr>
            <a:r>
              <a:rPr lang="ru-RU" sz="2000" dirty="0" smtClean="0">
                <a:solidFill>
                  <a:srgbClr val="0000CC"/>
                </a:solidFill>
              </a:rPr>
              <a:t>}</a:t>
            </a:r>
          </a:p>
          <a:p>
            <a:pPr>
              <a:buFont typeface="Arial" charset="0"/>
              <a:buNone/>
            </a:pPr>
            <a:r>
              <a:rPr lang="ru-RU" sz="2000" b="1" dirty="0" err="1" smtClean="0"/>
              <a:t>Функціональна</a:t>
            </a:r>
            <a:r>
              <a:rPr lang="ru-RU" sz="2000" b="1" dirty="0" smtClean="0"/>
              <a:t> </a:t>
            </a:r>
            <a:r>
              <a:rPr lang="ru-RU" sz="2000" b="1" dirty="0" err="1" smtClean="0"/>
              <a:t>програма</a:t>
            </a:r>
            <a:r>
              <a:rPr lang="ru-RU" sz="2000" dirty="0" smtClean="0"/>
              <a:t> на </a:t>
            </a:r>
            <a:r>
              <a:rPr lang="ru-RU" sz="2000" dirty="0" err="1" smtClean="0"/>
              <a:t>мові</a:t>
            </a:r>
            <a:r>
              <a:rPr lang="ru-RU" sz="2000" dirty="0" smtClean="0"/>
              <a:t> ML через </a:t>
            </a:r>
            <a:r>
              <a:rPr lang="ru-RU" sz="2000" dirty="0" err="1" smtClean="0"/>
              <a:t>рекурсивну</a:t>
            </a:r>
            <a:r>
              <a:rPr lang="ru-RU" sz="2000" dirty="0" smtClean="0"/>
              <a:t> </a:t>
            </a:r>
            <a:r>
              <a:rPr lang="ru-RU" sz="2000" dirty="0" err="1" smtClean="0"/>
              <a:t>функцію</a:t>
            </a:r>
            <a:r>
              <a:rPr lang="ru-RU" sz="2000" dirty="0" smtClean="0"/>
              <a:t>:</a:t>
            </a:r>
            <a:endParaRPr lang="en-US" sz="2000" dirty="0" smtClean="0"/>
          </a:p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CC3300"/>
                </a:solidFill>
              </a:rPr>
              <a:t>let   rec   fact   n = if  n = 0  then   1</a:t>
            </a:r>
          </a:p>
          <a:p>
            <a:pPr>
              <a:buFont typeface="Arial" charset="0"/>
              <a:buNone/>
            </a:pPr>
            <a:r>
              <a:rPr lang="uk-UA" sz="2000" dirty="0" smtClean="0">
                <a:solidFill>
                  <a:srgbClr val="CC3300"/>
                </a:solidFill>
              </a:rPr>
              <a:t>                      </a:t>
            </a:r>
            <a:r>
              <a:rPr lang="en-US" sz="2000" dirty="0" smtClean="0">
                <a:solidFill>
                  <a:srgbClr val="CC3300"/>
                </a:solidFill>
              </a:rPr>
              <a:t>else</a:t>
            </a:r>
            <a:r>
              <a:rPr lang="ru-RU" sz="2000" dirty="0" smtClean="0">
                <a:solidFill>
                  <a:srgbClr val="CC3300"/>
                </a:solidFill>
              </a:rPr>
              <a:t>   </a:t>
            </a:r>
            <a:r>
              <a:rPr lang="en-US" sz="2000" dirty="0" smtClean="0">
                <a:solidFill>
                  <a:srgbClr val="CC3300"/>
                </a:solidFill>
              </a:rPr>
              <a:t>n</a:t>
            </a:r>
            <a:r>
              <a:rPr lang="ru-RU" sz="2000" dirty="0" smtClean="0">
                <a:solidFill>
                  <a:srgbClr val="CC3300"/>
                </a:solidFill>
              </a:rPr>
              <a:t>  *   </a:t>
            </a:r>
            <a:r>
              <a:rPr lang="en-US" sz="2000" dirty="0" smtClean="0">
                <a:solidFill>
                  <a:srgbClr val="CC3300"/>
                </a:solidFill>
              </a:rPr>
              <a:t>fact</a:t>
            </a:r>
            <a:r>
              <a:rPr lang="ru-RU" sz="2000" dirty="0" smtClean="0">
                <a:solidFill>
                  <a:srgbClr val="CC3300"/>
                </a:solidFill>
              </a:rPr>
              <a:t>(</a:t>
            </a:r>
            <a:r>
              <a:rPr lang="en-US" sz="2000" dirty="0" smtClean="0">
                <a:solidFill>
                  <a:srgbClr val="CC3300"/>
                </a:solidFill>
              </a:rPr>
              <a:t>n</a:t>
            </a:r>
            <a:r>
              <a:rPr lang="ru-RU" sz="2000" dirty="0" smtClean="0">
                <a:solidFill>
                  <a:srgbClr val="CC3300"/>
                </a:solidFill>
              </a:rPr>
              <a:t> -   1);</a:t>
            </a:r>
            <a:endParaRPr lang="en-US" sz="2000" dirty="0" smtClean="0">
              <a:solidFill>
                <a:srgbClr val="CC3300"/>
              </a:solidFill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403648" y="19720"/>
            <a:ext cx="663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400" b="1" dirty="0">
                <a:solidFill>
                  <a:schemeClr val="bg1"/>
                </a:solidFill>
              </a:rPr>
              <a:t>Приклад функціонального програмування</a:t>
            </a:r>
            <a:endParaRPr lang="ru-R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323850" y="1370013"/>
            <a:ext cx="8604250" cy="383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400" b="1"/>
              <a:t>Формалізація узагальнених рішень на підставі</a:t>
            </a:r>
          </a:p>
          <a:p>
            <a:pPr algn="ctr"/>
            <a:r>
              <a:rPr lang="uk-UA" sz="2400" b="1"/>
              <a:t>вибраних базових конструкцій:</a:t>
            </a:r>
            <a:r>
              <a:rPr lang="uk-UA" sz="2200" b="1"/>
              <a:t> </a:t>
            </a:r>
          </a:p>
          <a:p>
            <a:pPr algn="ctr"/>
            <a:endParaRPr lang="uk-UA" sz="2200" b="1"/>
          </a:p>
          <a:p>
            <a:r>
              <a:rPr lang="uk-UA" sz="2200"/>
              <a:t>1. Базові конструкції визначаються як </a:t>
            </a:r>
            <a:r>
              <a:rPr lang="uk-UA" sz="2200">
                <a:solidFill>
                  <a:srgbClr val="0000CC"/>
                </a:solidFill>
              </a:rPr>
              <a:t>строгі функції</a:t>
            </a:r>
            <a:r>
              <a:rPr lang="uk-UA" sz="2200"/>
              <a:t> . </a:t>
            </a:r>
          </a:p>
          <a:p>
            <a:r>
              <a:rPr lang="uk-UA" sz="2200"/>
              <a:t>2. Логіка рішення задачі зводиться до  набору кроків з </a:t>
            </a:r>
            <a:r>
              <a:rPr lang="uk-UA" sz="2200">
                <a:solidFill>
                  <a:srgbClr val="0000CC"/>
                </a:solidFill>
              </a:rPr>
              <a:t>розширення множини функцій</a:t>
            </a:r>
            <a:r>
              <a:rPr lang="uk-UA" sz="2200"/>
              <a:t> і підвищенню їх потенціалу використанням відображень </a:t>
            </a:r>
          </a:p>
          <a:p>
            <a:r>
              <a:rPr lang="uk-UA" sz="2200"/>
              <a:t>3. При необхідності виконуються </a:t>
            </a:r>
            <a:r>
              <a:rPr lang="uk-UA" sz="2200">
                <a:solidFill>
                  <a:srgbClr val="0000CC"/>
                </a:solidFill>
              </a:rPr>
              <a:t>формальні перетворення програм</a:t>
            </a:r>
            <a:r>
              <a:rPr lang="uk-UA" sz="2200"/>
              <a:t>, (наприклад, компіляція) для забезпечення покращання експлуатаційних характеристик, що пов’язані з процесами виконання програм. 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2051050" y="0"/>
            <a:ext cx="5710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800" b="1">
                <a:solidFill>
                  <a:schemeClr val="bg1"/>
                </a:solidFill>
              </a:rPr>
              <a:t>Функціональне </a:t>
            </a:r>
            <a:r>
              <a:rPr lang="ru-RU" sz="2800" b="1">
                <a:solidFill>
                  <a:schemeClr val="bg1"/>
                </a:solidFill>
              </a:rPr>
              <a:t>програмування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ChangeArrowheads="1"/>
          </p:cNvSpPr>
          <p:nvPr/>
        </p:nvSpPr>
        <p:spPr bwMode="auto">
          <a:xfrm>
            <a:off x="684213" y="867311"/>
            <a:ext cx="824388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dirty="0"/>
              <a:t>До відомих функціональних мов програмування, які використовуються в промисловості та комерційному програмуванні належить: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</a:t>
            </a:r>
            <a:r>
              <a:rPr lang="en-US" sz="2200" dirty="0" err="1">
                <a:solidFill>
                  <a:srgbClr val="003399"/>
                </a:solidFill>
              </a:rPr>
              <a:t>Erlang</a:t>
            </a:r>
            <a:r>
              <a:rPr lang="uk-UA" sz="2200" dirty="0">
                <a:solidFill>
                  <a:srgbClr val="003399"/>
                </a:solidFill>
              </a:rPr>
              <a:t> (паралельні програми),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</a:t>
            </a:r>
            <a:r>
              <a:rPr lang="en-US" sz="2200" dirty="0">
                <a:solidFill>
                  <a:srgbClr val="003399"/>
                </a:solidFill>
              </a:rPr>
              <a:t>Lisp</a:t>
            </a:r>
            <a:endParaRPr lang="uk-UA" sz="2200" dirty="0">
              <a:solidFill>
                <a:srgbClr val="0033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uk-UA" sz="2000" dirty="0"/>
              <a:t>  </a:t>
            </a:r>
            <a:r>
              <a:rPr lang="en-US" sz="2200" dirty="0" smtClean="0">
                <a:solidFill>
                  <a:srgbClr val="003399"/>
                </a:solidFill>
              </a:rPr>
              <a:t>HASKELL</a:t>
            </a:r>
            <a:r>
              <a:rPr lang="uk-UA" sz="2200" dirty="0" smtClean="0"/>
              <a:t> </a:t>
            </a:r>
            <a:endParaRPr lang="uk-UA" sz="22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 </a:t>
            </a:r>
            <a:r>
              <a:rPr lang="uk-UA" sz="2000" dirty="0"/>
              <a:t>ML</a:t>
            </a:r>
          </a:p>
          <a:p>
            <a:pPr>
              <a:buFont typeface="Wingdings" pitchFamily="2" charset="2"/>
              <a:buChar char="Ø"/>
            </a:pPr>
            <a:r>
              <a:rPr lang="uk-UA" sz="2000" dirty="0"/>
              <a:t>  </a:t>
            </a:r>
            <a:r>
              <a:rPr lang="uk-UA" sz="2000" dirty="0" err="1"/>
              <a:t>Scheme</a:t>
            </a:r>
            <a:endParaRPr lang="uk-UA" sz="2200" dirty="0">
              <a:solidFill>
                <a:srgbClr val="0033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R (статистика), </a:t>
            </a:r>
          </a:p>
          <a:p>
            <a:pPr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</a:t>
            </a:r>
            <a:r>
              <a:rPr lang="en-US" sz="2200" dirty="0">
                <a:solidFill>
                  <a:srgbClr val="003399"/>
                </a:solidFill>
              </a:rPr>
              <a:t>Mathematica</a:t>
            </a:r>
            <a:r>
              <a:rPr lang="uk-UA" sz="2200" dirty="0">
                <a:solidFill>
                  <a:srgbClr val="003399"/>
                </a:solidFill>
              </a:rPr>
              <a:t> (символьні обчислення), </a:t>
            </a:r>
          </a:p>
          <a:p>
            <a:pPr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</a:t>
            </a:r>
            <a:r>
              <a:rPr lang="en-US" sz="2200" dirty="0">
                <a:solidFill>
                  <a:srgbClr val="003399"/>
                </a:solidFill>
              </a:rPr>
              <a:t>J</a:t>
            </a:r>
            <a:r>
              <a:rPr lang="uk-UA" sz="2200" dirty="0">
                <a:solidFill>
                  <a:srgbClr val="003399"/>
                </a:solidFill>
              </a:rPr>
              <a:t>  та </a:t>
            </a:r>
            <a:r>
              <a:rPr lang="en-US" sz="2200" dirty="0">
                <a:solidFill>
                  <a:srgbClr val="003399"/>
                </a:solidFill>
              </a:rPr>
              <a:t>K</a:t>
            </a:r>
            <a:r>
              <a:rPr lang="uk-UA" sz="2200" dirty="0">
                <a:solidFill>
                  <a:srgbClr val="003399"/>
                </a:solidFill>
              </a:rPr>
              <a:t> (фінансовий аналіз), </a:t>
            </a:r>
            <a:endParaRPr lang="en-US" sz="2200" dirty="0">
              <a:solidFill>
                <a:srgbClr val="003399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uk-UA" sz="2200" dirty="0">
                <a:solidFill>
                  <a:srgbClr val="003399"/>
                </a:solidFill>
              </a:rPr>
              <a:t>  XSLT </a:t>
            </a:r>
            <a:r>
              <a:rPr lang="en-US" sz="2200" dirty="0">
                <a:solidFill>
                  <a:srgbClr val="003399"/>
                </a:solidFill>
              </a:rPr>
              <a:t>(</a:t>
            </a:r>
            <a:r>
              <a:rPr lang="uk-UA" sz="2200" dirty="0"/>
              <a:t>спеціалізована мова програмування)</a:t>
            </a:r>
          </a:p>
          <a:p>
            <a:pPr>
              <a:buFont typeface="Wingdings" pitchFamily="2" charset="2"/>
              <a:buChar char="Ø"/>
            </a:pPr>
            <a:r>
              <a:rPr lang="uk-UA" sz="2200" dirty="0"/>
              <a:t>  </a:t>
            </a:r>
            <a:r>
              <a:rPr lang="uk-UA" sz="2200" dirty="0">
                <a:solidFill>
                  <a:srgbClr val="003399"/>
                </a:solidFill>
              </a:rPr>
              <a:t>APL</a:t>
            </a:r>
            <a:r>
              <a:rPr lang="uk-UA" sz="2200" dirty="0"/>
              <a:t>,</a:t>
            </a:r>
          </a:p>
          <a:p>
            <a:r>
              <a:rPr lang="uk-UA" sz="2200" dirty="0"/>
              <a:t>Істотний вплив на функціональне програмування здійснило </a:t>
            </a:r>
            <a:r>
              <a:rPr lang="uk-UA" sz="2200" dirty="0">
                <a:solidFill>
                  <a:srgbClr val="003399"/>
                </a:solidFill>
              </a:rPr>
              <a:t>лямбда-числення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1115616" y="0"/>
            <a:ext cx="77518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800" b="1" dirty="0" smtClean="0">
                <a:solidFill>
                  <a:schemeClr val="bg1"/>
                </a:solidFill>
              </a:rPr>
              <a:t>Мови Функціонального </a:t>
            </a:r>
            <a:r>
              <a:rPr lang="ru-RU" sz="2800" b="1" dirty="0" err="1">
                <a:solidFill>
                  <a:schemeClr val="bg1"/>
                </a:solidFill>
              </a:rPr>
              <a:t>програмування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9461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 dirty="0">
                <a:solidFill>
                  <a:schemeClr val="bg1"/>
                </a:solidFill>
              </a:rPr>
              <a:t>Галузі застосування декларативних мов програмування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900113" y="1341438"/>
            <a:ext cx="7488237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С</a:t>
            </a:r>
            <a:r>
              <a:rPr lang="en-US" sz="2000" dirty="0" err="1"/>
              <a:t>истем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en-US" sz="2000" dirty="0" err="1"/>
              <a:t>штучного</a:t>
            </a:r>
            <a:r>
              <a:rPr lang="en-US" sz="2000" dirty="0"/>
              <a:t> </a:t>
            </a:r>
            <a:r>
              <a:rPr lang="en-US" sz="2000" dirty="0" err="1"/>
              <a:t>інтелекту</a:t>
            </a:r>
            <a:endParaRPr lang="en-US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</a:t>
            </a:r>
            <a:r>
              <a:rPr lang="en-US" sz="2000" dirty="0" err="1"/>
              <a:t>Автоматичний</a:t>
            </a:r>
            <a:r>
              <a:rPr lang="en-US" sz="2000" dirty="0"/>
              <a:t> </a:t>
            </a:r>
            <a:r>
              <a:rPr lang="en-US" sz="2000" dirty="0" err="1"/>
              <a:t>доказ</a:t>
            </a:r>
            <a:r>
              <a:rPr lang="en-US" sz="2000" dirty="0"/>
              <a:t> </a:t>
            </a:r>
            <a:r>
              <a:rPr lang="en-US" sz="2000" dirty="0" err="1"/>
              <a:t>теорем</a:t>
            </a:r>
            <a:endParaRPr lang="en-US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Е</a:t>
            </a:r>
            <a:r>
              <a:rPr lang="en-US" sz="2000" dirty="0" err="1"/>
              <a:t>кспертн</a:t>
            </a:r>
            <a:r>
              <a:rPr lang="uk-UA" sz="2000" dirty="0"/>
              <a:t>і</a:t>
            </a:r>
            <a:r>
              <a:rPr lang="en-US" sz="2000" dirty="0"/>
              <a:t> </a:t>
            </a:r>
            <a:r>
              <a:rPr lang="en-US" sz="2000" dirty="0" err="1"/>
              <a:t>систем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uk-UA" sz="2000" dirty="0"/>
              <a:t>та</a:t>
            </a:r>
            <a:r>
              <a:rPr lang="en-US" sz="2000" dirty="0"/>
              <a:t> </a:t>
            </a:r>
            <a:r>
              <a:rPr lang="en-US" sz="2000" dirty="0" err="1"/>
              <a:t>оболонк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en-US" sz="2000" dirty="0" err="1"/>
              <a:t>експертних</a:t>
            </a:r>
            <a:r>
              <a:rPr lang="en-US" sz="2000" dirty="0"/>
              <a:t> </a:t>
            </a:r>
            <a:r>
              <a:rPr lang="en-US" sz="2000" dirty="0" err="1"/>
              <a:t>систем</a:t>
            </a:r>
            <a:endParaRPr lang="en-US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С</a:t>
            </a:r>
            <a:r>
              <a:rPr lang="en-US" sz="2000" dirty="0" err="1"/>
              <a:t>истем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uk-UA" sz="2000" dirty="0"/>
              <a:t>підтримки</a:t>
            </a:r>
            <a:r>
              <a:rPr lang="en-US" sz="2000" dirty="0"/>
              <a:t> </a:t>
            </a:r>
            <a:r>
              <a:rPr lang="uk-UA" sz="2000" dirty="0"/>
              <a:t>прийняття</a:t>
            </a:r>
            <a:r>
              <a:rPr lang="en-US" sz="2000" dirty="0"/>
              <a:t> </a:t>
            </a:r>
            <a:r>
              <a:rPr lang="en-US" sz="2000" dirty="0" err="1"/>
              <a:t>рішень</a:t>
            </a:r>
            <a:endParaRPr lang="en-US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С</a:t>
            </a:r>
            <a:r>
              <a:rPr lang="en-US" sz="2000" dirty="0" err="1"/>
              <a:t>истем</a:t>
            </a:r>
            <a:r>
              <a:rPr lang="uk-UA" sz="2000" dirty="0"/>
              <a:t>и</a:t>
            </a:r>
            <a:r>
              <a:rPr lang="en-US" sz="2000" dirty="0"/>
              <a:t> </a:t>
            </a:r>
            <a:r>
              <a:rPr lang="en-US" sz="2000" dirty="0" err="1"/>
              <a:t>обробки</a:t>
            </a:r>
            <a:r>
              <a:rPr lang="en-US" sz="2000" dirty="0"/>
              <a:t> </a:t>
            </a:r>
            <a:r>
              <a:rPr lang="en-US" sz="2000" dirty="0" err="1"/>
              <a:t>природної</a:t>
            </a:r>
            <a:r>
              <a:rPr lang="en-US" sz="2000" dirty="0"/>
              <a:t> </a:t>
            </a:r>
            <a:r>
              <a:rPr lang="en-US" sz="2000" dirty="0" err="1"/>
              <a:t>мови</a:t>
            </a:r>
            <a:endParaRPr lang="en-US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 Планування</a:t>
            </a:r>
            <a:r>
              <a:rPr lang="en-US" sz="2000" dirty="0"/>
              <a:t> </a:t>
            </a:r>
            <a:r>
              <a:rPr lang="en-US" sz="2000" dirty="0" err="1"/>
              <a:t>дій</a:t>
            </a:r>
            <a:r>
              <a:rPr lang="en-US" sz="2000" dirty="0"/>
              <a:t> </a:t>
            </a:r>
            <a:r>
              <a:rPr lang="en-US" sz="2000" dirty="0" err="1"/>
              <a:t>роботів</a:t>
            </a:r>
            <a:endParaRPr lang="uk-UA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uk-UA" sz="2000" dirty="0"/>
              <a:t>А</a:t>
            </a:r>
            <a:r>
              <a:rPr lang="ru-RU" sz="2000" dirty="0" err="1"/>
              <a:t>втоматичне</a:t>
            </a:r>
            <a:r>
              <a:rPr lang="ru-RU" sz="2000" dirty="0"/>
              <a:t> </a:t>
            </a:r>
            <a:r>
              <a:rPr lang="ru-RU" sz="2000" dirty="0" err="1"/>
              <a:t>переведення</a:t>
            </a:r>
            <a:r>
              <a:rPr lang="ru-RU" sz="2000" dirty="0"/>
              <a:t>, </a:t>
            </a:r>
            <a:r>
              <a:rPr lang="ru-RU" sz="2000" dirty="0" err="1"/>
              <a:t>обробка</a:t>
            </a:r>
            <a:r>
              <a:rPr lang="ru-RU" sz="2000" dirty="0"/>
              <a:t> </a:t>
            </a:r>
            <a:r>
              <a:rPr lang="ru-RU" sz="2000" dirty="0" err="1"/>
              <a:t>текстів</a:t>
            </a:r>
            <a:r>
              <a:rPr lang="ru-RU" sz="2000" dirty="0"/>
              <a:t>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000" dirty="0"/>
              <a:t> САПР,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000" dirty="0" err="1" smtClean="0"/>
              <a:t>Data-mini</a:t>
            </a:r>
            <a:r>
              <a:rPr lang="en-US" sz="2000" dirty="0"/>
              <a:t>n</a:t>
            </a:r>
            <a:r>
              <a:rPr lang="ru-RU" sz="2000" dirty="0"/>
              <a:t>g </a:t>
            </a:r>
            <a:r>
              <a:rPr lang="ru-RU" sz="2000" dirty="0" err="1"/>
              <a:t>системи</a:t>
            </a:r>
            <a:r>
              <a:rPr lang="ru-RU" sz="2000" dirty="0"/>
              <a:t>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000" dirty="0"/>
              <a:t> </a:t>
            </a:r>
            <a:r>
              <a:rPr lang="ru-RU" sz="2000" dirty="0" err="1"/>
              <a:t>Автоматичне</a:t>
            </a:r>
            <a:r>
              <a:rPr lang="ru-RU" sz="2000" dirty="0"/>
              <a:t> </a:t>
            </a:r>
            <a:r>
              <a:rPr lang="ru-RU" sz="2000" dirty="0" err="1"/>
              <a:t>управління</a:t>
            </a:r>
            <a:r>
              <a:rPr lang="ru-RU" sz="2000" dirty="0"/>
              <a:t>,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000" dirty="0"/>
              <a:t> </a:t>
            </a:r>
            <a:r>
              <a:rPr lang="ru-RU" sz="2000" dirty="0" smtClean="0"/>
              <a:t>СУБД </a:t>
            </a:r>
            <a:r>
              <a:rPr lang="ru-RU" sz="2000" dirty="0" err="1" smtClean="0"/>
              <a:t>бази</a:t>
            </a:r>
            <a:r>
              <a:rPr lang="ru-RU" sz="2000" dirty="0" smtClean="0"/>
              <a:t> </a:t>
            </a:r>
            <a:r>
              <a:rPr lang="ru-RU" sz="2000" dirty="0" err="1" smtClean="0"/>
              <a:t>знань</a:t>
            </a:r>
            <a:r>
              <a:rPr lang="ru-RU" sz="2000" dirty="0" smtClean="0"/>
              <a:t>, </a:t>
            </a:r>
            <a:endParaRPr lang="ru-RU" sz="2000" dirty="0"/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ru-RU" sz="2000" dirty="0"/>
              <a:t> </a:t>
            </a:r>
            <a:r>
              <a:rPr lang="ru-RU" sz="2000" dirty="0" err="1"/>
              <a:t>Символьні</a:t>
            </a:r>
            <a:r>
              <a:rPr lang="ru-RU" sz="2000" dirty="0"/>
              <a:t> </a:t>
            </a:r>
            <a:r>
              <a:rPr lang="ru-RU" sz="2000" dirty="0" err="1"/>
              <a:t>обчислення</a:t>
            </a:r>
            <a:r>
              <a:rPr lang="uk-UA" sz="2000" dirty="0"/>
              <a:t> тощо</a:t>
            </a:r>
            <a:endParaRPr lang="en-US" sz="2000" dirty="0"/>
          </a:p>
          <a:p>
            <a:pPr eaLnBrk="0" hangingPunct="0">
              <a:buClr>
                <a:srgbClr val="0000CC"/>
              </a:buClr>
              <a:buFont typeface="Wingdings" pitchFamily="2" charset="2"/>
              <a:buChar char="Ш"/>
            </a:pP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900113" y="0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700" b="1">
                <a:solidFill>
                  <a:schemeClr val="bg1"/>
                </a:solidFill>
              </a:rPr>
              <a:t>Переваги функціональних мов програмування</a:t>
            </a:r>
            <a:endParaRPr lang="uk-UA" sz="2700" b="1">
              <a:solidFill>
                <a:srgbClr val="000099"/>
              </a:solidFill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468313" y="1065556"/>
            <a:ext cx="8135937" cy="5247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Програма</a:t>
            </a:r>
            <a:r>
              <a:rPr lang="ru-RU" sz="2000" dirty="0"/>
              <a:t> є </a:t>
            </a:r>
            <a:r>
              <a:rPr lang="ru-RU" sz="2000" dirty="0" err="1"/>
              <a:t>безліччю</a:t>
            </a:r>
            <a:r>
              <a:rPr lang="ru-RU" sz="2000" dirty="0"/>
              <a:t> </a:t>
            </a:r>
            <a:r>
              <a:rPr lang="ru-RU" sz="2000" dirty="0" err="1"/>
              <a:t>обчислюваних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Відсутня</a:t>
            </a:r>
            <a:r>
              <a:rPr lang="ru-RU" sz="2000" dirty="0"/>
              <a:t> </a:t>
            </a:r>
            <a:r>
              <a:rPr lang="ru-RU" sz="2000" dirty="0" err="1"/>
              <a:t>операція</a:t>
            </a:r>
            <a:r>
              <a:rPr lang="ru-RU" sz="2000" dirty="0"/>
              <a:t> </a:t>
            </a:r>
            <a:r>
              <a:rPr lang="ru-RU" sz="2000" dirty="0" err="1"/>
              <a:t>присвоєння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Порядок </a:t>
            </a:r>
            <a:r>
              <a:rPr lang="ru-RU" sz="2000" dirty="0" err="1"/>
              <a:t>виконання</a:t>
            </a:r>
            <a:r>
              <a:rPr lang="ru-RU" sz="2000" dirty="0"/>
              <a:t> </a:t>
            </a:r>
            <a:r>
              <a:rPr lang="ru-RU" sz="2000" dirty="0" err="1"/>
              <a:t>програми</a:t>
            </a:r>
            <a:r>
              <a:rPr lang="ru-RU" sz="2000" dirty="0"/>
              <a:t> (</a:t>
            </a:r>
            <a:r>
              <a:rPr lang="ru-RU" sz="2000" dirty="0" err="1"/>
              <a:t>обчислень</a:t>
            </a:r>
            <a:r>
              <a:rPr lang="ru-RU" sz="2000" dirty="0"/>
              <a:t>) </a:t>
            </a:r>
            <a:r>
              <a:rPr lang="ru-RU" sz="2000" dirty="0" err="1"/>
              <a:t>несуттєвий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Швидкодія</a:t>
            </a:r>
            <a:r>
              <a:rPr lang="ru-RU" sz="2000" dirty="0"/>
              <a:t> </a:t>
            </a:r>
            <a:r>
              <a:rPr lang="ru-RU" sz="2000" dirty="0" err="1"/>
              <a:t>збільшена</a:t>
            </a:r>
            <a:r>
              <a:rPr lang="ru-RU" sz="2000" dirty="0"/>
              <a:t> (в </a:t>
            </a:r>
            <a:r>
              <a:rPr lang="ru-RU" sz="2000" dirty="0" err="1"/>
              <a:t>порівнянні</a:t>
            </a:r>
            <a:r>
              <a:rPr lang="ru-RU" sz="2000" dirty="0"/>
              <a:t> з </a:t>
            </a:r>
            <a:r>
              <a:rPr lang="ru-RU" sz="2000" dirty="0" err="1"/>
              <a:t>аналогічними</a:t>
            </a:r>
            <a:r>
              <a:rPr lang="ru-RU" sz="2000" dirty="0"/>
              <a:t> </a:t>
            </a:r>
            <a:r>
              <a:rPr lang="ru-RU" sz="2000" dirty="0" err="1"/>
              <a:t>імперативними</a:t>
            </a:r>
            <a:r>
              <a:rPr lang="ru-RU" sz="2000" dirty="0"/>
              <a:t> </a:t>
            </a:r>
            <a:r>
              <a:rPr lang="ru-RU" sz="2000" dirty="0" err="1"/>
              <a:t>обчисленнями</a:t>
            </a:r>
            <a:r>
              <a:rPr lang="ru-RU" sz="2000" dirty="0"/>
              <a:t>)</a:t>
            </a:r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Компактність</a:t>
            </a:r>
            <a:r>
              <a:rPr lang="ru-RU" sz="2000" dirty="0"/>
              <a:t> коду (особливо для </a:t>
            </a:r>
            <a:r>
              <a:rPr lang="ru-RU" sz="2000" dirty="0" err="1"/>
              <a:t>списків</a:t>
            </a:r>
            <a:r>
              <a:rPr lang="ru-RU" sz="2000" dirty="0"/>
              <a:t> і </a:t>
            </a:r>
            <a:r>
              <a:rPr lang="ru-RU" sz="2000" dirty="0" err="1"/>
              <a:t>варіантних</a:t>
            </a:r>
            <a:r>
              <a:rPr lang="ru-RU" sz="2000" dirty="0"/>
              <a:t> </a:t>
            </a:r>
            <a:r>
              <a:rPr lang="ru-RU" sz="2000" dirty="0" err="1"/>
              <a:t>типів</a:t>
            </a:r>
            <a:r>
              <a:rPr lang="ru-RU" sz="2000" dirty="0"/>
              <a:t>)</a:t>
            </a:r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Суперпозиції</a:t>
            </a:r>
            <a:r>
              <a:rPr lang="ru-RU" sz="2000" dirty="0"/>
              <a:t>/</a:t>
            </a:r>
            <a:r>
              <a:rPr lang="ru-RU" sz="2000" dirty="0" err="1"/>
              <a:t>склеювання</a:t>
            </a:r>
            <a:r>
              <a:rPr lang="ru-RU" sz="2000" dirty="0"/>
              <a:t> </a:t>
            </a:r>
            <a:r>
              <a:rPr lang="ru-RU" sz="2000" dirty="0" err="1"/>
              <a:t>функцій</a:t>
            </a:r>
            <a:r>
              <a:rPr lang="ru-RU" sz="2000" dirty="0"/>
              <a:t>: з </a:t>
            </a:r>
            <a:r>
              <a:rPr lang="ru-RU" sz="2000" dirty="0" err="1"/>
              <a:t>простих</a:t>
            </a:r>
            <a:r>
              <a:rPr lang="ru-RU" sz="2000" dirty="0"/>
              <a:t> - </a:t>
            </a:r>
            <a:r>
              <a:rPr lang="ru-RU" sz="2000" dirty="0" err="1"/>
              <a:t>складні</a:t>
            </a:r>
            <a:r>
              <a:rPr lang="ru-RU" sz="2000" dirty="0"/>
              <a:t>, </a:t>
            </a:r>
            <a:r>
              <a:rPr lang="ru-RU" sz="2000" dirty="0" err="1"/>
              <a:t>редукція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Суперпозиція</a:t>
            </a:r>
            <a:r>
              <a:rPr lang="ru-RU" sz="2000" dirty="0"/>
              <a:t> моделей: </a:t>
            </a:r>
            <a:r>
              <a:rPr lang="ru-RU" sz="2000" dirty="0" err="1"/>
              <a:t>склеювання</a:t>
            </a:r>
            <a:r>
              <a:rPr lang="ru-RU" sz="2000" dirty="0"/>
              <a:t> </a:t>
            </a:r>
            <a:r>
              <a:rPr lang="ru-RU" sz="2000" dirty="0" err="1"/>
              <a:t>програм</a:t>
            </a:r>
            <a:r>
              <a:rPr lang="ru-RU" sz="2000" dirty="0"/>
              <a:t>, </a:t>
            </a:r>
            <a:r>
              <a:rPr lang="ru-RU" sz="2000" dirty="0" err="1"/>
              <a:t>ледачі</a:t>
            </a:r>
            <a:r>
              <a:rPr lang="ru-RU" sz="2000" dirty="0"/>
              <a:t> </a:t>
            </a:r>
            <a:r>
              <a:rPr lang="ru-RU" sz="2000" dirty="0" err="1"/>
              <a:t>обчислення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Чисельне</a:t>
            </a:r>
            <a:r>
              <a:rPr lang="ru-RU" sz="2000" dirty="0"/>
              <a:t> </a:t>
            </a:r>
            <a:r>
              <a:rPr lang="ru-RU" sz="2000" dirty="0" err="1"/>
              <a:t>диференціювання</a:t>
            </a:r>
            <a:r>
              <a:rPr lang="ru-RU" sz="2000" dirty="0"/>
              <a:t>/</a:t>
            </a:r>
            <a:r>
              <a:rPr lang="ru-RU" sz="2000" dirty="0" err="1"/>
              <a:t>інтеграція</a:t>
            </a:r>
            <a:r>
              <a:rPr lang="ru-RU" sz="2000" dirty="0"/>
              <a:t> (в </a:t>
            </a:r>
            <a:r>
              <a:rPr lang="ru-RU" sz="2000" dirty="0" err="1"/>
              <a:t>т.ч</a:t>
            </a:r>
            <a:r>
              <a:rPr lang="ru-RU" sz="2000" dirty="0"/>
              <a:t>. </a:t>
            </a:r>
            <a:r>
              <a:rPr lang="ru-RU" sz="2000" dirty="0" err="1"/>
              <a:t>модульне</a:t>
            </a:r>
            <a:r>
              <a:rPr lang="ru-RU" sz="2000" dirty="0"/>
              <a:t>)</a:t>
            </a:r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Алгоритми</a:t>
            </a:r>
            <a:r>
              <a:rPr lang="ru-RU" sz="2000" dirty="0"/>
              <a:t> штучного </a:t>
            </a:r>
            <a:r>
              <a:rPr lang="ru-RU" sz="2000" dirty="0" err="1"/>
              <a:t>інтелекту</a:t>
            </a:r>
            <a:r>
              <a:rPr lang="ru-RU" sz="2000" dirty="0"/>
              <a:t> (</a:t>
            </a:r>
            <a:r>
              <a:rPr lang="ru-RU" sz="2000" dirty="0" err="1"/>
              <a:t>евристичний</a:t>
            </a:r>
            <a:r>
              <a:rPr lang="ru-RU" sz="2000" dirty="0"/>
              <a:t> </a:t>
            </a:r>
            <a:r>
              <a:rPr lang="ru-RU" sz="2000" dirty="0" err="1"/>
              <a:t>пошук</a:t>
            </a:r>
            <a:r>
              <a:rPr lang="ru-RU" sz="2000" dirty="0"/>
              <a:t> і т.п.) </a:t>
            </a:r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Розпаралелювання</a:t>
            </a:r>
            <a:r>
              <a:rPr lang="ru-RU" sz="2000" dirty="0"/>
              <a:t> </a:t>
            </a:r>
            <a:r>
              <a:rPr lang="ru-RU" sz="2000" dirty="0" err="1"/>
              <a:t>обчислень</a:t>
            </a:r>
            <a:r>
              <a:rPr lang="ru-RU" sz="2000" dirty="0"/>
              <a:t> (</a:t>
            </a:r>
            <a:r>
              <a:rPr lang="ru-RU" sz="2000" dirty="0" err="1"/>
              <a:t>Haskell</a:t>
            </a:r>
            <a:r>
              <a:rPr lang="ru-RU" sz="2000" dirty="0"/>
              <a:t>)</a:t>
            </a:r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Інтерактивне</a:t>
            </a:r>
            <a:r>
              <a:rPr lang="ru-RU" sz="2000" dirty="0"/>
              <a:t> </a:t>
            </a:r>
            <a:r>
              <a:rPr lang="ru-RU" sz="2000" dirty="0" err="1"/>
              <a:t>налагодження</a:t>
            </a:r>
            <a:r>
              <a:rPr lang="ru-RU" sz="2000" dirty="0"/>
              <a:t>, </a:t>
            </a:r>
            <a:r>
              <a:rPr lang="ru-RU" sz="2000" dirty="0" err="1"/>
              <a:t>Unit</a:t>
            </a:r>
            <a:r>
              <a:rPr lang="ru-RU" sz="2000" dirty="0"/>
              <a:t> -</a:t>
            </a:r>
            <a:r>
              <a:rPr lang="ru-RU" sz="2000" dirty="0" err="1" smtClean="0"/>
              <a:t>тестування</a:t>
            </a:r>
            <a:endParaRPr lang="ru-RU" sz="2000" dirty="0"/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ru-RU" sz="2000" dirty="0"/>
              <a:t> </a:t>
            </a:r>
            <a:r>
              <a:rPr lang="ru-RU" sz="2000" dirty="0" err="1"/>
              <a:t>Зіставлення</a:t>
            </a:r>
            <a:r>
              <a:rPr lang="ru-RU" sz="2000" dirty="0"/>
              <a:t>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зразком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WordArt 6"/>
          <p:cNvSpPr>
            <a:spLocks noChangeArrowheads="1" noChangeShapeType="1" noTextEdit="1"/>
          </p:cNvSpPr>
          <p:nvPr/>
        </p:nvSpPr>
        <p:spPr bwMode="auto">
          <a:xfrm>
            <a:off x="611188" y="1557338"/>
            <a:ext cx="7921625" cy="2735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 err="1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Огляд</a:t>
            </a:r>
            <a:r>
              <a:rPr lang="ru-RU" sz="3600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парадигм  </a:t>
            </a:r>
          </a:p>
          <a:p>
            <a:pPr algn="ctr"/>
            <a:r>
              <a:rPr lang="ru-RU" sz="3600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та </a:t>
            </a:r>
            <a:r>
              <a:rPr lang="ru-RU" sz="3600" kern="10" dirty="0" err="1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мов</a:t>
            </a:r>
            <a:r>
              <a:rPr lang="ru-RU" sz="3600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ru-RU" sz="3600" kern="10" dirty="0" err="1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програмування</a:t>
            </a:r>
            <a:r>
              <a:rPr lang="ru-RU" sz="3600" kern="10" dirty="0">
                <a:solidFill>
                  <a:srgbClr val="000099"/>
                </a:solidFill>
                <a:effectLst>
                  <a:outerShdw dist="45791" dir="2021404" algn="ctr" rotWithShape="0">
                    <a:srgbClr val="FFFF0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</a:p>
          <a:p>
            <a:pPr algn="ctr"/>
            <a:endParaRPr lang="ru-RU" sz="3600" kern="10" dirty="0">
              <a:solidFill>
                <a:srgbClr val="000099"/>
              </a:solidFill>
              <a:effectLst>
                <a:outerShdw dist="45791" dir="2021404" algn="ctr" rotWithShape="0">
                  <a:srgbClr val="FFFF0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3635375" y="0"/>
            <a:ext cx="1851789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b="1" dirty="0" smtClean="0">
                <a:solidFill>
                  <a:schemeClr val="bg1"/>
                </a:solidFill>
              </a:rPr>
              <a:t>Лекція 1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5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1187450" y="1557338"/>
            <a:ext cx="6985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b="1"/>
              <a:t>2. Генеалогія та порівняння мов програмування</a:t>
            </a:r>
          </a:p>
        </p:txBody>
      </p:sp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1763713" y="4292600"/>
            <a:ext cx="6053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ru-RU" sz="2000"/>
              <a:t>http://s50.radikal.ru/i129/1108/58/a56074590d34.jpg</a:t>
            </a:r>
          </a:p>
        </p:txBody>
      </p:sp>
      <p:pic>
        <p:nvPicPr>
          <p:cNvPr id="3174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868863"/>
            <a:ext cx="3313112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>
                <a:solidFill>
                  <a:schemeClr val="bg1"/>
                </a:solidFill>
              </a:rPr>
              <a:t>Генеалогія та порівняння мов програмування</a:t>
            </a:r>
          </a:p>
        </p:txBody>
      </p:sp>
      <p:graphicFrame>
        <p:nvGraphicFramePr>
          <p:cNvPr id="32772" name="Object 5">
            <a:hlinkClick r:id="rId3" action="ppaction://hlinkfile"/>
          </p:cNvPr>
          <p:cNvGraphicFramePr>
            <a:graphicFrameLocks noChangeAspect="1"/>
          </p:cNvGraphicFramePr>
          <p:nvPr/>
        </p:nvGraphicFramePr>
        <p:xfrm>
          <a:off x="0" y="765175"/>
          <a:ext cx="9144000" cy="580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Фотография Photo Editor" r:id="rId4" imgW="7935433" imgH="5800000" progId="MSPhotoEd.3">
                  <p:embed/>
                </p:oleObj>
              </mc:Choice>
              <mc:Fallback>
                <p:oleObj name="Фотография Photo Editor" r:id="rId4" imgW="7935433" imgH="5800000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5175"/>
                        <a:ext cx="9144000" cy="580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>
                <a:solidFill>
                  <a:schemeClr val="bg1"/>
                </a:solidFill>
              </a:rPr>
              <a:t>Генеалогія та порівняння мов програмування</a:t>
            </a:r>
          </a:p>
        </p:txBody>
      </p:sp>
      <p:graphicFrame>
        <p:nvGraphicFramePr>
          <p:cNvPr id="36868" name="Object 6"/>
          <p:cNvGraphicFramePr>
            <a:graphicFrameLocks noChangeAspect="1"/>
          </p:cNvGraphicFramePr>
          <p:nvPr/>
        </p:nvGraphicFramePr>
        <p:xfrm>
          <a:off x="0" y="836613"/>
          <a:ext cx="9144000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Фотография Photo Editor" r:id="rId3" imgW="7323810" imgH="5723810" progId="MSPhotoEd.3">
                  <p:embed/>
                </p:oleObj>
              </mc:Choice>
              <mc:Fallback>
                <p:oleObj name="Фотография Photo Editor" r:id="rId3" imgW="7323810" imgH="5723810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36613"/>
                        <a:ext cx="9144000" cy="572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>
                <a:solidFill>
                  <a:schemeClr val="bg1"/>
                </a:solidFill>
              </a:rPr>
              <a:t>Генеалогія та порівняння мов програмування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6438"/>
            <a:ext cx="9144000" cy="589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>
                <a:solidFill>
                  <a:schemeClr val="bg1"/>
                </a:solidFill>
              </a:rPr>
              <a:t>Генеалогія та порівняння мов програмування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63"/>
            <a:ext cx="9144000" cy="577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>
                <a:solidFill>
                  <a:schemeClr val="bg1"/>
                </a:solidFill>
              </a:rPr>
              <a:t>Генеалогія та порівняння мов програмування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575"/>
            <a:ext cx="9144000" cy="58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755650" y="0"/>
            <a:ext cx="838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800" b="1">
                <a:solidFill>
                  <a:schemeClr val="bg1"/>
                </a:solidFill>
              </a:rPr>
              <a:t>Генеалогія та порівняння мов програмування</a:t>
            </a: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3775"/>
            <a:ext cx="9144000" cy="553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463800" y="205105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ru-RU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900113" y="0"/>
            <a:ext cx="82438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 algn="ctr" eaLnBrk="0" hangingPunct="0">
              <a:spcBef>
                <a:spcPct val="20000"/>
              </a:spcBef>
              <a:buFont typeface="Arial" charset="0"/>
              <a:buNone/>
            </a:pPr>
            <a:r>
              <a:rPr lang="uk-UA" sz="2700" b="1">
                <a:solidFill>
                  <a:schemeClr val="bg1"/>
                </a:solidFill>
              </a:rPr>
              <a:t>Література з декларативного програмування </a:t>
            </a:r>
            <a:endParaRPr lang="uk-UA" sz="2700" b="1">
              <a:solidFill>
                <a:srgbClr val="00009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95288" y="1557338"/>
            <a:ext cx="8572500" cy="36687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Tw Cen MT" pitchFamily="34" charset="0"/>
              <a:buAutoNum type="arabicPeriod"/>
            </a:pPr>
            <a:r>
              <a:rPr lang="ru-RU" sz="1800">
                <a:latin typeface="Tahoma" pitchFamily="34" charset="0"/>
              </a:rPr>
              <a:t>Джон Хьюз. Сильные стороны функционального программирования.</a:t>
            </a:r>
          </a:p>
          <a:p>
            <a:pPr marL="342900" indent="-342900">
              <a:lnSpc>
                <a:spcPct val="150000"/>
              </a:lnSpc>
            </a:pPr>
            <a:r>
              <a:rPr lang="ru-RU" sz="1800">
                <a:latin typeface="Tahoma" pitchFamily="34" charset="0"/>
              </a:rPr>
              <a:t>[ http://pv.bstu.ru/flp/whyfp.rar ]</a:t>
            </a:r>
          </a:p>
          <a:p>
            <a:pPr marL="342900" indent="-342900">
              <a:lnSpc>
                <a:spcPct val="150000"/>
              </a:lnSpc>
            </a:pPr>
            <a:r>
              <a:rPr lang="ru-RU" sz="1800">
                <a:latin typeface="Tahoma" pitchFamily="34" charset="0"/>
              </a:rPr>
              <a:t>2. В. Ахмечет. Функциональное программирование для всех</a:t>
            </a:r>
          </a:p>
          <a:p>
            <a:pPr marL="342900" indent="-342900">
              <a:lnSpc>
                <a:spcPct val="150000"/>
              </a:lnSpc>
            </a:pPr>
            <a:r>
              <a:rPr lang="en-US" sz="1800">
                <a:latin typeface="Tahoma" pitchFamily="34" charset="0"/>
              </a:rPr>
              <a:t>[http://pv.bstu.ru/flp/FPftrou.rar ]</a:t>
            </a:r>
          </a:p>
          <a:p>
            <a:pPr marL="342900" indent="-342900">
              <a:lnSpc>
                <a:spcPct val="150000"/>
              </a:lnSpc>
            </a:pPr>
            <a:r>
              <a:rPr lang="en-US" sz="1800">
                <a:latin typeface="Tahoma" pitchFamily="34" charset="0"/>
              </a:rPr>
              <a:t>3. </a:t>
            </a:r>
            <a:r>
              <a:rPr lang="ru-RU" sz="1800">
                <a:latin typeface="Tahoma" pitchFamily="34" charset="0"/>
              </a:rPr>
              <a:t>Н.Н. Непейвода. Стили и методы программирования. </a:t>
            </a:r>
          </a:p>
          <a:p>
            <a:pPr marL="342900" indent="-342900">
              <a:lnSpc>
                <a:spcPct val="150000"/>
              </a:lnSpc>
            </a:pPr>
            <a:r>
              <a:rPr lang="ru-RU" sz="1800">
                <a:latin typeface="Tahoma" pitchFamily="34" charset="0"/>
              </a:rPr>
              <a:t>[ http://pv.bstu.ru/flp/Intuit_Styles.rar ]</a:t>
            </a:r>
            <a:endParaRPr lang="en-US" sz="1800">
              <a:latin typeface="Tahoma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800">
                <a:latin typeface="Tahoma" pitchFamily="34" charset="0"/>
              </a:rPr>
              <a:t>4. </a:t>
            </a:r>
            <a:r>
              <a:rPr lang="ru-RU" sz="1800">
                <a:latin typeface="Tahoma" pitchFamily="34" charset="0"/>
              </a:rPr>
              <a:t>Л.В. Городняя. Основы функционального программирования. </a:t>
            </a:r>
          </a:p>
          <a:p>
            <a:pPr marL="342900" indent="-342900">
              <a:lnSpc>
                <a:spcPct val="150000"/>
              </a:lnSpc>
            </a:pPr>
            <a:r>
              <a:rPr lang="ru-RU" sz="1800">
                <a:latin typeface="Tahoma" pitchFamily="34" charset="0"/>
              </a:rPr>
              <a:t>[ http://pv.bstu.ru/flp/Intuit_fp.rar ]</a:t>
            </a:r>
          </a:p>
          <a:p>
            <a:pPr marL="342900" indent="-342900"/>
            <a:endParaRPr lang="ru-RU" sz="1800">
              <a:latin typeface="Tahom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16013" y="4005263"/>
            <a:ext cx="6683375" cy="2303462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ru-RU" i="0" smtClean="0"/>
              <a:t>Дякую за увагу</a:t>
            </a:r>
            <a:br>
              <a:rPr lang="ru-RU" i="0" smtClean="0"/>
            </a:br>
            <a:r>
              <a:rPr lang="ru-RU" i="0" smtClean="0"/>
              <a:t/>
            </a:r>
            <a:br>
              <a:rPr lang="ru-RU" i="0" smtClean="0"/>
            </a:br>
            <a:r>
              <a:rPr lang="ru-RU" i="0" smtClean="0"/>
              <a:t/>
            </a:r>
            <a:br>
              <a:rPr lang="ru-RU" i="0" smtClean="0"/>
            </a:br>
            <a:r>
              <a:rPr lang="ru-RU" i="0" smtClean="0"/>
              <a:t/>
            </a:r>
            <a:br>
              <a:rPr lang="ru-RU" i="0" smtClean="0"/>
            </a:br>
            <a:r>
              <a:rPr lang="ru-RU" i="0" smtClean="0"/>
              <a:t>Ковалюк Т.В.</a:t>
            </a:r>
            <a:br>
              <a:rPr lang="ru-RU" i="0" smtClean="0"/>
            </a:br>
            <a:r>
              <a:rPr lang="ru-RU" i="0" smtClean="0"/>
              <a:t>НТУУ «КПІ»</a:t>
            </a:r>
            <a:r>
              <a:rPr lang="en-US" i="0" smtClean="0"/>
              <a:t/>
            </a:r>
            <a:br>
              <a:rPr lang="en-US" i="0" smtClean="0"/>
            </a:br>
            <a:r>
              <a:rPr lang="en-US" i="0" smtClean="0"/>
              <a:t>tkovalyuk@mail.ru</a:t>
            </a:r>
            <a:endParaRPr lang="ru-RU" i="0" smtClean="0"/>
          </a:p>
        </p:txBody>
      </p:sp>
      <p:pic>
        <p:nvPicPr>
          <p:cNvPr id="70661" name="Picture 5" descr="ANd9GcQfRAMGvaITjHKv-8GiA7KwFgna0QO5-LFIqBY4IFutPos_i416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052513"/>
            <a:ext cx="3765550" cy="23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sz="quarter" idx="4294967295"/>
          </p:nvPr>
        </p:nvSpPr>
        <p:spPr bwMode="auto">
          <a:xfrm>
            <a:off x="1258888" y="1341438"/>
            <a:ext cx="7417568" cy="2736850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400050" indent="-400050">
              <a:buFont typeface="Arial" charset="0"/>
              <a:buAutoNum type="arabicPeriod"/>
            </a:pPr>
            <a:endParaRPr lang="uk-UA" b="1" dirty="0" smtClean="0">
              <a:latin typeface="Times New Roman" pitchFamily="18" charset="0"/>
            </a:endParaRPr>
          </a:p>
          <a:p>
            <a:pPr marL="400050" indent="-400050">
              <a:buFont typeface="Arial" charset="0"/>
              <a:buAutoNum type="arabicPeriod"/>
            </a:pPr>
            <a:r>
              <a:rPr lang="uk-UA" b="1" dirty="0" smtClean="0">
                <a:latin typeface="Times New Roman" pitchFamily="18" charset="0"/>
              </a:rPr>
              <a:t>Парадигма декларативного програмування </a:t>
            </a:r>
          </a:p>
          <a:p>
            <a:pPr marL="400050" indent="-400050">
              <a:buFont typeface="Arial" charset="0"/>
              <a:buAutoNum type="arabicPeriod"/>
            </a:pPr>
            <a:r>
              <a:rPr lang="uk-UA" b="1" dirty="0" smtClean="0">
                <a:latin typeface="Times New Roman" pitchFamily="18" charset="0"/>
              </a:rPr>
              <a:t>Генеалогія та порівняння мов програмування</a:t>
            </a:r>
          </a:p>
          <a:p>
            <a:pPr marL="400050" indent="-400050" eaLnBrk="1" hangingPunct="1">
              <a:spcBef>
                <a:spcPct val="0"/>
              </a:spcBef>
              <a:buFontTx/>
              <a:buAutoNum type="arabicPeriod"/>
            </a:pPr>
            <a:endParaRPr lang="ru-RU" b="1" dirty="0" smtClean="0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3059113" y="0"/>
            <a:ext cx="3168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6FB17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План </a:t>
            </a:r>
            <a:r>
              <a:rPr lang="ru-RU" b="1" dirty="0" err="1">
                <a:solidFill>
                  <a:schemeClr val="bg1"/>
                </a:solidFill>
              </a:rPr>
              <a:t>лекції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1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468313" y="1224300"/>
            <a:ext cx="82804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1" dirty="0">
                <a:latin typeface="+mn-lt"/>
              </a:rPr>
              <a:t>Декларативне програмування</a:t>
            </a:r>
            <a:r>
              <a:rPr lang="uk-UA" sz="2200" dirty="0">
                <a:latin typeface="+mn-lt"/>
              </a:rPr>
              <a:t> — парадигма програмування відповідно до якої, програма </a:t>
            </a:r>
            <a:r>
              <a:rPr lang="uk-UA" sz="2200" dirty="0" smtClean="0">
                <a:latin typeface="+mn-lt"/>
              </a:rPr>
              <a:t>описує</a:t>
            </a:r>
            <a:r>
              <a:rPr lang="en-US" sz="2200" dirty="0" smtClean="0">
                <a:latin typeface="+mn-lt"/>
              </a:rPr>
              <a:t> </a:t>
            </a:r>
            <a:r>
              <a:rPr lang="uk-UA" sz="2200" dirty="0" smtClean="0">
                <a:solidFill>
                  <a:srgbClr val="800000"/>
                </a:solidFill>
                <a:latin typeface="+mn-lt"/>
              </a:rPr>
              <a:t>результат, який</a:t>
            </a:r>
            <a:r>
              <a:rPr lang="uk-UA" sz="2200" dirty="0" smtClean="0">
                <a:latin typeface="+mn-lt"/>
              </a:rPr>
              <a:t> </a:t>
            </a:r>
            <a:r>
              <a:rPr lang="uk-UA" sz="2200" dirty="0">
                <a:latin typeface="+mn-lt"/>
              </a:rPr>
              <a:t>необхідно отримати, замість опису </a:t>
            </a:r>
            <a:r>
              <a:rPr lang="uk-UA" sz="2200" dirty="0">
                <a:solidFill>
                  <a:srgbClr val="0000CC"/>
                </a:solidFill>
                <a:latin typeface="+mn-lt"/>
              </a:rPr>
              <a:t>послідовності дій</a:t>
            </a:r>
            <a:r>
              <a:rPr lang="uk-UA" sz="2200" dirty="0">
                <a:latin typeface="+mn-lt"/>
              </a:rPr>
              <a:t> отримання цього результату.</a:t>
            </a:r>
            <a:endParaRPr lang="en-US" sz="2200" dirty="0">
              <a:latin typeface="+mn-lt"/>
            </a:endParaRPr>
          </a:p>
          <a:p>
            <a:endParaRPr lang="uk-UA" sz="2200" dirty="0">
              <a:solidFill>
                <a:srgbClr val="006600"/>
              </a:solidFill>
              <a:latin typeface="+mn-lt"/>
            </a:endParaRPr>
          </a:p>
          <a:p>
            <a:r>
              <a:rPr lang="uk-UA" sz="2200" dirty="0">
                <a:solidFill>
                  <a:srgbClr val="006600"/>
                </a:solidFill>
                <a:latin typeface="+mn-lt"/>
              </a:rPr>
              <a:t>Приклад</a:t>
            </a:r>
            <a:r>
              <a:rPr lang="uk-UA" sz="2200" dirty="0">
                <a:latin typeface="+mn-lt"/>
              </a:rPr>
              <a:t>:</a:t>
            </a:r>
          </a:p>
          <a:p>
            <a:r>
              <a:rPr lang="uk-UA" sz="2200" dirty="0" err="1">
                <a:latin typeface="+mn-lt"/>
              </a:rPr>
              <a:t>Веб-сторінки</a:t>
            </a:r>
            <a:r>
              <a:rPr lang="uk-UA" sz="2200" dirty="0">
                <a:latin typeface="+mn-lt"/>
              </a:rPr>
              <a:t> HTML — декларативні, оскільки вони описують, </a:t>
            </a:r>
            <a:r>
              <a:rPr lang="uk-UA" sz="2200" i="1" dirty="0">
                <a:latin typeface="+mn-lt"/>
              </a:rPr>
              <a:t>що</a:t>
            </a:r>
            <a:r>
              <a:rPr lang="uk-UA" sz="2200" dirty="0">
                <a:latin typeface="+mn-lt"/>
              </a:rPr>
              <a:t> містить сторінка та </a:t>
            </a:r>
            <a:r>
              <a:rPr lang="uk-UA" sz="2200" i="1" dirty="0">
                <a:latin typeface="+mn-lt"/>
              </a:rPr>
              <a:t>що</a:t>
            </a:r>
            <a:r>
              <a:rPr lang="uk-UA" sz="2200" dirty="0">
                <a:latin typeface="+mn-lt"/>
              </a:rPr>
              <a:t> має </a:t>
            </a:r>
            <a:r>
              <a:rPr lang="uk-UA" sz="2200" dirty="0" smtClean="0">
                <a:latin typeface="+mn-lt"/>
              </a:rPr>
              <a:t>відображатись, наприклад:</a:t>
            </a:r>
            <a:endParaRPr lang="uk-UA" sz="2200" dirty="0">
              <a:latin typeface="+mn-lt"/>
            </a:endParaRP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заголовок,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шрифт,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текст, </a:t>
            </a:r>
          </a:p>
          <a:p>
            <a:pPr lvl="2"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 dirty="0">
                <a:latin typeface="+mn-lt"/>
              </a:rPr>
              <a:t>зображення,</a:t>
            </a:r>
          </a:p>
          <a:p>
            <a:r>
              <a:rPr lang="uk-UA" sz="2200" dirty="0">
                <a:latin typeface="+mn-lt"/>
              </a:rPr>
              <a:t>але </a:t>
            </a:r>
            <a:r>
              <a:rPr lang="uk-UA" sz="2200" i="1" dirty="0">
                <a:latin typeface="+mn-lt"/>
              </a:rPr>
              <a:t>не містить </a:t>
            </a:r>
            <a:r>
              <a:rPr lang="uk-UA" sz="2200" i="1" dirty="0" smtClean="0">
                <a:latin typeface="+mn-lt"/>
              </a:rPr>
              <a:t>інструкцій, </a:t>
            </a:r>
            <a:r>
              <a:rPr lang="uk-UA" sz="2200" i="1" dirty="0">
                <a:latin typeface="+mn-lt"/>
              </a:rPr>
              <a:t>як</a:t>
            </a:r>
            <a:r>
              <a:rPr lang="uk-UA" sz="2200" dirty="0">
                <a:latin typeface="+mn-lt"/>
              </a:rPr>
              <a:t> її слід відображати.</a:t>
            </a:r>
            <a:endParaRPr lang="en-US" sz="2200" dirty="0">
              <a:latin typeface="+mn-lt"/>
            </a:endParaRP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2051050" y="0"/>
            <a:ext cx="6312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Декларативне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0244" name="AutoShape 6" descr="Z"/>
          <p:cNvSpPr>
            <a:spLocks noChangeAspect="1" noChangeArrowheads="1"/>
          </p:cNvSpPr>
          <p:nvPr/>
        </p:nvSpPr>
        <p:spPr bwMode="auto">
          <a:xfrm>
            <a:off x="0" y="-25400"/>
            <a:ext cx="1819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2051050" y="0"/>
            <a:ext cx="6312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</a:rPr>
              <a:t>Декларативне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програмування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267" name="AutoShape 4" descr="Z"/>
          <p:cNvSpPr>
            <a:spLocks noChangeAspect="1" noChangeArrowheads="1"/>
          </p:cNvSpPr>
          <p:nvPr/>
        </p:nvSpPr>
        <p:spPr bwMode="auto">
          <a:xfrm>
            <a:off x="0" y="-25400"/>
            <a:ext cx="18192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uk-UA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11188" y="1392992"/>
            <a:ext cx="80645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uk-UA" sz="2200" dirty="0"/>
              <a:t>Декларативне програмування </a:t>
            </a:r>
            <a:r>
              <a:rPr lang="uk-UA" sz="2200" dirty="0" smtClean="0"/>
              <a:t>- це </a:t>
            </a:r>
            <a:r>
              <a:rPr lang="uk-UA" sz="2200" dirty="0"/>
              <a:t>програмна парадигма, яка </a:t>
            </a:r>
            <a:r>
              <a:rPr lang="uk-UA" sz="2200" dirty="0">
                <a:solidFill>
                  <a:srgbClr val="0000CC"/>
                </a:solidFill>
              </a:rPr>
              <a:t>виражає логіку обчислення</a:t>
            </a:r>
            <a:r>
              <a:rPr lang="uk-UA" sz="2200" dirty="0"/>
              <a:t>, не описуючи його потік контролю. 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uk-UA" sz="2200" dirty="0"/>
              <a:t>Багато мов, що застосовують цей стиль, намагаються мінімізувати або </a:t>
            </a:r>
            <a:r>
              <a:rPr lang="uk-UA" sz="2200" dirty="0">
                <a:solidFill>
                  <a:srgbClr val="0000CC"/>
                </a:solidFill>
              </a:rPr>
              <a:t>усунути побічні ефекти</a:t>
            </a:r>
            <a:r>
              <a:rPr lang="uk-UA" sz="2200" dirty="0"/>
              <a:t>, описуючи те, чого програма повинна досягти, замість того, щоб описати, як цього досягти.</a:t>
            </a:r>
          </a:p>
          <a:p>
            <a:pPr>
              <a:buClr>
                <a:srgbClr val="0000CC"/>
              </a:buClr>
              <a:buFont typeface="Wingdings" pitchFamily="2" charset="2"/>
              <a:buChar char="Ш"/>
            </a:pPr>
            <a:r>
              <a:rPr lang="uk-UA" sz="2200" dirty="0"/>
              <a:t>Декларативне програмування часто розглядає </a:t>
            </a:r>
            <a:endParaRPr lang="uk-UA" sz="2200" dirty="0" smtClean="0"/>
          </a:p>
          <a:p>
            <a:pPr marL="342900" indent="-342900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200" dirty="0">
                <a:solidFill>
                  <a:srgbClr val="0000CC"/>
                </a:solidFill>
              </a:rPr>
              <a:t> </a:t>
            </a:r>
            <a:r>
              <a:rPr lang="uk-UA" sz="2200" dirty="0" smtClean="0">
                <a:solidFill>
                  <a:srgbClr val="0000CC"/>
                </a:solidFill>
              </a:rPr>
              <a:t>  програми </a:t>
            </a:r>
            <a:r>
              <a:rPr lang="uk-UA" sz="2200" dirty="0" smtClean="0">
                <a:solidFill>
                  <a:srgbClr val="0000CC"/>
                </a:solidFill>
              </a:rPr>
              <a:t>- як</a:t>
            </a:r>
            <a:r>
              <a:rPr lang="uk-UA" sz="2200" dirty="0" smtClean="0"/>
              <a:t> </a:t>
            </a:r>
            <a:r>
              <a:rPr lang="uk-UA" sz="2200" dirty="0">
                <a:solidFill>
                  <a:srgbClr val="0000CC"/>
                </a:solidFill>
              </a:rPr>
              <a:t>теорії формальної логіки</a:t>
            </a:r>
            <a:r>
              <a:rPr lang="uk-UA" sz="2200" dirty="0"/>
              <a:t>, </a:t>
            </a:r>
            <a:endParaRPr lang="uk-UA" sz="2200" dirty="0" smtClean="0"/>
          </a:p>
          <a:p>
            <a:pPr marL="342900" indent="-342900">
              <a:buClr>
                <a:srgbClr val="CC3300"/>
              </a:buClr>
              <a:buFont typeface="Wingdings" pitchFamily="2" charset="2"/>
              <a:buChar char="q"/>
            </a:pPr>
            <a:r>
              <a:rPr lang="uk-UA" sz="2200" dirty="0">
                <a:solidFill>
                  <a:srgbClr val="CC3300"/>
                </a:solidFill>
              </a:rPr>
              <a:t> </a:t>
            </a:r>
            <a:r>
              <a:rPr lang="uk-UA" sz="2200" dirty="0" smtClean="0">
                <a:solidFill>
                  <a:srgbClr val="CC3300"/>
                </a:solidFill>
              </a:rPr>
              <a:t>  обчислення </a:t>
            </a:r>
            <a:r>
              <a:rPr lang="uk-UA" sz="2200" dirty="0">
                <a:solidFill>
                  <a:srgbClr val="CC3300"/>
                </a:solidFill>
              </a:rPr>
              <a:t>- як виводи в тому логічному просторі. </a:t>
            </a:r>
          </a:p>
          <a:p>
            <a:pPr>
              <a:buClr>
                <a:srgbClr val="0000CC"/>
              </a:buClr>
              <a:buFont typeface="Wingdings" pitchFamily="2" charset="2"/>
              <a:buNone/>
            </a:pPr>
            <a:endParaRPr lang="uk-UA" sz="22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ChangeArrowheads="1"/>
          </p:cNvSpPr>
          <p:nvPr/>
        </p:nvSpPr>
        <p:spPr bwMode="auto">
          <a:xfrm>
            <a:off x="684213" y="1009650"/>
            <a:ext cx="7993062" cy="210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/>
              <a:t>Інше визначення:</a:t>
            </a:r>
          </a:p>
          <a:p>
            <a:endParaRPr lang="uk-UA" sz="2200"/>
          </a:p>
          <a:p>
            <a:r>
              <a:rPr lang="uk-UA" sz="2200"/>
              <a:t>Програма «декларативна», якщо її написано винятково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/>
              <a:t> функціональною мовою програмування,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/>
              <a:t> логічною мовою програмування, </a:t>
            </a:r>
          </a:p>
          <a:p>
            <a:pPr>
              <a:buClr>
                <a:srgbClr val="0000CC"/>
              </a:buClr>
              <a:buFont typeface="Wingdings" pitchFamily="2" charset="2"/>
              <a:buChar char="v"/>
            </a:pPr>
            <a:r>
              <a:rPr lang="uk-UA" sz="2200"/>
              <a:t> або мовою обмежень. 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2051050" y="0"/>
            <a:ext cx="5507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800" b="1">
                <a:solidFill>
                  <a:schemeClr val="bg1"/>
                </a:solidFill>
              </a:rPr>
              <a:t>Декларативне програмування</a:t>
            </a: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501650" y="3357563"/>
            <a:ext cx="86423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sz="2000"/>
              <a:t>Назва «Декларативна мова» іноді використовується, щоб згрупувати всі ці мови програмування та протиставити їх імперативним мовам програмування.</a:t>
            </a:r>
            <a:endParaRPr lang="en-US" sz="2000"/>
          </a:p>
        </p:txBody>
      </p:sp>
      <p:sp>
        <p:nvSpPr>
          <p:cNvPr id="15365" name="Rectangle 8"/>
          <p:cNvSpPr>
            <a:spLocks noChangeArrowheads="1"/>
          </p:cNvSpPr>
          <p:nvPr/>
        </p:nvSpPr>
        <p:spPr bwMode="auto">
          <a:xfrm>
            <a:off x="468313" y="4503738"/>
            <a:ext cx="8351837" cy="1320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/>
            <a:r>
              <a:rPr lang="uk-UA" sz="2000" dirty="0">
                <a:solidFill>
                  <a:srgbClr val="000099"/>
                </a:solidFill>
              </a:rPr>
              <a:t>Д</a:t>
            </a:r>
            <a:r>
              <a:rPr lang="en-US" sz="2000" dirty="0" err="1">
                <a:solidFill>
                  <a:srgbClr val="000099"/>
                </a:solidFill>
              </a:rPr>
              <a:t>екларативні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мови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наз</a:t>
            </a:r>
            <a:r>
              <a:rPr lang="uk-UA" sz="2000" dirty="0" err="1">
                <a:solidFill>
                  <a:srgbClr val="000099"/>
                </a:solidFill>
              </a:rPr>
              <a:t>ивають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мовами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b="1" dirty="0" err="1">
                <a:solidFill>
                  <a:srgbClr val="000099"/>
                </a:solidFill>
              </a:rPr>
              <a:t>надвисокого</a:t>
            </a:r>
            <a:r>
              <a:rPr lang="en-US" sz="2000" b="1" dirty="0">
                <a:solidFill>
                  <a:srgbClr val="000099"/>
                </a:solidFill>
              </a:rPr>
              <a:t> </a:t>
            </a:r>
            <a:r>
              <a:rPr lang="en-US" sz="2000" b="1" dirty="0" err="1">
                <a:solidFill>
                  <a:srgbClr val="000099"/>
                </a:solidFill>
              </a:rPr>
              <a:t>або</a:t>
            </a:r>
            <a:r>
              <a:rPr lang="en-US" sz="2000" b="1" dirty="0">
                <a:solidFill>
                  <a:srgbClr val="000099"/>
                </a:solidFill>
              </a:rPr>
              <a:t> </a:t>
            </a:r>
            <a:r>
              <a:rPr lang="en-US" sz="2000" b="1" dirty="0" err="1">
                <a:solidFill>
                  <a:srgbClr val="000099"/>
                </a:solidFill>
              </a:rPr>
              <a:t>найвищого</a:t>
            </a:r>
            <a:r>
              <a:rPr lang="en-US" sz="2000" b="1" dirty="0">
                <a:solidFill>
                  <a:srgbClr val="000099"/>
                </a:solidFill>
              </a:rPr>
              <a:t> </a:t>
            </a:r>
            <a:r>
              <a:rPr lang="en-US" sz="2000" b="1" dirty="0" err="1">
                <a:solidFill>
                  <a:srgbClr val="000099"/>
                </a:solidFill>
              </a:rPr>
              <a:t>рівня</a:t>
            </a:r>
            <a:r>
              <a:rPr lang="en-US" sz="2000" dirty="0">
                <a:solidFill>
                  <a:srgbClr val="000099"/>
                </a:solidFill>
              </a:rPr>
              <a:t>, </a:t>
            </a:r>
            <a:r>
              <a:rPr lang="en-US" sz="2000" dirty="0" err="1">
                <a:solidFill>
                  <a:srgbClr val="000099"/>
                </a:solidFill>
              </a:rPr>
              <a:t>оскільки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вони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дуже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близькі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до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людської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мови</a:t>
            </a:r>
            <a:r>
              <a:rPr lang="en-US" sz="2000" dirty="0">
                <a:solidFill>
                  <a:srgbClr val="000099"/>
                </a:solidFill>
              </a:rPr>
              <a:t> і </a:t>
            </a:r>
            <a:r>
              <a:rPr lang="en-US" sz="2000" dirty="0" err="1">
                <a:solidFill>
                  <a:srgbClr val="000099"/>
                </a:solidFill>
              </a:rPr>
              <a:t>людського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  <a:r>
              <a:rPr lang="en-US" sz="2000" dirty="0" err="1">
                <a:solidFill>
                  <a:srgbClr val="000099"/>
                </a:solidFill>
              </a:rPr>
              <a:t>мислення</a:t>
            </a:r>
            <a:r>
              <a:rPr lang="en-US" sz="2000" dirty="0">
                <a:solidFill>
                  <a:srgbClr val="000099"/>
                </a:solidFill>
              </a:rPr>
              <a:t>.</a:t>
            </a:r>
          </a:p>
          <a:p>
            <a:pPr algn="ctr" eaLnBrk="0" hangingPunct="0"/>
            <a:endParaRPr lang="en-US" sz="2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ChangeArrowheads="1"/>
          </p:cNvSpPr>
          <p:nvPr/>
        </p:nvSpPr>
        <p:spPr bwMode="auto">
          <a:xfrm>
            <a:off x="899592" y="-77787"/>
            <a:ext cx="82444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</a:rPr>
              <a:t>Стиль </a:t>
            </a:r>
            <a:r>
              <a:rPr lang="uk-UA" sz="2800" b="1" dirty="0" smtClean="0">
                <a:solidFill>
                  <a:schemeClr val="bg1"/>
                </a:solidFill>
              </a:rPr>
              <a:t>подання д</a:t>
            </a:r>
            <a:r>
              <a:rPr lang="ru-RU" sz="2800" b="1" dirty="0" err="1" smtClean="0">
                <a:solidFill>
                  <a:schemeClr val="bg1"/>
                </a:solidFill>
              </a:rPr>
              <a:t>екларативних</a:t>
            </a:r>
            <a:r>
              <a:rPr lang="ru-RU" sz="2800" b="1" dirty="0" smtClean="0">
                <a:solidFill>
                  <a:schemeClr val="bg1"/>
                </a:solidFill>
              </a:rPr>
              <a:t> </a:t>
            </a:r>
            <a:r>
              <a:rPr lang="ru-RU" sz="2800" b="1" dirty="0" err="1" smtClean="0">
                <a:solidFill>
                  <a:schemeClr val="bg1"/>
                </a:solidFill>
              </a:rPr>
              <a:t>програм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323850" y="1412875"/>
            <a:ext cx="8496300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buFontTx/>
              <a:buAutoNum type="arabicPeriod"/>
              <a:tabLst>
                <a:tab pos="457200" algn="l"/>
              </a:tabLst>
            </a:pPr>
            <a:r>
              <a:rPr lang="uk-UA" sz="2000"/>
              <a:t>Програма є сукупністю тверджень, що описують фрагмент предметної області або ситуацію, що склалася; </a:t>
            </a:r>
          </a:p>
          <a:p>
            <a:pPr marL="381000" indent="-381000">
              <a:buFontTx/>
              <a:buAutoNum type="arabicPeriod"/>
              <a:tabLst>
                <a:tab pos="457200" algn="l"/>
              </a:tabLst>
            </a:pPr>
            <a:r>
              <a:rPr lang="uk-UA" sz="2000"/>
              <a:t>Описується результат (його властивості), а не методи його досягнення.</a:t>
            </a:r>
          </a:p>
          <a:p>
            <a:pPr marL="381000" indent="-381000">
              <a:buFontTx/>
              <a:buAutoNum type="arabicPeriod"/>
              <a:tabLst>
                <a:tab pos="457200" algn="l"/>
              </a:tabLst>
            </a:pPr>
            <a:r>
              <a:rPr lang="uk-UA" sz="2000"/>
              <a:t>Програмуючи в декларативному стилі, програміст повинен описати, що треба вирішувати.</a:t>
            </a:r>
          </a:p>
          <a:p>
            <a:pPr marL="381000" indent="-381000">
              <a:buFontTx/>
              <a:buAutoNum type="arabicPeriod"/>
              <a:tabLst>
                <a:tab pos="457200" algn="l"/>
              </a:tabLst>
            </a:pPr>
            <a:r>
              <a:rPr lang="uk-UA" sz="2000"/>
              <a:t>В основі декларативних мов лежить формалізована людська логіка. </a:t>
            </a:r>
          </a:p>
          <a:p>
            <a:pPr marL="381000" indent="-381000">
              <a:buFontTx/>
              <a:buAutoNum type="arabicPeriod"/>
              <a:tabLst>
                <a:tab pos="457200" algn="l"/>
              </a:tabLst>
            </a:pPr>
            <a:r>
              <a:rPr lang="uk-UA" sz="2000"/>
              <a:t>Людина лише описує вирішувану задачу, а пошуком рішення займається імперативна система програмування. </a:t>
            </a: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2484438" y="908050"/>
            <a:ext cx="4021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400" b="1" dirty="0"/>
              <a:t>Стиль подання програми</a:t>
            </a:r>
            <a:endParaRPr lang="ru-RU" sz="2400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395288" y="5081634"/>
            <a:ext cx="835342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81000" indent="-381000">
              <a:buFontTx/>
              <a:buChar char="•"/>
            </a:pPr>
            <a:endParaRPr lang="uk-UA" sz="2200" dirty="0"/>
          </a:p>
          <a:p>
            <a:pPr marL="381000" indent="-381000"/>
            <a:r>
              <a:rPr lang="uk-UA" sz="2200" dirty="0" smtClean="0"/>
              <a:t>, </a:t>
            </a:r>
            <a:endParaRPr lang="en-US" sz="2200" dirty="0"/>
          </a:p>
        </p:txBody>
      </p:sp>
      <p:sp>
        <p:nvSpPr>
          <p:cNvPr id="12292" name="Text Box 7"/>
          <p:cNvSpPr txBox="1">
            <a:spLocks noChangeArrowheads="1"/>
          </p:cNvSpPr>
          <p:nvPr/>
        </p:nvSpPr>
        <p:spPr bwMode="auto">
          <a:xfrm>
            <a:off x="899592" y="15528"/>
            <a:ext cx="8352928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300" b="1" dirty="0">
                <a:solidFill>
                  <a:schemeClr val="bg1"/>
                </a:solidFill>
              </a:rPr>
              <a:t>Відмінності імперативних програм від декларативних </a:t>
            </a:r>
            <a:endParaRPr lang="ru-RU" sz="23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36710"/>
              </p:ext>
            </p:extLst>
          </p:nvPr>
        </p:nvGraphicFramePr>
        <p:xfrm>
          <a:off x="179512" y="1268760"/>
          <a:ext cx="8784975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573"/>
                <a:gridCol w="4615402"/>
              </a:tblGrid>
              <a:tr h="360040">
                <a:tc>
                  <a:txBody>
                    <a:bodyPr/>
                    <a:lstStyle/>
                    <a:p>
                      <a:r>
                        <a:rPr lang="uk-UA" sz="1800" b="1" dirty="0" smtClean="0">
                          <a:solidFill>
                            <a:srgbClr val="0000CC"/>
                          </a:solidFill>
                        </a:rPr>
                        <a:t>Імперативні програми</a:t>
                      </a:r>
                      <a:r>
                        <a:rPr lang="uk-UA" sz="1800" b="1" dirty="0" smtClean="0"/>
                        <a:t>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Декларативні програми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5224"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rgbClr val="0000CC"/>
                          </a:solidFill>
                        </a:rPr>
                        <a:t>Для отримання результатів явно конкретизують алгоритм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Для отримання результатів явно конкретизують мету</a:t>
                      </a:r>
                      <a:endParaRPr lang="ru-RU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>
                          <a:solidFill>
                            <a:srgbClr val="0000CC"/>
                          </a:solidFill>
                        </a:rPr>
                        <a:t>Повільніший темп розробки програм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Значно більша швидкість розробки застосувань</a:t>
                      </a:r>
                      <a:endParaRPr lang="ru-RU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>
                          <a:solidFill>
                            <a:srgbClr val="0000CC"/>
                          </a:solidFill>
                        </a:rPr>
                        <a:t>Більший за розміром</a:t>
                      </a:r>
                      <a:r>
                        <a:rPr lang="uk-UA" baseline="0" dirty="0" smtClean="0">
                          <a:solidFill>
                            <a:srgbClr val="0000CC"/>
                          </a:solidFill>
                        </a:rPr>
                        <a:t> програмний код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Значно менший розмір початкового коду</a:t>
                      </a:r>
                      <a:endParaRPr lang="ru-RU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>
                          <a:solidFill>
                            <a:srgbClr val="0000CC"/>
                          </a:solidFill>
                        </a:rPr>
                        <a:t>Труднощі із обробкою</a:t>
                      </a:r>
                      <a:r>
                        <a:rPr lang="uk-UA" baseline="0" dirty="0" smtClean="0">
                          <a:solidFill>
                            <a:srgbClr val="0000CC"/>
                          </a:solidFill>
                        </a:rPr>
                        <a:t> знань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Легкість запису знань на декларативних мовах</a:t>
                      </a:r>
                      <a:endParaRPr lang="ru-RU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uk-UA" dirty="0" smtClean="0">
                          <a:solidFill>
                            <a:srgbClr val="0000CC"/>
                          </a:solidFill>
                        </a:rPr>
                        <a:t>Іноді важкість розуміння</a:t>
                      </a:r>
                      <a:r>
                        <a:rPr lang="uk-UA" baseline="0" dirty="0" smtClean="0">
                          <a:solidFill>
                            <a:srgbClr val="0000CC"/>
                          </a:solidFill>
                        </a:rPr>
                        <a:t> програми</a:t>
                      </a:r>
                      <a:endParaRPr lang="ru-RU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Зрозуміліші, в порівнянні з імперативними мовами, програми</a:t>
                      </a:r>
                      <a:endParaRPr lang="ru-RU" dirty="0">
                        <a:solidFill>
                          <a:srgbClr val="CC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dirty="0" smtClean="0">
                          <a:solidFill>
                            <a:srgbClr val="006600"/>
                          </a:solidFill>
                        </a:rPr>
                        <a:t>Наприклад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dirty="0" smtClean="0"/>
                        <a:t>Алгоритм </a:t>
                      </a:r>
                      <a:r>
                        <a:rPr lang="uk-UA" dirty="0" err="1" smtClean="0"/>
                        <a:t>Дейкстри</a:t>
                      </a:r>
                      <a:r>
                        <a:rPr lang="uk-UA" dirty="0" smtClean="0"/>
                        <a:t> пошуку мінімального маршруту  конкретизує послідовність дій та умов для отримання результату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800" dirty="0" smtClean="0"/>
                        <a:t>інструкція </a:t>
                      </a:r>
                      <a:r>
                        <a:rPr lang="uk-UA" sz="1800" dirty="0" smtClean="0">
                          <a:solidFill>
                            <a:srgbClr val="CC3300"/>
                          </a:solidFill>
                        </a:rPr>
                        <a:t>вибірки SQL </a:t>
                      </a:r>
                      <a:r>
                        <a:rPr lang="uk-UA" sz="1800" dirty="0" smtClean="0"/>
                        <a:t>конкретизує властивості даних, які слід отримати від бази даних, але не процес отримання цих даних.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899592" y="5946378"/>
            <a:ext cx="8656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  <a:p>
            <a:pPr>
              <a:tabLst>
                <a:tab pos="457200" algn="l"/>
              </a:tabLst>
            </a:pPr>
            <a:r>
              <a:rPr lang="uk-UA" sz="1600" dirty="0" smtClean="0"/>
              <a:t>,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ChangeArrowheads="1"/>
          </p:cNvSpPr>
          <p:nvPr/>
        </p:nvSpPr>
        <p:spPr bwMode="auto">
          <a:xfrm>
            <a:off x="827088" y="0"/>
            <a:ext cx="89531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ru-RU" sz="2800" b="1" dirty="0" err="1" smtClean="0">
                <a:solidFill>
                  <a:schemeClr val="bg1"/>
                </a:solidFill>
              </a:rPr>
              <a:t>Різновиди</a:t>
            </a:r>
            <a:r>
              <a:rPr lang="ru-RU" sz="2800" b="1" dirty="0" smtClean="0">
                <a:solidFill>
                  <a:schemeClr val="bg1"/>
                </a:solidFill>
              </a:rPr>
              <a:t> декларативного </a:t>
            </a:r>
            <a:r>
              <a:rPr lang="ru-RU" sz="2800" b="1" dirty="0" err="1">
                <a:solidFill>
                  <a:schemeClr val="bg1"/>
                </a:solidFill>
              </a:rPr>
              <a:t>програмування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6387" name="Text Box 5"/>
          <p:cNvSpPr txBox="1">
            <a:spLocks noChangeArrowheads="1"/>
          </p:cNvSpPr>
          <p:nvPr/>
        </p:nvSpPr>
        <p:spPr bwMode="auto">
          <a:xfrm>
            <a:off x="2266950" y="1771650"/>
            <a:ext cx="4032250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uk-UA" sz="2000"/>
              <a:t>Декларативне програмування </a:t>
            </a:r>
          </a:p>
          <a:p>
            <a:pPr eaLnBrk="1" hangingPunct="1"/>
            <a:r>
              <a:rPr lang="uk-UA" sz="2000"/>
              <a:t>(</a:t>
            </a:r>
            <a:r>
              <a:rPr lang="uk-UA" sz="2000" i="1"/>
              <a:t>Declarative programming</a:t>
            </a:r>
            <a:r>
              <a:rPr lang="uk-UA" sz="2000"/>
              <a:t>)</a:t>
            </a:r>
            <a:endParaRPr lang="ru-RU" sz="200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427538" y="3068638"/>
            <a:ext cx="4392934" cy="70788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lvl="1"/>
            <a:r>
              <a:rPr lang="uk-UA" sz="2000" dirty="0"/>
              <a:t>Функціональне програмування </a:t>
            </a:r>
          </a:p>
          <a:p>
            <a:pPr lvl="1"/>
            <a:r>
              <a:rPr lang="uk-UA" sz="2000" dirty="0"/>
              <a:t>(</a:t>
            </a:r>
            <a:r>
              <a:rPr lang="uk-UA" sz="2000" i="1" dirty="0" err="1"/>
              <a:t>Functional</a:t>
            </a:r>
            <a:r>
              <a:rPr lang="uk-UA" sz="2000" i="1" dirty="0"/>
              <a:t> </a:t>
            </a:r>
            <a:r>
              <a:rPr lang="uk-UA" sz="2000" i="1" dirty="0" err="1"/>
              <a:t>programming</a:t>
            </a:r>
            <a:r>
              <a:rPr lang="uk-UA" sz="2000" dirty="0"/>
              <a:t>) </a:t>
            </a: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827088" y="3068638"/>
            <a:ext cx="2924175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chemeClr val="tx1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uk-UA" sz="2000"/>
              <a:t>Логічне програмування</a:t>
            </a:r>
          </a:p>
          <a:p>
            <a:r>
              <a:rPr lang="uk-UA" sz="2000"/>
              <a:t>(</a:t>
            </a:r>
            <a:r>
              <a:rPr lang="en-US" sz="2000"/>
              <a:t>logic programming)</a:t>
            </a:r>
            <a:endParaRPr lang="ru-RU" sz="2000"/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 flipH="1">
            <a:off x="2914650" y="2492375"/>
            <a:ext cx="6477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4354513" y="2492375"/>
            <a:ext cx="64928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fade thruBlk="1"/>
  </p:transition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ua1">
  <a:themeElements>
    <a:clrScheme name="ua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ua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a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2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12_Media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5385</TotalTime>
  <Words>1183</Words>
  <Application>Microsoft Office PowerPoint</Application>
  <PresentationFormat>Экран (4:3)</PresentationFormat>
  <Paragraphs>184</Paragraphs>
  <Slides>28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Wingdings</vt:lpstr>
      <vt:lpstr>Tw Cen MT</vt:lpstr>
      <vt:lpstr>Tahoma</vt:lpstr>
      <vt:lpstr>Calibri</vt:lpstr>
      <vt:lpstr>Wingdings 2</vt:lpstr>
      <vt:lpstr>Times New Roman</vt:lpstr>
      <vt:lpstr>ua1</vt:lpstr>
      <vt:lpstr>12_Median</vt:lpstr>
      <vt:lpstr>Фотография Photo Editor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    Ковалюк Т.В. НТУУ «КПІ» tkovalyuk@mail.ru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ДИСТАНЦИОННОГО ОБУЧЕНИ</dc:title>
  <dc:creator>WhiteFox</dc:creator>
  <cp:lastModifiedBy>Администратор</cp:lastModifiedBy>
  <cp:revision>420</cp:revision>
  <dcterms:created xsi:type="dcterms:W3CDTF">2007-02-07T08:30:43Z</dcterms:created>
  <dcterms:modified xsi:type="dcterms:W3CDTF">2018-09-03T19:08:59Z</dcterms:modified>
</cp:coreProperties>
</file>