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310" r:id="rId4"/>
    <p:sldId id="258" r:id="rId5"/>
    <p:sldId id="344" r:id="rId6"/>
    <p:sldId id="345" r:id="rId7"/>
    <p:sldId id="346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47" r:id="rId18"/>
    <p:sldId id="357" r:id="rId19"/>
    <p:sldId id="358" r:id="rId20"/>
    <p:sldId id="359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70" r:id="rId30"/>
    <p:sldId id="369" r:id="rId31"/>
    <p:sldId id="360" r:id="rId32"/>
    <p:sldId id="331" r:id="rId33"/>
    <p:sldId id="374" r:id="rId34"/>
    <p:sldId id="375" r:id="rId35"/>
    <p:sldId id="376" r:id="rId36"/>
    <p:sldId id="378" r:id="rId37"/>
    <p:sldId id="311" r:id="rId38"/>
    <p:sldId id="274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00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53" d="100"/>
          <a:sy n="53" d="100"/>
        </p:scale>
        <p:origin x="-2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3305-0669-4187-B053-04634DAC3092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7EC5D-23C8-4C01-A532-DB2E21CE9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8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635267"/>
            <a:ext cx="9144000" cy="173255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9144000" cy="126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4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12115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A93F-7432-4DD2-B5D6-A9E2A82C0472}" type="datetime1">
              <a:rPr lang="ru-RU" smtClean="0"/>
              <a:t>26.10.2018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C68D-FF80-4D4E-BAF3-F6A29ED33A3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32069" y="6612106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Т.В. </a:t>
            </a:r>
            <a:r>
              <a:rPr lang="uk-UA" dirty="0" err="1" smtClean="0"/>
              <a:t>Ковалюк</a:t>
            </a:r>
            <a:r>
              <a:rPr lang="uk-UA" dirty="0" smtClean="0"/>
              <a:t> Функціональне програмування КНУ </a:t>
            </a:r>
            <a:r>
              <a:rPr lang="uk-UA" dirty="0" err="1" smtClean="0"/>
              <a:t>ім</a:t>
            </a:r>
            <a:r>
              <a:rPr lang="uk-UA" dirty="0" smtClean="0"/>
              <a:t> </a:t>
            </a:r>
            <a:r>
              <a:rPr lang="uk-UA" dirty="0" err="1" smtClean="0"/>
              <a:t>Т.Шевченка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0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09472" y="1321414"/>
            <a:ext cx="715670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Функціональне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програмування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0881" y="4425696"/>
            <a:ext cx="6233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400" b="1" dirty="0" smtClean="0"/>
              <a:t>Лектор </a:t>
            </a:r>
          </a:p>
          <a:p>
            <a:pPr algn="ctr"/>
            <a:r>
              <a:rPr lang="uk-UA" sz="2400" b="1" dirty="0" err="1" smtClean="0"/>
              <a:t>Ковалюк</a:t>
            </a:r>
            <a:r>
              <a:rPr lang="uk-UA" sz="2400" b="1" dirty="0" smtClean="0"/>
              <a:t> Тетяна </a:t>
            </a:r>
            <a:r>
              <a:rPr lang="ru-RU" sz="2400" b="1" dirty="0" smtClean="0"/>
              <a:t>В</a:t>
            </a:r>
            <a:r>
              <a:rPr lang="uk-UA" sz="2400" b="1" dirty="0" err="1" smtClean="0"/>
              <a:t>олодимирівна</a:t>
            </a:r>
            <a:r>
              <a:rPr lang="uk-UA" sz="2400" b="1" dirty="0" smtClean="0"/>
              <a:t>, </a:t>
            </a:r>
            <a:r>
              <a:rPr lang="uk-UA" sz="2400" b="1" dirty="0" err="1" smtClean="0"/>
              <a:t>к.т.н</a:t>
            </a:r>
            <a:r>
              <a:rPr lang="uk-UA" sz="2400" b="1" dirty="0" smtClean="0"/>
              <a:t>.</a:t>
            </a:r>
            <a:r>
              <a:rPr lang="en-US" sz="2400" b="1" dirty="0" smtClean="0"/>
              <a:t>,</a:t>
            </a:r>
            <a:r>
              <a:rPr lang="uk-UA" sz="2400" b="1" dirty="0" smtClean="0"/>
              <a:t> доц.</a:t>
            </a:r>
          </a:p>
          <a:p>
            <a:pPr algn="ctr"/>
            <a:r>
              <a:rPr lang="en-US" sz="2400" b="1" dirty="0" smtClean="0"/>
              <a:t>tkovalyuk@ukr.net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2516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36448" y="1000434"/>
            <a:ext cx="824179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dirty="0"/>
              <a:t>Тепер ми можемо випробувати процедури роботи з раціональними числами: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57795" y="1533620"/>
            <a:ext cx="3883152" cy="2554545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one-half (make-rat 1 2))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(print-rat one-half)</a:t>
            </a:r>
          </a:p>
          <a:p>
            <a:r>
              <a:rPr lang="uk-UA" sz="1600" i="1" dirty="0" smtClean="0">
                <a:solidFill>
                  <a:srgbClr val="FF0000"/>
                </a:solidFill>
              </a:rPr>
              <a:t>1</a:t>
            </a:r>
            <a:r>
              <a:rPr lang="en-US" sz="1600" i="1" dirty="0" smtClean="0">
                <a:solidFill>
                  <a:srgbClr val="FF0000"/>
                </a:solidFill>
              </a:rPr>
              <a:t>/2</a:t>
            </a:r>
            <a:endParaRPr lang="uk-UA" sz="1600" i="1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0000CC"/>
                </a:solidFill>
              </a:rPr>
              <a:t>(define one-third (make-rat 1 3))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(print-rat (add-rat one-half one-third))</a:t>
            </a:r>
          </a:p>
          <a:p>
            <a:r>
              <a:rPr lang="uk-UA" sz="1600" i="1" dirty="0">
                <a:solidFill>
                  <a:srgbClr val="FF0000"/>
                </a:solidFill>
              </a:rPr>
              <a:t>5/6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(print-rat (</a:t>
            </a:r>
            <a:r>
              <a:rPr lang="en-US" sz="1600" dirty="0" err="1">
                <a:solidFill>
                  <a:srgbClr val="0000CC"/>
                </a:solidFill>
              </a:rPr>
              <a:t>mul</a:t>
            </a:r>
            <a:r>
              <a:rPr lang="en-US" sz="1600" dirty="0">
                <a:solidFill>
                  <a:srgbClr val="0000CC"/>
                </a:solidFill>
              </a:rPr>
              <a:t>-rat one-half one-third))</a:t>
            </a:r>
          </a:p>
          <a:p>
            <a:r>
              <a:rPr lang="uk-UA" sz="1600" i="1" dirty="0">
                <a:solidFill>
                  <a:srgbClr val="FF0000"/>
                </a:solidFill>
              </a:rPr>
              <a:t>1/6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(print-rat (add-rat one-third one-third))</a:t>
            </a:r>
          </a:p>
          <a:p>
            <a:r>
              <a:rPr lang="uk-UA" sz="1600" i="1" dirty="0">
                <a:solidFill>
                  <a:srgbClr val="FF0000"/>
                </a:solidFill>
              </a:rPr>
              <a:t>6/9</a:t>
            </a:r>
            <a:endParaRPr lang="uk-UA" sz="16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Приклад  </a:t>
            </a:r>
            <a:r>
              <a:rPr lang="uk-UA" sz="3200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використання </a:t>
            </a: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складених даних 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0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01225" y="4088535"/>
            <a:ext cx="88831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Для </a:t>
            </a:r>
            <a:r>
              <a:rPr lang="uk-UA" dirty="0"/>
              <a:t>побудови пари склеюємо два об'єкти за допомогою </a:t>
            </a:r>
            <a:r>
              <a:rPr lang="uk-UA" dirty="0" err="1">
                <a:solidFill>
                  <a:srgbClr val="0000CC"/>
                </a:solidFill>
              </a:rPr>
              <a:t>cons</a:t>
            </a:r>
            <a:r>
              <a:rPr lang="uk-UA" dirty="0"/>
              <a:t>, а за допомогою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/>
              <a:t>можемо </a:t>
            </a:r>
            <a:r>
              <a:rPr lang="uk-UA" dirty="0"/>
              <a:t>отримати їх назад. </a:t>
            </a:r>
            <a:endParaRPr lang="uk-UA" dirty="0" smtClean="0"/>
          </a:p>
          <a:p>
            <a:r>
              <a:rPr lang="uk-UA" dirty="0" smtClean="0"/>
              <a:t>Тобто </a:t>
            </a:r>
            <a:r>
              <a:rPr lang="uk-UA" dirty="0"/>
              <a:t>ці операції задовольняють </a:t>
            </a:r>
            <a:r>
              <a:rPr lang="uk-UA" dirty="0" smtClean="0"/>
              <a:t>умові</a:t>
            </a:r>
            <a:r>
              <a:rPr lang="uk-UA" dirty="0"/>
              <a:t>, що для будь-яких об'єктів </a:t>
            </a:r>
            <a:r>
              <a:rPr lang="uk-UA" dirty="0">
                <a:solidFill>
                  <a:srgbClr val="0000CC"/>
                </a:solidFill>
              </a:rPr>
              <a:t>x</a:t>
            </a:r>
            <a:r>
              <a:rPr lang="uk-UA" dirty="0"/>
              <a:t> і </a:t>
            </a:r>
            <a:r>
              <a:rPr lang="uk-UA" dirty="0">
                <a:solidFill>
                  <a:srgbClr val="0000CC"/>
                </a:solidFill>
              </a:rPr>
              <a:t>y</a:t>
            </a:r>
            <a:r>
              <a:rPr lang="uk-UA" dirty="0"/>
              <a:t>, якщо </a:t>
            </a:r>
            <a:r>
              <a:rPr lang="uk-UA" dirty="0">
                <a:solidFill>
                  <a:srgbClr val="0000CC"/>
                </a:solidFill>
              </a:rPr>
              <a:t>z</a:t>
            </a:r>
            <a:r>
              <a:rPr lang="uk-UA" dirty="0"/>
              <a:t> </a:t>
            </a:r>
            <a:r>
              <a:rPr lang="uk-UA" dirty="0">
                <a:solidFill>
                  <a:srgbClr val="0000CC"/>
                </a:solidFill>
              </a:rPr>
              <a:t>є (</a:t>
            </a:r>
            <a:r>
              <a:rPr lang="uk-UA" dirty="0" err="1">
                <a:solidFill>
                  <a:srgbClr val="0000CC"/>
                </a:solidFill>
              </a:rPr>
              <a:t>cons</a:t>
            </a:r>
            <a:r>
              <a:rPr lang="uk-UA" dirty="0">
                <a:solidFill>
                  <a:srgbClr val="0000CC"/>
                </a:solidFill>
              </a:rPr>
              <a:t> x y), </a:t>
            </a:r>
            <a:r>
              <a:rPr lang="uk-UA" dirty="0"/>
              <a:t>то </a:t>
            </a:r>
            <a:r>
              <a:rPr lang="uk-UA" dirty="0" smtClean="0">
                <a:solidFill>
                  <a:srgbClr val="0000CC"/>
                </a:solidFill>
              </a:rPr>
              <a:t>(</a:t>
            </a:r>
            <a:r>
              <a:rPr lang="en-US" dirty="0" smtClean="0">
                <a:solidFill>
                  <a:srgbClr val="0000CC"/>
                </a:solidFill>
              </a:rPr>
              <a:t>car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z)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>
                <a:solidFill>
                  <a:srgbClr val="0000CC"/>
                </a:solidFill>
              </a:rPr>
              <a:t>є x, а (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z) є y</a:t>
            </a:r>
            <a:r>
              <a:rPr lang="uk-UA" dirty="0" smtClean="0">
                <a:solidFill>
                  <a:srgbClr val="0000CC"/>
                </a:solidFill>
              </a:rPr>
              <a:t>.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77696" y="1028343"/>
            <a:ext cx="7363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загальному випадку основна </a:t>
            </a:r>
            <a:r>
              <a:rPr lang="uk-UA" b="1" dirty="0"/>
              <a:t>ідея абстракції </a:t>
            </a:r>
            <a:r>
              <a:rPr lang="uk-UA" dirty="0" smtClean="0"/>
              <a:t>даних </a:t>
            </a:r>
            <a:r>
              <a:rPr lang="uk-UA" dirty="0"/>
              <a:t>полягає в тому, щоб визначити для кожного типу об'єктів даних </a:t>
            </a:r>
            <a:r>
              <a:rPr lang="uk-UA" b="1" dirty="0"/>
              <a:t>набір </a:t>
            </a:r>
            <a:r>
              <a:rPr lang="uk-UA" b="1" dirty="0" smtClean="0"/>
              <a:t>базових операцій</a:t>
            </a:r>
            <a:r>
              <a:rPr lang="uk-UA" dirty="0"/>
              <a:t>, через які будуть виражатися всі дії з об'єктами цього типу, і </a:t>
            </a:r>
            <a:r>
              <a:rPr lang="uk-UA" dirty="0" smtClean="0"/>
              <a:t>потім при </a:t>
            </a:r>
            <a:r>
              <a:rPr lang="uk-UA" dirty="0"/>
              <a:t>роботі з даними </a:t>
            </a:r>
            <a:r>
              <a:rPr lang="uk-UA" b="1" dirty="0"/>
              <a:t>використовувати тільки цей набір операцій</a:t>
            </a:r>
            <a:r>
              <a:rPr lang="uk-UA" dirty="0"/>
              <a:t>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1097" y="934068"/>
            <a:ext cx="565659" cy="129460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43927" y="2772173"/>
            <a:ext cx="7797737" cy="92333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C00000"/>
                </a:solidFill>
              </a:rPr>
              <a:t>У загальному випадку можна вважати, що дані - це те, що визначається деяким </a:t>
            </a:r>
            <a:r>
              <a:rPr lang="uk-UA" dirty="0" smtClean="0">
                <a:solidFill>
                  <a:srgbClr val="C00000"/>
                </a:solidFill>
              </a:rPr>
              <a:t>набором селекторів </a:t>
            </a:r>
            <a:r>
              <a:rPr lang="uk-UA" dirty="0">
                <a:solidFill>
                  <a:srgbClr val="C00000"/>
                </a:solidFill>
              </a:rPr>
              <a:t>і конструкторів, а також деякими умовами, яким ці </a:t>
            </a:r>
            <a:r>
              <a:rPr lang="uk-UA" dirty="0" smtClean="0">
                <a:solidFill>
                  <a:srgbClr val="C00000"/>
                </a:solidFill>
              </a:rPr>
              <a:t>процедури повинні </a:t>
            </a:r>
            <a:r>
              <a:rPr lang="uk-UA" dirty="0">
                <a:solidFill>
                  <a:srgbClr val="C00000"/>
                </a:solidFill>
              </a:rPr>
              <a:t>задовольняти, щоб бути правильним поданням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01225" y="5504134"/>
            <a:ext cx="8441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Здатність працювати з процедурами як з об'єктами автоматично </a:t>
            </a:r>
            <a:r>
              <a:rPr lang="uk-UA" dirty="0" smtClean="0"/>
              <a:t>надає  </a:t>
            </a:r>
            <a:r>
              <a:rPr lang="uk-UA" dirty="0"/>
              <a:t>можливість</a:t>
            </a:r>
          </a:p>
          <a:p>
            <a:r>
              <a:rPr lang="uk-UA" dirty="0"/>
              <a:t>представляти складові дані.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04160" y="115510"/>
            <a:ext cx="3070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/>
              <a:t>Ще раз про дані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333131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0220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Ієрархічні дані і властивість замикання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440" y="1317768"/>
            <a:ext cx="2438400" cy="12847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21432" y="948436"/>
            <a:ext cx="6093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Подання пари </a:t>
            </a:r>
            <a:r>
              <a:rPr lang="it-IT" dirty="0" smtClean="0"/>
              <a:t>(cons </a:t>
            </a:r>
            <a:r>
              <a:rPr lang="it-IT" dirty="0"/>
              <a:t>1 2</a:t>
            </a:r>
            <a:r>
              <a:rPr lang="it-IT" dirty="0" smtClean="0"/>
              <a:t>)</a:t>
            </a:r>
            <a:r>
              <a:rPr lang="uk-UA" dirty="0" smtClean="0"/>
              <a:t> у вигляді  стрілочної діаграми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5176" y="2859084"/>
            <a:ext cx="875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Кожен </a:t>
            </a:r>
            <a:r>
              <a:rPr lang="uk-UA" dirty="0"/>
              <a:t>об'єкт зображується у вигляді стрілки (</a:t>
            </a:r>
            <a:r>
              <a:rPr lang="uk-UA" dirty="0" err="1"/>
              <a:t>pointer</a:t>
            </a:r>
            <a:r>
              <a:rPr lang="uk-UA" dirty="0"/>
              <a:t>), що вказує на якусь</a:t>
            </a:r>
          </a:p>
          <a:p>
            <a:r>
              <a:rPr lang="uk-UA" dirty="0" smtClean="0"/>
              <a:t>комірку. Комірка, </a:t>
            </a:r>
            <a:r>
              <a:rPr lang="uk-UA" dirty="0"/>
              <a:t>що зображає елементарний об'єкт, містить уявлення цього</a:t>
            </a:r>
          </a:p>
          <a:p>
            <a:r>
              <a:rPr lang="uk-UA" dirty="0"/>
              <a:t>об'єкта. Наприклад, комірка, відповідна числу, містить числову константу.</a:t>
            </a:r>
          </a:p>
          <a:p>
            <a:r>
              <a:rPr lang="uk-UA" dirty="0"/>
              <a:t>Зображення пари складається з двох </a:t>
            </a:r>
            <a:r>
              <a:rPr lang="uk-UA" dirty="0" smtClean="0"/>
              <a:t>комірок,  </a:t>
            </a:r>
            <a:r>
              <a:rPr lang="uk-UA" dirty="0"/>
              <a:t>ліва з них містить </a:t>
            </a:r>
            <a:r>
              <a:rPr lang="uk-UA" dirty="0" smtClean="0"/>
              <a:t>покажчик на </a:t>
            </a:r>
            <a:r>
              <a:rPr lang="uk-UA" dirty="0" err="1"/>
              <a:t>car</a:t>
            </a:r>
            <a:r>
              <a:rPr lang="uk-UA" dirty="0"/>
              <a:t> цієї пари, а права - її </a:t>
            </a:r>
            <a:r>
              <a:rPr lang="uk-UA" dirty="0" err="1"/>
              <a:t>cdr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55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5072" y="1073694"/>
            <a:ext cx="8948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Можливість створювати пари, елементи яких самі є парами, </a:t>
            </a:r>
            <a:r>
              <a:rPr lang="uk-UA" dirty="0" smtClean="0"/>
              <a:t>визначає </a:t>
            </a:r>
            <a:r>
              <a:rPr lang="uk-UA" dirty="0" err="1" smtClean="0"/>
              <a:t>спискову</a:t>
            </a:r>
            <a:r>
              <a:rPr lang="uk-UA" dirty="0" smtClean="0"/>
              <a:t> структуру </a:t>
            </a:r>
            <a:r>
              <a:rPr lang="uk-UA" dirty="0"/>
              <a:t>як </a:t>
            </a:r>
            <a:r>
              <a:rPr lang="uk-UA" dirty="0" smtClean="0"/>
              <a:t>засобу </a:t>
            </a:r>
            <a:r>
              <a:rPr lang="uk-UA" dirty="0"/>
              <a:t>представлення даних.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Ця </a:t>
            </a:r>
            <a:r>
              <a:rPr lang="uk-UA" dirty="0"/>
              <a:t>можливість називається властивістю замикання (</a:t>
            </a:r>
            <a:r>
              <a:rPr lang="uk-UA" dirty="0" err="1"/>
              <a:t>closure</a:t>
            </a:r>
            <a:r>
              <a:rPr lang="uk-UA" dirty="0"/>
              <a:t> </a:t>
            </a:r>
            <a:r>
              <a:rPr lang="uk-UA" dirty="0" err="1"/>
              <a:t>property</a:t>
            </a:r>
            <a:r>
              <a:rPr lang="uk-UA" dirty="0"/>
              <a:t>) для </a:t>
            </a:r>
            <a:r>
              <a:rPr lang="uk-UA" dirty="0" err="1"/>
              <a:t>cons</a:t>
            </a:r>
            <a:r>
              <a:rPr lang="uk-UA" dirty="0"/>
              <a:t>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У </a:t>
            </a:r>
            <a:r>
              <a:rPr lang="uk-UA" dirty="0"/>
              <a:t>загальному випадку, операція комбінування об'єктів даних має властивість замикання в тому </a:t>
            </a:r>
            <a:r>
              <a:rPr lang="uk-UA" dirty="0" smtClean="0"/>
              <a:t>випадку, якщо </a:t>
            </a:r>
            <a:r>
              <a:rPr lang="uk-UA" dirty="0"/>
              <a:t>результати з'єднання об'єктів за допомогою цієї операції самі можуть </a:t>
            </a:r>
            <a:r>
              <a:rPr lang="uk-UA" dirty="0" smtClean="0"/>
              <a:t>з'єднуватися цієї </a:t>
            </a:r>
            <a:r>
              <a:rPr lang="uk-UA" dirty="0"/>
              <a:t>ж операцією.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Замикання </a:t>
            </a:r>
            <a:r>
              <a:rPr lang="uk-UA" dirty="0"/>
              <a:t>дозволяє будувати ієрархічні (</a:t>
            </a:r>
            <a:r>
              <a:rPr lang="uk-UA" dirty="0" err="1"/>
              <a:t>hierarchical</a:t>
            </a:r>
            <a:r>
              <a:rPr lang="uk-UA" dirty="0"/>
              <a:t>) структури, тобто структури, які складені з частин, які самі складені з частин, і так далі.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219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Ієрархічні дані і </a:t>
            </a:r>
            <a:r>
              <a:rPr lang="uk-UA" sz="3200" b="1" dirty="0" smtClean="0"/>
              <a:t>властивість </a:t>
            </a:r>
            <a:r>
              <a:rPr lang="uk-UA" sz="3200" b="1" dirty="0"/>
              <a:t>замикання</a:t>
            </a:r>
            <a:endParaRPr lang="uk-UA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4" y="3512976"/>
            <a:ext cx="7162801" cy="27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5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352" y="2906161"/>
            <a:ext cx="4318000" cy="134832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215640" y="4608868"/>
            <a:ext cx="2249424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(cons 1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2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3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4 nil))))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1919" y="889844"/>
            <a:ext cx="90220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Одна </a:t>
            </a:r>
            <a:r>
              <a:rPr lang="uk-UA" dirty="0"/>
              <a:t>з корисних структур, які можна побудувати за допомогою пар - це послідовність (</a:t>
            </a:r>
            <a:r>
              <a:rPr lang="uk-UA" dirty="0" err="1"/>
              <a:t>sequence</a:t>
            </a:r>
            <a:r>
              <a:rPr lang="uk-UA" dirty="0"/>
              <a:t>), тобто впорядкована сукупність об'єктів даних.</a:t>
            </a:r>
          </a:p>
          <a:p>
            <a:r>
              <a:rPr lang="uk-UA" dirty="0" smtClean="0"/>
              <a:t>Послідовність </a:t>
            </a:r>
            <a:r>
              <a:rPr lang="uk-UA" dirty="0"/>
              <a:t>представлена ​​як ланцюжок пар. У кожній парі </a:t>
            </a:r>
            <a:r>
              <a:rPr lang="uk-UA" dirty="0" err="1"/>
              <a:t>car</a:t>
            </a:r>
            <a:r>
              <a:rPr lang="uk-UA" dirty="0"/>
              <a:t> - це відповідний член</a:t>
            </a:r>
          </a:p>
          <a:p>
            <a:r>
              <a:rPr lang="uk-UA" dirty="0"/>
              <a:t>ланцюжка, а </a:t>
            </a:r>
            <a:r>
              <a:rPr lang="uk-UA" dirty="0" err="1"/>
              <a:t>cdr</a:t>
            </a:r>
            <a:r>
              <a:rPr lang="uk-UA" dirty="0"/>
              <a:t> - наступна пара ланцюжка. </a:t>
            </a:r>
            <a:r>
              <a:rPr lang="uk-UA" dirty="0" err="1" smtClean="0"/>
              <a:t>сdr</a:t>
            </a:r>
            <a:r>
              <a:rPr lang="uk-UA" dirty="0" smtClean="0"/>
              <a:t> </a:t>
            </a:r>
            <a:r>
              <a:rPr lang="uk-UA" dirty="0"/>
              <a:t>останньої пари вказує на особливу</a:t>
            </a:r>
          </a:p>
          <a:p>
            <a:r>
              <a:rPr lang="uk-UA" dirty="0"/>
              <a:t>значення, яка не є парою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" y="6625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Подання </a:t>
            </a:r>
            <a:r>
              <a:rPr lang="uk-UA" sz="3200" b="1" dirty="0"/>
              <a:t>послідовностей</a:t>
            </a:r>
          </a:p>
        </p:txBody>
      </p:sp>
    </p:spTree>
    <p:extLst>
      <p:ext uri="{BB962C8B-B14F-4D97-AF65-F5344CB8AC3E}">
        <p14:creationId xmlns:p14="http://schemas.microsoft.com/office/powerpoint/2010/main" val="17771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74320" y="938106"/>
            <a:ext cx="8723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Така послідовність пар, породжувана вкладеними </a:t>
            </a:r>
            <a:r>
              <a:rPr lang="uk-UA" dirty="0" err="1"/>
              <a:t>cons</a:t>
            </a:r>
            <a:r>
              <a:rPr lang="uk-UA" dirty="0"/>
              <a:t>, називається </a:t>
            </a:r>
            <a:r>
              <a:rPr lang="uk-UA" b="1" dirty="0"/>
              <a:t>список</a:t>
            </a:r>
            <a:r>
              <a:rPr lang="uk-UA" dirty="0"/>
              <a:t> (</a:t>
            </a:r>
            <a:r>
              <a:rPr lang="uk-UA" dirty="0" err="1"/>
              <a:t>list</a:t>
            </a:r>
            <a:r>
              <a:rPr lang="uk-UA" dirty="0"/>
              <a:t>).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 err="1"/>
              <a:t>Scheme</a:t>
            </a:r>
            <a:r>
              <a:rPr lang="uk-UA" dirty="0"/>
              <a:t> є примітив, який називається </a:t>
            </a:r>
            <a:r>
              <a:rPr lang="uk-UA" dirty="0" err="1">
                <a:solidFill>
                  <a:srgbClr val="0000CC"/>
                </a:solidFill>
              </a:rPr>
              <a:t>list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допомагає будувати списки. </a:t>
            </a:r>
            <a:endParaRPr lang="uk-UA" dirty="0" smtClean="0"/>
          </a:p>
          <a:p>
            <a:r>
              <a:rPr lang="uk-UA" dirty="0" smtClean="0"/>
              <a:t>Вищевказану </a:t>
            </a:r>
            <a:r>
              <a:rPr lang="uk-UA" dirty="0"/>
              <a:t>послідовність можна було б отримати за допомогою</a:t>
            </a:r>
          </a:p>
          <a:p>
            <a:r>
              <a:rPr lang="uk-UA" dirty="0">
                <a:solidFill>
                  <a:srgbClr val="0000CC"/>
                </a:solidFill>
              </a:rPr>
              <a:t>(</a:t>
            </a:r>
            <a:r>
              <a:rPr lang="uk-UA" dirty="0" err="1">
                <a:solidFill>
                  <a:srgbClr val="0000CC"/>
                </a:solidFill>
              </a:rPr>
              <a:t>List</a:t>
            </a:r>
            <a:r>
              <a:rPr lang="uk-UA" dirty="0">
                <a:solidFill>
                  <a:srgbClr val="0000CC"/>
                </a:solidFill>
              </a:rPr>
              <a:t> 1 2 3 4)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4320" y="2461012"/>
            <a:ext cx="8479536" cy="126188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uk-UA" sz="2000" smtClean="0"/>
              <a:t>В загальному випадку</a:t>
            </a:r>
          </a:p>
          <a:p>
            <a:pPr algn="ctr"/>
            <a:r>
              <a:rPr lang="en-US" smtClean="0">
                <a:solidFill>
                  <a:srgbClr val="0000CC"/>
                </a:solidFill>
              </a:rPr>
              <a:t>(list &lt;</a:t>
            </a:r>
            <a:r>
              <a:rPr lang="en-US" i="1" smtClean="0">
                <a:solidFill>
                  <a:srgbClr val="0000CC"/>
                </a:solidFill>
              </a:rPr>
              <a:t>a1&gt; </a:t>
            </a:r>
            <a:r>
              <a:rPr lang="en-US" smtClean="0">
                <a:solidFill>
                  <a:srgbClr val="0000CC"/>
                </a:solidFill>
              </a:rPr>
              <a:t> &lt;</a:t>
            </a:r>
            <a:r>
              <a:rPr lang="en-US" i="1" smtClean="0">
                <a:solidFill>
                  <a:srgbClr val="0000CC"/>
                </a:solidFill>
              </a:rPr>
              <a:t>a2&gt;</a:t>
            </a:r>
            <a:r>
              <a:rPr lang="en-US" smtClean="0">
                <a:solidFill>
                  <a:srgbClr val="0000CC"/>
                </a:solidFill>
              </a:rPr>
              <a:t> ... &lt;</a:t>
            </a:r>
            <a:r>
              <a:rPr lang="en-US" i="1" smtClean="0">
                <a:solidFill>
                  <a:srgbClr val="0000CC"/>
                </a:solidFill>
              </a:rPr>
              <a:t>an</a:t>
            </a:r>
            <a:r>
              <a:rPr lang="en-US" smtClean="0">
                <a:solidFill>
                  <a:srgbClr val="0000CC"/>
                </a:solidFill>
              </a:rPr>
              <a:t>&gt;)</a:t>
            </a:r>
          </a:p>
          <a:p>
            <a:r>
              <a:rPr lang="uk-UA" sz="2000" smtClean="0"/>
              <a:t>еквівалентно</a:t>
            </a:r>
          </a:p>
          <a:p>
            <a:pPr algn="ctr"/>
            <a:r>
              <a:rPr lang="it-IT" smtClean="0">
                <a:solidFill>
                  <a:srgbClr val="0000CC"/>
                </a:solidFill>
              </a:rPr>
              <a:t>(cons &lt;</a:t>
            </a:r>
            <a:r>
              <a:rPr lang="it-IT" i="1" smtClean="0">
                <a:solidFill>
                  <a:srgbClr val="0000CC"/>
                </a:solidFill>
              </a:rPr>
              <a:t>a1</a:t>
            </a:r>
            <a:r>
              <a:rPr lang="it-IT" smtClean="0">
                <a:solidFill>
                  <a:srgbClr val="0000CC"/>
                </a:solidFill>
              </a:rPr>
              <a:t>&gt; (cons &lt;</a:t>
            </a:r>
            <a:r>
              <a:rPr lang="it-IT" i="1" smtClean="0">
                <a:solidFill>
                  <a:srgbClr val="0000CC"/>
                </a:solidFill>
              </a:rPr>
              <a:t>a2</a:t>
            </a:r>
            <a:r>
              <a:rPr lang="it-IT" smtClean="0">
                <a:solidFill>
                  <a:srgbClr val="0000CC"/>
                </a:solidFill>
              </a:rPr>
              <a:t>&gt; (cons ... (cons &lt;</a:t>
            </a:r>
            <a:r>
              <a:rPr lang="it-IT" i="1" smtClean="0">
                <a:solidFill>
                  <a:srgbClr val="0000CC"/>
                </a:solidFill>
              </a:rPr>
              <a:t>an&gt;</a:t>
            </a:r>
            <a:r>
              <a:rPr lang="it-IT" smtClean="0">
                <a:solidFill>
                  <a:srgbClr val="0000CC"/>
                </a:solidFill>
              </a:rPr>
              <a:t> nil) ... 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8432" y="4222739"/>
            <a:ext cx="3944112" cy="9233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one-through-four (list 1 2 3 4))</a:t>
            </a:r>
          </a:p>
          <a:p>
            <a:r>
              <a:rPr lang="en-US" dirty="0">
                <a:solidFill>
                  <a:srgbClr val="0000CC"/>
                </a:solidFill>
              </a:rPr>
              <a:t>one-through-four</a:t>
            </a:r>
          </a:p>
          <a:p>
            <a:r>
              <a:rPr lang="uk-UA" i="1" dirty="0">
                <a:solidFill>
                  <a:srgbClr val="FF0000"/>
                </a:solidFill>
              </a:rPr>
              <a:t>(1 2 3 4)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6009" y="4222739"/>
            <a:ext cx="4361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Тут </a:t>
            </a:r>
            <a:r>
              <a:rPr lang="da-DK" dirty="0">
                <a:solidFill>
                  <a:srgbClr val="0000CC"/>
                </a:solidFill>
              </a:rPr>
              <a:t>(list 1 2 3 4</a:t>
            </a:r>
            <a:r>
              <a:rPr lang="da-DK" dirty="0" smtClean="0">
                <a:solidFill>
                  <a:srgbClr val="0000CC"/>
                </a:solidFill>
              </a:rPr>
              <a:t>)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 smtClean="0"/>
              <a:t>-  вираз, </a:t>
            </a:r>
          </a:p>
          <a:p>
            <a:r>
              <a:rPr lang="uk-UA" dirty="0" smtClean="0">
                <a:solidFill>
                  <a:srgbClr val="FF0000"/>
                </a:solidFill>
              </a:rPr>
              <a:t>(</a:t>
            </a:r>
            <a:r>
              <a:rPr lang="uk-UA" dirty="0">
                <a:solidFill>
                  <a:srgbClr val="FF0000"/>
                </a:solidFill>
              </a:rPr>
              <a:t>1 2 3 4</a:t>
            </a:r>
            <a:r>
              <a:rPr lang="uk-UA" dirty="0" smtClean="0">
                <a:solidFill>
                  <a:srgbClr val="FF0000"/>
                </a:solidFill>
              </a:rPr>
              <a:t>) </a:t>
            </a:r>
            <a:r>
              <a:rPr lang="uk-UA" dirty="0" smtClean="0"/>
              <a:t>- результат обчислення цього виразу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" y="6625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Подання </a:t>
            </a:r>
            <a:r>
              <a:rPr lang="uk-UA" sz="3200" b="1" dirty="0"/>
              <a:t>послідовностей</a:t>
            </a:r>
          </a:p>
        </p:txBody>
      </p:sp>
    </p:spTree>
    <p:extLst>
      <p:ext uri="{BB962C8B-B14F-4D97-AF65-F5344CB8AC3E}">
        <p14:creationId xmlns:p14="http://schemas.microsoft.com/office/powerpoint/2010/main" val="416571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88098" y="948832"/>
            <a:ext cx="85678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Процедура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вибирає перший елемент зі списку, а </a:t>
            </a:r>
            <a:r>
              <a:rPr lang="en-US" dirty="0" err="1" smtClean="0">
                <a:solidFill>
                  <a:srgbClr val="0000CC"/>
                </a:solidFill>
              </a:rPr>
              <a:t>cdr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 smtClean="0"/>
              <a:t>повертає підсписок</a:t>
            </a:r>
            <a:r>
              <a:rPr lang="uk-UA" dirty="0"/>
              <a:t>, що складається з усіх елементів, крім першого. </a:t>
            </a:r>
            <a:endParaRPr lang="uk-UA" dirty="0" smtClean="0"/>
          </a:p>
          <a:p>
            <a:r>
              <a:rPr lang="uk-UA" dirty="0" smtClean="0"/>
              <a:t>Вкладені </a:t>
            </a:r>
            <a:r>
              <a:rPr lang="uk-UA" dirty="0"/>
              <a:t>застосування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можуть вибрати другий, третій і наступні елементи списку.</a:t>
            </a:r>
          </a:p>
          <a:p>
            <a:r>
              <a:rPr lang="uk-UA" dirty="0"/>
              <a:t>Конструктор </a:t>
            </a:r>
            <a:r>
              <a:rPr lang="uk-UA" dirty="0" err="1">
                <a:solidFill>
                  <a:srgbClr val="0000CC"/>
                </a:solidFill>
              </a:rPr>
              <a:t>cons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породжує список, подібний вихідного, але з додатковим елементом на початку.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" y="6625"/>
            <a:ext cx="91439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000" b="1" dirty="0" smtClean="0"/>
              <a:t>Подання послідовностей. Конструктор списку</a:t>
            </a:r>
            <a:endParaRPr lang="uk-UA" sz="3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9934" y="2924765"/>
            <a:ext cx="3150296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(car one-through-four)</a:t>
            </a:r>
          </a:p>
          <a:p>
            <a:r>
              <a:rPr lang="uk-UA" i="1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one-through-four)</a:t>
            </a:r>
          </a:p>
          <a:p>
            <a:r>
              <a:rPr lang="uk-UA" i="1" dirty="0">
                <a:solidFill>
                  <a:srgbClr val="FF0000"/>
                </a:solidFill>
              </a:rPr>
              <a:t>(2 3 4)</a:t>
            </a:r>
          </a:p>
          <a:p>
            <a:r>
              <a:rPr lang="en-US" dirty="0">
                <a:solidFill>
                  <a:srgbClr val="0000CC"/>
                </a:solidFill>
              </a:rPr>
              <a:t>(car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one-through-four))</a:t>
            </a:r>
          </a:p>
          <a:p>
            <a:r>
              <a:rPr lang="uk-UA" i="1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0000CC"/>
                </a:solidFill>
              </a:rPr>
              <a:t>(cons 10 one-through-four)</a:t>
            </a:r>
          </a:p>
          <a:p>
            <a:r>
              <a:rPr lang="uk-UA" i="1" dirty="0">
                <a:solidFill>
                  <a:srgbClr val="FF0000"/>
                </a:solidFill>
              </a:rPr>
              <a:t>(10 1 2 3 4)</a:t>
            </a:r>
          </a:p>
          <a:p>
            <a:r>
              <a:rPr lang="en-US" dirty="0">
                <a:solidFill>
                  <a:srgbClr val="0000CC"/>
                </a:solidFill>
              </a:rPr>
              <a:t>(cons 5 one-through-four)</a:t>
            </a:r>
          </a:p>
          <a:p>
            <a:r>
              <a:rPr lang="uk-UA" i="1" dirty="0">
                <a:solidFill>
                  <a:srgbClr val="FF0000"/>
                </a:solidFill>
              </a:rPr>
              <a:t>(5 1 2 3 4)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83901" y="292476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/>
              <a:t>Значення </a:t>
            </a:r>
            <a:r>
              <a:rPr lang="uk-UA" dirty="0" err="1"/>
              <a:t>nil</a:t>
            </a:r>
            <a:r>
              <a:rPr lang="uk-UA" dirty="0"/>
              <a:t>, яким завершується ланцюжок пар, можна розглядати як послідовність без елементів, порожній список (</a:t>
            </a:r>
            <a:r>
              <a:rPr lang="uk-UA" dirty="0" err="1">
                <a:solidFill>
                  <a:srgbClr val="FF0000"/>
                </a:solidFill>
              </a:rPr>
              <a:t>empty</a:t>
            </a:r>
            <a:r>
              <a:rPr lang="uk-UA" dirty="0">
                <a:solidFill>
                  <a:srgbClr val="FF0000"/>
                </a:solidFill>
              </a:rPr>
              <a:t> </a:t>
            </a:r>
            <a:r>
              <a:rPr lang="uk-UA" dirty="0" err="1">
                <a:solidFill>
                  <a:srgbClr val="FF0000"/>
                </a:solidFill>
              </a:rPr>
              <a:t>list</a:t>
            </a:r>
            <a:r>
              <a:rPr lang="uk-UA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7231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19455" y="909832"/>
            <a:ext cx="8705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Розглянемо приклад </a:t>
            </a:r>
            <a:r>
              <a:rPr lang="uk-UA" dirty="0"/>
              <a:t>процедури </a:t>
            </a:r>
            <a:r>
              <a:rPr lang="uk-UA" dirty="0" err="1"/>
              <a:t>list-ref</a:t>
            </a:r>
            <a:r>
              <a:rPr lang="uk-UA" dirty="0"/>
              <a:t>, яка бере в </a:t>
            </a:r>
            <a:r>
              <a:rPr lang="uk-UA" dirty="0" smtClean="0"/>
              <a:t>якості аргументів </a:t>
            </a:r>
            <a:r>
              <a:rPr lang="uk-UA" dirty="0"/>
              <a:t>список і число n і повертає n-й елемент </a:t>
            </a:r>
            <a:r>
              <a:rPr lang="uk-UA" dirty="0" smtClean="0"/>
              <a:t>списку. </a:t>
            </a:r>
            <a:r>
              <a:rPr lang="uk-UA" dirty="0"/>
              <a:t>Зазвичай елементи списку нумерують, починаючи з 0.</a:t>
            </a:r>
          </a:p>
          <a:p>
            <a:endParaRPr lang="uk-UA" dirty="0" smtClean="0"/>
          </a:p>
          <a:p>
            <a:pPr algn="ctr"/>
            <a:r>
              <a:rPr lang="uk-UA" b="1" dirty="0" smtClean="0"/>
              <a:t>Метод </a:t>
            </a:r>
            <a:r>
              <a:rPr lang="uk-UA" b="1" dirty="0"/>
              <a:t>обчислення </a:t>
            </a:r>
            <a:r>
              <a:rPr lang="uk-UA" b="1" dirty="0" err="1"/>
              <a:t>list-ref</a:t>
            </a:r>
            <a:r>
              <a:rPr lang="uk-UA" b="1" dirty="0"/>
              <a:t> наступний</a:t>
            </a:r>
            <a:r>
              <a:rPr lang="uk-UA" dirty="0" smtClean="0"/>
              <a:t>: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1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Операції зі </a:t>
            </a:r>
            <a:r>
              <a:rPr lang="uk-UA" sz="3200" b="1" dirty="0" smtClean="0"/>
              <a:t>списками. Доступ до елементів</a:t>
            </a:r>
            <a:endParaRPr lang="uk-UA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63168" y="2346337"/>
            <a:ext cx="7845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Якщо </a:t>
            </a:r>
            <a:r>
              <a:rPr lang="uk-UA" dirty="0">
                <a:solidFill>
                  <a:srgbClr val="0000CC"/>
                </a:solidFill>
              </a:rPr>
              <a:t>n = 0,</a:t>
            </a:r>
            <a:r>
              <a:rPr lang="uk-UA" dirty="0"/>
              <a:t> </a:t>
            </a:r>
            <a:r>
              <a:rPr lang="uk-UA" dirty="0" err="1">
                <a:solidFill>
                  <a:srgbClr val="0000CC"/>
                </a:solidFill>
              </a:rPr>
              <a:t>list-ref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повинна повернути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списку.</a:t>
            </a:r>
          </a:p>
          <a:p>
            <a:r>
              <a:rPr lang="uk-UA" dirty="0" smtClean="0"/>
              <a:t>В </a:t>
            </a:r>
            <a:r>
              <a:rPr lang="uk-UA" dirty="0"/>
              <a:t>інших випадках </a:t>
            </a:r>
            <a:r>
              <a:rPr lang="uk-UA" dirty="0" err="1">
                <a:solidFill>
                  <a:srgbClr val="0000CC"/>
                </a:solidFill>
              </a:rPr>
              <a:t>list-ref</a:t>
            </a:r>
            <a:r>
              <a:rPr lang="uk-UA" dirty="0"/>
              <a:t> повинна повернути </a:t>
            </a:r>
            <a:r>
              <a:rPr lang="uk-UA" dirty="0">
                <a:solidFill>
                  <a:srgbClr val="0000CC"/>
                </a:solidFill>
              </a:rPr>
              <a:t>(n -1)</a:t>
            </a:r>
            <a:r>
              <a:rPr lang="uk-UA" dirty="0"/>
              <a:t> -й елемент від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списку.</a:t>
            </a: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774192" y="2254997"/>
            <a:ext cx="377952" cy="865632"/>
          </a:xfrm>
          <a:prstGeom prst="leftBrac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2042160" y="3228844"/>
            <a:ext cx="3553968" cy="258532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(list-ref items n)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(= n 0)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car items)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list-ref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items) (- n 1))))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squares (list 1 4 9 16 25))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list-ref squares 3)</a:t>
            </a:r>
          </a:p>
          <a:p>
            <a:r>
              <a:rPr lang="uk-UA" i="1" dirty="0">
                <a:solidFill>
                  <a:srgbClr val="FF0000"/>
                </a:solidFill>
              </a:rPr>
              <a:t>16</a:t>
            </a:r>
            <a:endParaRPr lang="uk-U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9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/>
              <a:t>Операції зі </a:t>
            </a:r>
            <a:r>
              <a:rPr lang="uk-UA" sz="2800" b="1" dirty="0" smtClean="0"/>
              <a:t>списками. Кількість елементів. Пустий список</a:t>
            </a:r>
            <a:endParaRPr lang="uk-UA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8334" y="1002412"/>
            <a:ext cx="512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1. Перевірка, чи є аргумент </a:t>
            </a:r>
            <a:r>
              <a:rPr lang="uk-UA" b="1" dirty="0" smtClean="0"/>
              <a:t>пустим списком </a:t>
            </a:r>
            <a:r>
              <a:rPr lang="uk-UA" dirty="0" smtClean="0"/>
              <a:t>- </a:t>
            </a:r>
            <a:r>
              <a:rPr lang="en-US" b="1" dirty="0">
                <a:solidFill>
                  <a:srgbClr val="0000CC"/>
                </a:solidFill>
              </a:rPr>
              <a:t>null?</a:t>
            </a:r>
            <a:endParaRPr lang="uk-UA" b="1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334" y="1371744"/>
            <a:ext cx="611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2. Визначення </a:t>
            </a:r>
            <a:r>
              <a:rPr lang="uk-UA" b="1" dirty="0" smtClean="0"/>
              <a:t>кількості елементів </a:t>
            </a:r>
            <a:r>
              <a:rPr lang="uk-UA" dirty="0" smtClean="0"/>
              <a:t>списку - процедура </a:t>
            </a:r>
            <a:r>
              <a:rPr lang="en-US" dirty="0">
                <a:solidFill>
                  <a:srgbClr val="0000CC"/>
                </a:solidFill>
              </a:rPr>
              <a:t>length</a:t>
            </a:r>
            <a:endParaRPr lang="uk-UA" dirty="0" smtClean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0240" y="1789381"/>
            <a:ext cx="4572000" cy="258532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(length items)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(null? items)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0</a:t>
            </a:r>
            <a:endParaRPr lang="uk-UA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(+ </a:t>
            </a:r>
            <a:r>
              <a:rPr lang="en-US" dirty="0">
                <a:solidFill>
                  <a:srgbClr val="0000CC"/>
                </a:solidFill>
              </a:rPr>
              <a:t>1 (length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items)))))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odds (list 1 3 5 7))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length odds)</a:t>
            </a:r>
          </a:p>
          <a:p>
            <a:r>
              <a:rPr lang="uk-UA" i="1" dirty="0">
                <a:solidFill>
                  <a:srgbClr val="FF0000"/>
                </a:solidFill>
              </a:rPr>
              <a:t>4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6304" y="4666849"/>
            <a:ext cx="89976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Процедура </a:t>
            </a:r>
            <a:r>
              <a:rPr lang="uk-UA" dirty="0" err="1">
                <a:solidFill>
                  <a:srgbClr val="0000CC"/>
                </a:solidFill>
              </a:rPr>
              <a:t>length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реалізує просту </a:t>
            </a:r>
            <a:r>
              <a:rPr lang="uk-UA" dirty="0" err="1"/>
              <a:t>рекурсивную</a:t>
            </a:r>
            <a:r>
              <a:rPr lang="uk-UA" dirty="0"/>
              <a:t> схему. Крок редукції такий:</a:t>
            </a:r>
          </a:p>
          <a:p>
            <a:r>
              <a:rPr lang="uk-UA" dirty="0"/>
              <a:t>• </a:t>
            </a:r>
            <a:r>
              <a:rPr lang="uk-UA" dirty="0">
                <a:solidFill>
                  <a:srgbClr val="0000CC"/>
                </a:solidFill>
              </a:rPr>
              <a:t>Довжина будь-якого списку дорівнює 1 плюс довжина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цього списку</a:t>
            </a:r>
          </a:p>
          <a:p>
            <a:r>
              <a:rPr lang="uk-UA" dirty="0"/>
              <a:t>Цей крок послідовно застосовується, поки ми не досягнемо базового випадку:</a:t>
            </a:r>
          </a:p>
          <a:p>
            <a:r>
              <a:rPr lang="uk-UA" dirty="0">
                <a:solidFill>
                  <a:srgbClr val="0000CC"/>
                </a:solidFill>
              </a:rPr>
              <a:t>• Довжина порожнього списку дорівнює 0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270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997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Приклад: взяти в якості аргументів два списки і створити список з елементів цих списків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46960" y="5011204"/>
            <a:ext cx="259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(append squares odds)</a:t>
            </a:r>
          </a:p>
          <a:p>
            <a:r>
              <a:rPr lang="uk-UA" i="1" dirty="0">
                <a:solidFill>
                  <a:srgbClr val="FF0000"/>
                </a:solidFill>
              </a:rPr>
              <a:t>(1 4 9 16 25 1 3 5 7)</a:t>
            </a:r>
          </a:p>
          <a:p>
            <a:r>
              <a:rPr lang="en-US" dirty="0">
                <a:solidFill>
                  <a:srgbClr val="0000CC"/>
                </a:solidFill>
              </a:rPr>
              <a:t>(append odds squares)</a:t>
            </a:r>
          </a:p>
          <a:p>
            <a:r>
              <a:rPr lang="uk-UA" i="1" dirty="0">
                <a:solidFill>
                  <a:srgbClr val="FF0000"/>
                </a:solidFill>
              </a:rPr>
              <a:t>(1 3 5 7 1 4 9 16 25)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8976" y="1369076"/>
            <a:ext cx="85283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Щоб </a:t>
            </a:r>
            <a:r>
              <a:rPr lang="uk-UA" b="1" dirty="0"/>
              <a:t>з'єднати списки </a:t>
            </a:r>
            <a:r>
              <a:rPr lang="uk-UA" dirty="0">
                <a:solidFill>
                  <a:srgbClr val="0000CC"/>
                </a:solidFill>
              </a:rPr>
              <a:t>list1</a:t>
            </a:r>
            <a:r>
              <a:rPr lang="uk-UA" dirty="0"/>
              <a:t> </a:t>
            </a:r>
            <a:r>
              <a:rPr lang="uk-UA" dirty="0" smtClean="0"/>
              <a:t>і </a:t>
            </a:r>
            <a:r>
              <a:rPr lang="uk-UA" dirty="0" smtClean="0">
                <a:solidFill>
                  <a:srgbClr val="0000CC"/>
                </a:solidFill>
              </a:rPr>
              <a:t>list2</a:t>
            </a:r>
            <a:r>
              <a:rPr lang="uk-UA" dirty="0"/>
              <a:t>, потрібно </a:t>
            </a:r>
            <a:r>
              <a:rPr lang="uk-UA" dirty="0" smtClean="0"/>
              <a:t>зробити:</a:t>
            </a:r>
          </a:p>
          <a:p>
            <a:endParaRPr lang="uk-UA" dirty="0"/>
          </a:p>
          <a:p>
            <a:r>
              <a:rPr lang="uk-UA" dirty="0" smtClean="0"/>
              <a:t>Якщо </a:t>
            </a:r>
            <a:r>
              <a:rPr lang="uk-UA" dirty="0"/>
              <a:t>список </a:t>
            </a:r>
            <a:r>
              <a:rPr lang="uk-UA" dirty="0">
                <a:solidFill>
                  <a:srgbClr val="0000CC"/>
                </a:solidFill>
              </a:rPr>
              <a:t>list1</a:t>
            </a:r>
            <a:r>
              <a:rPr lang="uk-UA" dirty="0"/>
              <a:t> порожній, то результатом є просто </a:t>
            </a:r>
            <a:r>
              <a:rPr lang="uk-UA" dirty="0">
                <a:solidFill>
                  <a:srgbClr val="0000CC"/>
                </a:solidFill>
              </a:rPr>
              <a:t>list2</a:t>
            </a:r>
            <a:r>
              <a:rPr lang="uk-UA" dirty="0"/>
              <a:t>.</a:t>
            </a:r>
          </a:p>
          <a:p>
            <a:r>
              <a:rPr lang="uk-UA" dirty="0" smtClean="0"/>
              <a:t>В </a:t>
            </a:r>
            <a:r>
              <a:rPr lang="uk-UA" dirty="0"/>
              <a:t>іншому випадку, потрібно з'єднати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від </a:t>
            </a:r>
            <a:r>
              <a:rPr lang="uk-UA" dirty="0">
                <a:solidFill>
                  <a:srgbClr val="0000CC"/>
                </a:solidFill>
              </a:rPr>
              <a:t>list1</a:t>
            </a:r>
            <a:r>
              <a:rPr lang="uk-UA" dirty="0"/>
              <a:t> з </a:t>
            </a:r>
            <a:r>
              <a:rPr lang="uk-UA" dirty="0">
                <a:solidFill>
                  <a:srgbClr val="0000CC"/>
                </a:solidFill>
              </a:rPr>
              <a:t>list2</a:t>
            </a:r>
            <a:r>
              <a:rPr lang="uk-UA" dirty="0"/>
              <a:t>, а до </a:t>
            </a:r>
            <a:r>
              <a:rPr lang="uk-UA" dirty="0" smtClean="0"/>
              <a:t>результату додати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від </a:t>
            </a:r>
            <a:r>
              <a:rPr lang="uk-UA" dirty="0">
                <a:solidFill>
                  <a:srgbClr val="0000CC"/>
                </a:solidFill>
              </a:rPr>
              <a:t>list1</a:t>
            </a:r>
            <a:r>
              <a:rPr lang="uk-UA" dirty="0"/>
              <a:t> за допомогою </a:t>
            </a:r>
            <a:r>
              <a:rPr lang="uk-UA" dirty="0" err="1">
                <a:solidFill>
                  <a:srgbClr val="0000CC"/>
                </a:solidFill>
              </a:rPr>
              <a:t>cons</a:t>
            </a:r>
            <a:r>
              <a:rPr lang="uk-UA" dirty="0"/>
              <a:t>:</a:t>
            </a: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85344" y="2007447"/>
            <a:ext cx="207264" cy="838957"/>
          </a:xfrm>
          <a:prstGeom prst="leftBrac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1517904" y="2953571"/>
            <a:ext cx="5017008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(append list1 list2)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(null? list1)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list2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(car list1) (append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list1) list2))))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4544" y="4669536"/>
            <a:ext cx="354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Виклик процедури </a:t>
            </a:r>
            <a:r>
              <a:rPr lang="en-US" dirty="0">
                <a:solidFill>
                  <a:srgbClr val="0000CC"/>
                </a:solidFill>
              </a:rPr>
              <a:t>append </a:t>
            </a:r>
            <a:r>
              <a:rPr lang="uk-UA" dirty="0" smtClean="0">
                <a:solidFill>
                  <a:srgbClr val="0000CC"/>
                </a:solidFill>
              </a:rPr>
              <a:t>: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-1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Операції зі </a:t>
            </a:r>
            <a:r>
              <a:rPr lang="uk-UA" sz="3200" b="1" dirty="0" smtClean="0"/>
              <a:t>списками. З</a:t>
            </a:r>
            <a:r>
              <a:rPr lang="en-US" sz="3200" b="1" dirty="0" smtClean="0"/>
              <a:t>’</a:t>
            </a:r>
            <a:r>
              <a:rPr lang="uk-UA" sz="3200" b="1" dirty="0" smtClean="0"/>
              <a:t>єднання списків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154392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109472" y="733150"/>
            <a:ext cx="7156704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Лекція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uk-UA" sz="72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ru-RU" sz="7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Введення в абстракцію даних у </a:t>
            </a:r>
            <a:r>
              <a:rPr lang="uk-UA" sz="7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Лісп</a:t>
            </a:r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(діалект 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Scheme</a:t>
            </a:r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81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0208" y="913722"/>
            <a:ext cx="9003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Корисною  операцією </a:t>
            </a:r>
            <a:r>
              <a:rPr lang="uk-UA" dirty="0"/>
              <a:t>є застосування будь-якого перетворення до кожного елементу списку і породження списку результатів.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наступна процедура </a:t>
            </a:r>
            <a:r>
              <a:rPr lang="uk-UA" b="1" dirty="0" smtClean="0"/>
              <a:t>множить </a:t>
            </a:r>
            <a:r>
              <a:rPr lang="uk-UA" b="1" dirty="0"/>
              <a:t>кожен елемент списку на задане число.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Операції зі списками. </a:t>
            </a:r>
            <a:r>
              <a:rPr lang="uk-UA" sz="3200" b="1" dirty="0" smtClean="0"/>
              <a:t>Перетворення списків</a:t>
            </a:r>
            <a:endParaRPr lang="uk-UA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82140" y="2195228"/>
            <a:ext cx="435864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(scale-list items factor)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(null? items)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nil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(* (car items) factor)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scale-list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items) factor</a:t>
            </a:r>
            <a:r>
              <a:rPr lang="en-US" dirty="0" smtClean="0">
                <a:solidFill>
                  <a:srgbClr val="0000CC"/>
                </a:solidFill>
              </a:rPr>
              <a:t>))))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56104" y="4736629"/>
            <a:ext cx="3410712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CC"/>
                </a:solidFill>
              </a:rPr>
              <a:t>(scale-list (list 1 2 3 4 5) 10)</a:t>
            </a:r>
          </a:p>
          <a:p>
            <a:r>
              <a:rPr lang="uk-UA" i="1" dirty="0">
                <a:solidFill>
                  <a:srgbClr val="FF0000"/>
                </a:solidFill>
              </a:rPr>
              <a:t>(10 20 30 40 50)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4488" y="4116637"/>
            <a:ext cx="287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Виклик процедури </a:t>
            </a:r>
            <a:r>
              <a:rPr lang="en-US" dirty="0">
                <a:solidFill>
                  <a:srgbClr val="0000CC"/>
                </a:solidFill>
              </a:rPr>
              <a:t>scale-list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8951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Операції зі списками. </a:t>
            </a:r>
            <a:r>
              <a:rPr lang="uk-UA" sz="3200" b="1" dirty="0" smtClean="0"/>
              <a:t>Перетворення списків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86874"/>
            <a:ext cx="8997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Застосування процедури </a:t>
            </a:r>
            <a:r>
              <a:rPr lang="uk-UA" dirty="0"/>
              <a:t>вищого порядку, Тут ця </a:t>
            </a:r>
            <a:r>
              <a:rPr lang="uk-UA" dirty="0" smtClean="0"/>
              <a:t>процедура вищого </a:t>
            </a:r>
            <a:r>
              <a:rPr lang="uk-UA" dirty="0"/>
              <a:t>порядку </a:t>
            </a:r>
            <a:r>
              <a:rPr lang="uk-UA" dirty="0" smtClean="0"/>
              <a:t>називається </a:t>
            </a:r>
            <a:r>
              <a:rPr lang="en-US" dirty="0" smtClean="0">
                <a:solidFill>
                  <a:srgbClr val="0000CC"/>
                </a:solidFill>
              </a:rPr>
              <a:t>map</a:t>
            </a:r>
            <a:r>
              <a:rPr lang="uk-UA" dirty="0" smtClean="0"/>
              <a:t>, </a:t>
            </a:r>
            <a:r>
              <a:rPr lang="uk-UA" dirty="0"/>
              <a:t>яка бере в якості аргументів процедуру від одного аргументу і список, а повертає список результатів, </a:t>
            </a:r>
            <a:r>
              <a:rPr lang="uk-UA" dirty="0" smtClean="0"/>
              <a:t>застосувавши процедуру до </a:t>
            </a:r>
            <a:r>
              <a:rPr lang="uk-UA" dirty="0"/>
              <a:t>кожного елементу </a:t>
            </a:r>
            <a:r>
              <a:rPr lang="uk-UA" dirty="0" smtClean="0"/>
              <a:t>списку: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1560" y="1959474"/>
            <a:ext cx="3797808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(map proc items)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(null? items)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nil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(proc (car items))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map proc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items)))))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06620" y="2367599"/>
            <a:ext cx="3305352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(map abs (list -10 2.5 -11.6 17))</a:t>
            </a:r>
          </a:p>
          <a:p>
            <a:r>
              <a:rPr lang="uk-UA" i="1" dirty="0">
                <a:solidFill>
                  <a:srgbClr val="FF0000"/>
                </a:solidFill>
              </a:rPr>
              <a:t>(10 2.5 11.6 17</a:t>
            </a:r>
            <a:r>
              <a:rPr lang="uk-UA" i="1" dirty="0" smtClean="0">
                <a:solidFill>
                  <a:srgbClr val="FF0000"/>
                </a:solidFill>
              </a:rPr>
              <a:t>)</a:t>
            </a:r>
          </a:p>
          <a:p>
            <a:endParaRPr lang="uk-UA" sz="1000" i="1" dirty="0">
              <a:solidFill>
                <a:srgbClr val="0000CC"/>
              </a:solidFill>
            </a:endParaRPr>
          </a:p>
          <a:p>
            <a:r>
              <a:rPr lang="nn-NO" dirty="0">
                <a:solidFill>
                  <a:srgbClr val="0000CC"/>
                </a:solidFill>
              </a:rPr>
              <a:t>(map (lambda (x) (* x x))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da-DK" dirty="0" smtClean="0">
                <a:solidFill>
                  <a:srgbClr val="0000CC"/>
                </a:solidFill>
              </a:rPr>
              <a:t>(</a:t>
            </a:r>
            <a:r>
              <a:rPr lang="da-DK" dirty="0">
                <a:solidFill>
                  <a:srgbClr val="0000CC"/>
                </a:solidFill>
              </a:rPr>
              <a:t>list 1 2 3 4))</a:t>
            </a:r>
          </a:p>
          <a:p>
            <a:r>
              <a:rPr lang="uk-UA" i="1" dirty="0">
                <a:solidFill>
                  <a:srgbClr val="FF0000"/>
                </a:solidFill>
              </a:rPr>
              <a:t>(1 4 9 16)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3976" y="1920007"/>
            <a:ext cx="2543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Виклик процедури </a:t>
            </a:r>
            <a:r>
              <a:rPr lang="en-US" dirty="0">
                <a:solidFill>
                  <a:srgbClr val="0000CC"/>
                </a:solidFill>
              </a:rPr>
              <a:t>map 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1560" y="3798759"/>
            <a:ext cx="3415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Можна  </a:t>
            </a:r>
            <a:r>
              <a:rPr lang="uk-UA" dirty="0"/>
              <a:t>дати нове </a:t>
            </a:r>
            <a:r>
              <a:rPr lang="uk-UA" dirty="0" smtClean="0"/>
              <a:t>визначення </a:t>
            </a:r>
            <a:r>
              <a:rPr lang="en-US" dirty="0">
                <a:solidFill>
                  <a:srgbClr val="0000CC"/>
                </a:solidFill>
              </a:rPr>
              <a:t>scale-list</a:t>
            </a:r>
            <a:r>
              <a:rPr lang="en-US" dirty="0"/>
              <a:t> </a:t>
            </a:r>
            <a:r>
              <a:rPr lang="uk-UA" dirty="0"/>
              <a:t>через </a:t>
            </a:r>
            <a:r>
              <a:rPr lang="en-US" dirty="0">
                <a:solidFill>
                  <a:srgbClr val="0000CC"/>
                </a:solidFill>
              </a:rPr>
              <a:t>map</a:t>
            </a:r>
            <a:r>
              <a:rPr lang="en-US" dirty="0"/>
              <a:t>: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43840" y="4826559"/>
            <a:ext cx="3352800" cy="9233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(scale-list items factor)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pt-BR" dirty="0" smtClean="0">
                <a:solidFill>
                  <a:srgbClr val="0000CC"/>
                </a:solidFill>
              </a:rPr>
              <a:t>(</a:t>
            </a:r>
            <a:r>
              <a:rPr lang="pt-BR" dirty="0">
                <a:solidFill>
                  <a:srgbClr val="0000CC"/>
                </a:solidFill>
              </a:rPr>
              <a:t>map (lambda (x) (* x factor))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</a:rPr>
              <a:t>items</a:t>
            </a:r>
            <a:r>
              <a:rPr lang="en-US" dirty="0">
                <a:solidFill>
                  <a:srgbClr val="0000CC"/>
                </a:solidFill>
              </a:rPr>
              <a:t>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6620" y="4121924"/>
            <a:ext cx="2543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Виклик процедури </a:t>
            </a:r>
            <a:r>
              <a:rPr lang="en-US" dirty="0">
                <a:solidFill>
                  <a:srgbClr val="0000CC"/>
                </a:solidFill>
              </a:rPr>
              <a:t>map 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892378" y="4491256"/>
            <a:ext cx="5251622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(map + (list 1 2 3) (list 40 50 60) (list 700 800 900))</a:t>
            </a:r>
          </a:p>
          <a:p>
            <a:r>
              <a:rPr lang="uk-UA" i="1" dirty="0">
                <a:solidFill>
                  <a:srgbClr val="FF0000"/>
                </a:solidFill>
              </a:rPr>
              <a:t>(741 852 963)</a:t>
            </a:r>
          </a:p>
          <a:p>
            <a:r>
              <a:rPr lang="es-ES" dirty="0">
                <a:solidFill>
                  <a:srgbClr val="0000CC"/>
                </a:solidFill>
              </a:rPr>
              <a:t>(map (lambda (x y) (+ x (* 2 y)))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list 1 2 3)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list 4 5 6))</a:t>
            </a:r>
          </a:p>
          <a:p>
            <a:r>
              <a:rPr lang="uk-UA" i="1" dirty="0">
                <a:solidFill>
                  <a:srgbClr val="FF0000"/>
                </a:solidFill>
              </a:rPr>
              <a:t>(9 12 15)</a:t>
            </a:r>
            <a:endParaRPr lang="uk-U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4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" y="953715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Подання </a:t>
            </a:r>
            <a:r>
              <a:rPr lang="uk-UA" dirty="0"/>
              <a:t>послідовностей у вигляді списків природно поширити на послідовності, елементи яких самі можуть бути послідовностями.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</a:t>
            </a:r>
            <a:r>
              <a:rPr lang="uk-UA" dirty="0" smtClean="0"/>
              <a:t>можна </a:t>
            </a:r>
            <a:r>
              <a:rPr lang="uk-UA" dirty="0"/>
              <a:t>розглядати об'єкт </a:t>
            </a:r>
            <a:r>
              <a:rPr lang="uk-UA" dirty="0">
                <a:solidFill>
                  <a:srgbClr val="0000CC"/>
                </a:solidFill>
              </a:rPr>
              <a:t>((1 2) 3 4), </a:t>
            </a:r>
            <a:r>
              <a:rPr lang="uk-UA" dirty="0"/>
              <a:t>одержаний за допомогою </a:t>
            </a:r>
            <a:endParaRPr lang="uk-UA" dirty="0" smtClean="0"/>
          </a:p>
          <a:p>
            <a:r>
              <a:rPr lang="uk-UA" dirty="0" smtClean="0">
                <a:solidFill>
                  <a:srgbClr val="0000CC"/>
                </a:solidFill>
              </a:rPr>
              <a:t>(</a:t>
            </a:r>
            <a:r>
              <a:rPr lang="uk-UA" dirty="0" err="1">
                <a:solidFill>
                  <a:srgbClr val="0000CC"/>
                </a:solidFill>
              </a:rPr>
              <a:t>cons</a:t>
            </a:r>
            <a:r>
              <a:rPr lang="uk-UA" dirty="0">
                <a:solidFill>
                  <a:srgbClr val="0000CC"/>
                </a:solidFill>
              </a:rPr>
              <a:t> (</a:t>
            </a:r>
            <a:r>
              <a:rPr lang="uk-UA" dirty="0" err="1">
                <a:solidFill>
                  <a:srgbClr val="0000CC"/>
                </a:solidFill>
              </a:rPr>
              <a:t>list</a:t>
            </a:r>
            <a:r>
              <a:rPr lang="uk-UA" dirty="0">
                <a:solidFill>
                  <a:srgbClr val="0000CC"/>
                </a:solidFill>
              </a:rPr>
              <a:t> 1 2) (</a:t>
            </a:r>
            <a:r>
              <a:rPr lang="uk-UA" dirty="0" err="1">
                <a:solidFill>
                  <a:srgbClr val="0000CC"/>
                </a:solidFill>
              </a:rPr>
              <a:t>list</a:t>
            </a:r>
            <a:r>
              <a:rPr lang="uk-UA" dirty="0">
                <a:solidFill>
                  <a:srgbClr val="0000CC"/>
                </a:solidFill>
              </a:rPr>
              <a:t> 3 4)) </a:t>
            </a:r>
            <a:r>
              <a:rPr lang="uk-UA" dirty="0"/>
              <a:t>як список з трьома членами, перший з яких сам є списком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820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Ієрархічні  структури - дерева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5072" y="2277123"/>
            <a:ext cx="8906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Можна побудувати послідовності </a:t>
            </a:r>
            <a:r>
              <a:rPr lang="uk-UA" dirty="0"/>
              <a:t>послідовностей - </a:t>
            </a:r>
            <a:r>
              <a:rPr lang="uk-UA" b="1" dirty="0"/>
              <a:t>дерева (</a:t>
            </a:r>
            <a:r>
              <a:rPr lang="uk-UA" b="1" dirty="0" err="1"/>
              <a:t>trees</a:t>
            </a:r>
            <a:r>
              <a:rPr lang="uk-UA" b="1" dirty="0"/>
              <a:t>). </a:t>
            </a:r>
            <a:endParaRPr lang="uk-UA" b="1" dirty="0" smtClean="0"/>
          </a:p>
          <a:p>
            <a:r>
              <a:rPr lang="uk-UA" dirty="0" smtClean="0"/>
              <a:t>Елементи </a:t>
            </a:r>
            <a:r>
              <a:rPr lang="uk-UA" dirty="0"/>
              <a:t>послідовності є </a:t>
            </a:r>
            <a:r>
              <a:rPr lang="uk-UA" b="1" dirty="0"/>
              <a:t>гілками</a:t>
            </a:r>
            <a:r>
              <a:rPr lang="uk-UA" dirty="0"/>
              <a:t> дерева, а елементи, </a:t>
            </a:r>
            <a:r>
              <a:rPr lang="uk-UA" dirty="0" smtClean="0"/>
              <a:t>які самі </a:t>
            </a:r>
            <a:r>
              <a:rPr lang="uk-UA" dirty="0"/>
              <a:t>по собі послідовності - </a:t>
            </a:r>
            <a:r>
              <a:rPr lang="uk-UA" b="1" dirty="0" err="1"/>
              <a:t>піддеревами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24656" y="2946737"/>
            <a:ext cx="3700272" cy="369331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x (cons (list 1 2) (list 3 4)))</a:t>
            </a:r>
          </a:p>
          <a:p>
            <a:endParaRPr lang="uk-UA" sz="1000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length x)</a:t>
            </a:r>
          </a:p>
          <a:p>
            <a:r>
              <a:rPr lang="uk-UA" i="1" dirty="0">
                <a:solidFill>
                  <a:srgbClr val="FF0000"/>
                </a:solidFill>
              </a:rPr>
              <a:t>3</a:t>
            </a:r>
          </a:p>
          <a:p>
            <a:r>
              <a:rPr lang="en-US" dirty="0">
                <a:solidFill>
                  <a:srgbClr val="0000CC"/>
                </a:solidFill>
              </a:rPr>
              <a:t>(count-leaves x)</a:t>
            </a:r>
          </a:p>
          <a:p>
            <a:r>
              <a:rPr lang="uk-UA" i="1" dirty="0">
                <a:solidFill>
                  <a:srgbClr val="FF0000"/>
                </a:solidFill>
              </a:rPr>
              <a:t>4</a:t>
            </a:r>
          </a:p>
          <a:p>
            <a:r>
              <a:rPr lang="en-US" dirty="0">
                <a:solidFill>
                  <a:srgbClr val="0000CC"/>
                </a:solidFill>
              </a:rPr>
              <a:t>(list x x)</a:t>
            </a:r>
          </a:p>
          <a:p>
            <a:r>
              <a:rPr lang="uk-UA" i="1" dirty="0">
                <a:solidFill>
                  <a:srgbClr val="0000CC"/>
                </a:solidFill>
              </a:rPr>
              <a:t>(((1 2) 3 4) ((1 2) 3 4</a:t>
            </a:r>
            <a:r>
              <a:rPr lang="uk-UA" i="1" dirty="0" smtClean="0">
                <a:solidFill>
                  <a:srgbClr val="0000CC"/>
                </a:solidFill>
              </a:rPr>
              <a:t>))</a:t>
            </a:r>
          </a:p>
          <a:p>
            <a:endParaRPr lang="uk-UA" i="1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(length (list x x))</a:t>
            </a:r>
          </a:p>
          <a:p>
            <a:r>
              <a:rPr lang="uk-UA" i="1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0000CC"/>
                </a:solidFill>
              </a:rPr>
              <a:t>(count-leaves (list x x))</a:t>
            </a:r>
          </a:p>
          <a:p>
            <a:r>
              <a:rPr lang="uk-UA" i="1" dirty="0">
                <a:solidFill>
                  <a:srgbClr val="FF0000"/>
                </a:solidFill>
              </a:rPr>
              <a:t>8</a:t>
            </a:r>
            <a:endParaRPr lang="uk-UA" dirty="0">
              <a:solidFill>
                <a:srgbClr val="FF0000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9984" y="3511296"/>
            <a:ext cx="3775632" cy="2495050"/>
            <a:chOff x="9984" y="3511296"/>
            <a:chExt cx="3775632" cy="24950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3764358"/>
              <a:ext cx="2286000" cy="1869840"/>
            </a:xfrm>
            <a:prstGeom prst="rect">
              <a:avLst/>
            </a:prstGeom>
          </p:spPr>
        </p:pic>
        <p:sp>
          <p:nvSpPr>
            <p:cNvPr id="7" name="Полилиния 6"/>
            <p:cNvSpPr/>
            <p:nvPr/>
          </p:nvSpPr>
          <p:spPr>
            <a:xfrm>
              <a:off x="146304" y="4437888"/>
              <a:ext cx="2353056" cy="1158240"/>
            </a:xfrm>
            <a:custGeom>
              <a:avLst/>
              <a:gdLst>
                <a:gd name="connsiteX0" fmla="*/ 0 w 2353056"/>
                <a:gd name="connsiteY0" fmla="*/ 12192 h 1158240"/>
                <a:gd name="connsiteX1" fmla="*/ 877824 w 2353056"/>
                <a:gd name="connsiteY1" fmla="*/ 24384 h 1158240"/>
                <a:gd name="connsiteX2" fmla="*/ 1048512 w 2353056"/>
                <a:gd name="connsiteY2" fmla="*/ 48768 h 1158240"/>
                <a:gd name="connsiteX3" fmla="*/ 1475232 w 2353056"/>
                <a:gd name="connsiteY3" fmla="*/ 48768 h 1158240"/>
                <a:gd name="connsiteX4" fmla="*/ 1511808 w 2353056"/>
                <a:gd name="connsiteY4" fmla="*/ 60960 h 1158240"/>
                <a:gd name="connsiteX5" fmla="*/ 1572768 w 2353056"/>
                <a:gd name="connsiteY5" fmla="*/ 73152 h 1158240"/>
                <a:gd name="connsiteX6" fmla="*/ 1609344 w 2353056"/>
                <a:gd name="connsiteY6" fmla="*/ 85344 h 1158240"/>
                <a:gd name="connsiteX7" fmla="*/ 1731264 w 2353056"/>
                <a:gd name="connsiteY7" fmla="*/ 109728 h 1158240"/>
                <a:gd name="connsiteX8" fmla="*/ 1767840 w 2353056"/>
                <a:gd name="connsiteY8" fmla="*/ 121920 h 1158240"/>
                <a:gd name="connsiteX9" fmla="*/ 1804416 w 2353056"/>
                <a:gd name="connsiteY9" fmla="*/ 158496 h 1158240"/>
                <a:gd name="connsiteX10" fmla="*/ 1828800 w 2353056"/>
                <a:gd name="connsiteY10" fmla="*/ 195072 h 1158240"/>
                <a:gd name="connsiteX11" fmla="*/ 1877568 w 2353056"/>
                <a:gd name="connsiteY11" fmla="*/ 207264 h 1158240"/>
                <a:gd name="connsiteX12" fmla="*/ 1987296 w 2353056"/>
                <a:gd name="connsiteY12" fmla="*/ 231648 h 1158240"/>
                <a:gd name="connsiteX13" fmla="*/ 2060448 w 2353056"/>
                <a:gd name="connsiteY13" fmla="*/ 292608 h 1158240"/>
                <a:gd name="connsiteX14" fmla="*/ 2133600 w 2353056"/>
                <a:gd name="connsiteY14" fmla="*/ 341376 h 1158240"/>
                <a:gd name="connsiteX15" fmla="*/ 2170176 w 2353056"/>
                <a:gd name="connsiteY15" fmla="*/ 426720 h 1158240"/>
                <a:gd name="connsiteX16" fmla="*/ 2194560 w 2353056"/>
                <a:gd name="connsiteY16" fmla="*/ 463296 h 1158240"/>
                <a:gd name="connsiteX17" fmla="*/ 2231136 w 2353056"/>
                <a:gd name="connsiteY17" fmla="*/ 487680 h 1158240"/>
                <a:gd name="connsiteX18" fmla="*/ 2292096 w 2353056"/>
                <a:gd name="connsiteY18" fmla="*/ 597408 h 1158240"/>
                <a:gd name="connsiteX19" fmla="*/ 2353056 w 2353056"/>
                <a:gd name="connsiteY19" fmla="*/ 731520 h 1158240"/>
                <a:gd name="connsiteX20" fmla="*/ 2328672 w 2353056"/>
                <a:gd name="connsiteY20" fmla="*/ 938784 h 1158240"/>
                <a:gd name="connsiteX21" fmla="*/ 2267712 w 2353056"/>
                <a:gd name="connsiteY21" fmla="*/ 999744 h 1158240"/>
                <a:gd name="connsiteX22" fmla="*/ 2231136 w 2353056"/>
                <a:gd name="connsiteY22" fmla="*/ 1011936 h 1158240"/>
                <a:gd name="connsiteX23" fmla="*/ 2157984 w 2353056"/>
                <a:gd name="connsiteY23" fmla="*/ 1060704 h 1158240"/>
                <a:gd name="connsiteX24" fmla="*/ 2121408 w 2353056"/>
                <a:gd name="connsiteY24" fmla="*/ 1072896 h 1158240"/>
                <a:gd name="connsiteX25" fmla="*/ 2072640 w 2353056"/>
                <a:gd name="connsiteY25" fmla="*/ 1097280 h 1158240"/>
                <a:gd name="connsiteX26" fmla="*/ 1889760 w 2353056"/>
                <a:gd name="connsiteY26" fmla="*/ 1133856 h 1158240"/>
                <a:gd name="connsiteX27" fmla="*/ 1767840 w 2353056"/>
                <a:gd name="connsiteY27" fmla="*/ 1158240 h 1158240"/>
                <a:gd name="connsiteX28" fmla="*/ 1377696 w 2353056"/>
                <a:gd name="connsiteY28" fmla="*/ 1146048 h 1158240"/>
                <a:gd name="connsiteX29" fmla="*/ 1341120 w 2353056"/>
                <a:gd name="connsiteY29" fmla="*/ 1121664 h 1158240"/>
                <a:gd name="connsiteX30" fmla="*/ 1292352 w 2353056"/>
                <a:gd name="connsiteY30" fmla="*/ 1048512 h 1158240"/>
                <a:gd name="connsiteX31" fmla="*/ 1267968 w 2353056"/>
                <a:gd name="connsiteY31" fmla="*/ 1011936 h 1158240"/>
                <a:gd name="connsiteX32" fmla="*/ 1231392 w 2353056"/>
                <a:gd name="connsiteY32" fmla="*/ 987552 h 1158240"/>
                <a:gd name="connsiteX33" fmla="*/ 1207008 w 2353056"/>
                <a:gd name="connsiteY33" fmla="*/ 950976 h 1158240"/>
                <a:gd name="connsiteX34" fmla="*/ 1170432 w 2353056"/>
                <a:gd name="connsiteY34" fmla="*/ 926592 h 1158240"/>
                <a:gd name="connsiteX35" fmla="*/ 1133856 w 2353056"/>
                <a:gd name="connsiteY35" fmla="*/ 804672 h 1158240"/>
                <a:gd name="connsiteX36" fmla="*/ 1109472 w 2353056"/>
                <a:gd name="connsiteY36" fmla="*/ 755904 h 1158240"/>
                <a:gd name="connsiteX37" fmla="*/ 1048512 w 2353056"/>
                <a:gd name="connsiteY37" fmla="*/ 621792 h 1158240"/>
                <a:gd name="connsiteX38" fmla="*/ 1011936 w 2353056"/>
                <a:gd name="connsiteY38" fmla="*/ 597408 h 1158240"/>
                <a:gd name="connsiteX39" fmla="*/ 975360 w 2353056"/>
                <a:gd name="connsiteY39" fmla="*/ 560832 h 1158240"/>
                <a:gd name="connsiteX40" fmla="*/ 902208 w 2353056"/>
                <a:gd name="connsiteY40" fmla="*/ 536448 h 1158240"/>
                <a:gd name="connsiteX41" fmla="*/ 829056 w 2353056"/>
                <a:gd name="connsiteY41" fmla="*/ 499872 h 1158240"/>
                <a:gd name="connsiteX42" fmla="*/ 755904 w 2353056"/>
                <a:gd name="connsiteY42" fmla="*/ 463296 h 1158240"/>
                <a:gd name="connsiteX43" fmla="*/ 438912 w 2353056"/>
                <a:gd name="connsiteY43" fmla="*/ 451104 h 1158240"/>
                <a:gd name="connsiteX44" fmla="*/ 280416 w 2353056"/>
                <a:gd name="connsiteY44" fmla="*/ 426720 h 1158240"/>
                <a:gd name="connsiteX45" fmla="*/ 170688 w 2353056"/>
                <a:gd name="connsiteY45" fmla="*/ 377952 h 1158240"/>
                <a:gd name="connsiteX46" fmla="*/ 134112 w 2353056"/>
                <a:gd name="connsiteY46" fmla="*/ 365760 h 1158240"/>
                <a:gd name="connsiteX47" fmla="*/ 60960 w 2353056"/>
                <a:gd name="connsiteY47" fmla="*/ 304800 h 1158240"/>
                <a:gd name="connsiteX48" fmla="*/ 36576 w 2353056"/>
                <a:gd name="connsiteY48" fmla="*/ 231648 h 1158240"/>
                <a:gd name="connsiteX49" fmla="*/ 0 w 2353056"/>
                <a:gd name="connsiteY49" fmla="*/ 158496 h 1158240"/>
                <a:gd name="connsiteX50" fmla="*/ 12192 w 2353056"/>
                <a:gd name="connsiteY50" fmla="*/ 73152 h 1158240"/>
                <a:gd name="connsiteX51" fmla="*/ 48768 w 2353056"/>
                <a:gd name="connsiteY51" fmla="*/ 60960 h 1158240"/>
                <a:gd name="connsiteX52" fmla="*/ 48768 w 2353056"/>
                <a:gd name="connsiteY52" fmla="*/ 0 h 115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353056" h="1158240">
                  <a:moveTo>
                    <a:pt x="0" y="12192"/>
                  </a:moveTo>
                  <a:lnTo>
                    <a:pt x="877824" y="24384"/>
                  </a:lnTo>
                  <a:cubicBezTo>
                    <a:pt x="969970" y="26631"/>
                    <a:pt x="979176" y="31434"/>
                    <a:pt x="1048512" y="48768"/>
                  </a:cubicBezTo>
                  <a:cubicBezTo>
                    <a:pt x="1256332" y="38377"/>
                    <a:pt x="1284001" y="27520"/>
                    <a:pt x="1475232" y="48768"/>
                  </a:cubicBezTo>
                  <a:cubicBezTo>
                    <a:pt x="1488005" y="50187"/>
                    <a:pt x="1499340" y="57843"/>
                    <a:pt x="1511808" y="60960"/>
                  </a:cubicBezTo>
                  <a:cubicBezTo>
                    <a:pt x="1531912" y="65986"/>
                    <a:pt x="1552664" y="68126"/>
                    <a:pt x="1572768" y="73152"/>
                  </a:cubicBezTo>
                  <a:cubicBezTo>
                    <a:pt x="1585236" y="76269"/>
                    <a:pt x="1596987" y="81813"/>
                    <a:pt x="1609344" y="85344"/>
                  </a:cubicBezTo>
                  <a:cubicBezTo>
                    <a:pt x="1694362" y="109635"/>
                    <a:pt x="1623485" y="85777"/>
                    <a:pt x="1731264" y="109728"/>
                  </a:cubicBezTo>
                  <a:cubicBezTo>
                    <a:pt x="1743809" y="112516"/>
                    <a:pt x="1755648" y="117856"/>
                    <a:pt x="1767840" y="121920"/>
                  </a:cubicBezTo>
                  <a:cubicBezTo>
                    <a:pt x="1780032" y="134112"/>
                    <a:pt x="1793378" y="145250"/>
                    <a:pt x="1804416" y="158496"/>
                  </a:cubicBezTo>
                  <a:cubicBezTo>
                    <a:pt x="1813797" y="169753"/>
                    <a:pt x="1816608" y="186944"/>
                    <a:pt x="1828800" y="195072"/>
                  </a:cubicBezTo>
                  <a:cubicBezTo>
                    <a:pt x="1842742" y="204367"/>
                    <a:pt x="1861211" y="203629"/>
                    <a:pt x="1877568" y="207264"/>
                  </a:cubicBezTo>
                  <a:cubicBezTo>
                    <a:pt x="2016872" y="238220"/>
                    <a:pt x="1868361" y="201914"/>
                    <a:pt x="1987296" y="231648"/>
                  </a:cubicBezTo>
                  <a:cubicBezTo>
                    <a:pt x="2117996" y="318781"/>
                    <a:pt x="1919636" y="183088"/>
                    <a:pt x="2060448" y="292608"/>
                  </a:cubicBezTo>
                  <a:cubicBezTo>
                    <a:pt x="2083581" y="310600"/>
                    <a:pt x="2133600" y="341376"/>
                    <a:pt x="2133600" y="341376"/>
                  </a:cubicBezTo>
                  <a:cubicBezTo>
                    <a:pt x="2147278" y="382410"/>
                    <a:pt x="2146071" y="384536"/>
                    <a:pt x="2170176" y="426720"/>
                  </a:cubicBezTo>
                  <a:cubicBezTo>
                    <a:pt x="2177446" y="439442"/>
                    <a:pt x="2184199" y="452935"/>
                    <a:pt x="2194560" y="463296"/>
                  </a:cubicBezTo>
                  <a:cubicBezTo>
                    <a:pt x="2204921" y="473657"/>
                    <a:pt x="2218944" y="479552"/>
                    <a:pt x="2231136" y="487680"/>
                  </a:cubicBezTo>
                  <a:cubicBezTo>
                    <a:pt x="2342958" y="655413"/>
                    <a:pt x="2246112" y="496243"/>
                    <a:pt x="2292096" y="597408"/>
                  </a:cubicBezTo>
                  <a:cubicBezTo>
                    <a:pt x="2360240" y="747325"/>
                    <a:pt x="2324551" y="646004"/>
                    <a:pt x="2353056" y="731520"/>
                  </a:cubicBezTo>
                  <a:cubicBezTo>
                    <a:pt x="2351130" y="758490"/>
                    <a:pt x="2356383" y="883362"/>
                    <a:pt x="2328672" y="938784"/>
                  </a:cubicBezTo>
                  <a:cubicBezTo>
                    <a:pt x="2312416" y="971296"/>
                    <a:pt x="2300224" y="983488"/>
                    <a:pt x="2267712" y="999744"/>
                  </a:cubicBezTo>
                  <a:cubicBezTo>
                    <a:pt x="2256217" y="1005491"/>
                    <a:pt x="2242370" y="1005695"/>
                    <a:pt x="2231136" y="1011936"/>
                  </a:cubicBezTo>
                  <a:cubicBezTo>
                    <a:pt x="2205518" y="1026168"/>
                    <a:pt x="2185786" y="1051437"/>
                    <a:pt x="2157984" y="1060704"/>
                  </a:cubicBezTo>
                  <a:cubicBezTo>
                    <a:pt x="2145792" y="1064768"/>
                    <a:pt x="2133220" y="1067834"/>
                    <a:pt x="2121408" y="1072896"/>
                  </a:cubicBezTo>
                  <a:cubicBezTo>
                    <a:pt x="2104703" y="1080055"/>
                    <a:pt x="2089882" y="1091533"/>
                    <a:pt x="2072640" y="1097280"/>
                  </a:cubicBezTo>
                  <a:cubicBezTo>
                    <a:pt x="1984234" y="1126749"/>
                    <a:pt x="1976545" y="1118541"/>
                    <a:pt x="1889760" y="1133856"/>
                  </a:cubicBezTo>
                  <a:cubicBezTo>
                    <a:pt x="1848946" y="1141059"/>
                    <a:pt x="1767840" y="1158240"/>
                    <a:pt x="1767840" y="1158240"/>
                  </a:cubicBezTo>
                  <a:cubicBezTo>
                    <a:pt x="1637792" y="1154176"/>
                    <a:pt x="1507332" y="1157160"/>
                    <a:pt x="1377696" y="1146048"/>
                  </a:cubicBezTo>
                  <a:cubicBezTo>
                    <a:pt x="1363097" y="1144797"/>
                    <a:pt x="1350769" y="1132691"/>
                    <a:pt x="1341120" y="1121664"/>
                  </a:cubicBezTo>
                  <a:cubicBezTo>
                    <a:pt x="1321822" y="1099609"/>
                    <a:pt x="1308608" y="1072896"/>
                    <a:pt x="1292352" y="1048512"/>
                  </a:cubicBezTo>
                  <a:cubicBezTo>
                    <a:pt x="1284224" y="1036320"/>
                    <a:pt x="1280160" y="1020064"/>
                    <a:pt x="1267968" y="1011936"/>
                  </a:cubicBezTo>
                  <a:lnTo>
                    <a:pt x="1231392" y="987552"/>
                  </a:lnTo>
                  <a:cubicBezTo>
                    <a:pt x="1223264" y="975360"/>
                    <a:pt x="1217369" y="961337"/>
                    <a:pt x="1207008" y="950976"/>
                  </a:cubicBezTo>
                  <a:cubicBezTo>
                    <a:pt x="1196647" y="940615"/>
                    <a:pt x="1178198" y="939018"/>
                    <a:pt x="1170432" y="926592"/>
                  </a:cubicBezTo>
                  <a:cubicBezTo>
                    <a:pt x="1144378" y="884905"/>
                    <a:pt x="1149916" y="847499"/>
                    <a:pt x="1133856" y="804672"/>
                  </a:cubicBezTo>
                  <a:cubicBezTo>
                    <a:pt x="1127474" y="787654"/>
                    <a:pt x="1117600" y="772160"/>
                    <a:pt x="1109472" y="755904"/>
                  </a:cubicBezTo>
                  <a:cubicBezTo>
                    <a:pt x="1099727" y="707180"/>
                    <a:pt x="1097186" y="654241"/>
                    <a:pt x="1048512" y="621792"/>
                  </a:cubicBezTo>
                  <a:cubicBezTo>
                    <a:pt x="1036320" y="613664"/>
                    <a:pt x="1023193" y="606789"/>
                    <a:pt x="1011936" y="597408"/>
                  </a:cubicBezTo>
                  <a:cubicBezTo>
                    <a:pt x="998690" y="586370"/>
                    <a:pt x="990432" y="569205"/>
                    <a:pt x="975360" y="560832"/>
                  </a:cubicBezTo>
                  <a:cubicBezTo>
                    <a:pt x="952892" y="548350"/>
                    <a:pt x="923594" y="550705"/>
                    <a:pt x="902208" y="536448"/>
                  </a:cubicBezTo>
                  <a:cubicBezTo>
                    <a:pt x="797386" y="466567"/>
                    <a:pt x="930010" y="550349"/>
                    <a:pt x="829056" y="499872"/>
                  </a:cubicBezTo>
                  <a:cubicBezTo>
                    <a:pt x="798808" y="484748"/>
                    <a:pt x="791452" y="465748"/>
                    <a:pt x="755904" y="463296"/>
                  </a:cubicBezTo>
                  <a:cubicBezTo>
                    <a:pt x="650412" y="456021"/>
                    <a:pt x="544576" y="455168"/>
                    <a:pt x="438912" y="451104"/>
                  </a:cubicBezTo>
                  <a:cubicBezTo>
                    <a:pt x="338157" y="417519"/>
                    <a:pt x="495948" y="467132"/>
                    <a:pt x="280416" y="426720"/>
                  </a:cubicBezTo>
                  <a:cubicBezTo>
                    <a:pt x="179762" y="407847"/>
                    <a:pt x="236404" y="410810"/>
                    <a:pt x="170688" y="377952"/>
                  </a:cubicBezTo>
                  <a:cubicBezTo>
                    <a:pt x="159193" y="372205"/>
                    <a:pt x="145607" y="371507"/>
                    <a:pt x="134112" y="365760"/>
                  </a:cubicBezTo>
                  <a:cubicBezTo>
                    <a:pt x="100164" y="348786"/>
                    <a:pt x="87924" y="331764"/>
                    <a:pt x="60960" y="304800"/>
                  </a:cubicBezTo>
                  <a:cubicBezTo>
                    <a:pt x="52832" y="280416"/>
                    <a:pt x="50833" y="253034"/>
                    <a:pt x="36576" y="231648"/>
                  </a:cubicBezTo>
                  <a:cubicBezTo>
                    <a:pt x="5063" y="184379"/>
                    <a:pt x="16826" y="208973"/>
                    <a:pt x="0" y="158496"/>
                  </a:cubicBezTo>
                  <a:cubicBezTo>
                    <a:pt x="4064" y="130048"/>
                    <a:pt x="-659" y="98855"/>
                    <a:pt x="12192" y="73152"/>
                  </a:cubicBezTo>
                  <a:cubicBezTo>
                    <a:pt x="17939" y="61657"/>
                    <a:pt x="43021" y="72455"/>
                    <a:pt x="48768" y="60960"/>
                  </a:cubicBezTo>
                  <a:cubicBezTo>
                    <a:pt x="57855" y="42785"/>
                    <a:pt x="48768" y="20320"/>
                    <a:pt x="48768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9" name="Прямая со стрелкой 8"/>
            <p:cNvCxnSpPr>
              <a:endCxn id="5" idx="3"/>
            </p:cNvCxnSpPr>
            <p:nvPr/>
          </p:nvCxnSpPr>
          <p:spPr>
            <a:xfrm flipH="1">
              <a:off x="2438400" y="3560064"/>
              <a:ext cx="1286256" cy="11392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Полилиния 9"/>
            <p:cNvSpPr/>
            <p:nvPr/>
          </p:nvSpPr>
          <p:spPr>
            <a:xfrm>
              <a:off x="141729" y="4998720"/>
              <a:ext cx="2418591" cy="1007626"/>
            </a:xfrm>
            <a:custGeom>
              <a:avLst/>
              <a:gdLst>
                <a:gd name="connsiteX0" fmla="*/ 4575 w 2418591"/>
                <a:gd name="connsiteY0" fmla="*/ 402336 h 1007626"/>
                <a:gd name="connsiteX1" fmla="*/ 102111 w 2418591"/>
                <a:gd name="connsiteY1" fmla="*/ 365760 h 1007626"/>
                <a:gd name="connsiteX2" fmla="*/ 211839 w 2418591"/>
                <a:gd name="connsiteY2" fmla="*/ 341376 h 1007626"/>
                <a:gd name="connsiteX3" fmla="*/ 345951 w 2418591"/>
                <a:gd name="connsiteY3" fmla="*/ 304800 h 1007626"/>
                <a:gd name="connsiteX4" fmla="*/ 431295 w 2418591"/>
                <a:gd name="connsiteY4" fmla="*/ 292608 h 1007626"/>
                <a:gd name="connsiteX5" fmla="*/ 467871 w 2418591"/>
                <a:gd name="connsiteY5" fmla="*/ 280416 h 1007626"/>
                <a:gd name="connsiteX6" fmla="*/ 589791 w 2418591"/>
                <a:gd name="connsiteY6" fmla="*/ 231648 h 1007626"/>
                <a:gd name="connsiteX7" fmla="*/ 736095 w 2418591"/>
                <a:gd name="connsiteY7" fmla="*/ 219456 h 1007626"/>
                <a:gd name="connsiteX8" fmla="*/ 943359 w 2418591"/>
                <a:gd name="connsiteY8" fmla="*/ 182880 h 1007626"/>
                <a:gd name="connsiteX9" fmla="*/ 1004319 w 2418591"/>
                <a:gd name="connsiteY9" fmla="*/ 170688 h 1007626"/>
                <a:gd name="connsiteX10" fmla="*/ 1040895 w 2418591"/>
                <a:gd name="connsiteY10" fmla="*/ 158496 h 1007626"/>
                <a:gd name="connsiteX11" fmla="*/ 1150623 w 2418591"/>
                <a:gd name="connsiteY11" fmla="*/ 146304 h 1007626"/>
                <a:gd name="connsiteX12" fmla="*/ 1235967 w 2418591"/>
                <a:gd name="connsiteY12" fmla="*/ 85344 h 1007626"/>
                <a:gd name="connsiteX13" fmla="*/ 1272543 w 2418591"/>
                <a:gd name="connsiteY13" fmla="*/ 60960 h 1007626"/>
                <a:gd name="connsiteX14" fmla="*/ 1309119 w 2418591"/>
                <a:gd name="connsiteY14" fmla="*/ 48768 h 1007626"/>
                <a:gd name="connsiteX15" fmla="*/ 1382271 w 2418591"/>
                <a:gd name="connsiteY15" fmla="*/ 12192 h 1007626"/>
                <a:gd name="connsiteX16" fmla="*/ 2077215 w 2418591"/>
                <a:gd name="connsiteY16" fmla="*/ 0 h 1007626"/>
                <a:gd name="connsiteX17" fmla="*/ 2174751 w 2418591"/>
                <a:gd name="connsiteY17" fmla="*/ 12192 h 1007626"/>
                <a:gd name="connsiteX18" fmla="*/ 2308863 w 2418591"/>
                <a:gd name="connsiteY18" fmla="*/ 24384 h 1007626"/>
                <a:gd name="connsiteX19" fmla="*/ 2345439 w 2418591"/>
                <a:gd name="connsiteY19" fmla="*/ 60960 h 1007626"/>
                <a:gd name="connsiteX20" fmla="*/ 2382015 w 2418591"/>
                <a:gd name="connsiteY20" fmla="*/ 146304 h 1007626"/>
                <a:gd name="connsiteX21" fmla="*/ 2418591 w 2418591"/>
                <a:gd name="connsiteY21" fmla="*/ 219456 h 1007626"/>
                <a:gd name="connsiteX22" fmla="*/ 2382015 w 2418591"/>
                <a:gd name="connsiteY22" fmla="*/ 499872 h 1007626"/>
                <a:gd name="connsiteX23" fmla="*/ 2369823 w 2418591"/>
                <a:gd name="connsiteY23" fmla="*/ 536448 h 1007626"/>
                <a:gd name="connsiteX24" fmla="*/ 2333247 w 2418591"/>
                <a:gd name="connsiteY24" fmla="*/ 573024 h 1007626"/>
                <a:gd name="connsiteX25" fmla="*/ 2321055 w 2418591"/>
                <a:gd name="connsiteY25" fmla="*/ 609600 h 1007626"/>
                <a:gd name="connsiteX26" fmla="*/ 2235711 w 2418591"/>
                <a:gd name="connsiteY26" fmla="*/ 719328 h 1007626"/>
                <a:gd name="connsiteX27" fmla="*/ 2186943 w 2418591"/>
                <a:gd name="connsiteY27" fmla="*/ 743712 h 1007626"/>
                <a:gd name="connsiteX28" fmla="*/ 2150367 w 2418591"/>
                <a:gd name="connsiteY28" fmla="*/ 768096 h 1007626"/>
                <a:gd name="connsiteX29" fmla="*/ 2077215 w 2418591"/>
                <a:gd name="connsiteY29" fmla="*/ 780288 h 1007626"/>
                <a:gd name="connsiteX30" fmla="*/ 2004063 w 2418591"/>
                <a:gd name="connsiteY30" fmla="*/ 804672 h 1007626"/>
                <a:gd name="connsiteX31" fmla="*/ 1930911 w 2418591"/>
                <a:gd name="connsiteY31" fmla="*/ 829056 h 1007626"/>
                <a:gd name="connsiteX32" fmla="*/ 1894335 w 2418591"/>
                <a:gd name="connsiteY32" fmla="*/ 841248 h 1007626"/>
                <a:gd name="connsiteX33" fmla="*/ 1796799 w 2418591"/>
                <a:gd name="connsiteY33" fmla="*/ 865632 h 1007626"/>
                <a:gd name="connsiteX34" fmla="*/ 1748031 w 2418591"/>
                <a:gd name="connsiteY34" fmla="*/ 890016 h 1007626"/>
                <a:gd name="connsiteX35" fmla="*/ 1711455 w 2418591"/>
                <a:gd name="connsiteY35" fmla="*/ 902208 h 1007626"/>
                <a:gd name="connsiteX36" fmla="*/ 1662687 w 2418591"/>
                <a:gd name="connsiteY36" fmla="*/ 926592 h 1007626"/>
                <a:gd name="connsiteX37" fmla="*/ 1601727 w 2418591"/>
                <a:gd name="connsiteY37" fmla="*/ 938784 h 1007626"/>
                <a:gd name="connsiteX38" fmla="*/ 1479807 w 2418591"/>
                <a:gd name="connsiteY38" fmla="*/ 963168 h 1007626"/>
                <a:gd name="connsiteX39" fmla="*/ 1345695 w 2418591"/>
                <a:gd name="connsiteY39" fmla="*/ 987552 h 1007626"/>
                <a:gd name="connsiteX40" fmla="*/ 1187199 w 2418591"/>
                <a:gd name="connsiteY40" fmla="*/ 999744 h 1007626"/>
                <a:gd name="connsiteX41" fmla="*/ 406911 w 2418591"/>
                <a:gd name="connsiteY41" fmla="*/ 975360 h 1007626"/>
                <a:gd name="connsiteX42" fmla="*/ 321567 w 2418591"/>
                <a:gd name="connsiteY42" fmla="*/ 950976 h 1007626"/>
                <a:gd name="connsiteX43" fmla="*/ 248415 w 2418591"/>
                <a:gd name="connsiteY43" fmla="*/ 902208 h 1007626"/>
                <a:gd name="connsiteX44" fmla="*/ 211839 w 2418591"/>
                <a:gd name="connsiteY44" fmla="*/ 877824 h 1007626"/>
                <a:gd name="connsiteX45" fmla="*/ 163071 w 2418591"/>
                <a:gd name="connsiteY45" fmla="*/ 841248 h 1007626"/>
                <a:gd name="connsiteX46" fmla="*/ 89919 w 2418591"/>
                <a:gd name="connsiteY46" fmla="*/ 792480 h 1007626"/>
                <a:gd name="connsiteX47" fmla="*/ 41151 w 2418591"/>
                <a:gd name="connsiteY47" fmla="*/ 719328 h 1007626"/>
                <a:gd name="connsiteX48" fmla="*/ 4575 w 2418591"/>
                <a:gd name="connsiteY48" fmla="*/ 585216 h 1007626"/>
                <a:gd name="connsiteX49" fmla="*/ 53343 w 2418591"/>
                <a:gd name="connsiteY49" fmla="*/ 414528 h 1007626"/>
                <a:gd name="connsiteX50" fmla="*/ 89919 w 2418591"/>
                <a:gd name="connsiteY50" fmla="*/ 414528 h 100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418591" h="1007626">
                  <a:moveTo>
                    <a:pt x="4575" y="402336"/>
                  </a:moveTo>
                  <a:cubicBezTo>
                    <a:pt x="23221" y="394878"/>
                    <a:pt x="76627" y="372131"/>
                    <a:pt x="102111" y="365760"/>
                  </a:cubicBezTo>
                  <a:cubicBezTo>
                    <a:pt x="202676" y="340619"/>
                    <a:pt x="124229" y="366408"/>
                    <a:pt x="211839" y="341376"/>
                  </a:cubicBezTo>
                  <a:cubicBezTo>
                    <a:pt x="271359" y="324370"/>
                    <a:pt x="259022" y="317218"/>
                    <a:pt x="345951" y="304800"/>
                  </a:cubicBezTo>
                  <a:lnTo>
                    <a:pt x="431295" y="292608"/>
                  </a:lnTo>
                  <a:cubicBezTo>
                    <a:pt x="443487" y="288544"/>
                    <a:pt x="456059" y="285478"/>
                    <a:pt x="467871" y="280416"/>
                  </a:cubicBezTo>
                  <a:cubicBezTo>
                    <a:pt x="508189" y="263137"/>
                    <a:pt x="543859" y="235476"/>
                    <a:pt x="589791" y="231648"/>
                  </a:cubicBezTo>
                  <a:lnTo>
                    <a:pt x="736095" y="219456"/>
                  </a:lnTo>
                  <a:cubicBezTo>
                    <a:pt x="1016377" y="163400"/>
                    <a:pt x="726721" y="218986"/>
                    <a:pt x="943359" y="182880"/>
                  </a:cubicBezTo>
                  <a:cubicBezTo>
                    <a:pt x="963799" y="179473"/>
                    <a:pt x="984215" y="175714"/>
                    <a:pt x="1004319" y="170688"/>
                  </a:cubicBezTo>
                  <a:cubicBezTo>
                    <a:pt x="1016787" y="167571"/>
                    <a:pt x="1028218" y="160609"/>
                    <a:pt x="1040895" y="158496"/>
                  </a:cubicBezTo>
                  <a:cubicBezTo>
                    <a:pt x="1077195" y="152446"/>
                    <a:pt x="1114047" y="150368"/>
                    <a:pt x="1150623" y="146304"/>
                  </a:cubicBezTo>
                  <a:cubicBezTo>
                    <a:pt x="1236821" y="88838"/>
                    <a:pt x="1130109" y="160957"/>
                    <a:pt x="1235967" y="85344"/>
                  </a:cubicBezTo>
                  <a:cubicBezTo>
                    <a:pt x="1247891" y="76827"/>
                    <a:pt x="1259437" y="67513"/>
                    <a:pt x="1272543" y="60960"/>
                  </a:cubicBezTo>
                  <a:cubicBezTo>
                    <a:pt x="1284038" y="55213"/>
                    <a:pt x="1297624" y="54515"/>
                    <a:pt x="1309119" y="48768"/>
                  </a:cubicBezTo>
                  <a:cubicBezTo>
                    <a:pt x="1336272" y="35192"/>
                    <a:pt x="1349437" y="13286"/>
                    <a:pt x="1382271" y="12192"/>
                  </a:cubicBezTo>
                  <a:cubicBezTo>
                    <a:pt x="1613826" y="4473"/>
                    <a:pt x="1845567" y="4064"/>
                    <a:pt x="2077215" y="0"/>
                  </a:cubicBezTo>
                  <a:lnTo>
                    <a:pt x="2174751" y="12192"/>
                  </a:lnTo>
                  <a:cubicBezTo>
                    <a:pt x="2219393" y="16891"/>
                    <a:pt x="2265702" y="12052"/>
                    <a:pt x="2308863" y="24384"/>
                  </a:cubicBezTo>
                  <a:cubicBezTo>
                    <a:pt x="2325442" y="29121"/>
                    <a:pt x="2333247" y="48768"/>
                    <a:pt x="2345439" y="60960"/>
                  </a:cubicBezTo>
                  <a:cubicBezTo>
                    <a:pt x="2374031" y="146737"/>
                    <a:pt x="2336818" y="40844"/>
                    <a:pt x="2382015" y="146304"/>
                  </a:cubicBezTo>
                  <a:cubicBezTo>
                    <a:pt x="2412301" y="216972"/>
                    <a:pt x="2371731" y="149166"/>
                    <a:pt x="2418591" y="219456"/>
                  </a:cubicBezTo>
                  <a:cubicBezTo>
                    <a:pt x="2400427" y="564579"/>
                    <a:pt x="2442158" y="359538"/>
                    <a:pt x="2382015" y="499872"/>
                  </a:cubicBezTo>
                  <a:cubicBezTo>
                    <a:pt x="2376953" y="511684"/>
                    <a:pt x="2376952" y="525755"/>
                    <a:pt x="2369823" y="536448"/>
                  </a:cubicBezTo>
                  <a:cubicBezTo>
                    <a:pt x="2360259" y="550794"/>
                    <a:pt x="2345439" y="560832"/>
                    <a:pt x="2333247" y="573024"/>
                  </a:cubicBezTo>
                  <a:cubicBezTo>
                    <a:pt x="2329183" y="585216"/>
                    <a:pt x="2327296" y="598366"/>
                    <a:pt x="2321055" y="609600"/>
                  </a:cubicBezTo>
                  <a:cubicBezTo>
                    <a:pt x="2304469" y="639454"/>
                    <a:pt x="2268448" y="695945"/>
                    <a:pt x="2235711" y="719328"/>
                  </a:cubicBezTo>
                  <a:cubicBezTo>
                    <a:pt x="2220922" y="729892"/>
                    <a:pt x="2202723" y="734695"/>
                    <a:pt x="2186943" y="743712"/>
                  </a:cubicBezTo>
                  <a:cubicBezTo>
                    <a:pt x="2174221" y="750982"/>
                    <a:pt x="2164268" y="763462"/>
                    <a:pt x="2150367" y="768096"/>
                  </a:cubicBezTo>
                  <a:cubicBezTo>
                    <a:pt x="2126915" y="775913"/>
                    <a:pt x="2101197" y="774292"/>
                    <a:pt x="2077215" y="780288"/>
                  </a:cubicBezTo>
                  <a:cubicBezTo>
                    <a:pt x="2052279" y="786522"/>
                    <a:pt x="2028447" y="796544"/>
                    <a:pt x="2004063" y="804672"/>
                  </a:cubicBezTo>
                  <a:lnTo>
                    <a:pt x="1930911" y="829056"/>
                  </a:lnTo>
                  <a:cubicBezTo>
                    <a:pt x="1918719" y="833120"/>
                    <a:pt x="1906937" y="838728"/>
                    <a:pt x="1894335" y="841248"/>
                  </a:cubicBezTo>
                  <a:cubicBezTo>
                    <a:pt x="1858555" y="848404"/>
                    <a:pt x="1829603" y="851573"/>
                    <a:pt x="1796799" y="865632"/>
                  </a:cubicBezTo>
                  <a:cubicBezTo>
                    <a:pt x="1780094" y="872791"/>
                    <a:pt x="1764736" y="882857"/>
                    <a:pt x="1748031" y="890016"/>
                  </a:cubicBezTo>
                  <a:cubicBezTo>
                    <a:pt x="1736219" y="895078"/>
                    <a:pt x="1723267" y="897146"/>
                    <a:pt x="1711455" y="902208"/>
                  </a:cubicBezTo>
                  <a:cubicBezTo>
                    <a:pt x="1694750" y="909367"/>
                    <a:pt x="1679929" y="920845"/>
                    <a:pt x="1662687" y="926592"/>
                  </a:cubicBezTo>
                  <a:cubicBezTo>
                    <a:pt x="1643028" y="933145"/>
                    <a:pt x="1621956" y="934289"/>
                    <a:pt x="1601727" y="938784"/>
                  </a:cubicBezTo>
                  <a:cubicBezTo>
                    <a:pt x="1456165" y="971131"/>
                    <a:pt x="1676905" y="927332"/>
                    <a:pt x="1479807" y="963168"/>
                  </a:cubicBezTo>
                  <a:cubicBezTo>
                    <a:pt x="1437300" y="970897"/>
                    <a:pt x="1388357" y="983061"/>
                    <a:pt x="1345695" y="987552"/>
                  </a:cubicBezTo>
                  <a:cubicBezTo>
                    <a:pt x="1292998" y="993099"/>
                    <a:pt x="1240031" y="995680"/>
                    <a:pt x="1187199" y="999744"/>
                  </a:cubicBezTo>
                  <a:cubicBezTo>
                    <a:pt x="818124" y="993488"/>
                    <a:pt x="670968" y="1034039"/>
                    <a:pt x="406911" y="975360"/>
                  </a:cubicBezTo>
                  <a:cubicBezTo>
                    <a:pt x="396389" y="973022"/>
                    <a:pt x="335144" y="958519"/>
                    <a:pt x="321567" y="950976"/>
                  </a:cubicBezTo>
                  <a:cubicBezTo>
                    <a:pt x="295949" y="936744"/>
                    <a:pt x="272799" y="918464"/>
                    <a:pt x="248415" y="902208"/>
                  </a:cubicBezTo>
                  <a:cubicBezTo>
                    <a:pt x="236223" y="894080"/>
                    <a:pt x="223561" y="886616"/>
                    <a:pt x="211839" y="877824"/>
                  </a:cubicBezTo>
                  <a:cubicBezTo>
                    <a:pt x="195583" y="865632"/>
                    <a:pt x="179718" y="852901"/>
                    <a:pt x="163071" y="841248"/>
                  </a:cubicBezTo>
                  <a:cubicBezTo>
                    <a:pt x="139063" y="824442"/>
                    <a:pt x="89919" y="792480"/>
                    <a:pt x="89919" y="792480"/>
                  </a:cubicBezTo>
                  <a:cubicBezTo>
                    <a:pt x="73663" y="768096"/>
                    <a:pt x="48259" y="747759"/>
                    <a:pt x="41151" y="719328"/>
                  </a:cubicBezTo>
                  <a:cubicBezTo>
                    <a:pt x="13650" y="609324"/>
                    <a:pt x="27365" y="653585"/>
                    <a:pt x="4575" y="585216"/>
                  </a:cubicBezTo>
                  <a:cubicBezTo>
                    <a:pt x="13102" y="474360"/>
                    <a:pt x="-32374" y="428814"/>
                    <a:pt x="53343" y="414528"/>
                  </a:cubicBezTo>
                  <a:cubicBezTo>
                    <a:pt x="65369" y="412524"/>
                    <a:pt x="77727" y="414528"/>
                    <a:pt x="89919" y="414528"/>
                  </a:cubicBezTo>
                </a:path>
              </a:pathLst>
            </a:custGeom>
            <a:noFill/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H="1">
              <a:off x="2499360" y="4129671"/>
              <a:ext cx="1225296" cy="1243137"/>
            </a:xfrm>
            <a:prstGeom prst="straightConnector1">
              <a:avLst/>
            </a:prstGeom>
            <a:ln>
              <a:solidFill>
                <a:srgbClr val="00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Полилиния 12"/>
            <p:cNvSpPr/>
            <p:nvPr/>
          </p:nvSpPr>
          <p:spPr>
            <a:xfrm>
              <a:off x="9984" y="3511296"/>
              <a:ext cx="2245536" cy="1584960"/>
            </a:xfrm>
            <a:custGeom>
              <a:avLst/>
              <a:gdLst>
                <a:gd name="connsiteX0" fmla="*/ 50976 w 2245536"/>
                <a:gd name="connsiteY0" fmla="*/ 1267968 h 1584960"/>
                <a:gd name="connsiteX1" fmla="*/ 75360 w 2245536"/>
                <a:gd name="connsiteY1" fmla="*/ 1207008 h 1584960"/>
                <a:gd name="connsiteX2" fmla="*/ 87552 w 2245536"/>
                <a:gd name="connsiteY2" fmla="*/ 1158240 h 1584960"/>
                <a:gd name="connsiteX3" fmla="*/ 111936 w 2245536"/>
                <a:gd name="connsiteY3" fmla="*/ 1121664 h 1584960"/>
                <a:gd name="connsiteX4" fmla="*/ 136320 w 2245536"/>
                <a:gd name="connsiteY4" fmla="*/ 1060704 h 1584960"/>
                <a:gd name="connsiteX5" fmla="*/ 197280 w 2245536"/>
                <a:gd name="connsiteY5" fmla="*/ 963168 h 1584960"/>
                <a:gd name="connsiteX6" fmla="*/ 233856 w 2245536"/>
                <a:gd name="connsiteY6" fmla="*/ 926592 h 1584960"/>
                <a:gd name="connsiteX7" fmla="*/ 270432 w 2245536"/>
                <a:gd name="connsiteY7" fmla="*/ 877824 h 1584960"/>
                <a:gd name="connsiteX8" fmla="*/ 294816 w 2245536"/>
                <a:gd name="connsiteY8" fmla="*/ 841248 h 1584960"/>
                <a:gd name="connsiteX9" fmla="*/ 416736 w 2245536"/>
                <a:gd name="connsiteY9" fmla="*/ 731520 h 1584960"/>
                <a:gd name="connsiteX10" fmla="*/ 502080 w 2245536"/>
                <a:gd name="connsiteY10" fmla="*/ 646176 h 1584960"/>
                <a:gd name="connsiteX11" fmla="*/ 550848 w 2245536"/>
                <a:gd name="connsiteY11" fmla="*/ 609600 h 1584960"/>
                <a:gd name="connsiteX12" fmla="*/ 624000 w 2245536"/>
                <a:gd name="connsiteY12" fmla="*/ 536448 h 1584960"/>
                <a:gd name="connsiteX13" fmla="*/ 733728 w 2245536"/>
                <a:gd name="connsiteY13" fmla="*/ 451104 h 1584960"/>
                <a:gd name="connsiteX14" fmla="*/ 794688 w 2245536"/>
                <a:gd name="connsiteY14" fmla="*/ 414528 h 1584960"/>
                <a:gd name="connsiteX15" fmla="*/ 892224 w 2245536"/>
                <a:gd name="connsiteY15" fmla="*/ 341376 h 1584960"/>
                <a:gd name="connsiteX16" fmla="*/ 928800 w 2245536"/>
                <a:gd name="connsiteY16" fmla="*/ 292608 h 1584960"/>
                <a:gd name="connsiteX17" fmla="*/ 965376 w 2245536"/>
                <a:gd name="connsiteY17" fmla="*/ 268224 h 1584960"/>
                <a:gd name="connsiteX18" fmla="*/ 1099488 w 2245536"/>
                <a:gd name="connsiteY18" fmla="*/ 170688 h 1584960"/>
                <a:gd name="connsiteX19" fmla="*/ 1123872 w 2245536"/>
                <a:gd name="connsiteY19" fmla="*/ 134112 h 1584960"/>
                <a:gd name="connsiteX20" fmla="*/ 1160448 w 2245536"/>
                <a:gd name="connsiteY20" fmla="*/ 121920 h 1584960"/>
                <a:gd name="connsiteX21" fmla="*/ 1221408 w 2245536"/>
                <a:gd name="connsiteY21" fmla="*/ 97536 h 1584960"/>
                <a:gd name="connsiteX22" fmla="*/ 1306752 w 2245536"/>
                <a:gd name="connsiteY22" fmla="*/ 60960 h 1584960"/>
                <a:gd name="connsiteX23" fmla="*/ 1355520 w 2245536"/>
                <a:gd name="connsiteY23" fmla="*/ 36576 h 1584960"/>
                <a:gd name="connsiteX24" fmla="*/ 1440864 w 2245536"/>
                <a:gd name="connsiteY24" fmla="*/ 12192 h 1584960"/>
                <a:gd name="connsiteX25" fmla="*/ 1843200 w 2245536"/>
                <a:gd name="connsiteY25" fmla="*/ 0 h 1584960"/>
                <a:gd name="connsiteX26" fmla="*/ 1904160 w 2245536"/>
                <a:gd name="connsiteY26" fmla="*/ 73152 h 1584960"/>
                <a:gd name="connsiteX27" fmla="*/ 2013888 w 2245536"/>
                <a:gd name="connsiteY27" fmla="*/ 134112 h 1584960"/>
                <a:gd name="connsiteX28" fmla="*/ 2074848 w 2245536"/>
                <a:gd name="connsiteY28" fmla="*/ 219456 h 1584960"/>
                <a:gd name="connsiteX29" fmla="*/ 2172384 w 2245536"/>
                <a:gd name="connsiteY29" fmla="*/ 292608 h 1584960"/>
                <a:gd name="connsiteX30" fmla="*/ 2245536 w 2245536"/>
                <a:gd name="connsiteY30" fmla="*/ 329184 h 1584960"/>
                <a:gd name="connsiteX31" fmla="*/ 2233344 w 2245536"/>
                <a:gd name="connsiteY31" fmla="*/ 499872 h 1584960"/>
                <a:gd name="connsiteX32" fmla="*/ 2184576 w 2245536"/>
                <a:gd name="connsiteY32" fmla="*/ 560832 h 1584960"/>
                <a:gd name="connsiteX33" fmla="*/ 2099232 w 2245536"/>
                <a:gd name="connsiteY33" fmla="*/ 597408 h 1584960"/>
                <a:gd name="connsiteX34" fmla="*/ 2038272 w 2245536"/>
                <a:gd name="connsiteY34" fmla="*/ 609600 h 1584960"/>
                <a:gd name="connsiteX35" fmla="*/ 2001696 w 2245536"/>
                <a:gd name="connsiteY35" fmla="*/ 633984 h 1584960"/>
                <a:gd name="connsiteX36" fmla="*/ 1952928 w 2245536"/>
                <a:gd name="connsiteY36" fmla="*/ 646176 h 1584960"/>
                <a:gd name="connsiteX37" fmla="*/ 1757856 w 2245536"/>
                <a:gd name="connsiteY37" fmla="*/ 670560 h 1584960"/>
                <a:gd name="connsiteX38" fmla="*/ 1672512 w 2245536"/>
                <a:gd name="connsiteY38" fmla="*/ 682752 h 1584960"/>
                <a:gd name="connsiteX39" fmla="*/ 1599360 w 2245536"/>
                <a:gd name="connsiteY39" fmla="*/ 731520 h 1584960"/>
                <a:gd name="connsiteX40" fmla="*/ 1562784 w 2245536"/>
                <a:gd name="connsiteY40" fmla="*/ 743712 h 1584960"/>
                <a:gd name="connsiteX41" fmla="*/ 1526208 w 2245536"/>
                <a:gd name="connsiteY41" fmla="*/ 768096 h 1584960"/>
                <a:gd name="connsiteX42" fmla="*/ 1453056 w 2245536"/>
                <a:gd name="connsiteY42" fmla="*/ 792480 h 1584960"/>
                <a:gd name="connsiteX43" fmla="*/ 1416480 w 2245536"/>
                <a:gd name="connsiteY43" fmla="*/ 804672 h 1584960"/>
                <a:gd name="connsiteX44" fmla="*/ 1343328 w 2245536"/>
                <a:gd name="connsiteY44" fmla="*/ 853440 h 1584960"/>
                <a:gd name="connsiteX45" fmla="*/ 1318944 w 2245536"/>
                <a:gd name="connsiteY45" fmla="*/ 890016 h 1584960"/>
                <a:gd name="connsiteX46" fmla="*/ 1233600 w 2245536"/>
                <a:gd name="connsiteY46" fmla="*/ 950976 h 1584960"/>
                <a:gd name="connsiteX47" fmla="*/ 1160448 w 2245536"/>
                <a:gd name="connsiteY47" fmla="*/ 1024128 h 1584960"/>
                <a:gd name="connsiteX48" fmla="*/ 1123872 w 2245536"/>
                <a:gd name="connsiteY48" fmla="*/ 1060704 h 1584960"/>
                <a:gd name="connsiteX49" fmla="*/ 1087296 w 2245536"/>
                <a:gd name="connsiteY49" fmla="*/ 1097280 h 1584960"/>
                <a:gd name="connsiteX50" fmla="*/ 1050720 w 2245536"/>
                <a:gd name="connsiteY50" fmla="*/ 1121664 h 1584960"/>
                <a:gd name="connsiteX51" fmla="*/ 977568 w 2245536"/>
                <a:gd name="connsiteY51" fmla="*/ 1194816 h 1584960"/>
                <a:gd name="connsiteX52" fmla="*/ 928800 w 2245536"/>
                <a:gd name="connsiteY52" fmla="*/ 1255776 h 1584960"/>
                <a:gd name="connsiteX53" fmla="*/ 867840 w 2245536"/>
                <a:gd name="connsiteY53" fmla="*/ 1341120 h 1584960"/>
                <a:gd name="connsiteX54" fmla="*/ 794688 w 2245536"/>
                <a:gd name="connsiteY54" fmla="*/ 1402080 h 1584960"/>
                <a:gd name="connsiteX55" fmla="*/ 733728 w 2245536"/>
                <a:gd name="connsiteY55" fmla="*/ 1463040 h 1584960"/>
                <a:gd name="connsiteX56" fmla="*/ 697152 w 2245536"/>
                <a:gd name="connsiteY56" fmla="*/ 1499616 h 1584960"/>
                <a:gd name="connsiteX57" fmla="*/ 660576 w 2245536"/>
                <a:gd name="connsiteY57" fmla="*/ 1511808 h 1584960"/>
                <a:gd name="connsiteX58" fmla="*/ 550848 w 2245536"/>
                <a:gd name="connsiteY58" fmla="*/ 1572768 h 1584960"/>
                <a:gd name="connsiteX59" fmla="*/ 441120 w 2245536"/>
                <a:gd name="connsiteY59" fmla="*/ 1584960 h 1584960"/>
                <a:gd name="connsiteX60" fmla="*/ 270432 w 2245536"/>
                <a:gd name="connsiteY60" fmla="*/ 1572768 h 1584960"/>
                <a:gd name="connsiteX61" fmla="*/ 197280 w 2245536"/>
                <a:gd name="connsiteY61" fmla="*/ 1536192 h 1584960"/>
                <a:gd name="connsiteX62" fmla="*/ 124128 w 2245536"/>
                <a:gd name="connsiteY62" fmla="*/ 1499616 h 1584960"/>
                <a:gd name="connsiteX63" fmla="*/ 87552 w 2245536"/>
                <a:gd name="connsiteY63" fmla="*/ 1426464 h 1584960"/>
                <a:gd name="connsiteX64" fmla="*/ 63168 w 2245536"/>
                <a:gd name="connsiteY64" fmla="*/ 1377696 h 1584960"/>
                <a:gd name="connsiteX65" fmla="*/ 50976 w 2245536"/>
                <a:gd name="connsiteY65" fmla="*/ 1341120 h 1584960"/>
                <a:gd name="connsiteX66" fmla="*/ 14400 w 2245536"/>
                <a:gd name="connsiteY66" fmla="*/ 1316736 h 1584960"/>
                <a:gd name="connsiteX67" fmla="*/ 14400 w 2245536"/>
                <a:gd name="connsiteY67" fmla="*/ 1231392 h 1584960"/>
                <a:gd name="connsiteX68" fmla="*/ 50976 w 2245536"/>
                <a:gd name="connsiteY68" fmla="*/ 1267968 h 158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245536" h="1584960">
                  <a:moveTo>
                    <a:pt x="50976" y="1267968"/>
                  </a:moveTo>
                  <a:cubicBezTo>
                    <a:pt x="61136" y="1263904"/>
                    <a:pt x="68439" y="1227770"/>
                    <a:pt x="75360" y="1207008"/>
                  </a:cubicBezTo>
                  <a:cubicBezTo>
                    <a:pt x="80659" y="1191112"/>
                    <a:pt x="80951" y="1173641"/>
                    <a:pt x="87552" y="1158240"/>
                  </a:cubicBezTo>
                  <a:cubicBezTo>
                    <a:pt x="93324" y="1144772"/>
                    <a:pt x="105383" y="1134770"/>
                    <a:pt x="111936" y="1121664"/>
                  </a:cubicBezTo>
                  <a:cubicBezTo>
                    <a:pt x="121723" y="1102089"/>
                    <a:pt x="126533" y="1080279"/>
                    <a:pt x="136320" y="1060704"/>
                  </a:cubicBezTo>
                  <a:cubicBezTo>
                    <a:pt x="139294" y="1054756"/>
                    <a:pt x="185191" y="977675"/>
                    <a:pt x="197280" y="963168"/>
                  </a:cubicBezTo>
                  <a:cubicBezTo>
                    <a:pt x="208318" y="949922"/>
                    <a:pt x="222635" y="939683"/>
                    <a:pt x="233856" y="926592"/>
                  </a:cubicBezTo>
                  <a:cubicBezTo>
                    <a:pt x="247080" y="911164"/>
                    <a:pt x="258621" y="894359"/>
                    <a:pt x="270432" y="877824"/>
                  </a:cubicBezTo>
                  <a:cubicBezTo>
                    <a:pt x="278949" y="865900"/>
                    <a:pt x="285167" y="852275"/>
                    <a:pt x="294816" y="841248"/>
                  </a:cubicBezTo>
                  <a:cubicBezTo>
                    <a:pt x="371558" y="753543"/>
                    <a:pt x="335707" y="805796"/>
                    <a:pt x="416736" y="731520"/>
                  </a:cubicBezTo>
                  <a:cubicBezTo>
                    <a:pt x="446393" y="704335"/>
                    <a:pt x="469895" y="670315"/>
                    <a:pt x="502080" y="646176"/>
                  </a:cubicBezTo>
                  <a:cubicBezTo>
                    <a:pt x="518336" y="633984"/>
                    <a:pt x="535744" y="623193"/>
                    <a:pt x="550848" y="609600"/>
                  </a:cubicBezTo>
                  <a:cubicBezTo>
                    <a:pt x="576480" y="586531"/>
                    <a:pt x="596780" y="557619"/>
                    <a:pt x="624000" y="536448"/>
                  </a:cubicBezTo>
                  <a:cubicBezTo>
                    <a:pt x="660576" y="508000"/>
                    <a:pt x="693995" y="474944"/>
                    <a:pt x="733728" y="451104"/>
                  </a:cubicBezTo>
                  <a:cubicBezTo>
                    <a:pt x="754048" y="438912"/>
                    <a:pt x="775983" y="429077"/>
                    <a:pt x="794688" y="414528"/>
                  </a:cubicBezTo>
                  <a:cubicBezTo>
                    <a:pt x="905603" y="328261"/>
                    <a:pt x="783922" y="395527"/>
                    <a:pt x="892224" y="341376"/>
                  </a:cubicBezTo>
                  <a:cubicBezTo>
                    <a:pt x="904416" y="325120"/>
                    <a:pt x="914432" y="306976"/>
                    <a:pt x="928800" y="292608"/>
                  </a:cubicBezTo>
                  <a:cubicBezTo>
                    <a:pt x="939161" y="282247"/>
                    <a:pt x="953526" y="276842"/>
                    <a:pt x="965376" y="268224"/>
                  </a:cubicBezTo>
                  <a:cubicBezTo>
                    <a:pt x="1115606" y="158966"/>
                    <a:pt x="1014325" y="227463"/>
                    <a:pt x="1099488" y="170688"/>
                  </a:cubicBezTo>
                  <a:cubicBezTo>
                    <a:pt x="1107616" y="158496"/>
                    <a:pt x="1112430" y="143266"/>
                    <a:pt x="1123872" y="134112"/>
                  </a:cubicBezTo>
                  <a:cubicBezTo>
                    <a:pt x="1133907" y="126084"/>
                    <a:pt x="1148415" y="126432"/>
                    <a:pt x="1160448" y="121920"/>
                  </a:cubicBezTo>
                  <a:cubicBezTo>
                    <a:pt x="1180940" y="114236"/>
                    <a:pt x="1201833" y="107323"/>
                    <a:pt x="1221408" y="97536"/>
                  </a:cubicBezTo>
                  <a:cubicBezTo>
                    <a:pt x="1394361" y="11060"/>
                    <a:pt x="1103759" y="137082"/>
                    <a:pt x="1306752" y="60960"/>
                  </a:cubicBezTo>
                  <a:cubicBezTo>
                    <a:pt x="1323770" y="54578"/>
                    <a:pt x="1338815" y="43735"/>
                    <a:pt x="1355520" y="36576"/>
                  </a:cubicBezTo>
                  <a:cubicBezTo>
                    <a:pt x="1370077" y="30337"/>
                    <a:pt x="1429064" y="12830"/>
                    <a:pt x="1440864" y="12192"/>
                  </a:cubicBezTo>
                  <a:cubicBezTo>
                    <a:pt x="1574842" y="4950"/>
                    <a:pt x="1709088" y="4064"/>
                    <a:pt x="1843200" y="0"/>
                  </a:cubicBezTo>
                  <a:cubicBezTo>
                    <a:pt x="1863852" y="30978"/>
                    <a:pt x="1872869" y="49683"/>
                    <a:pt x="1904160" y="73152"/>
                  </a:cubicBezTo>
                  <a:cubicBezTo>
                    <a:pt x="1934778" y="96115"/>
                    <a:pt x="1979149" y="116743"/>
                    <a:pt x="2013888" y="134112"/>
                  </a:cubicBezTo>
                  <a:cubicBezTo>
                    <a:pt x="2027733" y="154880"/>
                    <a:pt x="2059725" y="204333"/>
                    <a:pt x="2074848" y="219456"/>
                  </a:cubicBezTo>
                  <a:cubicBezTo>
                    <a:pt x="2083820" y="228428"/>
                    <a:pt x="2149873" y="281353"/>
                    <a:pt x="2172384" y="292608"/>
                  </a:cubicBezTo>
                  <a:cubicBezTo>
                    <a:pt x="2273338" y="343085"/>
                    <a:pt x="2140714" y="259303"/>
                    <a:pt x="2245536" y="329184"/>
                  </a:cubicBezTo>
                  <a:cubicBezTo>
                    <a:pt x="2241472" y="386080"/>
                    <a:pt x="2240009" y="443222"/>
                    <a:pt x="2233344" y="499872"/>
                  </a:cubicBezTo>
                  <a:cubicBezTo>
                    <a:pt x="2228688" y="539446"/>
                    <a:pt x="2217969" y="541750"/>
                    <a:pt x="2184576" y="560832"/>
                  </a:cubicBezTo>
                  <a:cubicBezTo>
                    <a:pt x="2157437" y="576340"/>
                    <a:pt x="2129628" y="589809"/>
                    <a:pt x="2099232" y="597408"/>
                  </a:cubicBezTo>
                  <a:cubicBezTo>
                    <a:pt x="2079128" y="602434"/>
                    <a:pt x="2058592" y="605536"/>
                    <a:pt x="2038272" y="609600"/>
                  </a:cubicBezTo>
                  <a:cubicBezTo>
                    <a:pt x="2026080" y="617728"/>
                    <a:pt x="2015164" y="628212"/>
                    <a:pt x="2001696" y="633984"/>
                  </a:cubicBezTo>
                  <a:cubicBezTo>
                    <a:pt x="1986295" y="640585"/>
                    <a:pt x="1969040" y="641573"/>
                    <a:pt x="1952928" y="646176"/>
                  </a:cubicBezTo>
                  <a:cubicBezTo>
                    <a:pt x="1838652" y="678826"/>
                    <a:pt x="2042266" y="642119"/>
                    <a:pt x="1757856" y="670560"/>
                  </a:cubicBezTo>
                  <a:cubicBezTo>
                    <a:pt x="1729262" y="673419"/>
                    <a:pt x="1700960" y="678688"/>
                    <a:pt x="1672512" y="682752"/>
                  </a:cubicBezTo>
                  <a:cubicBezTo>
                    <a:pt x="1648128" y="699008"/>
                    <a:pt x="1627162" y="722253"/>
                    <a:pt x="1599360" y="731520"/>
                  </a:cubicBezTo>
                  <a:cubicBezTo>
                    <a:pt x="1587168" y="735584"/>
                    <a:pt x="1574279" y="737965"/>
                    <a:pt x="1562784" y="743712"/>
                  </a:cubicBezTo>
                  <a:cubicBezTo>
                    <a:pt x="1549678" y="750265"/>
                    <a:pt x="1539598" y="762145"/>
                    <a:pt x="1526208" y="768096"/>
                  </a:cubicBezTo>
                  <a:cubicBezTo>
                    <a:pt x="1502720" y="778535"/>
                    <a:pt x="1477440" y="784352"/>
                    <a:pt x="1453056" y="792480"/>
                  </a:cubicBezTo>
                  <a:cubicBezTo>
                    <a:pt x="1440864" y="796544"/>
                    <a:pt x="1427173" y="797543"/>
                    <a:pt x="1416480" y="804672"/>
                  </a:cubicBezTo>
                  <a:lnTo>
                    <a:pt x="1343328" y="853440"/>
                  </a:lnTo>
                  <a:cubicBezTo>
                    <a:pt x="1335200" y="865632"/>
                    <a:pt x="1329305" y="879655"/>
                    <a:pt x="1318944" y="890016"/>
                  </a:cubicBezTo>
                  <a:cubicBezTo>
                    <a:pt x="1246221" y="962739"/>
                    <a:pt x="1295904" y="895594"/>
                    <a:pt x="1233600" y="950976"/>
                  </a:cubicBezTo>
                  <a:cubicBezTo>
                    <a:pt x="1207826" y="973886"/>
                    <a:pt x="1184832" y="999744"/>
                    <a:pt x="1160448" y="1024128"/>
                  </a:cubicBezTo>
                  <a:lnTo>
                    <a:pt x="1123872" y="1060704"/>
                  </a:lnTo>
                  <a:cubicBezTo>
                    <a:pt x="1111680" y="1072896"/>
                    <a:pt x="1101642" y="1087716"/>
                    <a:pt x="1087296" y="1097280"/>
                  </a:cubicBezTo>
                  <a:cubicBezTo>
                    <a:pt x="1075104" y="1105408"/>
                    <a:pt x="1061672" y="1111929"/>
                    <a:pt x="1050720" y="1121664"/>
                  </a:cubicBezTo>
                  <a:cubicBezTo>
                    <a:pt x="1024946" y="1144574"/>
                    <a:pt x="977568" y="1194816"/>
                    <a:pt x="977568" y="1194816"/>
                  </a:cubicBezTo>
                  <a:cubicBezTo>
                    <a:pt x="953833" y="1266022"/>
                    <a:pt x="983947" y="1200629"/>
                    <a:pt x="928800" y="1255776"/>
                  </a:cubicBezTo>
                  <a:cubicBezTo>
                    <a:pt x="884877" y="1299699"/>
                    <a:pt x="902453" y="1299584"/>
                    <a:pt x="867840" y="1341120"/>
                  </a:cubicBezTo>
                  <a:cubicBezTo>
                    <a:pt x="838504" y="1376323"/>
                    <a:pt x="830652" y="1378104"/>
                    <a:pt x="794688" y="1402080"/>
                  </a:cubicBezTo>
                  <a:cubicBezTo>
                    <a:pt x="749984" y="1469136"/>
                    <a:pt x="794688" y="1412240"/>
                    <a:pt x="733728" y="1463040"/>
                  </a:cubicBezTo>
                  <a:cubicBezTo>
                    <a:pt x="720482" y="1474078"/>
                    <a:pt x="711498" y="1490052"/>
                    <a:pt x="697152" y="1499616"/>
                  </a:cubicBezTo>
                  <a:cubicBezTo>
                    <a:pt x="686459" y="1506745"/>
                    <a:pt x="671810" y="1505567"/>
                    <a:pt x="660576" y="1511808"/>
                  </a:cubicBezTo>
                  <a:cubicBezTo>
                    <a:pt x="615691" y="1536744"/>
                    <a:pt x="598141" y="1564886"/>
                    <a:pt x="550848" y="1572768"/>
                  </a:cubicBezTo>
                  <a:cubicBezTo>
                    <a:pt x="514548" y="1578818"/>
                    <a:pt x="477696" y="1580896"/>
                    <a:pt x="441120" y="1584960"/>
                  </a:cubicBezTo>
                  <a:cubicBezTo>
                    <a:pt x="384224" y="1580896"/>
                    <a:pt x="327082" y="1579433"/>
                    <a:pt x="270432" y="1572768"/>
                  </a:cubicBezTo>
                  <a:cubicBezTo>
                    <a:pt x="230358" y="1568053"/>
                    <a:pt x="232688" y="1553896"/>
                    <a:pt x="197280" y="1536192"/>
                  </a:cubicBezTo>
                  <a:cubicBezTo>
                    <a:pt x="96326" y="1485715"/>
                    <a:pt x="228950" y="1569497"/>
                    <a:pt x="124128" y="1499616"/>
                  </a:cubicBezTo>
                  <a:cubicBezTo>
                    <a:pt x="77268" y="1429326"/>
                    <a:pt x="117838" y="1497132"/>
                    <a:pt x="87552" y="1426464"/>
                  </a:cubicBezTo>
                  <a:cubicBezTo>
                    <a:pt x="80393" y="1409759"/>
                    <a:pt x="70327" y="1394401"/>
                    <a:pt x="63168" y="1377696"/>
                  </a:cubicBezTo>
                  <a:cubicBezTo>
                    <a:pt x="58106" y="1365884"/>
                    <a:pt x="59004" y="1351155"/>
                    <a:pt x="50976" y="1341120"/>
                  </a:cubicBezTo>
                  <a:cubicBezTo>
                    <a:pt x="41822" y="1329678"/>
                    <a:pt x="26592" y="1324864"/>
                    <a:pt x="14400" y="1316736"/>
                  </a:cubicBezTo>
                  <a:cubicBezTo>
                    <a:pt x="6797" y="1293926"/>
                    <a:pt x="-13801" y="1253953"/>
                    <a:pt x="14400" y="1231392"/>
                  </a:cubicBezTo>
                  <a:cubicBezTo>
                    <a:pt x="27094" y="1221237"/>
                    <a:pt x="40816" y="1272032"/>
                    <a:pt x="50976" y="1267968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15" name="Прямая со стрелкой 14"/>
            <p:cNvCxnSpPr>
              <a:endCxn id="13" idx="30"/>
            </p:cNvCxnSpPr>
            <p:nvPr/>
          </p:nvCxnSpPr>
          <p:spPr>
            <a:xfrm flipH="1" flipV="1">
              <a:off x="2255520" y="3840480"/>
              <a:ext cx="1530096" cy="1662053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93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20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Ієрархічні  структури - дерева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6320" y="839809"/>
            <a:ext cx="3167712" cy="397031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x (cons (list 1 2) (list 3 4)))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length x)</a:t>
            </a:r>
          </a:p>
          <a:p>
            <a:r>
              <a:rPr lang="uk-UA" i="1" dirty="0">
                <a:solidFill>
                  <a:srgbClr val="FF0000"/>
                </a:solidFill>
              </a:rPr>
              <a:t>3</a:t>
            </a:r>
          </a:p>
          <a:p>
            <a:r>
              <a:rPr lang="en-US" dirty="0">
                <a:solidFill>
                  <a:srgbClr val="0000CC"/>
                </a:solidFill>
              </a:rPr>
              <a:t>(count-leaves x)</a:t>
            </a:r>
          </a:p>
          <a:p>
            <a:r>
              <a:rPr lang="uk-UA" i="1" dirty="0">
                <a:solidFill>
                  <a:srgbClr val="FF0000"/>
                </a:solidFill>
              </a:rPr>
              <a:t>4</a:t>
            </a:r>
          </a:p>
          <a:p>
            <a:r>
              <a:rPr lang="en-US" dirty="0">
                <a:solidFill>
                  <a:srgbClr val="0000CC"/>
                </a:solidFill>
              </a:rPr>
              <a:t>(list x x)</a:t>
            </a:r>
          </a:p>
          <a:p>
            <a:r>
              <a:rPr lang="uk-UA" i="1" dirty="0">
                <a:solidFill>
                  <a:srgbClr val="0000CC"/>
                </a:solidFill>
              </a:rPr>
              <a:t>(((1 2) 3 4) ((1 2) 3 4</a:t>
            </a:r>
            <a:r>
              <a:rPr lang="uk-UA" i="1" dirty="0" smtClean="0">
                <a:solidFill>
                  <a:srgbClr val="0000CC"/>
                </a:solidFill>
              </a:rPr>
              <a:t>))</a:t>
            </a:r>
          </a:p>
          <a:p>
            <a:endParaRPr lang="uk-UA" i="1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(length (list x x))</a:t>
            </a:r>
          </a:p>
          <a:p>
            <a:r>
              <a:rPr lang="uk-UA" i="1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0000CC"/>
                </a:solidFill>
              </a:rPr>
              <a:t>(count-leaves (list x x))</a:t>
            </a:r>
          </a:p>
          <a:p>
            <a:r>
              <a:rPr lang="uk-UA" i="1" dirty="0">
                <a:solidFill>
                  <a:srgbClr val="FF0000"/>
                </a:solidFill>
              </a:rPr>
              <a:t>8</a:t>
            </a:r>
            <a:endParaRPr lang="uk-UA" dirty="0">
              <a:solidFill>
                <a:srgbClr val="FF0000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3536783" y="1462988"/>
            <a:ext cx="5607218" cy="2862322"/>
            <a:chOff x="3536783" y="1462988"/>
            <a:chExt cx="5607218" cy="2862322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3669793" y="1462988"/>
              <a:ext cx="5474208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uk-UA" dirty="0" smtClean="0"/>
                <a:t>Рекурсивна  схема </a:t>
              </a:r>
              <a:r>
                <a:rPr lang="uk-UA" dirty="0"/>
                <a:t>обчислення </a:t>
              </a:r>
              <a:r>
                <a:rPr lang="uk-UA" dirty="0" err="1">
                  <a:solidFill>
                    <a:srgbClr val="0000CC"/>
                  </a:solidFill>
                </a:rPr>
                <a:t>length</a:t>
              </a:r>
              <a:r>
                <a:rPr lang="uk-UA" dirty="0"/>
                <a:t>:</a:t>
              </a:r>
            </a:p>
            <a:p>
              <a:r>
                <a:rPr lang="uk-UA" dirty="0" smtClean="0">
                  <a:solidFill>
                    <a:srgbClr val="0000CC"/>
                  </a:solidFill>
                </a:rPr>
                <a:t>Довжина </a:t>
              </a:r>
              <a:r>
                <a:rPr lang="uk-UA" dirty="0">
                  <a:solidFill>
                    <a:srgbClr val="0000CC"/>
                  </a:solidFill>
                </a:rPr>
                <a:t>списку x є 1 плюс довжина </a:t>
              </a:r>
              <a:r>
                <a:rPr lang="uk-UA" dirty="0" err="1">
                  <a:solidFill>
                    <a:srgbClr val="0000CC"/>
                  </a:solidFill>
                </a:rPr>
                <a:t>cdr</a:t>
              </a:r>
              <a:r>
                <a:rPr lang="uk-UA" dirty="0">
                  <a:solidFill>
                    <a:srgbClr val="0000CC"/>
                  </a:solidFill>
                </a:rPr>
                <a:t> від x.</a:t>
              </a:r>
            </a:p>
            <a:p>
              <a:r>
                <a:rPr lang="uk-UA" dirty="0" smtClean="0">
                  <a:solidFill>
                    <a:srgbClr val="0000CC"/>
                  </a:solidFill>
                </a:rPr>
                <a:t>Довжина </a:t>
              </a:r>
              <a:r>
                <a:rPr lang="uk-UA" dirty="0">
                  <a:solidFill>
                    <a:srgbClr val="0000CC"/>
                  </a:solidFill>
                </a:rPr>
                <a:t>порожнього списку є 0</a:t>
              </a:r>
              <a:r>
                <a:rPr lang="uk-UA" dirty="0" smtClean="0">
                  <a:solidFill>
                    <a:srgbClr val="0000CC"/>
                  </a:solidFill>
                </a:rPr>
                <a:t>.</a:t>
              </a:r>
            </a:p>
            <a:p>
              <a:endParaRPr lang="uk-UA" dirty="0">
                <a:solidFill>
                  <a:srgbClr val="0000CC"/>
                </a:solidFill>
              </a:endParaRPr>
            </a:p>
            <a:p>
              <a:r>
                <a:rPr lang="uk-UA" dirty="0"/>
                <a:t>Рекурсивна  схема обчислення </a:t>
              </a:r>
              <a:r>
                <a:rPr lang="uk-UA" dirty="0" err="1" smtClean="0">
                  <a:solidFill>
                    <a:srgbClr val="0000CC"/>
                  </a:solidFill>
                </a:rPr>
                <a:t>сount-leaves</a:t>
              </a:r>
              <a:r>
                <a:rPr lang="uk-UA" dirty="0" smtClean="0"/>
                <a:t> </a:t>
              </a:r>
              <a:r>
                <a:rPr lang="uk-UA" dirty="0"/>
                <a:t>дуже схожа на цю схему. </a:t>
              </a:r>
              <a:endParaRPr lang="uk-UA" dirty="0" smtClean="0"/>
            </a:p>
            <a:p>
              <a:r>
                <a:rPr lang="uk-UA" dirty="0" smtClean="0"/>
                <a:t>Значення </a:t>
              </a:r>
              <a:r>
                <a:rPr lang="uk-UA" dirty="0"/>
                <a:t>для порожнього списку залишається тим же:</a:t>
              </a:r>
            </a:p>
            <a:p>
              <a:r>
                <a:rPr lang="uk-UA" dirty="0">
                  <a:solidFill>
                    <a:srgbClr val="0000CC"/>
                  </a:solidFill>
                </a:rPr>
                <a:t>• </a:t>
              </a:r>
              <a:r>
                <a:rPr lang="uk-UA" dirty="0" err="1" smtClean="0">
                  <a:solidFill>
                    <a:srgbClr val="0000CC"/>
                  </a:solidFill>
                </a:rPr>
                <a:t>сount-leaves</a:t>
              </a:r>
              <a:r>
                <a:rPr lang="uk-UA" dirty="0" smtClean="0">
                  <a:solidFill>
                    <a:srgbClr val="0000CC"/>
                  </a:solidFill>
                </a:rPr>
                <a:t> </a:t>
              </a:r>
              <a:r>
                <a:rPr lang="uk-UA" dirty="0">
                  <a:solidFill>
                    <a:srgbClr val="0000CC"/>
                  </a:solidFill>
                </a:rPr>
                <a:t>від порожнього списку дорівнює 0.</a:t>
              </a:r>
            </a:p>
            <a:p>
              <a:endParaRPr lang="uk-UA" dirty="0" smtClean="0"/>
            </a:p>
          </p:txBody>
        </p:sp>
        <p:sp>
          <p:nvSpPr>
            <p:cNvPr id="13" name="Левая фигурная скобка 12"/>
            <p:cNvSpPr/>
            <p:nvPr/>
          </p:nvSpPr>
          <p:spPr>
            <a:xfrm>
              <a:off x="3536783" y="1731264"/>
              <a:ext cx="246048" cy="598902"/>
            </a:xfrm>
            <a:prstGeom prst="leftBrac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4" name="Прямоугольник 13"/>
          <p:cNvSpPr/>
          <p:nvPr/>
        </p:nvSpPr>
        <p:spPr>
          <a:xfrm>
            <a:off x="1" y="4810127"/>
            <a:ext cx="9143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Однак, потрібно врахувати, </a:t>
            </a:r>
            <a:r>
              <a:rPr lang="uk-UA" dirty="0" err="1"/>
              <a:t>что</a:t>
            </a:r>
            <a:r>
              <a:rPr lang="uk-UA" dirty="0"/>
              <a:t>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сам по собі може бути деревом, листя якого потрібно порахувати. Таким чином, крок редукції такий:</a:t>
            </a:r>
          </a:p>
          <a:p>
            <a:r>
              <a:rPr lang="uk-UA" dirty="0">
                <a:solidFill>
                  <a:srgbClr val="0000CC"/>
                </a:solidFill>
              </a:rPr>
              <a:t>• </a:t>
            </a:r>
            <a:r>
              <a:rPr lang="uk-UA" dirty="0" err="1">
                <a:solidFill>
                  <a:srgbClr val="0000CC"/>
                </a:solidFill>
              </a:rPr>
              <a:t>сount-leaves</a:t>
            </a:r>
            <a:r>
              <a:rPr lang="uk-UA" dirty="0">
                <a:solidFill>
                  <a:srgbClr val="0000CC"/>
                </a:solidFill>
              </a:rPr>
              <a:t> від дерева x є </a:t>
            </a:r>
            <a:r>
              <a:rPr lang="uk-UA" dirty="0" err="1">
                <a:solidFill>
                  <a:srgbClr val="0000CC"/>
                </a:solidFill>
              </a:rPr>
              <a:t>count-leaves</a:t>
            </a:r>
            <a:r>
              <a:rPr lang="uk-UA" dirty="0">
                <a:solidFill>
                  <a:srgbClr val="0000CC"/>
                </a:solidFill>
              </a:rPr>
              <a:t> від (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x) плюс </a:t>
            </a:r>
            <a:r>
              <a:rPr lang="uk-UA" dirty="0" err="1">
                <a:solidFill>
                  <a:srgbClr val="0000CC"/>
                </a:solidFill>
              </a:rPr>
              <a:t>count-leaves</a:t>
            </a:r>
            <a:r>
              <a:rPr lang="uk-UA" dirty="0">
                <a:solidFill>
                  <a:srgbClr val="0000CC"/>
                </a:solidFill>
              </a:rPr>
              <a:t> від (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x).</a:t>
            </a:r>
          </a:p>
          <a:p>
            <a:r>
              <a:rPr lang="uk-UA" dirty="0"/>
              <a:t>Нарешті, обчислюючи </a:t>
            </a:r>
            <a:r>
              <a:rPr lang="uk-UA" dirty="0" err="1" smtClean="0">
                <a:solidFill>
                  <a:srgbClr val="0000CC"/>
                </a:solidFill>
              </a:rPr>
              <a:t>car</a:t>
            </a:r>
            <a:r>
              <a:rPr lang="uk-UA" dirty="0" smtClean="0"/>
              <a:t>, досягаємо </a:t>
            </a:r>
            <a:r>
              <a:rPr lang="uk-UA" dirty="0"/>
              <a:t>листя, так що </a:t>
            </a:r>
            <a:r>
              <a:rPr lang="uk-UA" dirty="0" smtClean="0"/>
              <a:t>потрібно </a:t>
            </a:r>
            <a:r>
              <a:rPr lang="uk-UA" dirty="0"/>
              <a:t>ще один базовий випадок:</a:t>
            </a:r>
          </a:p>
          <a:p>
            <a:r>
              <a:rPr lang="uk-UA" dirty="0">
                <a:solidFill>
                  <a:srgbClr val="0000CC"/>
                </a:solidFill>
              </a:rPr>
              <a:t>• </a:t>
            </a:r>
            <a:r>
              <a:rPr lang="uk-UA" dirty="0" err="1" smtClean="0">
                <a:solidFill>
                  <a:srgbClr val="0000CC"/>
                </a:solidFill>
              </a:rPr>
              <a:t>сount-leaves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>
                <a:solidFill>
                  <a:srgbClr val="0000CC"/>
                </a:solidFill>
              </a:rPr>
              <a:t>від листа дорівнює 1.</a:t>
            </a:r>
          </a:p>
        </p:txBody>
      </p:sp>
    </p:spTree>
    <p:extLst>
      <p:ext uri="{BB962C8B-B14F-4D97-AF65-F5344CB8AC3E}">
        <p14:creationId xmlns:p14="http://schemas.microsoft.com/office/powerpoint/2010/main" val="219773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9080" y="963460"/>
            <a:ext cx="8625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Писати рекурсивні процедури над деревами в </a:t>
            </a:r>
            <a:r>
              <a:rPr lang="uk-UA" dirty="0" err="1"/>
              <a:t>Scheme</a:t>
            </a:r>
            <a:r>
              <a:rPr lang="uk-UA" dirty="0"/>
              <a:t> допомагає елементарний предикат </a:t>
            </a:r>
            <a:r>
              <a:rPr lang="uk-UA" dirty="0" err="1">
                <a:solidFill>
                  <a:srgbClr val="0000CC"/>
                </a:solidFill>
              </a:rPr>
              <a:t>pair</a:t>
            </a:r>
            <a:r>
              <a:rPr lang="uk-UA" dirty="0">
                <a:solidFill>
                  <a:srgbClr val="0000CC"/>
                </a:solidFill>
              </a:rPr>
              <a:t> ?, </a:t>
            </a:r>
            <a:r>
              <a:rPr lang="uk-UA" dirty="0"/>
              <a:t>який перевіряє, чи є його аргумент парою.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820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Ієрархічні  структури - дерева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34896" y="2207199"/>
            <a:ext cx="457200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(count-leaves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((null? x) 0)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not (pair? x)) 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 (+ (count-leaves (car x))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count-leaves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x</a:t>
            </a:r>
            <a:r>
              <a:rPr lang="en-US" dirty="0" smtClean="0">
                <a:solidFill>
                  <a:srgbClr val="0000CC"/>
                </a:solidFill>
              </a:rPr>
              <a:t>))))))</a:t>
            </a:r>
            <a:r>
              <a:rPr lang="uk-UA" dirty="0" smtClean="0">
                <a:solidFill>
                  <a:srgbClr val="0000CC"/>
                </a:solidFill>
              </a:rPr>
              <a:t>    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" y="843016"/>
            <a:ext cx="87965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Подібно </a:t>
            </a:r>
            <a:r>
              <a:rPr lang="uk-UA" dirty="0"/>
              <a:t>до того, як </a:t>
            </a:r>
            <a:r>
              <a:rPr lang="uk-UA" dirty="0" err="1">
                <a:solidFill>
                  <a:srgbClr val="0000CC"/>
                </a:solidFill>
              </a:rPr>
              <a:t>map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може служити потужної абстракцією для роботи з послідовностями, </a:t>
            </a:r>
            <a:r>
              <a:rPr lang="uk-UA" dirty="0" err="1">
                <a:solidFill>
                  <a:srgbClr val="0000CC"/>
                </a:solidFill>
              </a:rPr>
              <a:t>map</a:t>
            </a:r>
            <a:r>
              <a:rPr lang="uk-UA" dirty="0"/>
              <a:t>, поєднана з рекурсією, служить потужною абстракцією для роботи з деревами.</a:t>
            </a:r>
          </a:p>
          <a:p>
            <a:r>
              <a:rPr lang="uk-UA" dirty="0"/>
              <a:t>Наприклад, процедура </a:t>
            </a:r>
            <a:r>
              <a:rPr lang="uk-UA" dirty="0" err="1" smtClean="0">
                <a:solidFill>
                  <a:srgbClr val="0000CC"/>
                </a:solidFill>
              </a:rPr>
              <a:t>scale</a:t>
            </a:r>
            <a:r>
              <a:rPr lang="uk-UA" dirty="0" smtClean="0">
                <a:solidFill>
                  <a:srgbClr val="0000CC"/>
                </a:solidFill>
              </a:rPr>
              <a:t>-</a:t>
            </a:r>
            <a:r>
              <a:rPr lang="en-US" dirty="0" smtClean="0">
                <a:solidFill>
                  <a:srgbClr val="0000CC"/>
                </a:solidFill>
              </a:rPr>
              <a:t>tree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/>
              <a:t>приймає в якості аргументу числовий множник і дерево, листям якого є числа. Вона повертає дерево тієї ж форми, де кожне число помножене на множник. </a:t>
            </a:r>
            <a:endParaRPr lang="en-US" dirty="0" smtClean="0"/>
          </a:p>
          <a:p>
            <a:r>
              <a:rPr lang="uk-UA" dirty="0" smtClean="0"/>
              <a:t>Рекурсивна </a:t>
            </a:r>
            <a:r>
              <a:rPr lang="uk-UA" dirty="0"/>
              <a:t>схема </a:t>
            </a:r>
            <a:r>
              <a:rPr lang="uk-UA" dirty="0" err="1">
                <a:solidFill>
                  <a:srgbClr val="0000CC"/>
                </a:solidFill>
              </a:rPr>
              <a:t>scale-tree</a:t>
            </a:r>
            <a:r>
              <a:rPr lang="uk-UA" dirty="0"/>
              <a:t> схожа на схему </a:t>
            </a:r>
            <a:r>
              <a:rPr lang="uk-UA" dirty="0" err="1">
                <a:solidFill>
                  <a:srgbClr val="0000CC"/>
                </a:solidFill>
              </a:rPr>
              <a:t>count-leaves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54116" y="0"/>
            <a:ext cx="40262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Відображення  </a:t>
            </a:r>
            <a:r>
              <a:rPr lang="uk-UA" sz="3200" b="1" dirty="0"/>
              <a:t>дерев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73936" y="3148275"/>
            <a:ext cx="6163056" cy="258532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(scale-tree tree factor)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     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((null? tree) nil)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           ((</a:t>
            </a:r>
            <a:r>
              <a:rPr lang="en-US" dirty="0">
                <a:solidFill>
                  <a:srgbClr val="0000CC"/>
                </a:solidFill>
              </a:rPr>
              <a:t>not (pair? tree)) (* tree factor))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           (</a:t>
            </a:r>
            <a:r>
              <a:rPr lang="en-US" dirty="0">
                <a:solidFill>
                  <a:srgbClr val="0000CC"/>
                </a:solidFill>
              </a:rPr>
              <a:t>else (cons (scale-tree (car tree) factor)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                               (</a:t>
            </a:r>
            <a:r>
              <a:rPr lang="en-US" dirty="0">
                <a:solidFill>
                  <a:srgbClr val="0000CC"/>
                </a:solidFill>
              </a:rPr>
              <a:t>scale-tree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tree) factor</a:t>
            </a:r>
            <a:r>
              <a:rPr lang="en-US" dirty="0" smtClean="0">
                <a:solidFill>
                  <a:srgbClr val="0000CC"/>
                </a:solidFill>
              </a:rPr>
              <a:t>)))))</a:t>
            </a:r>
          </a:p>
          <a:p>
            <a:r>
              <a:rPr lang="uk-UA" dirty="0" smtClean="0"/>
              <a:t>Виклик процедури</a:t>
            </a:r>
            <a:endParaRPr lang="en-US" dirty="0"/>
          </a:p>
          <a:p>
            <a:r>
              <a:rPr lang="en-US" dirty="0">
                <a:solidFill>
                  <a:srgbClr val="0000CC"/>
                </a:solidFill>
              </a:rPr>
              <a:t>(scale-tree (list 1 (list 2 (list 3 4) 5) (list 6 7))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10</a:t>
            </a:r>
            <a:r>
              <a:rPr lang="uk-UA" dirty="0">
                <a:solidFill>
                  <a:srgbClr val="0000CC"/>
                </a:solidFill>
              </a:rPr>
              <a:t>)</a:t>
            </a:r>
          </a:p>
          <a:p>
            <a:r>
              <a:rPr lang="uk-UA" i="1" dirty="0">
                <a:solidFill>
                  <a:srgbClr val="FF0000"/>
                </a:solidFill>
              </a:rPr>
              <a:t>(10 (20 (30 40) 50) (60 70))</a:t>
            </a:r>
            <a:endParaRPr lang="uk-U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4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54116" y="0"/>
            <a:ext cx="40262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Відображення  </a:t>
            </a:r>
            <a:r>
              <a:rPr lang="uk-UA" sz="3200" b="1" dirty="0"/>
              <a:t>дерев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1168" y="994678"/>
            <a:ext cx="8845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Інший спосіб реалізації </a:t>
            </a:r>
            <a:r>
              <a:rPr lang="uk-UA" dirty="0" err="1">
                <a:solidFill>
                  <a:srgbClr val="0000CC"/>
                </a:solidFill>
              </a:rPr>
              <a:t>scale-tree</a:t>
            </a:r>
            <a:r>
              <a:rPr lang="uk-UA" dirty="0"/>
              <a:t> полягає в тому, щоб розглядати дерево як послідовність </a:t>
            </a:r>
            <a:r>
              <a:rPr lang="uk-UA" dirty="0" err="1"/>
              <a:t>піддерев</a:t>
            </a:r>
            <a:r>
              <a:rPr lang="uk-UA" dirty="0"/>
              <a:t> і використовувати </a:t>
            </a:r>
            <a:r>
              <a:rPr lang="uk-UA" dirty="0" err="1">
                <a:solidFill>
                  <a:srgbClr val="0000CC"/>
                </a:solidFill>
              </a:rPr>
              <a:t>map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Ми </a:t>
            </a:r>
            <a:r>
              <a:rPr lang="uk-UA" dirty="0"/>
              <a:t>відображаємо послідовність, масштабуючи по черзі кожне </a:t>
            </a:r>
            <a:r>
              <a:rPr lang="uk-UA" dirty="0" err="1"/>
              <a:t>піддерево</a:t>
            </a:r>
            <a:r>
              <a:rPr lang="uk-UA" dirty="0"/>
              <a:t>, і повертаємо список результатів.</a:t>
            </a:r>
          </a:p>
          <a:p>
            <a:r>
              <a:rPr lang="uk-UA" dirty="0"/>
              <a:t>У базовому випадку, коли дерево є листом, ми просто множимо: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551837"/>
            <a:ext cx="4572000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(scale-tree tree factor)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map </a:t>
            </a:r>
            <a:r>
              <a:rPr lang="en-US" dirty="0" smtClean="0">
                <a:solidFill>
                  <a:srgbClr val="0000CC"/>
                </a:solidFill>
              </a:rPr>
              <a:t>(lambda </a:t>
            </a:r>
            <a:r>
              <a:rPr lang="en-US" dirty="0">
                <a:solidFill>
                  <a:srgbClr val="0000CC"/>
                </a:solidFill>
              </a:rPr>
              <a:t>(sub-tree)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(pair? sub-tree)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scale-tree sub-tree factor)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</a:t>
            </a:r>
            <a:r>
              <a:rPr lang="en-US" dirty="0" smtClean="0">
                <a:solidFill>
                  <a:srgbClr val="0000CC"/>
                </a:solidFill>
              </a:rPr>
              <a:t>(* </a:t>
            </a:r>
            <a:r>
              <a:rPr lang="en-US" dirty="0">
                <a:solidFill>
                  <a:srgbClr val="0000CC"/>
                </a:solidFill>
              </a:rPr>
              <a:t>sub-tree factor)))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</a:t>
            </a:r>
            <a:r>
              <a:rPr lang="en-US" dirty="0" smtClean="0">
                <a:solidFill>
                  <a:srgbClr val="0000CC"/>
                </a:solidFill>
              </a:rPr>
              <a:t>tree</a:t>
            </a:r>
            <a:r>
              <a:rPr lang="en-US" dirty="0">
                <a:solidFill>
                  <a:srgbClr val="0000CC"/>
                </a:solidFill>
              </a:rPr>
              <a:t>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0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Послідовності як стандартні інтерфейси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85132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Розглянемо  процедуру, яка </a:t>
            </a:r>
            <a:r>
              <a:rPr lang="uk-UA" dirty="0"/>
              <a:t>приймає в якості аргументу дерево і </a:t>
            </a:r>
            <a:r>
              <a:rPr lang="uk-UA" dirty="0" smtClean="0"/>
              <a:t>обчислює суму </a:t>
            </a:r>
            <a:r>
              <a:rPr lang="uk-UA" dirty="0"/>
              <a:t>квадратів тих з його листя, які є непарними числами: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73399" y="1511049"/>
            <a:ext cx="5736336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(sum-odd-squares tree)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((null? tree) 0)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not (pair? tree))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(odd? tree) (square tree) 0))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 (+ (sum-odd-squares (car tree))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sum-odd-squares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tree))))))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60856" y="4990929"/>
            <a:ext cx="66385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 smtClean="0"/>
              <a:t>Алгоритм процедури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перераховує листя дерева;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просіює </a:t>
            </a:r>
            <a:r>
              <a:rPr lang="uk-UA" dirty="0"/>
              <a:t>їх, відбираючи непарні;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зводить </a:t>
            </a:r>
            <a:r>
              <a:rPr lang="uk-UA" dirty="0"/>
              <a:t>в квадрат кожне з відібраних чисел;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накопичує </a:t>
            </a:r>
            <a:r>
              <a:rPr lang="uk-UA" dirty="0"/>
              <a:t>результати за допомогою +, починаючи з 0.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1244599" y="3829140"/>
            <a:ext cx="6654801" cy="1161789"/>
            <a:chOff x="1244599" y="3379459"/>
            <a:chExt cx="6654801" cy="1161789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4599" y="3379459"/>
              <a:ext cx="6654801" cy="954000"/>
            </a:xfrm>
            <a:prstGeom prst="rect">
              <a:avLst/>
            </a:prstGeom>
          </p:spPr>
        </p:pic>
        <p:sp>
          <p:nvSpPr>
            <p:cNvPr id="7" name="Прямоугольник 6"/>
            <p:cNvSpPr/>
            <p:nvPr/>
          </p:nvSpPr>
          <p:spPr>
            <a:xfrm>
              <a:off x="6260140" y="4148793"/>
              <a:ext cx="14495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uk-UA" dirty="0" smtClean="0"/>
                <a:t>накопичувач</a:t>
              </a:r>
              <a:endParaRPr lang="uk-UA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497166" y="4157506"/>
              <a:ext cx="1265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/>
                <a:t>Нумератор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3349752" y="4171916"/>
              <a:ext cx="810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/>
                <a:t>фільтр</a:t>
              </a: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571999" y="4119047"/>
              <a:ext cx="15784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/>
                <a:t>відображення</a:t>
              </a:r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3179502" y="3362591"/>
            <a:ext cx="2784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/>
              <a:t>Діаграма  </a:t>
            </a:r>
            <a:r>
              <a:rPr lang="uk-UA" b="1" dirty="0"/>
              <a:t>потоку сигналів</a:t>
            </a:r>
          </a:p>
        </p:txBody>
      </p:sp>
    </p:spTree>
    <p:extLst>
      <p:ext uri="{BB962C8B-B14F-4D97-AF65-F5344CB8AC3E}">
        <p14:creationId xmlns:p14="http://schemas.microsoft.com/office/powerpoint/2010/main" val="4979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Послідовності як стандартні </a:t>
            </a:r>
            <a:r>
              <a:rPr lang="uk-UA" sz="3200" b="1" dirty="0" smtClean="0"/>
              <a:t>інтерфейси. Операції</a:t>
            </a:r>
            <a:endParaRPr lang="uk-UA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48213" y="1314390"/>
            <a:ext cx="660748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(enumerate-tree tree)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((null? tree) nil)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not (pair? tree)) (list tree))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 (append (enumerate-tree (car tree))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enumerate-tree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tree</a:t>
            </a:r>
            <a:r>
              <a:rPr lang="en-US" dirty="0" smtClean="0">
                <a:solidFill>
                  <a:srgbClr val="0000CC"/>
                </a:solidFill>
              </a:rPr>
              <a:t>))))))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0991" y="945058"/>
            <a:ext cx="8589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Чтобы </a:t>
            </a:r>
            <a:r>
              <a:rPr lang="ru-RU" b="1" dirty="0" err="1" smtClean="0"/>
              <a:t>перерахувати</a:t>
            </a:r>
            <a:r>
              <a:rPr lang="ru-RU" dirty="0" smtClean="0"/>
              <a:t> </a:t>
            </a:r>
            <a:r>
              <a:rPr lang="ru-RU" dirty="0" err="1" smtClean="0"/>
              <a:t>листя</a:t>
            </a:r>
            <a:r>
              <a:rPr lang="ru-RU" dirty="0" smtClean="0"/>
              <a:t> </a:t>
            </a:r>
            <a:r>
              <a:rPr lang="ru-RU" dirty="0"/>
              <a:t>дерева,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використати</a:t>
            </a:r>
            <a:r>
              <a:rPr lang="ru-RU" dirty="0" smtClean="0"/>
              <a:t> </a:t>
            </a:r>
            <a:r>
              <a:rPr lang="ru-RU" dirty="0" err="1" smtClean="0"/>
              <a:t>таку</a:t>
            </a:r>
            <a:r>
              <a:rPr lang="ru-RU" dirty="0" smtClean="0"/>
              <a:t> процедуру: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30188" y="3434448"/>
            <a:ext cx="4178974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(enumerate-tree (list 1 (list 2 (list 3 4)) 5))</a:t>
            </a:r>
          </a:p>
          <a:p>
            <a:r>
              <a:rPr lang="uk-UA" i="1" dirty="0">
                <a:solidFill>
                  <a:srgbClr val="FF0000"/>
                </a:solidFill>
              </a:rPr>
              <a:t>(1 2 3 4 5)         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0991" y="3065116"/>
            <a:ext cx="2020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Виклик</a:t>
            </a:r>
            <a:r>
              <a:rPr lang="ru-RU" dirty="0" smtClean="0"/>
              <a:t> </a:t>
            </a:r>
            <a:r>
              <a:rPr lang="ru-RU" dirty="0" err="1" smtClean="0"/>
              <a:t>процедури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4558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Послідовності як стандартні </a:t>
            </a:r>
            <a:r>
              <a:rPr lang="uk-UA" sz="3200" b="1" dirty="0" smtClean="0"/>
              <a:t>інтерфейси. Операції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3907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/>
              <a:t>Просіювання</a:t>
            </a:r>
            <a:r>
              <a:rPr lang="uk-UA" dirty="0"/>
              <a:t> послідовності, що вибирає тільки ті елементи, які задовольняють даному предикату, </a:t>
            </a:r>
            <a:r>
              <a:rPr lang="uk-UA" dirty="0" smtClean="0"/>
              <a:t>можна записати за допомогою процедури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00656" y="1585407"/>
            <a:ext cx="5529072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(filter predicate sequence)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((null? sequence) nil)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predicate (car sequence))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(car sequence)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filter predicate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sequence))))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 (filter predicate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sequence)))))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00656" y="4213470"/>
            <a:ext cx="4572000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nn-NO" dirty="0">
                <a:solidFill>
                  <a:srgbClr val="0000CC"/>
                </a:solidFill>
              </a:rPr>
              <a:t>(filter odd? (list 1 2 3 4 5))</a:t>
            </a:r>
          </a:p>
          <a:p>
            <a:r>
              <a:rPr lang="uk-UA" i="1" dirty="0">
                <a:solidFill>
                  <a:srgbClr val="FF0000"/>
                </a:solidFill>
              </a:rPr>
              <a:t>(1 3 5)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51062" y="3455831"/>
            <a:ext cx="2020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Виклик</a:t>
            </a:r>
            <a:r>
              <a:rPr lang="ru-RU" dirty="0" smtClean="0"/>
              <a:t> </a:t>
            </a:r>
            <a:r>
              <a:rPr lang="ru-RU" dirty="0" err="1" smtClean="0"/>
              <a:t>процедури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9515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002406" y="87868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/>
              <a:t>Зміст</a:t>
            </a:r>
            <a:endParaRPr lang="uk-UA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88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7938">
              <a:spcBef>
                <a:spcPts val="600"/>
              </a:spcBef>
              <a:spcAft>
                <a:spcPts val="600"/>
              </a:spcAft>
            </a:pPr>
            <a:r>
              <a:rPr lang="uk-UA" sz="2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Вступ </a:t>
            </a:r>
            <a:endParaRPr lang="uk-UA" sz="2200" dirty="0" smtClean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indent="-7938">
              <a:spcBef>
                <a:spcPts val="600"/>
              </a:spcBef>
              <a:spcAft>
                <a:spcPts val="600"/>
              </a:spcAft>
            </a:pPr>
            <a:r>
              <a:rPr lang="uk-UA" sz="2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Ведення в абстракцію даних</a:t>
            </a:r>
            <a:endParaRPr lang="ru-RU" sz="22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indent="-7938">
              <a:spcBef>
                <a:spcPts val="600"/>
              </a:spcBef>
              <a:spcAft>
                <a:spcPts val="600"/>
              </a:spcAft>
            </a:pPr>
            <a:r>
              <a:rPr lang="uk-UA" sz="2200" dirty="0"/>
              <a:t>Пари</a:t>
            </a:r>
          </a:p>
          <a:p>
            <a:pPr marL="457200" indent="-7938">
              <a:spcBef>
                <a:spcPts val="600"/>
              </a:spcBef>
              <a:spcAft>
                <a:spcPts val="600"/>
              </a:spcAft>
            </a:pPr>
            <a:r>
              <a:rPr lang="uk-UA" sz="2200" dirty="0"/>
              <a:t>Ієрархічні дані і властивість замикання</a:t>
            </a:r>
          </a:p>
          <a:p>
            <a:pPr marL="457200" indent="-7938">
              <a:spcBef>
                <a:spcPts val="600"/>
              </a:spcBef>
              <a:spcAft>
                <a:spcPts val="600"/>
              </a:spcAft>
            </a:pPr>
            <a:r>
              <a:rPr lang="uk-UA" sz="2200" dirty="0"/>
              <a:t>Подання послідовностей</a:t>
            </a:r>
          </a:p>
          <a:p>
            <a:pPr marL="457200" indent="-7938">
              <a:spcBef>
                <a:spcPts val="600"/>
              </a:spcBef>
              <a:spcAft>
                <a:spcPts val="600"/>
              </a:spcAft>
            </a:pPr>
            <a:r>
              <a:rPr lang="uk-UA" sz="2200" dirty="0"/>
              <a:t>Операції зі </a:t>
            </a:r>
            <a:r>
              <a:rPr lang="uk-UA" sz="2200" dirty="0" smtClean="0"/>
              <a:t>списками</a:t>
            </a:r>
          </a:p>
          <a:p>
            <a:pPr marL="457200" indent="-7938">
              <a:spcBef>
                <a:spcPts val="600"/>
              </a:spcBef>
              <a:spcAft>
                <a:spcPts val="600"/>
              </a:spcAft>
            </a:pPr>
            <a:r>
              <a:rPr lang="uk-UA" sz="2200" dirty="0"/>
              <a:t>Ієрархічні  структури - дерева</a:t>
            </a:r>
          </a:p>
          <a:p>
            <a:pPr marL="457200" indent="-7938">
              <a:spcBef>
                <a:spcPts val="600"/>
              </a:spcBef>
              <a:spcAft>
                <a:spcPts val="600"/>
              </a:spcAft>
            </a:pPr>
            <a:r>
              <a:rPr lang="uk-UA" sz="2400" dirty="0"/>
              <a:t>Відображення  дерев</a:t>
            </a:r>
          </a:p>
          <a:p>
            <a:pPr marL="457200" indent="-7938">
              <a:spcBef>
                <a:spcPts val="600"/>
              </a:spcBef>
              <a:spcAft>
                <a:spcPts val="600"/>
              </a:spcAft>
            </a:pPr>
            <a:endParaRPr lang="uk-UA" sz="2400" dirty="0" smtClean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r>
              <a:rPr lang="ru-RU" sz="2400" b="1" dirty="0" err="1" smtClean="0">
                <a:solidFill>
                  <a:srgbClr val="FF0000"/>
                </a:solidFill>
                <a:hlinkClick r:id="rId2" action="ppaction://hlinksldjump"/>
              </a:rPr>
              <a:t>Лабораторна</a:t>
            </a:r>
            <a:r>
              <a:rPr lang="ru-RU" sz="2400" b="1" dirty="0" smtClean="0">
                <a:solidFill>
                  <a:srgbClr val="FF0000"/>
                </a:solidFill>
                <a:hlinkClick r:id="rId2" action="ppaction://hlinksldjump"/>
              </a:rPr>
              <a:t> </a:t>
            </a:r>
            <a:r>
              <a:rPr lang="ru-RU" sz="2400" b="1" dirty="0">
                <a:solidFill>
                  <a:srgbClr val="FF0000"/>
                </a:solidFill>
                <a:hlinkClick r:id="rId2" action="ppaction://hlinksldjump"/>
              </a:rPr>
              <a:t>робота </a:t>
            </a:r>
            <a:r>
              <a:rPr lang="en-US" sz="2400" b="1" dirty="0" smtClean="0">
                <a:solidFill>
                  <a:srgbClr val="FF0000"/>
                </a:solidFill>
                <a:hlinkClick r:id="rId2" action="ppaction://hlinksldjump"/>
              </a:rPr>
              <a:t>4</a:t>
            </a:r>
            <a:r>
              <a:rPr lang="ru-RU" sz="2400" b="1" dirty="0" smtClean="0">
                <a:solidFill>
                  <a:srgbClr val="FF0000"/>
                </a:solidFill>
                <a:hlinkClick r:id="rId2" action="ppaction://hlinksldjump"/>
              </a:rPr>
              <a:t>. Списки </a:t>
            </a:r>
            <a:r>
              <a:rPr lang="ru-RU" sz="2400" b="1" dirty="0" smtClean="0">
                <a:solidFill>
                  <a:srgbClr val="FF0000"/>
                </a:solidFill>
              </a:rPr>
              <a:t>та дерева</a:t>
            </a: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0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Послідовності як стандартні </a:t>
            </a:r>
            <a:r>
              <a:rPr lang="uk-UA" sz="3200" b="1" dirty="0" smtClean="0"/>
              <a:t>інтерфейси. Операції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1888" y="1252835"/>
            <a:ext cx="521208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(accumulate op initial sequence)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(null? sequence)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</a:t>
            </a:r>
            <a:r>
              <a:rPr lang="en-US" dirty="0" smtClean="0">
                <a:solidFill>
                  <a:srgbClr val="0000CC"/>
                </a:solidFill>
              </a:rPr>
              <a:t>initial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op (car sequence)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accumulate op initial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sequence</a:t>
            </a:r>
            <a:r>
              <a:rPr lang="en-US" dirty="0" smtClean="0">
                <a:solidFill>
                  <a:srgbClr val="0000CC"/>
                </a:solidFill>
              </a:rPr>
              <a:t>)))))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7424" y="883503"/>
            <a:ext cx="4541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/>
              <a:t>Накопичення</a:t>
            </a:r>
            <a:r>
              <a:rPr lang="uk-UA" dirty="0" smtClean="0"/>
              <a:t> можна записати процедурою: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35469" y="3398223"/>
            <a:ext cx="4572000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(accumulate + 0 (list 1 2 3 4 5))</a:t>
            </a:r>
          </a:p>
          <a:p>
            <a:r>
              <a:rPr lang="uk-UA" i="1" dirty="0">
                <a:solidFill>
                  <a:srgbClr val="FF0000"/>
                </a:solidFill>
              </a:rPr>
              <a:t>15</a:t>
            </a:r>
          </a:p>
          <a:p>
            <a:r>
              <a:rPr lang="en-US" dirty="0">
                <a:solidFill>
                  <a:srgbClr val="0000CC"/>
                </a:solidFill>
              </a:rPr>
              <a:t>(accumulate * 1 (list 1 2 3 4 5))</a:t>
            </a:r>
          </a:p>
          <a:p>
            <a:r>
              <a:rPr lang="uk-UA" i="1" dirty="0">
                <a:solidFill>
                  <a:srgbClr val="FF0000"/>
                </a:solidFill>
              </a:rPr>
              <a:t>120</a:t>
            </a:r>
          </a:p>
          <a:p>
            <a:r>
              <a:rPr lang="en-US" dirty="0">
                <a:solidFill>
                  <a:srgbClr val="0000CC"/>
                </a:solidFill>
              </a:rPr>
              <a:t>(accumulate cons nil (list 1 2 3 4 5))</a:t>
            </a:r>
          </a:p>
          <a:p>
            <a:r>
              <a:rPr lang="uk-UA" i="1" dirty="0">
                <a:solidFill>
                  <a:srgbClr val="FF0000"/>
                </a:solidFill>
              </a:rPr>
              <a:t>(1 2 3 4 5)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38014" y="2879572"/>
            <a:ext cx="2083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Виклик процедури: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344998" y="5770692"/>
            <a:ext cx="2846832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CC"/>
                </a:solidFill>
              </a:rPr>
              <a:t>(map square (list 1 2 3 4 5))</a:t>
            </a:r>
          </a:p>
          <a:p>
            <a:r>
              <a:rPr lang="uk-UA" i="1" dirty="0">
                <a:solidFill>
                  <a:srgbClr val="FF0000"/>
                </a:solidFill>
              </a:rPr>
              <a:t>(1 4 9 16 25)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44998" y="5276954"/>
            <a:ext cx="3071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Відображення послідовності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2272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1648" y="980039"/>
            <a:ext cx="8680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Переформулювати  </a:t>
            </a:r>
            <a:r>
              <a:rPr lang="uk-UA" dirty="0" err="1"/>
              <a:t>sum-odd-squares</a:t>
            </a:r>
            <a:r>
              <a:rPr lang="uk-UA" dirty="0"/>
              <a:t> відповідно до </a:t>
            </a:r>
            <a:r>
              <a:rPr lang="uk-UA" dirty="0" smtClean="0"/>
              <a:t>діаграми </a:t>
            </a:r>
            <a:r>
              <a:rPr lang="uk-UA" dirty="0"/>
              <a:t>потоку сигналів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Послідовності як стандартні </a:t>
            </a:r>
            <a:r>
              <a:rPr lang="uk-UA" sz="3200" b="1" dirty="0" smtClean="0"/>
              <a:t>інтерфейси. Операції</a:t>
            </a:r>
            <a:endParaRPr lang="uk-UA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83792" y="1466749"/>
            <a:ext cx="5894832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(sum-odd-squares tree)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accumulate +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0</a:t>
            </a:r>
            <a:endParaRPr lang="uk-UA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map square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filter odd?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enumerate-tree tree)))))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48512" y="3656922"/>
            <a:ext cx="7863840" cy="12003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C00000"/>
                </a:solidFill>
              </a:rPr>
              <a:t>Користь від виразу програм у вигляді операцій над послідовностями складається в</a:t>
            </a:r>
          </a:p>
          <a:p>
            <a:r>
              <a:rPr lang="uk-UA" dirty="0">
                <a:solidFill>
                  <a:srgbClr val="C00000"/>
                </a:solidFill>
              </a:rPr>
              <a:t>тому, що ця стратегія допомагає </a:t>
            </a:r>
            <a:r>
              <a:rPr lang="uk-UA" dirty="0" smtClean="0">
                <a:solidFill>
                  <a:srgbClr val="C00000"/>
                </a:solidFill>
              </a:rPr>
              <a:t>будувати </a:t>
            </a:r>
            <a:r>
              <a:rPr lang="uk-UA" dirty="0">
                <a:solidFill>
                  <a:srgbClr val="C00000"/>
                </a:solidFill>
              </a:rPr>
              <a:t>модульні проекти програм, тобто проекти, які виходять шляхом складання з відносно незалежних частин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95072" y="3562647"/>
            <a:ext cx="565659" cy="129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4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4. </a:t>
            </a:r>
            <a:r>
              <a:rPr lang="uk-UA" sz="3200" b="1" dirty="0" smtClean="0"/>
              <a:t>Списки та дерева</a:t>
            </a:r>
            <a:endParaRPr lang="uk-UA" sz="32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списками та деревами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260087" y="231588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627390"/>
            <a:ext cx="92011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rgbClr val="0000CC"/>
                </a:solidFill>
              </a:rPr>
              <a:t>Варіант</a:t>
            </a:r>
            <a:r>
              <a:rPr lang="ru-RU" sz="2000" b="1" dirty="0">
                <a:solidFill>
                  <a:srgbClr val="0000CC"/>
                </a:solidFill>
              </a:rPr>
              <a:t> 1. </a:t>
            </a:r>
            <a:r>
              <a:rPr lang="ru-RU" sz="2000" dirty="0" err="1">
                <a:solidFill>
                  <a:srgbClr val="0000CC"/>
                </a:solidFill>
              </a:rPr>
              <a:t>Визначити</a:t>
            </a:r>
            <a:r>
              <a:rPr lang="ru-RU" sz="2000" dirty="0">
                <a:solidFill>
                  <a:srgbClr val="0000CC"/>
                </a:solidFill>
              </a:rPr>
              <a:t> процедуру, яка </a:t>
            </a:r>
            <a:r>
              <a:rPr lang="ru-RU" sz="2000" dirty="0" err="1">
                <a:solidFill>
                  <a:srgbClr val="0000CC"/>
                </a:solidFill>
              </a:rPr>
              <a:t>приймає</a:t>
            </a:r>
            <a:r>
              <a:rPr lang="ru-RU" sz="2000" dirty="0">
                <a:solidFill>
                  <a:srgbClr val="0000CC"/>
                </a:solidFill>
              </a:rPr>
              <a:t> список як аргумент і </a:t>
            </a:r>
            <a:r>
              <a:rPr lang="ru-RU" sz="2000" dirty="0" err="1">
                <a:solidFill>
                  <a:srgbClr val="0000CC"/>
                </a:solidFill>
              </a:rPr>
              <a:t>повертає</a:t>
            </a:r>
            <a:r>
              <a:rPr lang="ru-RU" sz="2000" dirty="0">
                <a:solidFill>
                  <a:srgbClr val="0000CC"/>
                </a:solidFill>
              </a:rPr>
              <a:t> список, </a:t>
            </a:r>
            <a:r>
              <a:rPr lang="ru-RU" sz="2000" dirty="0" err="1">
                <a:solidFill>
                  <a:srgbClr val="0000CC"/>
                </a:solidFill>
              </a:rPr>
              <a:t>що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складається</a:t>
            </a:r>
            <a:r>
              <a:rPr lang="ru-RU" sz="2000" dirty="0">
                <a:solidFill>
                  <a:srgbClr val="0000CC"/>
                </a:solidFill>
              </a:rPr>
              <a:t> з тих самих </a:t>
            </a:r>
            <a:r>
              <a:rPr lang="ru-RU" sz="2000" dirty="0" err="1">
                <a:solidFill>
                  <a:srgbClr val="0000CC"/>
                </a:solidFill>
              </a:rPr>
              <a:t>елементів</a:t>
            </a:r>
            <a:r>
              <a:rPr lang="ru-RU" sz="2000" dirty="0">
                <a:solidFill>
                  <a:srgbClr val="0000CC"/>
                </a:solidFill>
              </a:rPr>
              <a:t> в </a:t>
            </a:r>
            <a:r>
              <a:rPr lang="ru-RU" sz="2000" dirty="0" err="1">
                <a:solidFill>
                  <a:srgbClr val="0000CC"/>
                </a:solidFill>
              </a:rPr>
              <a:t>зворотному</a:t>
            </a:r>
            <a:r>
              <a:rPr lang="ru-RU" sz="2000" dirty="0">
                <a:solidFill>
                  <a:srgbClr val="0000CC"/>
                </a:solidFill>
              </a:rPr>
              <a:t> порядку. З </a:t>
            </a:r>
            <a:r>
              <a:rPr lang="ru-RU" sz="2000" dirty="0" err="1">
                <a:solidFill>
                  <a:srgbClr val="0000CC"/>
                </a:solidFill>
              </a:rPr>
              <a:t>інвертованого</a:t>
            </a:r>
            <a:r>
              <a:rPr lang="ru-RU" sz="2000" dirty="0">
                <a:solidFill>
                  <a:srgbClr val="0000CC"/>
                </a:solidFill>
              </a:rPr>
              <a:t> списку </a:t>
            </a:r>
            <a:r>
              <a:rPr lang="ru-RU" sz="2000" dirty="0" err="1">
                <a:solidFill>
                  <a:srgbClr val="0000CC"/>
                </a:solidFill>
              </a:rPr>
              <a:t>отримати</a:t>
            </a:r>
            <a:r>
              <a:rPr lang="ru-RU" sz="2000" dirty="0">
                <a:solidFill>
                  <a:srgbClr val="0000CC"/>
                </a:solidFill>
              </a:rPr>
              <a:t> список, </a:t>
            </a:r>
            <a:r>
              <a:rPr lang="ru-RU" sz="2000" dirty="0" err="1">
                <a:solidFill>
                  <a:srgbClr val="0000CC"/>
                </a:solidFill>
              </a:rPr>
              <a:t>що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містить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тільки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останній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елемент </a:t>
            </a:r>
            <a:r>
              <a:rPr lang="uk-UA" sz="2000" dirty="0">
                <a:solidFill>
                  <a:srgbClr val="0000CC"/>
                </a:solidFill>
              </a:rPr>
              <a:t>цього (</a:t>
            </a:r>
            <a:r>
              <a:rPr lang="uk-UA" sz="2000" dirty="0" err="1">
                <a:solidFill>
                  <a:srgbClr val="0000CC"/>
                </a:solidFill>
              </a:rPr>
              <a:t>непорожнього</a:t>
            </a:r>
            <a:r>
              <a:rPr lang="uk-UA" sz="2000" dirty="0">
                <a:solidFill>
                  <a:srgbClr val="0000CC"/>
                </a:solidFill>
              </a:rPr>
              <a:t>) списку. </a:t>
            </a:r>
            <a:r>
              <a:rPr lang="ru-RU" sz="2000" dirty="0">
                <a:solidFill>
                  <a:srgbClr val="0000CC"/>
                </a:solidFill>
              </a:rPr>
              <a:t> 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45655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b="1" dirty="0" err="1">
                <a:solidFill>
                  <a:srgbClr val="0000CC"/>
                </a:solidFill>
              </a:rPr>
              <a:t>Варіант</a:t>
            </a:r>
            <a:r>
              <a:rPr lang="ru-RU" sz="2000" b="1" dirty="0">
                <a:solidFill>
                  <a:srgbClr val="0000CC"/>
                </a:solidFill>
              </a:rPr>
              <a:t> 3</a:t>
            </a:r>
            <a:r>
              <a:rPr lang="ru-RU" sz="2000" dirty="0">
                <a:solidFill>
                  <a:srgbClr val="0000CC"/>
                </a:solidFill>
              </a:rPr>
              <a:t>. </a:t>
            </a:r>
            <a:r>
              <a:rPr lang="ru-RU" sz="2000" dirty="0" err="1">
                <a:solidFill>
                  <a:srgbClr val="0000CC"/>
                </a:solidFill>
              </a:rPr>
              <a:t>Множину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можна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представити</a:t>
            </a:r>
            <a:r>
              <a:rPr lang="ru-RU" sz="2000" dirty="0">
                <a:solidFill>
                  <a:srgbClr val="0000CC"/>
                </a:solidFill>
              </a:rPr>
              <a:t> як список </a:t>
            </a:r>
            <a:r>
              <a:rPr lang="ru-RU" sz="2000" dirty="0" err="1">
                <a:solidFill>
                  <a:srgbClr val="0000CC"/>
                </a:solidFill>
              </a:rPr>
              <a:t>його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різних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елементів</a:t>
            </a:r>
            <a:r>
              <a:rPr lang="ru-RU" sz="2000" dirty="0">
                <a:solidFill>
                  <a:srgbClr val="0000CC"/>
                </a:solidFill>
              </a:rPr>
              <a:t>, а </a:t>
            </a:r>
            <a:r>
              <a:rPr lang="ru-RU" sz="2000" dirty="0" err="1">
                <a:solidFill>
                  <a:srgbClr val="0000CC"/>
                </a:solidFill>
              </a:rPr>
              <a:t>безліч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його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підмножин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srgbClr val="0000CC"/>
                </a:solidFill>
              </a:rPr>
              <a:t>як список списків. Наприклад, якщо є множина (1 2 3), то безліч його підмножин складають (() (3) (2) (2 3) (1) (1 3) (1 2) (1 2 3)). Напишіть процедуру, яка породжує безліч підмножин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3127523"/>
            <a:ext cx="90547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b="1" dirty="0" err="1">
                <a:solidFill>
                  <a:srgbClr val="C00000"/>
                </a:solidFill>
              </a:rPr>
              <a:t>Варіант</a:t>
            </a:r>
            <a:r>
              <a:rPr lang="ru-RU" sz="2000" b="1" dirty="0">
                <a:solidFill>
                  <a:srgbClr val="C00000"/>
                </a:solidFill>
              </a:rPr>
              <a:t> 2</a:t>
            </a:r>
            <a:r>
              <a:rPr lang="ru-RU" sz="2000" dirty="0">
                <a:solidFill>
                  <a:srgbClr val="C00000"/>
                </a:solidFill>
              </a:rPr>
              <a:t>. </a:t>
            </a:r>
            <a:r>
              <a:rPr lang="ru-RU" sz="2000" dirty="0" err="1">
                <a:solidFill>
                  <a:srgbClr val="C00000"/>
                </a:solidFill>
              </a:rPr>
              <a:t>Напишіть</a:t>
            </a:r>
            <a:r>
              <a:rPr lang="ru-RU" sz="2000" dirty="0">
                <a:solidFill>
                  <a:srgbClr val="C00000"/>
                </a:solidFill>
              </a:rPr>
              <a:t> процедуру, яка </a:t>
            </a:r>
            <a:r>
              <a:rPr lang="ru-RU" sz="2000" dirty="0" err="1">
                <a:solidFill>
                  <a:srgbClr val="C00000"/>
                </a:solidFill>
              </a:rPr>
              <a:t>бере</a:t>
            </a:r>
            <a:r>
              <a:rPr lang="ru-RU" sz="2000" dirty="0">
                <a:solidFill>
                  <a:srgbClr val="C00000"/>
                </a:solidFill>
              </a:rPr>
              <a:t> як аргумент дерево, </a:t>
            </a:r>
            <a:r>
              <a:rPr lang="ru-RU" sz="2000" dirty="0" err="1">
                <a:solidFill>
                  <a:srgbClr val="C00000"/>
                </a:solidFill>
              </a:rPr>
              <a:t>представлене</a:t>
            </a:r>
            <a:r>
              <a:rPr lang="ru-RU" sz="2000" dirty="0">
                <a:solidFill>
                  <a:srgbClr val="C00000"/>
                </a:solidFill>
              </a:rPr>
              <a:t> у </a:t>
            </a:r>
            <a:r>
              <a:rPr lang="ru-RU" sz="2000" dirty="0" err="1">
                <a:solidFill>
                  <a:srgbClr val="C00000"/>
                </a:solidFill>
              </a:rPr>
              <a:t>вигляді</a:t>
            </a:r>
            <a:r>
              <a:rPr lang="ru-RU" sz="2000" dirty="0">
                <a:solidFill>
                  <a:srgbClr val="C00000"/>
                </a:solidFill>
              </a:rPr>
              <a:t> списку, і </a:t>
            </a:r>
            <a:r>
              <a:rPr lang="ru-RU" sz="2000" dirty="0" err="1">
                <a:solidFill>
                  <a:srgbClr val="C00000"/>
                </a:solidFill>
              </a:rPr>
              <a:t>повертає</a:t>
            </a:r>
            <a:r>
              <a:rPr lang="ru-RU" sz="2000" dirty="0">
                <a:solidFill>
                  <a:srgbClr val="C00000"/>
                </a:solidFill>
              </a:rPr>
              <a:t> список, </a:t>
            </a:r>
            <a:r>
              <a:rPr lang="ru-RU" sz="2000" dirty="0" err="1">
                <a:solidFill>
                  <a:srgbClr val="C00000"/>
                </a:solidFill>
              </a:rPr>
              <a:t>елементи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якого</a:t>
            </a:r>
            <a:r>
              <a:rPr lang="ru-RU" sz="2000" dirty="0">
                <a:solidFill>
                  <a:srgbClr val="C00000"/>
                </a:solidFill>
              </a:rPr>
              <a:t> - </a:t>
            </a:r>
            <a:r>
              <a:rPr lang="ru-RU" sz="2000" dirty="0" err="1">
                <a:solidFill>
                  <a:srgbClr val="C00000"/>
                </a:solidFill>
              </a:rPr>
              <a:t>усі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листя</a:t>
            </a:r>
            <a:r>
              <a:rPr lang="ru-RU" sz="2000" dirty="0">
                <a:solidFill>
                  <a:srgbClr val="C00000"/>
                </a:solidFill>
              </a:rPr>
              <a:t> дерева, </a:t>
            </a:r>
            <a:r>
              <a:rPr lang="ru-RU" sz="2000" dirty="0" err="1">
                <a:solidFill>
                  <a:srgbClr val="C00000"/>
                </a:solidFill>
              </a:rPr>
              <a:t>впорядковане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зліва</a:t>
            </a:r>
            <a:r>
              <a:rPr lang="ru-RU" sz="2000" dirty="0">
                <a:solidFill>
                  <a:srgbClr val="C00000"/>
                </a:solidFill>
              </a:rPr>
              <a:t> направо.</a:t>
            </a:r>
            <a:endParaRPr lang="uk-UA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5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4. </a:t>
            </a:r>
            <a:r>
              <a:rPr lang="uk-UA" sz="3200" b="1" dirty="0" smtClean="0"/>
              <a:t>Списки та дерева</a:t>
            </a:r>
            <a:endParaRPr lang="uk-UA" sz="32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списками та деревами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1940918"/>
            <a:ext cx="46291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rgbClr val="0000CC"/>
                </a:solidFill>
              </a:rPr>
              <a:t>Варіант</a:t>
            </a:r>
            <a:r>
              <a:rPr lang="ru-RU" sz="2000" b="1" dirty="0">
                <a:solidFill>
                  <a:srgbClr val="0000CC"/>
                </a:solidFill>
              </a:rPr>
              <a:t> 4</a:t>
            </a:r>
            <a:r>
              <a:rPr lang="ru-RU" sz="2000" dirty="0">
                <a:solidFill>
                  <a:srgbClr val="0000CC"/>
                </a:solidFill>
              </a:rPr>
              <a:t>. </a:t>
            </a:r>
            <a:r>
              <a:rPr lang="uk-UA" sz="2000" dirty="0">
                <a:solidFill>
                  <a:srgbClr val="0000CC"/>
                </a:solidFill>
              </a:rPr>
              <a:t>Для обчислення многочлена </a:t>
            </a:r>
          </a:p>
        </p:txBody>
      </p:sp>
      <p:pic>
        <p:nvPicPr>
          <p:cNvPr id="15" name="Рисунок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887" y="1930438"/>
            <a:ext cx="3672762" cy="5451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Прямоугольник 9"/>
          <p:cNvSpPr/>
          <p:nvPr/>
        </p:nvSpPr>
        <p:spPr>
          <a:xfrm>
            <a:off x="57150" y="2475571"/>
            <a:ext cx="9086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CC"/>
                </a:solidFill>
              </a:rPr>
              <a:t>використовується</a:t>
            </a:r>
            <a:r>
              <a:rPr lang="ru-RU" dirty="0">
                <a:solidFill>
                  <a:srgbClr val="0000CC"/>
                </a:solidFill>
              </a:rPr>
              <a:t>  алгоритм Горнера, </a:t>
            </a:r>
            <a:r>
              <a:rPr lang="ru-RU" dirty="0" err="1">
                <a:solidFill>
                  <a:srgbClr val="0000CC"/>
                </a:solidFill>
              </a:rPr>
              <a:t>який</a:t>
            </a:r>
            <a:r>
              <a:rPr lang="ru-RU" dirty="0">
                <a:solidFill>
                  <a:srgbClr val="0000CC"/>
                </a:solidFill>
              </a:rPr>
              <a:t> многочлен </a:t>
            </a:r>
            <a:r>
              <a:rPr lang="ru-RU" dirty="0" err="1">
                <a:solidFill>
                  <a:srgbClr val="0000CC"/>
                </a:solidFill>
              </a:rPr>
              <a:t>представляє</a:t>
            </a:r>
            <a:r>
              <a:rPr lang="ru-RU" dirty="0">
                <a:solidFill>
                  <a:srgbClr val="0000CC"/>
                </a:solidFill>
              </a:rPr>
              <a:t>  у </a:t>
            </a:r>
            <a:r>
              <a:rPr lang="ru-RU" dirty="0" err="1">
                <a:solidFill>
                  <a:srgbClr val="0000CC"/>
                </a:solidFill>
              </a:rPr>
              <a:t>виді</a:t>
            </a:r>
            <a:endParaRPr lang="uk-UA" dirty="0">
              <a:solidFill>
                <a:srgbClr val="0000CC"/>
              </a:solidFill>
            </a:endParaRPr>
          </a:p>
        </p:txBody>
      </p:sp>
      <p:pic>
        <p:nvPicPr>
          <p:cNvPr id="19" name="Рисунок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17" y="2858842"/>
            <a:ext cx="4406940" cy="508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/>
          <p:cNvSpPr/>
          <p:nvPr/>
        </p:nvSpPr>
        <p:spPr>
          <a:xfrm>
            <a:off x="45305" y="3367668"/>
            <a:ext cx="90533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0000CC"/>
                </a:solidFill>
              </a:rPr>
              <a:t>Обчислення многочлена із змінною x при певному значенні x можна сформулювати у вигляді накопичення. Коефіцієнти многочлена представлені у вигляді послідовності, від a</a:t>
            </a:r>
            <a:r>
              <a:rPr lang="uk-UA" baseline="-25000" dirty="0">
                <a:solidFill>
                  <a:srgbClr val="0000CC"/>
                </a:solidFill>
              </a:rPr>
              <a:t>0</a:t>
            </a:r>
            <a:r>
              <a:rPr lang="uk-UA" dirty="0">
                <a:solidFill>
                  <a:srgbClr val="0000CC"/>
                </a:solidFill>
              </a:rPr>
              <a:t> до </a:t>
            </a:r>
            <a:r>
              <a:rPr lang="uk-UA" dirty="0" err="1">
                <a:solidFill>
                  <a:srgbClr val="0000CC"/>
                </a:solidFill>
              </a:rPr>
              <a:t>a</a:t>
            </a:r>
            <a:r>
              <a:rPr lang="uk-UA" baseline="-25000" dirty="0" err="1">
                <a:solidFill>
                  <a:srgbClr val="0000CC"/>
                </a:solidFill>
              </a:rPr>
              <a:t>n</a:t>
            </a:r>
            <a:r>
              <a:rPr lang="uk-UA" dirty="0">
                <a:solidFill>
                  <a:srgbClr val="0000CC"/>
                </a:solidFill>
              </a:rPr>
              <a:t>. Напишіть  процедуру, яка обчислює многочлени за схемою </a:t>
            </a:r>
            <a:r>
              <a:rPr lang="uk-UA" dirty="0" err="1">
                <a:solidFill>
                  <a:srgbClr val="0000CC"/>
                </a:solidFill>
              </a:rPr>
              <a:t>Горнера</a:t>
            </a:r>
            <a:r>
              <a:rPr lang="uk-UA" dirty="0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-1" y="4451141"/>
            <a:ext cx="91440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rgbClr val="C00000"/>
                </a:solidFill>
              </a:rPr>
              <a:t>Варіант</a:t>
            </a:r>
            <a:r>
              <a:rPr lang="ru-RU" sz="2000" b="1" dirty="0">
                <a:solidFill>
                  <a:srgbClr val="C00000"/>
                </a:solidFill>
              </a:rPr>
              <a:t> 5. </a:t>
            </a:r>
            <a:r>
              <a:rPr lang="ru-RU" sz="2000" dirty="0" err="1">
                <a:solidFill>
                  <a:srgbClr val="C00000"/>
                </a:solidFill>
              </a:rPr>
              <a:t>Припустимо</a:t>
            </a:r>
            <a:r>
              <a:rPr lang="ru-RU" sz="2000" dirty="0">
                <a:solidFill>
                  <a:srgbClr val="C00000"/>
                </a:solidFill>
              </a:rPr>
              <a:t>, </a:t>
            </a:r>
            <a:r>
              <a:rPr lang="ru-RU" sz="2000" dirty="0" err="1">
                <a:solidFill>
                  <a:srgbClr val="C00000"/>
                </a:solidFill>
              </a:rPr>
              <a:t>що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вектори</a:t>
            </a:r>
            <a:r>
              <a:rPr lang="ru-RU" sz="2000" dirty="0">
                <a:solidFill>
                  <a:srgbClr val="C00000"/>
                </a:solidFill>
              </a:rPr>
              <a:t> v = (</a:t>
            </a:r>
            <a:r>
              <a:rPr lang="ru-RU" sz="2000" dirty="0" err="1">
                <a:solidFill>
                  <a:srgbClr val="C00000"/>
                </a:solidFill>
              </a:rPr>
              <a:t>vi</a:t>
            </a:r>
            <a:r>
              <a:rPr lang="ru-RU" sz="2000" dirty="0">
                <a:solidFill>
                  <a:srgbClr val="C00000"/>
                </a:solidFill>
              </a:rPr>
              <a:t>) є  </a:t>
            </a:r>
            <a:r>
              <a:rPr lang="ru-RU" sz="2000" dirty="0" err="1">
                <a:solidFill>
                  <a:srgbClr val="C00000"/>
                </a:solidFill>
              </a:rPr>
              <a:t>послідовності</a:t>
            </a:r>
            <a:r>
              <a:rPr lang="ru-RU" sz="2000" dirty="0">
                <a:solidFill>
                  <a:srgbClr val="C00000"/>
                </a:solidFill>
              </a:rPr>
              <a:t> чисел, а </a:t>
            </a:r>
            <a:r>
              <a:rPr lang="ru-RU" sz="2000" dirty="0" err="1">
                <a:solidFill>
                  <a:srgbClr val="C00000"/>
                </a:solidFill>
              </a:rPr>
              <a:t>матриці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          </a:t>
            </a:r>
            <a:r>
              <a:rPr lang="uk-UA" sz="2000" dirty="0" smtClean="0">
                <a:solidFill>
                  <a:srgbClr val="C00000"/>
                </a:solidFill>
              </a:rPr>
              <a:t>m </a:t>
            </a:r>
            <a:r>
              <a:rPr lang="uk-UA" sz="2000" dirty="0">
                <a:solidFill>
                  <a:srgbClr val="C00000"/>
                </a:solidFill>
              </a:rPr>
              <a:t>= (</a:t>
            </a:r>
            <a:r>
              <a:rPr lang="uk-UA" sz="2000" dirty="0" err="1">
                <a:solidFill>
                  <a:srgbClr val="C00000"/>
                </a:solidFill>
              </a:rPr>
              <a:t>mij</a:t>
            </a:r>
            <a:r>
              <a:rPr lang="uk-UA" sz="2000" dirty="0">
                <a:solidFill>
                  <a:srgbClr val="C00000"/>
                </a:solidFill>
              </a:rPr>
              <a:t>) представлені як послідовності векторів (рядів матриці). Напишіть процедури для обчислення матричних і векторних операцій : Скалярного множення векторів, множення матриці на число</a:t>
            </a:r>
          </a:p>
        </p:txBody>
      </p:sp>
    </p:spTree>
    <p:extLst>
      <p:ext uri="{BB962C8B-B14F-4D97-AF65-F5344CB8AC3E}">
        <p14:creationId xmlns:p14="http://schemas.microsoft.com/office/powerpoint/2010/main" val="422885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робота4. </a:t>
            </a:r>
            <a:r>
              <a:rPr lang="uk-UA" sz="3200" b="1" dirty="0" smtClean="0"/>
              <a:t>Списки та дерева</a:t>
            </a:r>
            <a:endParaRPr lang="uk-UA" sz="32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списками та деревами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58847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 </a:t>
            </a:r>
          </a:p>
          <a:p>
            <a:r>
              <a:rPr lang="uk-UA" dirty="0"/>
              <a:t> </a:t>
            </a:r>
          </a:p>
          <a:p>
            <a:r>
              <a:rPr lang="uk-UA" dirty="0"/>
              <a:t> </a:t>
            </a:r>
          </a:p>
          <a:p>
            <a:r>
              <a:rPr lang="uk-UA" dirty="0"/>
              <a:t> 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-57153" y="4661550"/>
            <a:ext cx="90868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>
                <a:solidFill>
                  <a:srgbClr val="660066"/>
                </a:solidFill>
              </a:rPr>
              <a:t>Варіант 8</a:t>
            </a:r>
            <a:r>
              <a:rPr lang="uk-UA" sz="2000" b="1" dirty="0" smtClean="0">
                <a:solidFill>
                  <a:srgbClr val="660066"/>
                </a:solidFill>
              </a:rPr>
              <a:t>.</a:t>
            </a:r>
            <a:r>
              <a:rPr lang="en-US" sz="2000" b="1" dirty="0" smtClean="0">
                <a:solidFill>
                  <a:srgbClr val="660066"/>
                </a:solidFill>
              </a:rPr>
              <a:t> </a:t>
            </a:r>
            <a:r>
              <a:rPr lang="uk-UA" sz="2000" dirty="0" smtClean="0">
                <a:solidFill>
                  <a:srgbClr val="660066"/>
                </a:solidFill>
              </a:rPr>
              <a:t>Припустимо</a:t>
            </a:r>
            <a:r>
              <a:rPr lang="uk-UA" sz="2000" dirty="0">
                <a:solidFill>
                  <a:srgbClr val="660066"/>
                </a:solidFill>
              </a:rPr>
              <a:t>, що вектори </a:t>
            </a:r>
            <a:r>
              <a:rPr lang="ru-RU" sz="2000" dirty="0">
                <a:solidFill>
                  <a:srgbClr val="660066"/>
                </a:solidFill>
              </a:rPr>
              <a:t>v</a:t>
            </a:r>
            <a:r>
              <a:rPr lang="uk-UA" sz="2000" dirty="0">
                <a:solidFill>
                  <a:srgbClr val="660066"/>
                </a:solidFill>
              </a:rPr>
              <a:t> = (</a:t>
            </a:r>
            <a:r>
              <a:rPr lang="ru-RU" sz="2000" dirty="0" err="1">
                <a:solidFill>
                  <a:srgbClr val="660066"/>
                </a:solidFill>
              </a:rPr>
              <a:t>vi</a:t>
            </a:r>
            <a:r>
              <a:rPr lang="uk-UA" sz="2000" dirty="0">
                <a:solidFill>
                  <a:srgbClr val="660066"/>
                </a:solidFill>
              </a:rPr>
              <a:t>) є  послідовності чисел, а матриці m = (</a:t>
            </a:r>
            <a:r>
              <a:rPr lang="uk-UA" sz="2000" dirty="0" err="1">
                <a:solidFill>
                  <a:srgbClr val="660066"/>
                </a:solidFill>
              </a:rPr>
              <a:t>mij</a:t>
            </a:r>
            <a:r>
              <a:rPr lang="uk-UA" sz="2000" dirty="0">
                <a:solidFill>
                  <a:srgbClr val="660066"/>
                </a:solidFill>
              </a:rPr>
              <a:t>) представлені як послідовності векторів (рядів матриці). Напишіть процедури для обчислення матричних операцій транспозиції матриць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-2" y="3217054"/>
            <a:ext cx="90868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b="1" dirty="0" err="1">
                <a:solidFill>
                  <a:srgbClr val="0000CC"/>
                </a:solidFill>
              </a:rPr>
              <a:t>Варіант</a:t>
            </a:r>
            <a:r>
              <a:rPr lang="ru-RU" sz="2000" b="1" dirty="0">
                <a:solidFill>
                  <a:srgbClr val="0000CC"/>
                </a:solidFill>
              </a:rPr>
              <a:t> 7</a:t>
            </a:r>
            <a:r>
              <a:rPr lang="ru-RU" sz="2000" dirty="0">
                <a:solidFill>
                  <a:srgbClr val="0000CC"/>
                </a:solidFill>
              </a:rPr>
              <a:t>. </a:t>
            </a:r>
            <a:r>
              <a:rPr lang="ru-RU" sz="2000" dirty="0" err="1">
                <a:solidFill>
                  <a:srgbClr val="0000CC"/>
                </a:solidFill>
              </a:rPr>
              <a:t>Припустимо</a:t>
            </a:r>
            <a:r>
              <a:rPr lang="ru-RU" sz="2000" dirty="0">
                <a:solidFill>
                  <a:srgbClr val="0000CC"/>
                </a:solidFill>
              </a:rPr>
              <a:t>, </a:t>
            </a:r>
            <a:r>
              <a:rPr lang="ru-RU" sz="2000" dirty="0" err="1">
                <a:solidFill>
                  <a:srgbClr val="0000CC"/>
                </a:solidFill>
              </a:rPr>
              <a:t>що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вектори</a:t>
            </a:r>
            <a:r>
              <a:rPr lang="ru-RU" sz="2000" dirty="0">
                <a:solidFill>
                  <a:srgbClr val="0000CC"/>
                </a:solidFill>
              </a:rPr>
              <a:t> v = (</a:t>
            </a:r>
            <a:r>
              <a:rPr lang="ru-RU" sz="2000" dirty="0" err="1">
                <a:solidFill>
                  <a:srgbClr val="0000CC"/>
                </a:solidFill>
              </a:rPr>
              <a:t>vi</a:t>
            </a:r>
            <a:r>
              <a:rPr lang="ru-RU" sz="2000" dirty="0">
                <a:solidFill>
                  <a:srgbClr val="0000CC"/>
                </a:solidFill>
              </a:rPr>
              <a:t>) є  </a:t>
            </a:r>
            <a:r>
              <a:rPr lang="ru-RU" sz="2000" dirty="0" err="1">
                <a:solidFill>
                  <a:srgbClr val="0000CC"/>
                </a:solidFill>
              </a:rPr>
              <a:t>послідовності</a:t>
            </a:r>
            <a:r>
              <a:rPr lang="ru-RU" sz="2000" dirty="0">
                <a:solidFill>
                  <a:srgbClr val="0000CC"/>
                </a:solidFill>
              </a:rPr>
              <a:t> чисел, а </a:t>
            </a:r>
            <a:r>
              <a:rPr lang="ru-RU" sz="2000" dirty="0" err="1">
                <a:solidFill>
                  <a:srgbClr val="0000CC"/>
                </a:solidFill>
              </a:rPr>
              <a:t>матриці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srgbClr val="0000CC"/>
                </a:solidFill>
              </a:rPr>
              <a:t>m = (</a:t>
            </a:r>
            <a:r>
              <a:rPr lang="uk-UA" sz="2000" dirty="0" err="1">
                <a:solidFill>
                  <a:srgbClr val="0000CC"/>
                </a:solidFill>
              </a:rPr>
              <a:t>mij</a:t>
            </a:r>
            <a:r>
              <a:rPr lang="uk-UA" sz="2000" dirty="0">
                <a:solidFill>
                  <a:srgbClr val="0000CC"/>
                </a:solidFill>
              </a:rPr>
              <a:t>) представлені як послідовності векторів (рядів матриці). Напишіть процедури для обчислення матричних операцій інвертування рядків  матриць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-57152" y="1974985"/>
            <a:ext cx="90868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b="1" dirty="0" err="1">
                <a:solidFill>
                  <a:srgbClr val="C00000"/>
                </a:solidFill>
              </a:rPr>
              <a:t>Варіант</a:t>
            </a:r>
            <a:r>
              <a:rPr lang="ru-RU" sz="2000" b="1" dirty="0">
                <a:solidFill>
                  <a:srgbClr val="C00000"/>
                </a:solidFill>
              </a:rPr>
              <a:t> 6</a:t>
            </a:r>
            <a:r>
              <a:rPr lang="ru-RU" sz="2000" dirty="0" smtClean="0">
                <a:solidFill>
                  <a:srgbClr val="C00000"/>
                </a:solidFill>
              </a:rPr>
              <a:t>.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Припустимо</a:t>
            </a:r>
            <a:r>
              <a:rPr lang="ru-RU" sz="2000" dirty="0">
                <a:solidFill>
                  <a:srgbClr val="C00000"/>
                </a:solidFill>
              </a:rPr>
              <a:t>, </a:t>
            </a:r>
            <a:r>
              <a:rPr lang="ru-RU" sz="2000" dirty="0" err="1">
                <a:solidFill>
                  <a:srgbClr val="C00000"/>
                </a:solidFill>
              </a:rPr>
              <a:t>що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вектори</a:t>
            </a:r>
            <a:r>
              <a:rPr lang="ru-RU" sz="2000" dirty="0">
                <a:solidFill>
                  <a:srgbClr val="C00000"/>
                </a:solidFill>
              </a:rPr>
              <a:t> v = (</a:t>
            </a:r>
            <a:r>
              <a:rPr lang="ru-RU" sz="2000" dirty="0" err="1">
                <a:solidFill>
                  <a:srgbClr val="C00000"/>
                </a:solidFill>
              </a:rPr>
              <a:t>vi</a:t>
            </a:r>
            <a:r>
              <a:rPr lang="ru-RU" sz="2000" dirty="0">
                <a:solidFill>
                  <a:srgbClr val="C00000"/>
                </a:solidFill>
              </a:rPr>
              <a:t>) є  </a:t>
            </a:r>
            <a:r>
              <a:rPr lang="ru-RU" sz="2000" dirty="0" err="1">
                <a:solidFill>
                  <a:srgbClr val="C00000"/>
                </a:solidFill>
              </a:rPr>
              <a:t>послідовності</a:t>
            </a:r>
            <a:r>
              <a:rPr lang="ru-RU" sz="2000" dirty="0">
                <a:solidFill>
                  <a:srgbClr val="C00000"/>
                </a:solidFill>
              </a:rPr>
              <a:t> чисел, а </a:t>
            </a:r>
            <a:r>
              <a:rPr lang="ru-RU" sz="2000" dirty="0" err="1">
                <a:solidFill>
                  <a:srgbClr val="C00000"/>
                </a:solidFill>
              </a:rPr>
              <a:t>матриці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uk-UA" sz="2000" dirty="0">
                <a:solidFill>
                  <a:srgbClr val="C00000"/>
                </a:solidFill>
              </a:rPr>
              <a:t>m = (</a:t>
            </a:r>
            <a:r>
              <a:rPr lang="uk-UA" sz="2000" dirty="0" err="1">
                <a:solidFill>
                  <a:srgbClr val="C00000"/>
                </a:solidFill>
              </a:rPr>
              <a:t>mij</a:t>
            </a:r>
            <a:r>
              <a:rPr lang="uk-UA" sz="2000" dirty="0">
                <a:solidFill>
                  <a:srgbClr val="C00000"/>
                </a:solidFill>
              </a:rPr>
              <a:t>) представлені як послідовності векторів (рядів матриці). Напишіть процедури для обчислення матричних операцій множення матриці і </a:t>
            </a:r>
            <a:r>
              <a:rPr lang="uk-UA" sz="2000" dirty="0" smtClean="0">
                <a:solidFill>
                  <a:srgbClr val="C00000"/>
                </a:solidFill>
              </a:rPr>
              <a:t>вектора</a:t>
            </a:r>
            <a:r>
              <a:rPr lang="ru-RU" sz="2000" dirty="0">
                <a:solidFill>
                  <a:srgbClr val="C00000"/>
                </a:solidFill>
              </a:rPr>
              <a:t> </a:t>
            </a:r>
            <a:endParaRPr lang="uk-UA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1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робота4. </a:t>
            </a:r>
            <a:r>
              <a:rPr lang="uk-UA" sz="3200" b="1" dirty="0" smtClean="0"/>
              <a:t>Списки та дерева</a:t>
            </a:r>
            <a:endParaRPr lang="uk-UA" sz="32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списками та деревами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576" y="1635628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660066"/>
                </a:solidFill>
              </a:rPr>
              <a:t>Варіант 9</a:t>
            </a:r>
            <a:r>
              <a:rPr lang="uk-UA" sz="2000" dirty="0">
                <a:solidFill>
                  <a:srgbClr val="660066"/>
                </a:solidFill>
              </a:rPr>
              <a:t>. Припустимо, що вектори </a:t>
            </a:r>
            <a:r>
              <a:rPr lang="ru-RU" sz="2000" dirty="0">
                <a:solidFill>
                  <a:srgbClr val="660066"/>
                </a:solidFill>
              </a:rPr>
              <a:t>v</a:t>
            </a:r>
            <a:r>
              <a:rPr lang="uk-UA" sz="2000" dirty="0">
                <a:solidFill>
                  <a:srgbClr val="660066"/>
                </a:solidFill>
              </a:rPr>
              <a:t> = (</a:t>
            </a:r>
            <a:r>
              <a:rPr lang="ru-RU" sz="2000" dirty="0" err="1">
                <a:solidFill>
                  <a:srgbClr val="660066"/>
                </a:solidFill>
              </a:rPr>
              <a:t>vi</a:t>
            </a:r>
            <a:r>
              <a:rPr lang="uk-UA" sz="2000" dirty="0">
                <a:solidFill>
                  <a:srgbClr val="660066"/>
                </a:solidFill>
              </a:rPr>
              <a:t>) є  послідовності чисел, а матриці m = (</a:t>
            </a:r>
            <a:r>
              <a:rPr lang="uk-UA" sz="2000" dirty="0" err="1">
                <a:solidFill>
                  <a:srgbClr val="660066"/>
                </a:solidFill>
              </a:rPr>
              <a:t>mij</a:t>
            </a:r>
            <a:r>
              <a:rPr lang="uk-UA" sz="2000" dirty="0">
                <a:solidFill>
                  <a:srgbClr val="660066"/>
                </a:solidFill>
              </a:rPr>
              <a:t>) представлені як послідовності векторів (рядів матриці). Напишіть процедури для обчислення матричних операцій складання і віднімання </a:t>
            </a:r>
            <a:r>
              <a:rPr lang="uk-UA" sz="2000" dirty="0" smtClean="0">
                <a:solidFill>
                  <a:srgbClr val="660066"/>
                </a:solidFill>
              </a:rPr>
              <a:t>матриць</a:t>
            </a:r>
            <a:r>
              <a:rPr lang="uk-UA" sz="2000" dirty="0">
                <a:solidFill>
                  <a:srgbClr val="660066"/>
                </a:solidFill>
              </a:rPr>
              <a:t> 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151" y="2651291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>
                <a:solidFill>
                  <a:srgbClr val="0000CC"/>
                </a:solidFill>
              </a:rPr>
              <a:t>Варіант 10</a:t>
            </a:r>
            <a:r>
              <a:rPr lang="uk-UA" sz="2000" dirty="0">
                <a:solidFill>
                  <a:srgbClr val="0000CC"/>
                </a:solidFill>
              </a:rPr>
              <a:t>. Припустимо, що вектори </a:t>
            </a:r>
            <a:r>
              <a:rPr lang="ru-RU" sz="2000" dirty="0">
                <a:solidFill>
                  <a:srgbClr val="0000CC"/>
                </a:solidFill>
              </a:rPr>
              <a:t>v</a:t>
            </a:r>
            <a:r>
              <a:rPr lang="uk-UA" sz="2000" dirty="0">
                <a:solidFill>
                  <a:srgbClr val="0000CC"/>
                </a:solidFill>
              </a:rPr>
              <a:t> = (</a:t>
            </a:r>
            <a:r>
              <a:rPr lang="ru-RU" sz="2000" dirty="0" err="1">
                <a:solidFill>
                  <a:srgbClr val="0000CC"/>
                </a:solidFill>
              </a:rPr>
              <a:t>vi</a:t>
            </a:r>
            <a:r>
              <a:rPr lang="uk-UA" sz="2000" dirty="0">
                <a:solidFill>
                  <a:srgbClr val="0000CC"/>
                </a:solidFill>
              </a:rPr>
              <a:t>) є  послідовності чисел, а </a:t>
            </a:r>
            <a:r>
              <a:rPr lang="uk-UA" sz="2000" dirty="0" smtClean="0">
                <a:solidFill>
                  <a:srgbClr val="0000CC"/>
                </a:solidFill>
              </a:rPr>
              <a:t>матриці         </a:t>
            </a:r>
            <a:r>
              <a:rPr lang="uk-UA" sz="2000" dirty="0">
                <a:solidFill>
                  <a:srgbClr val="0000CC"/>
                </a:solidFill>
              </a:rPr>
              <a:t>m = (</a:t>
            </a:r>
            <a:r>
              <a:rPr lang="uk-UA" sz="2000" dirty="0" err="1">
                <a:solidFill>
                  <a:srgbClr val="0000CC"/>
                </a:solidFill>
              </a:rPr>
              <a:t>mij</a:t>
            </a:r>
            <a:r>
              <a:rPr lang="uk-UA" sz="2000" dirty="0">
                <a:solidFill>
                  <a:srgbClr val="0000CC"/>
                </a:solidFill>
              </a:rPr>
              <a:t>) представлені як послідовності векторів (рядів матриці). Напишіть процедури для обчислення матричних операцій визначення діагональних елементів матриць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7151" y="4130847"/>
            <a:ext cx="9172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/>
              <a:t>Варіант 11</a:t>
            </a:r>
            <a:r>
              <a:rPr lang="uk-UA" sz="2000" dirty="0"/>
              <a:t>. Написати процедуру, яка приймає як аргумент дерево і обчислює добуток квадратів тих з його листків, які є парними </a:t>
            </a:r>
            <a:r>
              <a:rPr lang="uk-UA" sz="2000" dirty="0" smtClean="0"/>
              <a:t>числами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uk-UA" sz="2000" dirty="0" smtClean="0"/>
              <a:t>діапазоні від 0 до 100</a:t>
            </a:r>
            <a:r>
              <a:rPr lang="ru-RU" sz="2000" dirty="0"/>
              <a:t> </a:t>
            </a:r>
            <a:endParaRPr lang="uk-UA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1438" y="5308034"/>
            <a:ext cx="91154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err="1" smtClean="0">
                <a:solidFill>
                  <a:srgbClr val="C00000"/>
                </a:solidFill>
              </a:rPr>
              <a:t>В</a:t>
            </a:r>
            <a:r>
              <a:rPr lang="ru-RU" sz="2000" b="1" dirty="0" err="1" smtClean="0">
                <a:solidFill>
                  <a:srgbClr val="C00000"/>
                </a:solidFill>
              </a:rPr>
              <a:t>аріант</a:t>
            </a:r>
            <a:r>
              <a:rPr lang="ru-RU" sz="2000" b="1" dirty="0" smtClean="0">
                <a:solidFill>
                  <a:srgbClr val="C00000"/>
                </a:solidFill>
              </a:rPr>
              <a:t> </a:t>
            </a:r>
            <a:r>
              <a:rPr lang="ru-RU" sz="2000" b="1" dirty="0">
                <a:solidFill>
                  <a:srgbClr val="C00000"/>
                </a:solidFill>
              </a:rPr>
              <a:t>12</a:t>
            </a:r>
            <a:r>
              <a:rPr lang="ru-RU" sz="2000" dirty="0">
                <a:solidFill>
                  <a:srgbClr val="C00000"/>
                </a:solidFill>
              </a:rPr>
              <a:t>. </a:t>
            </a:r>
            <a:r>
              <a:rPr lang="ru-RU" sz="2000" dirty="0" err="1">
                <a:solidFill>
                  <a:srgbClr val="C00000"/>
                </a:solidFill>
              </a:rPr>
              <a:t>Напишіть</a:t>
            </a:r>
            <a:r>
              <a:rPr lang="ru-RU" sz="2000" dirty="0">
                <a:solidFill>
                  <a:srgbClr val="C00000"/>
                </a:solidFill>
              </a:rPr>
              <a:t> процедуру, яка </a:t>
            </a:r>
            <a:r>
              <a:rPr lang="ru-RU" sz="2000" dirty="0" err="1">
                <a:solidFill>
                  <a:srgbClr val="C00000"/>
                </a:solidFill>
              </a:rPr>
              <a:t>бере</a:t>
            </a:r>
            <a:r>
              <a:rPr lang="ru-RU" sz="2000" dirty="0">
                <a:solidFill>
                  <a:srgbClr val="C00000"/>
                </a:solidFill>
              </a:rPr>
              <a:t> як аргумент дерево, </a:t>
            </a:r>
            <a:r>
              <a:rPr lang="ru-RU" sz="2000" dirty="0" err="1" smtClean="0">
                <a:solidFill>
                  <a:srgbClr val="C00000"/>
                </a:solidFill>
              </a:rPr>
              <a:t>представлене</a:t>
            </a:r>
            <a:r>
              <a:rPr lang="ru-RU" sz="2000" smtClean="0">
                <a:solidFill>
                  <a:srgbClr val="C00000"/>
                </a:solidFill>
              </a:rPr>
              <a:t>  </a:t>
            </a:r>
            <a:r>
              <a:rPr lang="ru-RU" sz="2000" dirty="0">
                <a:solidFill>
                  <a:srgbClr val="C00000"/>
                </a:solidFill>
              </a:rPr>
              <a:t>у </a:t>
            </a:r>
            <a:r>
              <a:rPr lang="ru-RU" sz="2000" dirty="0" err="1">
                <a:solidFill>
                  <a:srgbClr val="C00000"/>
                </a:solidFill>
              </a:rPr>
              <a:t>вигляді</a:t>
            </a:r>
            <a:r>
              <a:rPr lang="ru-RU" sz="2000" dirty="0">
                <a:solidFill>
                  <a:srgbClr val="C00000"/>
                </a:solidFill>
              </a:rPr>
              <a:t> списку, і </a:t>
            </a:r>
            <a:r>
              <a:rPr lang="ru-RU" sz="2000" dirty="0" err="1">
                <a:solidFill>
                  <a:srgbClr val="C00000"/>
                </a:solidFill>
              </a:rPr>
              <a:t>повертає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кількість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вузлів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C00000"/>
                </a:solidFill>
              </a:rPr>
              <a:t>та </a:t>
            </a:r>
            <a:r>
              <a:rPr lang="ru-RU" sz="2000" dirty="0" err="1">
                <a:solidFill>
                  <a:srgbClr val="C00000"/>
                </a:solidFill>
              </a:rPr>
              <a:t>листків</a:t>
            </a:r>
            <a:r>
              <a:rPr lang="ru-RU" sz="2000" dirty="0">
                <a:solidFill>
                  <a:srgbClr val="C00000"/>
                </a:solidFill>
              </a:rPr>
              <a:t> дерева та список, </a:t>
            </a:r>
            <a:r>
              <a:rPr lang="ru-RU" sz="2000" dirty="0" err="1">
                <a:solidFill>
                  <a:srgbClr val="C00000"/>
                </a:solidFill>
              </a:rPr>
              <a:t>елементи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якого</a:t>
            </a:r>
            <a:r>
              <a:rPr lang="ru-RU" sz="2000" dirty="0" smtClean="0">
                <a:solidFill>
                  <a:srgbClr val="C00000"/>
                </a:solidFill>
              </a:rPr>
              <a:t> є листками </a:t>
            </a:r>
            <a:r>
              <a:rPr lang="ru-RU" sz="2000" dirty="0">
                <a:solidFill>
                  <a:srgbClr val="C00000"/>
                </a:solidFill>
              </a:rPr>
              <a:t>дерева з </a:t>
            </a:r>
            <a:r>
              <a:rPr lang="ru-RU" sz="2000" dirty="0" err="1">
                <a:solidFill>
                  <a:srgbClr val="C00000"/>
                </a:solidFill>
              </a:rPr>
              <a:t>непарними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значеннями</a:t>
            </a:r>
            <a:r>
              <a:rPr lang="ru-RU" sz="2000" dirty="0">
                <a:solidFill>
                  <a:srgbClr val="C00000"/>
                </a:solidFill>
              </a:rPr>
              <a:t>.</a:t>
            </a:r>
            <a:endParaRPr lang="uk-UA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81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38100"/>
            <a:ext cx="9115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4. </a:t>
            </a:r>
            <a:r>
              <a:rPr lang="uk-UA" sz="3200" b="1" dirty="0" smtClean="0"/>
              <a:t>Списки та дерева</a:t>
            </a:r>
            <a:endParaRPr lang="uk-UA" sz="32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списками та деревами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576" y="1635628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660066"/>
                </a:solidFill>
              </a:rPr>
              <a:t>Варіант </a:t>
            </a:r>
            <a:r>
              <a:rPr lang="en-US" sz="2000" b="1" dirty="0" smtClean="0">
                <a:solidFill>
                  <a:srgbClr val="660066"/>
                </a:solidFill>
              </a:rPr>
              <a:t>13</a:t>
            </a:r>
            <a:r>
              <a:rPr lang="uk-UA" sz="2000" dirty="0" smtClean="0">
                <a:solidFill>
                  <a:srgbClr val="660066"/>
                </a:solidFill>
              </a:rPr>
              <a:t>. </a:t>
            </a:r>
            <a:r>
              <a:rPr lang="uk-UA" sz="2000" dirty="0" smtClean="0">
                <a:solidFill>
                  <a:srgbClr val="7030A0"/>
                </a:solidFill>
              </a:rPr>
              <a:t>Створити </a:t>
            </a:r>
            <a:r>
              <a:rPr lang="uk-UA" sz="2000" dirty="0">
                <a:solidFill>
                  <a:srgbClr val="7030A0"/>
                </a:solidFill>
              </a:rPr>
              <a:t>два списки. Якщо перший елемент </a:t>
            </a:r>
            <a:r>
              <a:rPr lang="uk-UA" sz="2000" dirty="0" smtClean="0">
                <a:solidFill>
                  <a:srgbClr val="7030A0"/>
                </a:solidFill>
              </a:rPr>
              <a:t>першого списку </a:t>
            </a:r>
            <a:r>
              <a:rPr lang="uk-UA" sz="2000" dirty="0">
                <a:solidFill>
                  <a:srgbClr val="7030A0"/>
                </a:solidFill>
              </a:rPr>
              <a:t>є натуральне число, то повернути другий список, інакше повернути список з голови другого й хвоста першого.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151" y="2651291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>
                <a:solidFill>
                  <a:srgbClr val="0000CC"/>
                </a:solidFill>
              </a:rPr>
              <a:t>Варіант </a:t>
            </a:r>
            <a:r>
              <a:rPr lang="uk-UA" sz="2000" b="1" dirty="0" smtClean="0">
                <a:solidFill>
                  <a:srgbClr val="0000CC"/>
                </a:solidFill>
              </a:rPr>
              <a:t>1</a:t>
            </a:r>
            <a:r>
              <a:rPr lang="en-US" sz="2000" b="1" dirty="0">
                <a:solidFill>
                  <a:srgbClr val="0000CC"/>
                </a:solidFill>
              </a:rPr>
              <a:t>4</a:t>
            </a:r>
            <a:r>
              <a:rPr lang="uk-UA" sz="2000" dirty="0" smtClean="0">
                <a:solidFill>
                  <a:srgbClr val="0000CC"/>
                </a:solidFill>
              </a:rPr>
              <a:t>. Задати декілька цілих та дійсних чисел. Написати процедуру, </a:t>
            </a:r>
            <a:r>
              <a:rPr lang="uk-UA" sz="2000" dirty="0">
                <a:solidFill>
                  <a:srgbClr val="0000CC"/>
                </a:solidFill>
              </a:rPr>
              <a:t>що формує список з максимального й мінімального по модулю чисел, якщо мінімальне й максимальне число - цілі</a:t>
            </a:r>
            <a:r>
              <a:rPr lang="uk-UA" sz="2000" dirty="0" smtClean="0">
                <a:solidFill>
                  <a:srgbClr val="0000CC"/>
                </a:solidFill>
              </a:rPr>
              <a:t>, інакше - </a:t>
            </a:r>
            <a:r>
              <a:rPr lang="uk-UA" sz="2000" dirty="0">
                <a:solidFill>
                  <a:srgbClr val="0000CC"/>
                </a:solidFill>
              </a:rPr>
              <a:t>середнє арифметичне мінімального й максимального </a:t>
            </a:r>
            <a:r>
              <a:rPr lang="uk-UA" sz="2000" dirty="0" smtClean="0">
                <a:solidFill>
                  <a:srgbClr val="0000CC"/>
                </a:solidFill>
              </a:rPr>
              <a:t>чисел.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2862" y="3974730"/>
            <a:ext cx="9172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C00000"/>
                </a:solidFill>
              </a:rPr>
              <a:t>Варіант </a:t>
            </a:r>
            <a:r>
              <a:rPr lang="uk-UA" sz="2000" b="1" dirty="0" smtClean="0">
                <a:solidFill>
                  <a:srgbClr val="C00000"/>
                </a:solidFill>
              </a:rPr>
              <a:t>1</a:t>
            </a:r>
            <a:r>
              <a:rPr lang="en-US" sz="2000" b="1" dirty="0" smtClean="0">
                <a:solidFill>
                  <a:srgbClr val="C00000"/>
                </a:solidFill>
              </a:rPr>
              <a:t>5</a:t>
            </a:r>
            <a:r>
              <a:rPr lang="uk-UA" sz="2000" dirty="0" smtClean="0">
                <a:solidFill>
                  <a:srgbClr val="C00000"/>
                </a:solidFill>
              </a:rPr>
              <a:t>. </a:t>
            </a:r>
            <a:r>
              <a:rPr lang="uk-UA" sz="2000" dirty="0">
                <a:solidFill>
                  <a:srgbClr val="C00000"/>
                </a:solidFill>
              </a:rPr>
              <a:t>Написати </a:t>
            </a:r>
            <a:r>
              <a:rPr lang="uk-UA" sz="2000" dirty="0" smtClean="0">
                <a:solidFill>
                  <a:srgbClr val="C00000"/>
                </a:solidFill>
              </a:rPr>
              <a:t>процедуру , </a:t>
            </a:r>
            <a:r>
              <a:rPr lang="uk-UA" sz="2000" dirty="0">
                <a:solidFill>
                  <a:srgbClr val="C00000"/>
                </a:solidFill>
              </a:rPr>
              <a:t>що для аргументу-списку формує список-результат за правилом: якщо перший й останній елементи списку-аргументу є парні </a:t>
            </a:r>
            <a:r>
              <a:rPr lang="uk-UA" sz="2000" dirty="0" smtClean="0">
                <a:solidFill>
                  <a:srgbClr val="C00000"/>
                </a:solidFill>
              </a:rPr>
              <a:t>числа</a:t>
            </a:r>
            <a:r>
              <a:rPr lang="uk-UA" sz="2000" dirty="0">
                <a:solidFill>
                  <a:srgbClr val="C00000"/>
                </a:solidFill>
              </a:rPr>
              <a:t>, то включити в список-результат </a:t>
            </a:r>
            <a:r>
              <a:rPr lang="uk-UA" sz="2000" dirty="0" smtClean="0">
                <a:solidFill>
                  <a:srgbClr val="C00000"/>
                </a:solidFill>
              </a:rPr>
              <a:t>квадрати чисел списку-аргументу, інакше сформувати </a:t>
            </a:r>
            <a:r>
              <a:rPr lang="uk-UA" sz="2000" dirty="0">
                <a:solidFill>
                  <a:srgbClr val="C00000"/>
                </a:solidFill>
              </a:rPr>
              <a:t>список з першого й останнього елементів.</a:t>
            </a:r>
          </a:p>
        </p:txBody>
      </p:sp>
    </p:spTree>
    <p:extLst>
      <p:ext uri="{BB962C8B-B14F-4D97-AF65-F5344CB8AC3E}">
        <p14:creationId xmlns:p14="http://schemas.microsoft.com/office/powerpoint/2010/main" val="126084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/>
              <a:t>Джерела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062335"/>
            <a:ext cx="85725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1. </a:t>
            </a:r>
            <a:r>
              <a:rPr lang="en-US" dirty="0" smtClean="0"/>
              <a:t>Harold Abelson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Gerald Jay </a:t>
            </a:r>
            <a:r>
              <a:rPr lang="en-US" dirty="0" err="1" smtClean="0"/>
              <a:t>Sussman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Julie </a:t>
            </a:r>
            <a:r>
              <a:rPr lang="en-US" dirty="0" err="1" smtClean="0"/>
              <a:t>Sussman</a:t>
            </a:r>
            <a:r>
              <a:rPr lang="uk-UA" dirty="0" smtClean="0"/>
              <a:t>. </a:t>
            </a:r>
            <a:r>
              <a:rPr lang="en-US" dirty="0"/>
              <a:t>Structure and Interpretation</a:t>
            </a:r>
          </a:p>
          <a:p>
            <a:r>
              <a:rPr lang="en-US" dirty="0"/>
              <a:t>of Computer </a:t>
            </a:r>
            <a:r>
              <a:rPr lang="en-US" dirty="0" smtClean="0"/>
              <a:t>Programs</a:t>
            </a:r>
            <a:r>
              <a:rPr lang="uk-UA" dirty="0" smtClean="0"/>
              <a:t>. </a:t>
            </a:r>
            <a:r>
              <a:rPr lang="en-US" dirty="0"/>
              <a:t>The MIT </a:t>
            </a:r>
            <a:r>
              <a:rPr lang="en-US" dirty="0" smtClean="0"/>
              <a:t>Press</a:t>
            </a:r>
            <a:r>
              <a:rPr lang="uk-UA" dirty="0" smtClean="0"/>
              <a:t>. 2005 (</a:t>
            </a:r>
            <a:r>
              <a:rPr lang="uk-UA" dirty="0" err="1"/>
              <a:t>Харольд</a:t>
            </a:r>
            <a:r>
              <a:rPr lang="uk-UA" dirty="0"/>
              <a:t> </a:t>
            </a:r>
            <a:r>
              <a:rPr lang="uk-UA" dirty="0" err="1" smtClean="0"/>
              <a:t>Абельсон</a:t>
            </a:r>
            <a:r>
              <a:rPr lang="uk-UA" dirty="0" smtClean="0"/>
              <a:t>, Джеральд </a:t>
            </a:r>
            <a:r>
              <a:rPr lang="uk-UA" dirty="0" err="1" smtClean="0"/>
              <a:t>Джей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, </a:t>
            </a:r>
            <a:r>
              <a:rPr lang="uk-UA" dirty="0" err="1" smtClean="0"/>
              <a:t>Джули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. </a:t>
            </a:r>
            <a:r>
              <a:rPr lang="uk-UA" dirty="0"/>
              <a:t>Структура и </a:t>
            </a:r>
            <a:r>
              <a:rPr lang="uk-UA" dirty="0" err="1" smtClean="0"/>
              <a:t>интерпретация</a:t>
            </a:r>
            <a:r>
              <a:rPr lang="uk-UA" dirty="0" smtClean="0"/>
              <a:t> </a:t>
            </a:r>
            <a:r>
              <a:rPr lang="uk-UA" dirty="0" err="1" smtClean="0"/>
              <a:t>компьютерных</a:t>
            </a:r>
            <a:r>
              <a:rPr lang="uk-UA" dirty="0" smtClean="0"/>
              <a:t> </a:t>
            </a:r>
            <a:r>
              <a:rPr lang="uk-UA" dirty="0" err="1" smtClean="0"/>
              <a:t>программ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 smtClean="0"/>
              <a:t>«</a:t>
            </a:r>
            <a:r>
              <a:rPr lang="uk-UA" dirty="0" err="1" smtClean="0"/>
              <a:t>Добросвет</a:t>
            </a:r>
            <a:r>
              <a:rPr lang="uk-UA" dirty="0" smtClean="0"/>
              <a:t>», </a:t>
            </a:r>
            <a:r>
              <a:rPr lang="uk-UA" dirty="0"/>
              <a:t>2006</a:t>
            </a:r>
            <a:r>
              <a:rPr lang="uk-UA" dirty="0" smtClean="0"/>
              <a:t>) </a:t>
            </a:r>
          </a:p>
          <a:p>
            <a:r>
              <a:rPr lang="uk-UA" dirty="0" smtClean="0"/>
              <a:t>2. </a:t>
            </a:r>
            <a:r>
              <a:rPr lang="uk-UA" dirty="0" err="1" smtClean="0"/>
              <a:t>Филд</a:t>
            </a:r>
            <a:r>
              <a:rPr lang="uk-UA" dirty="0" smtClean="0"/>
              <a:t>. А., </a:t>
            </a:r>
            <a:r>
              <a:rPr lang="uk-UA" dirty="0" err="1" smtClean="0"/>
              <a:t>Харрисон</a:t>
            </a:r>
            <a:r>
              <a:rPr lang="uk-UA" dirty="0" smtClean="0"/>
              <a:t>  П.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–М.: «Мир», 1993</a:t>
            </a:r>
          </a:p>
          <a:p>
            <a:r>
              <a:rPr lang="uk-UA" dirty="0" smtClean="0"/>
              <a:t>3.</a:t>
            </a:r>
            <a:r>
              <a:rPr lang="ru-RU" dirty="0"/>
              <a:t> </a:t>
            </a:r>
            <a:r>
              <a:rPr lang="ru-RU" dirty="0" smtClean="0"/>
              <a:t>Городня Л. Введение </a:t>
            </a:r>
            <a:r>
              <a:rPr lang="ru-RU" dirty="0"/>
              <a:t>программирование на языке </a:t>
            </a:r>
            <a:r>
              <a:rPr lang="ru-RU" dirty="0" smtClean="0"/>
              <a:t>Лисп. </a:t>
            </a:r>
            <a:r>
              <a:rPr lang="en-US" dirty="0" smtClean="0"/>
              <a:t>http</a:t>
            </a:r>
            <a:r>
              <a:rPr lang="en-US" dirty="0"/>
              <a:t>://ict.edu.ru/ft/005133/prog_lisp.pdf</a:t>
            </a:r>
            <a:r>
              <a:rPr lang="uk-UA" dirty="0" smtClean="0"/>
              <a:t>     </a:t>
            </a:r>
          </a:p>
          <a:p>
            <a:r>
              <a:rPr lang="uk-UA" dirty="0" smtClean="0"/>
              <a:t>4. </a:t>
            </a:r>
            <a:r>
              <a:rPr lang="uk-UA" dirty="0" err="1" smtClean="0"/>
              <a:t>Хювенен</a:t>
            </a:r>
            <a:r>
              <a:rPr lang="uk-UA" dirty="0" smtClean="0"/>
              <a:t> Є.  </a:t>
            </a:r>
            <a:r>
              <a:rPr lang="uk-UA" dirty="0" err="1" smtClean="0"/>
              <a:t>Сеппянен</a:t>
            </a:r>
            <a:r>
              <a:rPr lang="uk-UA" dirty="0" smtClean="0"/>
              <a:t> И. Мир </a:t>
            </a:r>
            <a:r>
              <a:rPr lang="uk-UA" dirty="0" err="1" smtClean="0"/>
              <a:t>Лиспа</a:t>
            </a:r>
            <a:r>
              <a:rPr lang="uk-UA" dirty="0" smtClean="0"/>
              <a:t>. Т.1. </a:t>
            </a:r>
            <a:r>
              <a:rPr lang="uk-UA" dirty="0" err="1" smtClean="0"/>
              <a:t>Введение</a:t>
            </a:r>
            <a:r>
              <a:rPr lang="uk-UA" dirty="0" smtClean="0"/>
              <a:t> в </a:t>
            </a:r>
            <a:r>
              <a:rPr lang="uk-UA" dirty="0" err="1"/>
              <a:t>Л</a:t>
            </a:r>
            <a:r>
              <a:rPr lang="uk-UA" dirty="0" err="1" smtClean="0"/>
              <a:t>исп</a:t>
            </a:r>
            <a:r>
              <a:rPr lang="uk-UA" dirty="0" smtClean="0"/>
              <a:t> и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1990 </a:t>
            </a:r>
            <a:r>
              <a:rPr lang="en-US" dirty="0" smtClean="0">
                <a:hlinkClick r:id="rId2"/>
              </a:rPr>
              <a:t>bydlokoder.ru/</a:t>
            </a:r>
            <a:r>
              <a:rPr lang="en-US" dirty="0" err="1" smtClean="0">
                <a:hlinkClick r:id="rId2"/>
              </a:rPr>
              <a:t>index.php?p</a:t>
            </a:r>
            <a:r>
              <a:rPr lang="en-US" dirty="0" smtClean="0">
                <a:hlinkClick r:id="rId2"/>
              </a:rPr>
              <a:t>=</a:t>
            </a:r>
            <a:r>
              <a:rPr lang="en-US" dirty="0" err="1" smtClean="0">
                <a:hlinkClick r:id="rId2"/>
              </a:rPr>
              <a:t>books_LISP</a:t>
            </a:r>
            <a:endParaRPr lang="uk-UA" dirty="0" smtClean="0">
              <a:hlinkClick r:id="rId2"/>
            </a:endParaRPr>
          </a:p>
          <a:p>
            <a:pPr fontAlgn="base"/>
            <a:r>
              <a:rPr lang="uk-UA" dirty="0" smtClean="0"/>
              <a:t>5. </a:t>
            </a:r>
            <a:r>
              <a:rPr lang="ru-RU" i="1" dirty="0" err="1"/>
              <a:t>Кристиан</a:t>
            </a:r>
            <a:r>
              <a:rPr lang="ru-RU" i="1" dirty="0"/>
              <a:t> </a:t>
            </a:r>
            <a:r>
              <a:rPr lang="ru-RU" i="1" dirty="0" err="1" smtClean="0"/>
              <a:t>Кеннек</a:t>
            </a:r>
            <a:r>
              <a:rPr lang="ru-RU" b="1" i="1" dirty="0" smtClean="0"/>
              <a:t>. </a:t>
            </a:r>
            <a:r>
              <a:rPr lang="ru-RU" dirty="0" smtClean="0"/>
              <a:t>Интерпретация Лиспа </a:t>
            </a:r>
            <a:r>
              <a:rPr lang="ru-RU" dirty="0"/>
              <a:t>и </a:t>
            </a:r>
            <a:r>
              <a:rPr lang="ru-RU" dirty="0" err="1" smtClean="0"/>
              <a:t>Scheme</a:t>
            </a:r>
            <a:r>
              <a:rPr lang="ru-RU" dirty="0" smtClean="0"/>
              <a:t>. </a:t>
            </a:r>
            <a:r>
              <a:rPr lang="ru-RU" dirty="0" err="1" smtClean="0"/>
              <a:t>Електронний</a:t>
            </a:r>
            <a:r>
              <a:rPr lang="ru-RU" dirty="0" smtClean="0"/>
              <a:t> ресурс. Режим доступу: </a:t>
            </a:r>
            <a:r>
              <a:rPr lang="en-US" dirty="0">
                <a:hlinkClick r:id="rId3"/>
              </a:rPr>
              <a:t>http://blog.ilammy.net/lisp</a:t>
            </a:r>
            <a:r>
              <a:rPr lang="en-US" dirty="0" smtClean="0">
                <a:hlinkClick r:id="rId3"/>
              </a:rPr>
              <a:t>/</a:t>
            </a:r>
            <a:r>
              <a:rPr lang="uk-UA" dirty="0" smtClean="0"/>
              <a:t> </a:t>
            </a:r>
            <a:endParaRPr lang="ru-RU" dirty="0"/>
          </a:p>
          <a:p>
            <a:endParaRPr lang="en-US" dirty="0">
              <a:hlinkClick r:id="rId2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48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46718" y="3421092"/>
            <a:ext cx="3571336" cy="238622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ru-RU" sz="3200" i="0" dirty="0" err="1" smtClean="0"/>
              <a:t>Дякую</a:t>
            </a:r>
            <a:r>
              <a:rPr lang="ru-RU" sz="3200" i="0" dirty="0" smtClean="0"/>
              <a:t> за </a:t>
            </a:r>
            <a:r>
              <a:rPr lang="ru-RU" sz="3200" i="0" dirty="0" err="1" smtClean="0"/>
              <a:t>увагу</a:t>
            </a: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err="1" smtClean="0"/>
              <a:t>Ковалюк</a:t>
            </a:r>
            <a:r>
              <a:rPr lang="ru-RU" sz="3200" i="0" dirty="0" smtClean="0"/>
              <a:t> Т.В.</a:t>
            </a:r>
            <a:br>
              <a:rPr lang="ru-RU" sz="3200" i="0" dirty="0" smtClean="0"/>
            </a:b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3200" i="0" dirty="0" smtClean="0"/>
              <a:t>tkovalyuk@ukr.net</a:t>
            </a:r>
            <a:endParaRPr lang="ru-RU" sz="3200" i="0" dirty="0" smtClean="0"/>
          </a:p>
        </p:txBody>
      </p:sp>
      <p:pic>
        <p:nvPicPr>
          <p:cNvPr id="70661" name="Picture 5" descr="ANd9GcQfRAMGvaITjHKv-8GiA7KwFgna0QO5-LFIqBY4IFutPos_i416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052513"/>
            <a:ext cx="3765550" cy="235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11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0689" y="974848"/>
            <a:ext cx="897331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Часто доводиться будувати обчислювальні об'єкти, що складаються з декількох частин, щоб змоделювати багатосторонні явища реального світу.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Для моделювання явищ реального світу потрібно будувати складені обчислювальні об'єкти, що складаються з декількох частин.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Складені обчислювальні об'єкти  представляють комбінацію  об’єктів даних, що  використовується для створення абстракцій даних.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>
                <a:effectLst/>
                <a:ea typeface="Bookman Old Style" panose="02050604050505020204" pitchFamily="18" charset="0"/>
                <a:cs typeface="Arial" panose="020B0604020202020204" pitchFamily="34" charset="0"/>
              </a:rPr>
              <a:t>Програма поводиться зі складеними об’єктами даних (</a:t>
            </a:r>
            <a:r>
              <a:rPr lang="uk-UA" sz="2000" dirty="0" err="1" smtClean="0"/>
              <a:t>compound</a:t>
            </a:r>
            <a:r>
              <a:rPr lang="uk-UA" sz="2000" dirty="0" smtClean="0"/>
              <a:t> </a:t>
            </a:r>
            <a:r>
              <a:rPr lang="uk-UA" sz="2000" dirty="0" err="1" smtClean="0"/>
              <a:t>data</a:t>
            </a:r>
            <a:r>
              <a:rPr lang="uk-UA" sz="2000" dirty="0" smtClean="0"/>
              <a:t> </a:t>
            </a:r>
            <a:r>
              <a:rPr lang="uk-UA" sz="2000" dirty="0" err="1" smtClean="0"/>
              <a:t>object</a:t>
            </a:r>
            <a:r>
              <a:rPr lang="uk-UA" sz="2000" dirty="0" smtClean="0"/>
              <a:t>)  як  з єдиним поняттям, не вирізняючи складові частини такого </a:t>
            </a:r>
            <a:r>
              <a:rPr lang="uk-UA" sz="20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об’єкта даних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>
                <a:cs typeface="Arial" panose="020B0604020202020204" pitchFamily="34" charset="0"/>
              </a:rPr>
              <a:t>Використання складених даних дозволяє збільшити модульність програми, надаючи можливість відокремити частину програми, що працює зі </a:t>
            </a:r>
            <a:r>
              <a:rPr lang="uk-UA" sz="20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складеними об’єктами даних,  від деталей представлення цих об’єктів даних.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Загальний метод відділення частин програми, які мають справу з поданням об'єктів даних, від тих частин, де ці об'єкти даних використовуються, - це методологія проектування, звана </a:t>
            </a:r>
            <a:r>
              <a:rPr lang="uk-UA" sz="2000" dirty="0" smtClean="0">
                <a:solidFill>
                  <a:srgbClr val="0000CC"/>
                </a:solidFill>
                <a:ea typeface="Bookman Old Style" panose="02050604050505020204" pitchFamily="18" charset="0"/>
                <a:cs typeface="Arial" panose="020B0604020202020204" pitchFamily="34" charset="0"/>
              </a:rPr>
              <a:t>абстракцією даних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uk-UA" sz="2000" dirty="0">
              <a:effectLst/>
              <a:ea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39680" y="0"/>
            <a:ext cx="1850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Вступ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114306" y="0"/>
            <a:ext cx="65008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Ведення в абстракцію даних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0688" y="1073188"/>
            <a:ext cx="875385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b="1" dirty="0"/>
              <a:t>Абстракція даних </a:t>
            </a:r>
            <a:r>
              <a:rPr lang="uk-UA" dirty="0"/>
              <a:t>- це методологія, яка дозволяє відокремити спосіб використання складеного об'єкта даних від деталей того, як він складений з елементарних </a:t>
            </a:r>
            <a:r>
              <a:rPr lang="uk-UA" dirty="0" smtClean="0"/>
              <a:t>даних.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uk-UA" dirty="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dirty="0"/>
              <a:t>«</a:t>
            </a:r>
            <a:r>
              <a:rPr lang="ru-RU" b="1" dirty="0" err="1"/>
              <a:t>Конкретне</a:t>
            </a:r>
            <a:r>
              <a:rPr lang="ru-RU" b="1" dirty="0"/>
              <a:t>» </a:t>
            </a:r>
            <a:r>
              <a:rPr lang="ru-RU" b="1" dirty="0" err="1"/>
              <a:t>уявлення</a:t>
            </a:r>
            <a:r>
              <a:rPr lang="ru-RU" b="1" dirty="0"/>
              <a:t> </a:t>
            </a:r>
            <a:r>
              <a:rPr lang="ru-RU" b="1" dirty="0" err="1"/>
              <a:t>даних</a:t>
            </a:r>
            <a:r>
              <a:rPr lang="ru-RU" b="1" dirty="0"/>
              <a:t> </a:t>
            </a:r>
            <a:r>
              <a:rPr lang="ru-RU" dirty="0" err="1"/>
              <a:t>визначається</a:t>
            </a:r>
            <a:r>
              <a:rPr lang="ru-RU" dirty="0"/>
              <a:t> </a:t>
            </a:r>
            <a:r>
              <a:rPr lang="ru-RU" dirty="0" err="1"/>
              <a:t>незалежно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використовують</a:t>
            </a:r>
            <a:r>
              <a:rPr lang="ru-RU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b="1" dirty="0"/>
              <a:t>Інтерфейсом</a:t>
            </a:r>
            <a:r>
              <a:rPr lang="uk-UA" dirty="0"/>
              <a:t> між двома цими частинами системи (</a:t>
            </a:r>
            <a:r>
              <a:rPr lang="uk-UA" dirty="0" smtClean="0"/>
              <a:t>абстрактними </a:t>
            </a:r>
            <a:r>
              <a:rPr lang="uk-UA" dirty="0"/>
              <a:t>даними і конкретним </a:t>
            </a:r>
            <a:r>
              <a:rPr lang="uk-UA" dirty="0" smtClean="0"/>
              <a:t>уявлення </a:t>
            </a:r>
            <a:r>
              <a:rPr lang="uk-UA" dirty="0"/>
              <a:t>складових даних) </a:t>
            </a:r>
            <a:r>
              <a:rPr lang="uk-UA" dirty="0" smtClean="0"/>
              <a:t>служить набір </a:t>
            </a:r>
            <a:r>
              <a:rPr lang="uk-UA" dirty="0"/>
              <a:t>процедур, які називаються </a:t>
            </a:r>
            <a:r>
              <a:rPr lang="uk-UA" b="1" dirty="0">
                <a:solidFill>
                  <a:srgbClr val="0000CC"/>
                </a:solidFill>
              </a:rPr>
              <a:t>селекторами (</a:t>
            </a:r>
            <a:r>
              <a:rPr lang="en-US" b="1" dirty="0">
                <a:solidFill>
                  <a:srgbClr val="0000CC"/>
                </a:solidFill>
              </a:rPr>
              <a:t>selectors) </a:t>
            </a:r>
            <a:r>
              <a:rPr lang="uk-UA" dirty="0"/>
              <a:t>і </a:t>
            </a:r>
            <a:r>
              <a:rPr lang="uk-UA" b="1" dirty="0">
                <a:solidFill>
                  <a:srgbClr val="0000CC"/>
                </a:solidFill>
              </a:rPr>
              <a:t>конструкторами (</a:t>
            </a:r>
            <a:r>
              <a:rPr lang="en-US" b="1" dirty="0">
                <a:solidFill>
                  <a:srgbClr val="0000CC"/>
                </a:solidFill>
              </a:rPr>
              <a:t>constructors</a:t>
            </a:r>
            <a:r>
              <a:rPr lang="en-US" b="1" dirty="0" smtClean="0">
                <a:solidFill>
                  <a:srgbClr val="0000CC"/>
                </a:solidFill>
              </a:rPr>
              <a:t>),</a:t>
            </a:r>
            <a:r>
              <a:rPr lang="uk-UA" b="1" dirty="0" smtClean="0">
                <a:solidFill>
                  <a:srgbClr val="0000CC"/>
                </a:solidFill>
              </a:rPr>
              <a:t> </a:t>
            </a:r>
            <a:r>
              <a:rPr lang="uk-UA" dirty="0" smtClean="0"/>
              <a:t>що реалізують </a:t>
            </a:r>
            <a:r>
              <a:rPr lang="uk-UA" dirty="0"/>
              <a:t>абстрактні дані в термінах конкретного </a:t>
            </a:r>
            <a:r>
              <a:rPr lang="uk-UA" dirty="0" smtClean="0"/>
              <a:t>уявлення.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937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Приклад  створення складених даних 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496" y="980081"/>
            <a:ext cx="891235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Припустимо, </a:t>
            </a:r>
            <a:r>
              <a:rPr lang="uk-UA" dirty="0" smtClean="0"/>
              <a:t>потрібно </a:t>
            </a:r>
            <a:r>
              <a:rPr lang="uk-UA" dirty="0"/>
              <a:t>працювати з раціональної </a:t>
            </a:r>
            <a:r>
              <a:rPr lang="uk-UA" dirty="0" smtClean="0"/>
              <a:t>арифметикою і реалізувати операції: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 smtClean="0">
                <a:solidFill>
                  <a:srgbClr val="0000CC"/>
                </a:solidFill>
              </a:rPr>
              <a:t>додавання,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 smtClean="0">
                <a:solidFill>
                  <a:srgbClr val="0000CC"/>
                </a:solidFill>
              </a:rPr>
              <a:t>віднімання,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>
                <a:solidFill>
                  <a:srgbClr val="0000CC"/>
                </a:solidFill>
              </a:rPr>
              <a:t>м</a:t>
            </a:r>
            <a:r>
              <a:rPr lang="uk-UA" dirty="0" smtClean="0">
                <a:solidFill>
                  <a:srgbClr val="0000CC"/>
                </a:solidFill>
              </a:rPr>
              <a:t>ноження,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 smtClean="0">
                <a:solidFill>
                  <a:srgbClr val="0000CC"/>
                </a:solidFill>
              </a:rPr>
              <a:t> ділення раціональних чисел,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 smtClean="0">
                <a:solidFill>
                  <a:srgbClr val="0000CC"/>
                </a:solidFill>
              </a:rPr>
              <a:t>перевірки, </a:t>
            </a:r>
            <a:r>
              <a:rPr lang="uk-UA" dirty="0">
                <a:solidFill>
                  <a:srgbClr val="0000CC"/>
                </a:solidFill>
              </a:rPr>
              <a:t>чи рівні два раціональних числа один одному.</a:t>
            </a:r>
          </a:p>
          <a:p>
            <a:r>
              <a:rPr lang="uk-UA" dirty="0" smtClean="0"/>
              <a:t>Припустимо</a:t>
            </a:r>
            <a:r>
              <a:rPr lang="uk-UA" dirty="0"/>
              <a:t>, що </a:t>
            </a:r>
            <a:r>
              <a:rPr lang="uk-UA" dirty="0" smtClean="0"/>
              <a:t>існує спосіб </a:t>
            </a:r>
            <a:r>
              <a:rPr lang="uk-UA" dirty="0"/>
              <a:t>побудувати раціональне число з його чисельника і </a:t>
            </a:r>
            <a:r>
              <a:rPr lang="uk-UA" dirty="0" smtClean="0"/>
              <a:t>знаменника (</a:t>
            </a:r>
            <a:r>
              <a:rPr lang="uk-UA" dirty="0" smtClean="0">
                <a:solidFill>
                  <a:srgbClr val="C00000"/>
                </a:solidFill>
              </a:rPr>
              <a:t>конструктор</a:t>
            </a:r>
            <a:r>
              <a:rPr lang="uk-UA" dirty="0" smtClean="0"/>
              <a:t>). </a:t>
            </a:r>
          </a:p>
          <a:p>
            <a:r>
              <a:rPr lang="uk-UA" dirty="0" smtClean="0"/>
              <a:t>Припускаємо</a:t>
            </a:r>
            <a:r>
              <a:rPr lang="uk-UA" dirty="0"/>
              <a:t>, що маючи раціональне число, </a:t>
            </a:r>
            <a:r>
              <a:rPr lang="uk-UA" dirty="0" smtClean="0"/>
              <a:t>можна </a:t>
            </a:r>
            <a:r>
              <a:rPr lang="uk-UA" dirty="0"/>
              <a:t>отримати його чисельник і </a:t>
            </a:r>
            <a:r>
              <a:rPr lang="uk-UA" dirty="0" smtClean="0"/>
              <a:t>знаменник (</a:t>
            </a:r>
            <a:r>
              <a:rPr lang="uk-UA" dirty="0" smtClean="0">
                <a:solidFill>
                  <a:srgbClr val="C00000"/>
                </a:solidFill>
              </a:rPr>
              <a:t>селектор</a:t>
            </a:r>
            <a:r>
              <a:rPr lang="uk-UA" dirty="0" smtClean="0"/>
              <a:t>). </a:t>
            </a:r>
          </a:p>
          <a:p>
            <a:r>
              <a:rPr lang="uk-UA" dirty="0" smtClean="0"/>
              <a:t>Припустимо </a:t>
            </a:r>
            <a:r>
              <a:rPr lang="uk-UA" dirty="0"/>
              <a:t>також, </a:t>
            </a:r>
            <a:r>
              <a:rPr lang="uk-UA" dirty="0" smtClean="0"/>
              <a:t>що конструктор </a:t>
            </a:r>
            <a:r>
              <a:rPr lang="uk-UA" dirty="0"/>
              <a:t>і два селектора доступні нам у вигляді процедур:</a:t>
            </a:r>
          </a:p>
          <a:p>
            <a:r>
              <a:rPr lang="uk-UA" dirty="0"/>
              <a:t>• </a:t>
            </a:r>
            <a:r>
              <a:rPr lang="en-US" dirty="0">
                <a:solidFill>
                  <a:srgbClr val="0000CC"/>
                </a:solidFill>
              </a:rPr>
              <a:t>(make-rat </a:t>
            </a:r>
            <a:r>
              <a:rPr lang="en-US" dirty="0" smtClean="0">
                <a:solidFill>
                  <a:srgbClr val="0000CC"/>
                </a:solidFill>
              </a:rPr>
              <a:t>&lt;</a:t>
            </a:r>
            <a:r>
              <a:rPr lang="en-US" i="1" dirty="0" smtClean="0">
                <a:solidFill>
                  <a:srgbClr val="0000CC"/>
                </a:solidFill>
              </a:rPr>
              <a:t>n</a:t>
            </a:r>
            <a:r>
              <a:rPr lang="en-US" dirty="0" smtClean="0">
                <a:solidFill>
                  <a:srgbClr val="0000CC"/>
                </a:solidFill>
              </a:rPr>
              <a:t>&gt;  &lt;</a:t>
            </a:r>
            <a:r>
              <a:rPr lang="en-US" i="1" dirty="0" smtClean="0">
                <a:solidFill>
                  <a:srgbClr val="0000CC"/>
                </a:solidFill>
              </a:rPr>
              <a:t>d&gt;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uk-UA" dirty="0" smtClean="0"/>
              <a:t>повертає </a:t>
            </a:r>
            <a:r>
              <a:rPr lang="uk-UA" dirty="0"/>
              <a:t>раціональне число, чисельник якого </a:t>
            </a:r>
            <a:r>
              <a:rPr lang="uk-UA" dirty="0" smtClean="0"/>
              <a:t>ціле </a:t>
            </a:r>
            <a:r>
              <a:rPr lang="en-US" dirty="0" smtClean="0"/>
              <a:t>&lt;n&gt;</a:t>
            </a:r>
            <a:r>
              <a:rPr lang="uk-UA" dirty="0" smtClean="0"/>
              <a:t>, </a:t>
            </a:r>
            <a:r>
              <a:rPr lang="uk-UA" dirty="0"/>
              <a:t>а знаменник - ціле </a:t>
            </a:r>
            <a:r>
              <a:rPr lang="en-US" dirty="0" smtClean="0"/>
              <a:t>&lt;</a:t>
            </a:r>
            <a:r>
              <a:rPr lang="uk-UA" dirty="0" smtClean="0"/>
              <a:t>d</a:t>
            </a:r>
            <a:r>
              <a:rPr lang="en-US" dirty="0" smtClean="0"/>
              <a:t>&gt;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/>
              <a:t>• </a:t>
            </a:r>
            <a:r>
              <a:rPr lang="uk-UA" dirty="0">
                <a:solidFill>
                  <a:srgbClr val="0000CC"/>
                </a:solidFill>
              </a:rPr>
              <a:t>(</a:t>
            </a:r>
            <a:r>
              <a:rPr lang="uk-UA" dirty="0" err="1">
                <a:solidFill>
                  <a:srgbClr val="0000CC"/>
                </a:solidFill>
              </a:rPr>
              <a:t>numer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&lt;</a:t>
            </a:r>
            <a:r>
              <a:rPr lang="uk-UA" dirty="0" smtClean="0">
                <a:solidFill>
                  <a:srgbClr val="0000CC"/>
                </a:solidFill>
              </a:rPr>
              <a:t>x</a:t>
            </a:r>
            <a:r>
              <a:rPr lang="en-US" dirty="0" smtClean="0">
                <a:solidFill>
                  <a:srgbClr val="0000CC"/>
                </a:solidFill>
              </a:rPr>
              <a:t>&gt;</a:t>
            </a:r>
            <a:r>
              <a:rPr lang="uk-UA" dirty="0" smtClean="0">
                <a:solidFill>
                  <a:srgbClr val="0000CC"/>
                </a:solidFill>
              </a:rPr>
              <a:t>) </a:t>
            </a:r>
            <a:r>
              <a:rPr lang="uk-UA" dirty="0"/>
              <a:t>повертає чисельник раціонального числа </a:t>
            </a:r>
            <a:r>
              <a:rPr lang="en-US" dirty="0" smtClean="0"/>
              <a:t>&lt;</a:t>
            </a:r>
            <a:r>
              <a:rPr lang="uk-UA" dirty="0" smtClean="0"/>
              <a:t>x</a:t>
            </a:r>
            <a:r>
              <a:rPr lang="en-US" dirty="0" smtClean="0"/>
              <a:t>&gt;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/>
              <a:t>• </a:t>
            </a:r>
            <a:r>
              <a:rPr lang="uk-UA" dirty="0">
                <a:solidFill>
                  <a:srgbClr val="0000CC"/>
                </a:solidFill>
              </a:rPr>
              <a:t>(</a:t>
            </a:r>
            <a:r>
              <a:rPr lang="uk-UA" dirty="0" err="1">
                <a:solidFill>
                  <a:srgbClr val="0000CC"/>
                </a:solidFill>
              </a:rPr>
              <a:t>denom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&lt;</a:t>
            </a:r>
            <a:r>
              <a:rPr lang="uk-UA" dirty="0" smtClean="0">
                <a:solidFill>
                  <a:srgbClr val="0000CC"/>
                </a:solidFill>
              </a:rPr>
              <a:t>x</a:t>
            </a:r>
            <a:r>
              <a:rPr lang="en-US" dirty="0" smtClean="0">
                <a:solidFill>
                  <a:srgbClr val="0000CC"/>
                </a:solidFill>
              </a:rPr>
              <a:t>&gt;</a:t>
            </a:r>
            <a:r>
              <a:rPr lang="uk-UA" dirty="0" smtClean="0">
                <a:solidFill>
                  <a:srgbClr val="0000CC"/>
                </a:solidFill>
              </a:rPr>
              <a:t>) </a:t>
            </a:r>
            <a:r>
              <a:rPr lang="uk-UA" dirty="0"/>
              <a:t>повертає знаменник раціонального числа </a:t>
            </a:r>
            <a:r>
              <a:rPr lang="en-US" dirty="0" smtClean="0"/>
              <a:t>&lt;</a:t>
            </a:r>
            <a:r>
              <a:rPr lang="uk-UA" dirty="0" smtClean="0"/>
              <a:t>x</a:t>
            </a:r>
            <a:r>
              <a:rPr lang="en-US" dirty="0" smtClean="0"/>
              <a:t>&gt;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/>
              <a:t>Поки що </a:t>
            </a:r>
            <a:r>
              <a:rPr lang="uk-UA" dirty="0" smtClean="0"/>
              <a:t>невідомо, </a:t>
            </a:r>
            <a:r>
              <a:rPr lang="uk-UA" dirty="0"/>
              <a:t>як </a:t>
            </a:r>
            <a:r>
              <a:rPr lang="uk-UA" dirty="0" smtClean="0"/>
              <a:t>подати </a:t>
            </a:r>
            <a:r>
              <a:rPr lang="uk-UA" dirty="0"/>
              <a:t>раціональне число і як </a:t>
            </a:r>
            <a:r>
              <a:rPr lang="uk-UA" dirty="0" smtClean="0"/>
              <a:t>повинні реалізовуватися </a:t>
            </a:r>
            <a:r>
              <a:rPr lang="uk-UA" dirty="0"/>
              <a:t>процедури </a:t>
            </a:r>
            <a:r>
              <a:rPr lang="uk-UA" dirty="0" err="1">
                <a:solidFill>
                  <a:srgbClr val="0000CC"/>
                </a:solidFill>
              </a:rPr>
              <a:t>numer</a:t>
            </a:r>
            <a:r>
              <a:rPr lang="uk-UA" dirty="0">
                <a:solidFill>
                  <a:srgbClr val="0000CC"/>
                </a:solidFill>
              </a:rPr>
              <a:t>, </a:t>
            </a:r>
            <a:r>
              <a:rPr lang="uk-UA" dirty="0" err="1">
                <a:solidFill>
                  <a:srgbClr val="0000CC"/>
                </a:solidFill>
              </a:rPr>
              <a:t>denom</a:t>
            </a:r>
            <a:r>
              <a:rPr lang="uk-UA" dirty="0">
                <a:solidFill>
                  <a:srgbClr val="0000CC"/>
                </a:solidFill>
              </a:rPr>
              <a:t> і </a:t>
            </a:r>
            <a:r>
              <a:rPr lang="uk-UA" dirty="0" err="1">
                <a:solidFill>
                  <a:srgbClr val="0000CC"/>
                </a:solidFill>
              </a:rPr>
              <a:t>make-rat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Проте</a:t>
            </a:r>
            <a:r>
              <a:rPr lang="uk-UA" dirty="0"/>
              <a:t>, якби </a:t>
            </a:r>
            <a:r>
              <a:rPr lang="uk-UA" dirty="0" smtClean="0"/>
              <a:t>ці процедури  </a:t>
            </a:r>
            <a:r>
              <a:rPr lang="uk-UA" dirty="0"/>
              <a:t>були, </a:t>
            </a:r>
            <a:r>
              <a:rPr lang="uk-UA" dirty="0" smtClean="0"/>
              <a:t>можна було  </a:t>
            </a:r>
            <a:r>
              <a:rPr lang="uk-UA" dirty="0"/>
              <a:t>б складати, віднімати, множити, ділити і </a:t>
            </a:r>
            <a:r>
              <a:rPr lang="uk-UA" dirty="0" smtClean="0"/>
              <a:t>перевіряти на </a:t>
            </a:r>
            <a:r>
              <a:rPr lang="uk-UA" dirty="0"/>
              <a:t>рівність </a:t>
            </a:r>
            <a:r>
              <a:rPr lang="uk-UA" dirty="0" smtClean="0"/>
              <a:t>раціональні числа за </a:t>
            </a:r>
            <a:r>
              <a:rPr lang="uk-UA" dirty="0"/>
              <a:t>допомогою наступних </a:t>
            </a:r>
            <a:r>
              <a:rPr lang="uk-UA" dirty="0" smtClean="0"/>
              <a:t>правил: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1352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Приклад  створення складених даних 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757" y="818361"/>
            <a:ext cx="362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Арифметика раціональних чисел: </a:t>
            </a:r>
            <a:endParaRPr lang="uk-UA" b="1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88757" y="1421279"/>
            <a:ext cx="3161425" cy="3991969"/>
            <a:chOff x="6163239" y="1421279"/>
            <a:chExt cx="2794000" cy="335808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3239" y="1421279"/>
              <a:ext cx="2336800" cy="256944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3239" y="3990719"/>
              <a:ext cx="2794000" cy="521520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2216" y="4461360"/>
              <a:ext cx="1676400" cy="3180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998976" y="805219"/>
            <a:ext cx="514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Арифметика раціональних чисел в процедурах: </a:t>
            </a:r>
            <a:endParaRPr lang="uk-UA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316146" y="1174551"/>
            <a:ext cx="4572000" cy="5816977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(add-rat x y)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make-rat (+ (* (</a:t>
            </a:r>
            <a:r>
              <a:rPr lang="en-US" dirty="0" err="1">
                <a:solidFill>
                  <a:srgbClr val="0000CC"/>
                </a:solidFill>
              </a:rPr>
              <a:t>numer</a:t>
            </a:r>
            <a:r>
              <a:rPr lang="en-US" dirty="0">
                <a:solidFill>
                  <a:srgbClr val="0000CC"/>
                </a:solidFill>
              </a:rPr>
              <a:t> x) 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y))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</a:t>
            </a:r>
            <a:r>
              <a:rPr lang="en-US" dirty="0" smtClean="0">
                <a:solidFill>
                  <a:srgbClr val="0000CC"/>
                </a:solidFill>
              </a:rPr>
              <a:t>(*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numer</a:t>
            </a:r>
            <a:r>
              <a:rPr lang="en-US" dirty="0">
                <a:solidFill>
                  <a:srgbClr val="0000CC"/>
                </a:solidFill>
              </a:rPr>
              <a:t> y) 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x)))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</a:t>
            </a:r>
            <a:r>
              <a:rPr lang="en-US" dirty="0" smtClean="0">
                <a:solidFill>
                  <a:srgbClr val="0000CC"/>
                </a:solidFill>
              </a:rPr>
              <a:t>(*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x) 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y))))</a:t>
            </a:r>
          </a:p>
          <a:p>
            <a:endParaRPr lang="uk-UA" sz="1000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(sub-rat x y)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make-rat (- (* (</a:t>
            </a:r>
            <a:r>
              <a:rPr lang="en-US" dirty="0" err="1">
                <a:solidFill>
                  <a:srgbClr val="0000CC"/>
                </a:solidFill>
              </a:rPr>
              <a:t>numer</a:t>
            </a:r>
            <a:r>
              <a:rPr lang="en-US" dirty="0">
                <a:solidFill>
                  <a:srgbClr val="0000CC"/>
                </a:solidFill>
              </a:rPr>
              <a:t> x) 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y))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</a:t>
            </a:r>
            <a:r>
              <a:rPr lang="en-US" dirty="0" smtClean="0">
                <a:solidFill>
                  <a:srgbClr val="0000CC"/>
                </a:solidFill>
              </a:rPr>
              <a:t>(*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numer</a:t>
            </a:r>
            <a:r>
              <a:rPr lang="en-US" dirty="0">
                <a:solidFill>
                  <a:srgbClr val="0000CC"/>
                </a:solidFill>
              </a:rPr>
              <a:t> y) 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x)))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</a:t>
            </a:r>
            <a:r>
              <a:rPr lang="en-US" dirty="0" smtClean="0">
                <a:solidFill>
                  <a:srgbClr val="0000CC"/>
                </a:solidFill>
              </a:rPr>
              <a:t>(*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x) 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y))))</a:t>
            </a:r>
          </a:p>
          <a:p>
            <a:endParaRPr lang="uk-UA" sz="1000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-rat x y)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make-rat (* (</a:t>
            </a:r>
            <a:r>
              <a:rPr lang="en-US" dirty="0" err="1">
                <a:solidFill>
                  <a:srgbClr val="0000CC"/>
                </a:solidFill>
              </a:rPr>
              <a:t>numer</a:t>
            </a:r>
            <a:r>
              <a:rPr lang="en-US" dirty="0">
                <a:solidFill>
                  <a:srgbClr val="0000CC"/>
                </a:solidFill>
              </a:rPr>
              <a:t> x) (</a:t>
            </a:r>
            <a:r>
              <a:rPr lang="en-US" dirty="0" err="1">
                <a:solidFill>
                  <a:srgbClr val="0000CC"/>
                </a:solidFill>
              </a:rPr>
              <a:t>numer</a:t>
            </a:r>
            <a:r>
              <a:rPr lang="en-US" dirty="0">
                <a:solidFill>
                  <a:srgbClr val="0000CC"/>
                </a:solidFill>
              </a:rPr>
              <a:t> y))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</a:t>
            </a:r>
            <a:r>
              <a:rPr lang="en-US" dirty="0" smtClean="0">
                <a:solidFill>
                  <a:srgbClr val="0000CC"/>
                </a:solidFill>
              </a:rPr>
              <a:t>(*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x) 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y))))</a:t>
            </a:r>
          </a:p>
          <a:p>
            <a:r>
              <a:rPr lang="uk-UA" sz="1000" dirty="0" smtClean="0">
                <a:solidFill>
                  <a:srgbClr val="0000CC"/>
                </a:solidFill>
              </a:rPr>
              <a:t>                      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(div-rat x y)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make-rat (* (</a:t>
            </a:r>
            <a:r>
              <a:rPr lang="en-US" dirty="0" err="1">
                <a:solidFill>
                  <a:srgbClr val="0000CC"/>
                </a:solidFill>
              </a:rPr>
              <a:t>numer</a:t>
            </a:r>
            <a:r>
              <a:rPr lang="en-US" dirty="0">
                <a:solidFill>
                  <a:srgbClr val="0000CC"/>
                </a:solidFill>
              </a:rPr>
              <a:t> x) 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y))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</a:t>
            </a:r>
            <a:r>
              <a:rPr lang="en-US" dirty="0" smtClean="0">
                <a:solidFill>
                  <a:srgbClr val="0000CC"/>
                </a:solidFill>
              </a:rPr>
              <a:t>(*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x) (</a:t>
            </a:r>
            <a:r>
              <a:rPr lang="en-US" dirty="0" err="1">
                <a:solidFill>
                  <a:srgbClr val="0000CC"/>
                </a:solidFill>
              </a:rPr>
              <a:t>numer</a:t>
            </a:r>
            <a:r>
              <a:rPr lang="en-US" dirty="0">
                <a:solidFill>
                  <a:srgbClr val="0000CC"/>
                </a:solidFill>
              </a:rPr>
              <a:t> y</a:t>
            </a:r>
            <a:r>
              <a:rPr lang="en-US" dirty="0" smtClean="0">
                <a:solidFill>
                  <a:srgbClr val="0000CC"/>
                </a:solidFill>
              </a:rPr>
              <a:t>))))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(equal-rat? x y)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(= </a:t>
            </a:r>
            <a:r>
              <a:rPr lang="en-US" dirty="0">
                <a:solidFill>
                  <a:srgbClr val="0000CC"/>
                </a:solidFill>
              </a:rPr>
              <a:t>(* (</a:t>
            </a:r>
            <a:r>
              <a:rPr lang="en-US" dirty="0" err="1">
                <a:solidFill>
                  <a:srgbClr val="0000CC"/>
                </a:solidFill>
              </a:rPr>
              <a:t>numer</a:t>
            </a:r>
            <a:r>
              <a:rPr lang="en-US" dirty="0">
                <a:solidFill>
                  <a:srgbClr val="0000CC"/>
                </a:solidFill>
              </a:rPr>
              <a:t> x) 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y))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</a:t>
            </a:r>
            <a:r>
              <a:rPr lang="en-US" dirty="0" smtClean="0">
                <a:solidFill>
                  <a:srgbClr val="0000CC"/>
                </a:solidFill>
              </a:rPr>
              <a:t>(*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numer</a:t>
            </a:r>
            <a:r>
              <a:rPr lang="en-US" dirty="0">
                <a:solidFill>
                  <a:srgbClr val="0000CC"/>
                </a:solidFill>
              </a:rPr>
              <a:t> y) 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x</a:t>
            </a:r>
            <a:r>
              <a:rPr lang="en-US" dirty="0" smtClean="0">
                <a:solidFill>
                  <a:srgbClr val="0000CC"/>
                </a:solidFill>
              </a:rPr>
              <a:t>))))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757" y="5597914"/>
            <a:ext cx="3298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rgbClr val="C00000"/>
                </a:solidFill>
              </a:rPr>
              <a:t>Тут </a:t>
            </a:r>
            <a:r>
              <a:rPr lang="ru-RU" dirty="0" err="1">
                <a:solidFill>
                  <a:srgbClr val="C00000"/>
                </a:solidFill>
              </a:rPr>
              <a:t>numer</a:t>
            </a:r>
            <a:r>
              <a:rPr lang="ru-RU" dirty="0">
                <a:solidFill>
                  <a:srgbClr val="C00000"/>
                </a:solidFill>
              </a:rPr>
              <a:t>, </a:t>
            </a:r>
            <a:r>
              <a:rPr lang="ru-RU" dirty="0" err="1" smtClean="0">
                <a:solidFill>
                  <a:srgbClr val="C00000"/>
                </a:solidFill>
              </a:rPr>
              <a:t>denom</a:t>
            </a:r>
            <a:r>
              <a:rPr lang="ru-RU" dirty="0" smtClean="0">
                <a:solidFill>
                  <a:srgbClr val="C00000"/>
                </a:solidFill>
              </a:rPr>
              <a:t> – </a:t>
            </a:r>
            <a:r>
              <a:rPr lang="ru-RU" dirty="0" err="1" smtClean="0">
                <a:solidFill>
                  <a:srgbClr val="C00000"/>
                </a:solidFill>
              </a:rPr>
              <a:t>селектори</a:t>
            </a:r>
            <a:r>
              <a:rPr lang="ru-RU" dirty="0" smtClean="0">
                <a:solidFill>
                  <a:srgbClr val="C00000"/>
                </a:solidFill>
              </a:rPr>
              <a:t>, </a:t>
            </a:r>
          </a:p>
          <a:p>
            <a:r>
              <a:rPr lang="ru-RU" dirty="0" err="1" smtClean="0">
                <a:solidFill>
                  <a:srgbClr val="C00000"/>
                </a:solidFill>
              </a:rPr>
              <a:t>make-rat</a:t>
            </a:r>
            <a:r>
              <a:rPr lang="ru-RU" dirty="0" smtClean="0">
                <a:solidFill>
                  <a:srgbClr val="C00000"/>
                </a:solidFill>
              </a:rPr>
              <a:t>    - конструктор</a:t>
            </a:r>
            <a:endParaRPr lang="uk-U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02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785121" y="0"/>
            <a:ext cx="1322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b="1" dirty="0" smtClean="0"/>
              <a:t>Пари</a:t>
            </a:r>
            <a:endParaRPr lang="uk-UA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92" y="870292"/>
            <a:ext cx="9009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Для реалізації конкретного рівня абстракції даних </a:t>
            </a:r>
            <a:r>
              <a:rPr lang="uk-UA" dirty="0" smtClean="0"/>
              <a:t>є складова </a:t>
            </a:r>
            <a:r>
              <a:rPr lang="uk-UA" dirty="0"/>
              <a:t>структура, </a:t>
            </a:r>
            <a:r>
              <a:rPr lang="uk-UA" dirty="0" smtClean="0"/>
              <a:t>що називається </a:t>
            </a:r>
            <a:r>
              <a:rPr lang="uk-UA" dirty="0">
                <a:solidFill>
                  <a:srgbClr val="C00000"/>
                </a:solidFill>
              </a:rPr>
              <a:t>парою (</a:t>
            </a:r>
            <a:r>
              <a:rPr lang="uk-UA" dirty="0" err="1">
                <a:solidFill>
                  <a:srgbClr val="C00000"/>
                </a:solidFill>
              </a:rPr>
              <a:t>pair</a:t>
            </a:r>
            <a:r>
              <a:rPr lang="uk-UA" dirty="0">
                <a:solidFill>
                  <a:srgbClr val="C00000"/>
                </a:solidFill>
              </a:rPr>
              <a:t>), </a:t>
            </a:r>
            <a:r>
              <a:rPr lang="uk-UA" dirty="0"/>
              <a:t>і вона створюється за допомогою </a:t>
            </a:r>
            <a:r>
              <a:rPr lang="uk-UA" dirty="0" smtClean="0"/>
              <a:t>елементарної процедури </a:t>
            </a:r>
            <a:r>
              <a:rPr lang="uk-UA" dirty="0" err="1">
                <a:solidFill>
                  <a:srgbClr val="C00000"/>
                </a:solidFill>
              </a:rPr>
              <a:t>cons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Процедура </a:t>
            </a:r>
            <a:r>
              <a:rPr lang="uk-UA" dirty="0" err="1">
                <a:solidFill>
                  <a:srgbClr val="C00000"/>
                </a:solidFill>
              </a:rPr>
              <a:t>cons</a:t>
            </a:r>
            <a:r>
              <a:rPr lang="uk-UA" dirty="0">
                <a:solidFill>
                  <a:srgbClr val="C00000"/>
                </a:solidFill>
              </a:rPr>
              <a:t> </a:t>
            </a:r>
            <a:r>
              <a:rPr lang="uk-UA" dirty="0" smtClean="0"/>
              <a:t>приймає </a:t>
            </a:r>
            <a:r>
              <a:rPr lang="uk-UA" dirty="0"/>
              <a:t>два аргументи і повертає об'єкт </a:t>
            </a:r>
            <a:r>
              <a:rPr lang="uk-UA" dirty="0" smtClean="0"/>
              <a:t>даних, який </a:t>
            </a:r>
            <a:r>
              <a:rPr lang="uk-UA" dirty="0"/>
              <a:t>містить ці два аргументи як елементи. </a:t>
            </a:r>
            <a:endParaRPr lang="uk-UA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409205" y="3759851"/>
            <a:ext cx="2065771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CC"/>
                </a:solidFill>
              </a:rPr>
              <a:t>(define x </a:t>
            </a:r>
            <a:r>
              <a:rPr lang="it-IT" dirty="0" smtClean="0">
                <a:solidFill>
                  <a:srgbClr val="0000CC"/>
                </a:solidFill>
              </a:rPr>
              <a:t>(cons 1 2))</a:t>
            </a:r>
            <a:endParaRPr lang="it-IT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(car x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i="1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x)</a:t>
            </a:r>
          </a:p>
          <a:p>
            <a:r>
              <a:rPr lang="uk-UA" i="1" dirty="0">
                <a:solidFill>
                  <a:srgbClr val="FF0000"/>
                </a:solidFill>
              </a:rPr>
              <a:t>2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1999" y="2065767"/>
            <a:ext cx="4206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Пара </a:t>
            </a:r>
            <a:r>
              <a:rPr lang="uk-UA" dirty="0"/>
              <a:t>є об'єктом, </a:t>
            </a:r>
            <a:r>
              <a:rPr lang="uk-UA" dirty="0" smtClean="0"/>
              <a:t>якому </a:t>
            </a:r>
            <a:r>
              <a:rPr lang="uk-UA" dirty="0"/>
              <a:t>можна дати ім'я і працювати з ним, подібно елементарного об'єкту даних. </a:t>
            </a:r>
            <a:r>
              <a:rPr lang="uk-UA" dirty="0" smtClean="0"/>
              <a:t>Можна </a:t>
            </a:r>
            <a:r>
              <a:rPr lang="uk-UA" dirty="0"/>
              <a:t>використовувати </a:t>
            </a:r>
            <a:r>
              <a:rPr lang="uk-UA" dirty="0" err="1"/>
              <a:t>cons</a:t>
            </a:r>
            <a:r>
              <a:rPr lang="uk-UA" dirty="0"/>
              <a:t> </a:t>
            </a:r>
            <a:r>
              <a:rPr lang="uk-UA" dirty="0" smtClean="0"/>
              <a:t>для створення </a:t>
            </a:r>
            <a:r>
              <a:rPr lang="uk-UA" dirty="0"/>
              <a:t>пар, елементи яких самі </a:t>
            </a:r>
            <a:r>
              <a:rPr lang="uk-UA" dirty="0" smtClean="0"/>
              <a:t>пари: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945" y="2102276"/>
            <a:ext cx="39654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Маючи пару, можна отримати її частини за допомогою елементарних процедур </a:t>
            </a:r>
            <a:r>
              <a:rPr lang="uk-UA" dirty="0" err="1">
                <a:solidFill>
                  <a:srgbClr val="C00000"/>
                </a:solidFill>
              </a:rPr>
              <a:t>car</a:t>
            </a:r>
            <a:r>
              <a:rPr lang="uk-UA" dirty="0">
                <a:solidFill>
                  <a:srgbClr val="C00000"/>
                </a:solidFill>
              </a:rPr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C00000"/>
                </a:solidFill>
              </a:rPr>
              <a:t>cdr</a:t>
            </a:r>
            <a:r>
              <a:rPr lang="uk-UA" dirty="0"/>
              <a:t>. Використовувати </a:t>
            </a:r>
            <a:r>
              <a:rPr lang="uk-UA" dirty="0" err="1">
                <a:solidFill>
                  <a:srgbClr val="C00000"/>
                </a:solidFill>
              </a:rPr>
              <a:t>cons</a:t>
            </a:r>
            <a:r>
              <a:rPr lang="uk-UA" dirty="0">
                <a:solidFill>
                  <a:srgbClr val="C00000"/>
                </a:solidFill>
              </a:rPr>
              <a:t>, </a:t>
            </a:r>
            <a:r>
              <a:rPr lang="uk-UA" dirty="0" err="1">
                <a:solidFill>
                  <a:srgbClr val="C00000"/>
                </a:solidFill>
              </a:rPr>
              <a:t>car</a:t>
            </a:r>
            <a:r>
              <a:rPr lang="uk-UA" dirty="0">
                <a:solidFill>
                  <a:srgbClr val="C00000"/>
                </a:solidFill>
              </a:rPr>
              <a:t> і </a:t>
            </a:r>
            <a:r>
              <a:rPr lang="uk-UA" dirty="0" err="1">
                <a:solidFill>
                  <a:srgbClr val="C00000"/>
                </a:solidFill>
              </a:rPr>
              <a:t>cdr</a:t>
            </a:r>
            <a:r>
              <a:rPr lang="uk-UA" dirty="0">
                <a:solidFill>
                  <a:srgbClr val="C00000"/>
                </a:solidFill>
              </a:rPr>
              <a:t> </a:t>
            </a:r>
            <a:r>
              <a:rPr lang="uk-UA" dirty="0"/>
              <a:t>можна так: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09298" y="3602836"/>
            <a:ext cx="2718817" cy="203132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CC"/>
                </a:solidFill>
              </a:rPr>
              <a:t>(define x (cons 1 2))</a:t>
            </a:r>
          </a:p>
          <a:p>
            <a:r>
              <a:rPr lang="es-ES" dirty="0">
                <a:solidFill>
                  <a:srgbClr val="0000CC"/>
                </a:solidFill>
              </a:rPr>
              <a:t>(define y (cons 3 4))</a:t>
            </a:r>
          </a:p>
          <a:p>
            <a:r>
              <a:rPr lang="es-ES" dirty="0">
                <a:solidFill>
                  <a:srgbClr val="0000CC"/>
                </a:solidFill>
              </a:rPr>
              <a:t>(define z (cons x y))</a:t>
            </a:r>
          </a:p>
          <a:p>
            <a:r>
              <a:rPr lang="en-US" dirty="0">
                <a:solidFill>
                  <a:srgbClr val="0000CC"/>
                </a:solidFill>
              </a:rPr>
              <a:t>(car (car z))</a:t>
            </a:r>
          </a:p>
          <a:p>
            <a:r>
              <a:rPr lang="uk-UA" i="1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0000CC"/>
                </a:solidFill>
              </a:rPr>
              <a:t>(car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z))</a:t>
            </a:r>
          </a:p>
          <a:p>
            <a:r>
              <a:rPr lang="uk-UA" i="1" dirty="0">
                <a:solidFill>
                  <a:srgbClr val="FF0000"/>
                </a:solidFill>
              </a:rPr>
              <a:t>3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4815" y="5732889"/>
            <a:ext cx="9053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>
                <a:solidFill>
                  <a:srgbClr val="C00000"/>
                </a:solidFill>
              </a:rPr>
              <a:t>Об'єкти даних, складені з пар, називаються дані зі </a:t>
            </a:r>
            <a:r>
              <a:rPr lang="uk-UA" dirty="0" err="1" smtClean="0">
                <a:solidFill>
                  <a:srgbClr val="C00000"/>
                </a:solidFill>
              </a:rPr>
              <a:t>списковою</a:t>
            </a:r>
            <a:r>
              <a:rPr lang="uk-UA" dirty="0" smtClean="0">
                <a:solidFill>
                  <a:srgbClr val="C00000"/>
                </a:solidFill>
              </a:rPr>
              <a:t> структурою</a:t>
            </a:r>
          </a:p>
          <a:p>
            <a:pPr algn="ctr"/>
            <a:r>
              <a:rPr lang="uk-UA" dirty="0" smtClean="0">
                <a:solidFill>
                  <a:srgbClr val="C00000"/>
                </a:solidFill>
              </a:rPr>
              <a:t> (</a:t>
            </a:r>
            <a:r>
              <a:rPr lang="uk-UA" dirty="0" err="1" smtClean="0">
                <a:solidFill>
                  <a:srgbClr val="C00000"/>
                </a:solidFill>
              </a:rPr>
              <a:t>List-structured</a:t>
            </a:r>
            <a:r>
              <a:rPr lang="uk-UA" dirty="0" smtClean="0">
                <a:solidFill>
                  <a:srgbClr val="C00000"/>
                </a:solidFill>
              </a:rPr>
              <a:t> </a:t>
            </a:r>
            <a:r>
              <a:rPr lang="uk-UA" dirty="0" err="1">
                <a:solidFill>
                  <a:srgbClr val="C00000"/>
                </a:solidFill>
              </a:rPr>
              <a:t>data</a:t>
            </a:r>
            <a:r>
              <a:rPr lang="uk-UA" dirty="0">
                <a:solidFill>
                  <a:srgbClr val="C00000"/>
                </a:solidFill>
              </a:rPr>
              <a:t>) 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176" y="3699268"/>
            <a:ext cx="2438400" cy="128472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977208" y="4971773"/>
            <a:ext cx="2130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(cons 1 2</a:t>
            </a:r>
            <a:r>
              <a:rPr lang="it-IT" dirty="0" smtClean="0"/>
              <a:t>)</a:t>
            </a:r>
            <a:r>
              <a:rPr lang="uk-UA" dirty="0" smtClean="0"/>
              <a:t> у вигляді </a:t>
            </a:r>
          </a:p>
          <a:p>
            <a:r>
              <a:rPr lang="uk-UA" dirty="0" smtClean="0"/>
              <a:t>стрілочної діаграми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935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Приклад  створення складених даних 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5279" y="901390"/>
            <a:ext cx="8473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Пари дозволяють нам природним чином завершити побудову системи </a:t>
            </a:r>
            <a:r>
              <a:rPr lang="uk-UA" dirty="0" smtClean="0"/>
              <a:t>раціональних </a:t>
            </a:r>
            <a:r>
              <a:rPr lang="uk-UA" dirty="0"/>
              <a:t>чисел. Будемо просто представляти раціональне число у вигляді пари двох </a:t>
            </a:r>
            <a:r>
              <a:rPr lang="uk-UA" dirty="0" smtClean="0"/>
              <a:t>цілих чисел</a:t>
            </a:r>
            <a:r>
              <a:rPr lang="uk-UA" dirty="0"/>
              <a:t>: чисельника і знаменника. Тоді </a:t>
            </a:r>
            <a:r>
              <a:rPr lang="uk-UA" dirty="0" err="1"/>
              <a:t>make-rat</a:t>
            </a:r>
            <a:r>
              <a:rPr lang="uk-UA" dirty="0"/>
              <a:t>, </a:t>
            </a:r>
            <a:r>
              <a:rPr lang="uk-UA" dirty="0" err="1"/>
              <a:t>numer</a:t>
            </a:r>
            <a:r>
              <a:rPr lang="uk-UA" dirty="0"/>
              <a:t> і </a:t>
            </a:r>
            <a:r>
              <a:rPr lang="uk-UA" dirty="0" err="1"/>
              <a:t>denom</a:t>
            </a:r>
            <a:r>
              <a:rPr lang="uk-UA" dirty="0"/>
              <a:t> негайно </a:t>
            </a:r>
            <a:r>
              <a:rPr lang="uk-UA" dirty="0" smtClean="0"/>
              <a:t>реалізуються так: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9558" y="3170610"/>
            <a:ext cx="8519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Коли </a:t>
            </a:r>
            <a:r>
              <a:rPr lang="uk-UA" dirty="0"/>
              <a:t>нам потрібно виводити результати обчислень, ми друкуємо </a:t>
            </a:r>
            <a:r>
              <a:rPr lang="uk-UA" dirty="0" smtClean="0"/>
              <a:t>раціональне </a:t>
            </a:r>
            <a:r>
              <a:rPr lang="uk-UA" dirty="0"/>
              <a:t>число, спочатку виводячи його чисельник, потім косу риску і потім </a:t>
            </a:r>
            <a:r>
              <a:rPr lang="uk-UA" dirty="0" smtClean="0"/>
              <a:t>знаменник: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85999" y="2107789"/>
            <a:ext cx="3334513" cy="9233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(make-rat n d) (cons n d))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err="1">
                <a:solidFill>
                  <a:srgbClr val="0000CC"/>
                </a:solidFill>
              </a:rPr>
              <a:t>numer</a:t>
            </a:r>
            <a:r>
              <a:rPr lang="en-US" dirty="0">
                <a:solidFill>
                  <a:srgbClr val="0000CC"/>
                </a:solidFill>
              </a:rPr>
              <a:t> x) (car x))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x)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x))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883663" y="4139626"/>
            <a:ext cx="313944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(print-rat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newline)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display (</a:t>
            </a:r>
            <a:r>
              <a:rPr lang="en-US" dirty="0" err="1">
                <a:solidFill>
                  <a:srgbClr val="0000CC"/>
                </a:solidFill>
              </a:rPr>
              <a:t>numer</a:t>
            </a:r>
            <a:r>
              <a:rPr lang="en-US" dirty="0">
                <a:solidFill>
                  <a:srgbClr val="0000CC"/>
                </a:solidFill>
              </a:rPr>
              <a:t> x))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display "/")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display 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x)))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382512" y="4364388"/>
            <a:ext cx="24262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display, newline – </a:t>
            </a:r>
            <a:r>
              <a:rPr lang="uk-UA" dirty="0" smtClean="0">
                <a:solidFill>
                  <a:srgbClr val="C00000"/>
                </a:solidFill>
              </a:rPr>
              <a:t>елементарні процедури 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SCHEME</a:t>
            </a:r>
            <a:endParaRPr lang="uk-U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1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7408</TotalTime>
  <Words>4335</Words>
  <Application>Microsoft Office PowerPoint</Application>
  <PresentationFormat>Экран (4:3)</PresentationFormat>
  <Paragraphs>468</Paragraphs>
  <Slides>38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Ковалюк Т.В.  tkovalyuk@ukr.net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KT</cp:lastModifiedBy>
  <cp:revision>185</cp:revision>
  <dcterms:created xsi:type="dcterms:W3CDTF">2018-09-03T19:09:38Z</dcterms:created>
  <dcterms:modified xsi:type="dcterms:W3CDTF">2018-10-26T08:54:07Z</dcterms:modified>
</cp:coreProperties>
</file>