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56" r:id="rId2"/>
    <p:sldId id="257" r:id="rId3"/>
    <p:sldId id="310" r:id="rId4"/>
    <p:sldId id="344" r:id="rId5"/>
    <p:sldId id="439" r:id="rId6"/>
    <p:sldId id="442" r:id="rId7"/>
    <p:sldId id="440" r:id="rId8"/>
    <p:sldId id="441" r:id="rId9"/>
    <p:sldId id="443" r:id="rId10"/>
    <p:sldId id="444" r:id="rId11"/>
    <p:sldId id="445" r:id="rId12"/>
    <p:sldId id="446" r:id="rId13"/>
    <p:sldId id="447" r:id="rId14"/>
    <p:sldId id="448" r:id="rId15"/>
    <p:sldId id="449" r:id="rId16"/>
    <p:sldId id="450" r:id="rId17"/>
    <p:sldId id="451" r:id="rId18"/>
    <p:sldId id="452" r:id="rId19"/>
    <p:sldId id="453" r:id="rId20"/>
    <p:sldId id="454" r:id="rId21"/>
    <p:sldId id="455" r:id="rId22"/>
    <p:sldId id="456" r:id="rId23"/>
    <p:sldId id="457" r:id="rId24"/>
    <p:sldId id="458" r:id="rId25"/>
    <p:sldId id="378" r:id="rId26"/>
    <p:sldId id="460" r:id="rId27"/>
    <p:sldId id="423" r:id="rId28"/>
    <p:sldId id="311" r:id="rId29"/>
    <p:sldId id="274" r:id="rId3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66"/>
    <a:srgbClr val="0000CC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12" autoAdjust="0"/>
    <p:restoredTop sz="94660"/>
  </p:normalViewPr>
  <p:slideViewPr>
    <p:cSldViewPr snapToGrid="0">
      <p:cViewPr varScale="1">
        <p:scale>
          <a:sx n="86" d="100"/>
          <a:sy n="86" d="100"/>
        </p:scale>
        <p:origin x="89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0D3305-0669-4187-B053-04634DAC3092}" type="datetimeFigureOut">
              <a:rPr lang="ru-RU" smtClean="0"/>
              <a:t>12.11.2018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97EC5D-23C8-4C01-A532-DB2E21CE9C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9786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12232" y="6569242"/>
            <a:ext cx="631767" cy="28875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4BDC68D-FF80-4D4E-BAF3-F6A29ED33A36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 userDrawn="1"/>
        </p:nvSpPr>
        <p:spPr>
          <a:xfrm>
            <a:off x="-1" y="706705"/>
            <a:ext cx="9144000" cy="108000"/>
          </a:xfrm>
          <a:prstGeom prst="rect">
            <a:avLst/>
          </a:prstGeom>
          <a:gradFill flip="none" rotWithShape="1">
            <a:gsLst>
              <a:gs pos="0">
                <a:srgbClr val="0000CC"/>
              </a:gs>
              <a:gs pos="77000">
                <a:srgbClr val="FFFF0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0" y="6443242"/>
            <a:ext cx="9144000" cy="72000"/>
          </a:xfrm>
          <a:prstGeom prst="rect">
            <a:avLst/>
          </a:prstGeom>
          <a:gradFill flip="none" rotWithShape="1">
            <a:gsLst>
              <a:gs pos="0">
                <a:srgbClr val="0000CC"/>
              </a:gs>
              <a:gs pos="77000">
                <a:srgbClr val="FFFF0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6949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8121156"/>
      </p:ext>
    </p:extLst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84A93F-7432-4DD2-B5D6-A9E2A82C0472}" type="datetime1">
              <a:rPr lang="ru-RU" smtClean="0"/>
              <a:t>12.11.2018</a:t>
            </a:fld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DC68D-FF80-4D4E-BAF3-F6A29ED33A36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3032069" y="6612106"/>
            <a:ext cx="5483281" cy="288758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dirty="0" smtClean="0"/>
              <a:t>Т.В. </a:t>
            </a:r>
            <a:r>
              <a:rPr lang="uk-UA" dirty="0" err="1" smtClean="0"/>
              <a:t>Ковалюк</a:t>
            </a:r>
            <a:r>
              <a:rPr lang="uk-UA" dirty="0" smtClean="0"/>
              <a:t> Функціональне програмування КНУ </a:t>
            </a:r>
            <a:r>
              <a:rPr lang="uk-UA" dirty="0" err="1" smtClean="0"/>
              <a:t>ім</a:t>
            </a:r>
            <a:r>
              <a:rPr lang="uk-UA" dirty="0" smtClean="0"/>
              <a:t> </a:t>
            </a:r>
            <a:r>
              <a:rPr lang="uk-UA" dirty="0" err="1" smtClean="0"/>
              <a:t>Т.Шевченка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27003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ilammy.net/lisp/" TargetMode="External"/><Relationship Id="rId2" Type="http://schemas.openxmlformats.org/officeDocument/2006/relationships/hyperlink" Target="http://bydlokoder.ru/index.php?p=books_LISP" TargetMode="Externa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25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1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1109472" y="1321414"/>
            <a:ext cx="7156704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7200" b="1" cap="none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Функціональне</a:t>
            </a:r>
            <a:r>
              <a:rPr lang="ru-RU" sz="7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</a:p>
          <a:p>
            <a:pPr algn="ctr"/>
            <a:r>
              <a:rPr lang="ru-RU" sz="7200" b="1" cap="none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програмування</a:t>
            </a:r>
            <a:endParaRPr lang="ru-RU" sz="7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70881" y="4425696"/>
            <a:ext cx="62338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uk-UA" sz="2400" b="1" dirty="0" smtClean="0"/>
              <a:t>Лектор </a:t>
            </a:r>
          </a:p>
          <a:p>
            <a:pPr algn="ctr"/>
            <a:r>
              <a:rPr lang="uk-UA" sz="2400" b="1" dirty="0" err="1" smtClean="0"/>
              <a:t>Ковалюк</a:t>
            </a:r>
            <a:r>
              <a:rPr lang="uk-UA" sz="2400" b="1" dirty="0" smtClean="0"/>
              <a:t> Тетяна </a:t>
            </a:r>
            <a:r>
              <a:rPr lang="ru-RU" sz="2400" b="1" dirty="0" smtClean="0"/>
              <a:t>В</a:t>
            </a:r>
            <a:r>
              <a:rPr lang="uk-UA" sz="2400" b="1" dirty="0" err="1" smtClean="0"/>
              <a:t>олодимирівна</a:t>
            </a:r>
            <a:r>
              <a:rPr lang="uk-UA" sz="2400" b="1" dirty="0" smtClean="0"/>
              <a:t>, </a:t>
            </a:r>
            <a:r>
              <a:rPr lang="uk-UA" sz="2400" b="1" dirty="0" err="1" smtClean="0"/>
              <a:t>к.т.н</a:t>
            </a:r>
            <a:r>
              <a:rPr lang="uk-UA" sz="2400" b="1" dirty="0" smtClean="0"/>
              <a:t>.</a:t>
            </a:r>
            <a:r>
              <a:rPr lang="en-US" sz="2400" b="1" dirty="0" smtClean="0"/>
              <a:t>,</a:t>
            </a:r>
            <a:r>
              <a:rPr lang="uk-UA" sz="2400" b="1" dirty="0" smtClean="0"/>
              <a:t> доц.</a:t>
            </a:r>
          </a:p>
          <a:p>
            <a:pPr algn="ctr"/>
            <a:r>
              <a:rPr lang="en-US" sz="2400" b="1" dirty="0" smtClean="0"/>
              <a:t>tkovalyuk@ukr.net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27251695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4453" y="133815"/>
            <a:ext cx="8933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800" b="1" dirty="0" smtClean="0"/>
              <a:t>Пакет узагальненої арифметики для комплексних чисел</a:t>
            </a:r>
            <a:endParaRPr lang="uk-UA" sz="28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565910" y="1264355"/>
            <a:ext cx="6435090" cy="4247317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uk-UA" i="1" dirty="0">
                <a:solidFill>
                  <a:srgbClr val="0000CC"/>
                </a:solidFill>
              </a:rPr>
              <a:t>;; </a:t>
            </a:r>
            <a:r>
              <a:rPr lang="uk-UA" i="1" dirty="0" smtClean="0">
                <a:solidFill>
                  <a:srgbClr val="0000CC"/>
                </a:solidFill>
              </a:rPr>
              <a:t>інтерфейс до іншої частини системи</a:t>
            </a:r>
            <a:endParaRPr lang="uk-UA" i="1" dirty="0">
              <a:solidFill>
                <a:srgbClr val="0000CC"/>
              </a:solidFill>
            </a:endParaRPr>
          </a:p>
          <a:p>
            <a:r>
              <a:rPr lang="en-US" dirty="0">
                <a:solidFill>
                  <a:srgbClr val="0000CC"/>
                </a:solidFill>
              </a:rPr>
              <a:t>(define (tag z) (attach-tag ’complex z))</a:t>
            </a:r>
          </a:p>
          <a:p>
            <a:r>
              <a:rPr lang="en-US" dirty="0">
                <a:solidFill>
                  <a:srgbClr val="0000CC"/>
                </a:solidFill>
              </a:rPr>
              <a:t>(put ’add ’(complex complex)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</a:t>
            </a:r>
            <a:r>
              <a:rPr lang="pl-PL" dirty="0" smtClean="0">
                <a:solidFill>
                  <a:srgbClr val="0000CC"/>
                </a:solidFill>
              </a:rPr>
              <a:t>(</a:t>
            </a:r>
            <a:r>
              <a:rPr lang="pl-PL" dirty="0">
                <a:solidFill>
                  <a:srgbClr val="0000CC"/>
                </a:solidFill>
              </a:rPr>
              <a:t>lambda (z1 z2) (tag (add-complex z1 z2))))</a:t>
            </a:r>
          </a:p>
          <a:p>
            <a:r>
              <a:rPr lang="en-US" dirty="0">
                <a:solidFill>
                  <a:srgbClr val="0000CC"/>
                </a:solidFill>
              </a:rPr>
              <a:t>(put ’sub ’(complex complex)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</a:t>
            </a:r>
            <a:r>
              <a:rPr lang="pl-PL" dirty="0" smtClean="0">
                <a:solidFill>
                  <a:srgbClr val="0000CC"/>
                </a:solidFill>
              </a:rPr>
              <a:t>(</a:t>
            </a:r>
            <a:r>
              <a:rPr lang="pl-PL" dirty="0">
                <a:solidFill>
                  <a:srgbClr val="0000CC"/>
                </a:solidFill>
              </a:rPr>
              <a:t>lambda (z1 z2) (tag (sub-complex z1 z2))))</a:t>
            </a:r>
          </a:p>
          <a:p>
            <a:r>
              <a:rPr lang="en-US" dirty="0">
                <a:solidFill>
                  <a:srgbClr val="0000CC"/>
                </a:solidFill>
              </a:rPr>
              <a:t>(put ’</a:t>
            </a:r>
            <a:r>
              <a:rPr lang="en-US" dirty="0" err="1">
                <a:solidFill>
                  <a:srgbClr val="0000CC"/>
                </a:solidFill>
              </a:rPr>
              <a:t>mul</a:t>
            </a:r>
            <a:r>
              <a:rPr lang="en-US" dirty="0">
                <a:solidFill>
                  <a:srgbClr val="0000CC"/>
                </a:solidFill>
              </a:rPr>
              <a:t> ’(complex complex)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</a:t>
            </a:r>
            <a:r>
              <a:rPr lang="pl-PL" dirty="0" smtClean="0">
                <a:solidFill>
                  <a:srgbClr val="0000CC"/>
                </a:solidFill>
              </a:rPr>
              <a:t>(</a:t>
            </a:r>
            <a:r>
              <a:rPr lang="pl-PL" dirty="0">
                <a:solidFill>
                  <a:srgbClr val="0000CC"/>
                </a:solidFill>
              </a:rPr>
              <a:t>lambda (z1 z2) (tag (mul-complex z1 z2))))</a:t>
            </a:r>
          </a:p>
          <a:p>
            <a:r>
              <a:rPr lang="en-US" dirty="0">
                <a:solidFill>
                  <a:srgbClr val="0000CC"/>
                </a:solidFill>
              </a:rPr>
              <a:t>(put ’div ’(complex complex)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</a:t>
            </a:r>
            <a:r>
              <a:rPr lang="pl-PL" dirty="0" smtClean="0">
                <a:solidFill>
                  <a:srgbClr val="0000CC"/>
                </a:solidFill>
              </a:rPr>
              <a:t>(</a:t>
            </a:r>
            <a:r>
              <a:rPr lang="pl-PL" dirty="0">
                <a:solidFill>
                  <a:srgbClr val="0000CC"/>
                </a:solidFill>
              </a:rPr>
              <a:t>lambda (z1 z2) (tag (div-complex z1 z2))))</a:t>
            </a:r>
          </a:p>
          <a:p>
            <a:r>
              <a:rPr lang="en-US" dirty="0">
                <a:solidFill>
                  <a:srgbClr val="0000CC"/>
                </a:solidFill>
              </a:rPr>
              <a:t>(put ’make-from-real-</a:t>
            </a:r>
            <a:r>
              <a:rPr lang="en-US" dirty="0" err="1">
                <a:solidFill>
                  <a:srgbClr val="0000CC"/>
                </a:solidFill>
              </a:rPr>
              <a:t>imag</a:t>
            </a:r>
            <a:r>
              <a:rPr lang="en-US" dirty="0">
                <a:solidFill>
                  <a:srgbClr val="0000CC"/>
                </a:solidFill>
              </a:rPr>
              <a:t> ’complex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lambda (x y) (tag (make-from-real-</a:t>
            </a:r>
            <a:r>
              <a:rPr lang="en-US" dirty="0" err="1">
                <a:solidFill>
                  <a:srgbClr val="0000CC"/>
                </a:solidFill>
              </a:rPr>
              <a:t>imag</a:t>
            </a:r>
            <a:r>
              <a:rPr lang="en-US" dirty="0">
                <a:solidFill>
                  <a:srgbClr val="0000CC"/>
                </a:solidFill>
              </a:rPr>
              <a:t> x y))))</a:t>
            </a:r>
          </a:p>
          <a:p>
            <a:r>
              <a:rPr lang="en-US" dirty="0">
                <a:solidFill>
                  <a:srgbClr val="0000CC"/>
                </a:solidFill>
              </a:rPr>
              <a:t>(put ’make-from-mag-</a:t>
            </a:r>
            <a:r>
              <a:rPr lang="en-US" dirty="0" err="1">
                <a:solidFill>
                  <a:srgbClr val="0000CC"/>
                </a:solidFill>
              </a:rPr>
              <a:t>ang</a:t>
            </a:r>
            <a:r>
              <a:rPr lang="en-US" dirty="0">
                <a:solidFill>
                  <a:srgbClr val="0000CC"/>
                </a:solidFill>
              </a:rPr>
              <a:t> ’complex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lambda (r a) (tag (make-from-mag-</a:t>
            </a:r>
            <a:r>
              <a:rPr lang="en-US" dirty="0" err="1">
                <a:solidFill>
                  <a:srgbClr val="0000CC"/>
                </a:solidFill>
              </a:rPr>
              <a:t>ang</a:t>
            </a:r>
            <a:r>
              <a:rPr lang="en-US" dirty="0">
                <a:solidFill>
                  <a:srgbClr val="0000CC"/>
                </a:solidFill>
              </a:rPr>
              <a:t> r a))))</a:t>
            </a:r>
          </a:p>
          <a:p>
            <a:r>
              <a:rPr lang="en-US" dirty="0">
                <a:solidFill>
                  <a:srgbClr val="0000CC"/>
                </a:solidFill>
              </a:rPr>
              <a:t>’done)</a:t>
            </a:r>
            <a:endParaRPr lang="uk-UA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0918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80010" y="795725"/>
            <a:ext cx="91440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b="1" dirty="0" smtClean="0">
                <a:solidFill>
                  <a:srgbClr val="C00000"/>
                </a:solidFill>
              </a:rPr>
              <a:t>Постановка завдання.</a:t>
            </a:r>
          </a:p>
          <a:p>
            <a:r>
              <a:rPr lang="uk-UA" dirty="0" smtClean="0"/>
              <a:t>Розглянуті раніше операції працюють з різними типами </a:t>
            </a:r>
            <a:r>
              <a:rPr lang="uk-UA" dirty="0"/>
              <a:t>даних як абсолютно незалежні. Таким чином, є окремі пакети для </a:t>
            </a:r>
            <a:r>
              <a:rPr lang="uk-UA" dirty="0" smtClean="0"/>
              <a:t>операцій додавання, </a:t>
            </a:r>
            <a:r>
              <a:rPr lang="uk-UA" dirty="0"/>
              <a:t>наприклад, двох звичайних чисел і двох комплексних чисел. </a:t>
            </a:r>
            <a:r>
              <a:rPr lang="uk-UA" dirty="0" smtClean="0"/>
              <a:t>Має </a:t>
            </a:r>
            <a:r>
              <a:rPr lang="uk-UA" dirty="0"/>
              <a:t>сенс визначати операції, які перетинають кордони типів, наприклад, складання комплексного числа зі звичайним. </a:t>
            </a:r>
          </a:p>
          <a:p>
            <a:r>
              <a:rPr lang="uk-UA" b="1" dirty="0" smtClean="0">
                <a:solidFill>
                  <a:srgbClr val="C00000"/>
                </a:solidFill>
              </a:rPr>
              <a:t>Ідея</a:t>
            </a:r>
            <a:r>
              <a:rPr lang="uk-UA" dirty="0" smtClean="0"/>
              <a:t>. </a:t>
            </a:r>
          </a:p>
          <a:p>
            <a:r>
              <a:rPr lang="uk-UA" dirty="0" smtClean="0"/>
              <a:t>Один </a:t>
            </a:r>
            <a:r>
              <a:rPr lang="uk-UA" dirty="0"/>
              <a:t>із способів управління операціями зі змішаними типами полягає в </a:t>
            </a:r>
            <a:r>
              <a:rPr lang="uk-UA" dirty="0" smtClean="0"/>
              <a:t>тому, щоб </a:t>
            </a:r>
            <a:r>
              <a:rPr lang="uk-UA" dirty="0"/>
              <a:t>визначити </a:t>
            </a:r>
            <a:r>
              <a:rPr lang="uk-UA" b="1" dirty="0"/>
              <a:t>окрему процедуру </a:t>
            </a:r>
            <a:r>
              <a:rPr lang="uk-UA" dirty="0"/>
              <a:t>для кожного поєднання типів, для яких операція має сенс. Наприклад, </a:t>
            </a:r>
            <a:r>
              <a:rPr lang="uk-UA" dirty="0" smtClean="0"/>
              <a:t>можна </a:t>
            </a:r>
            <a:r>
              <a:rPr lang="uk-UA" dirty="0"/>
              <a:t>розширити пакет роботи з комплексними числами і включити туди процедуру </a:t>
            </a:r>
            <a:r>
              <a:rPr lang="uk-UA" dirty="0" smtClean="0"/>
              <a:t>додавання комплексних </a:t>
            </a:r>
            <a:r>
              <a:rPr lang="uk-UA" dirty="0"/>
              <a:t>чисел </a:t>
            </a:r>
            <a:r>
              <a:rPr lang="uk-UA" dirty="0" smtClean="0"/>
              <a:t>до звичайних, </a:t>
            </a:r>
            <a:r>
              <a:rPr lang="uk-UA" dirty="0"/>
              <a:t>заносячи її в таблицю з міткою (</a:t>
            </a:r>
            <a:r>
              <a:rPr lang="uk-UA" dirty="0" err="1">
                <a:solidFill>
                  <a:srgbClr val="0000CC"/>
                </a:solidFill>
              </a:rPr>
              <a:t>complex</a:t>
            </a:r>
            <a:r>
              <a:rPr lang="uk-UA" dirty="0">
                <a:solidFill>
                  <a:srgbClr val="0000CC"/>
                </a:solidFill>
              </a:rPr>
              <a:t> </a:t>
            </a:r>
            <a:r>
              <a:rPr lang="uk-UA" dirty="0" err="1" smtClean="0">
                <a:solidFill>
                  <a:srgbClr val="0000CC"/>
                </a:solidFill>
              </a:rPr>
              <a:t>scheme-number</a:t>
            </a:r>
            <a:r>
              <a:rPr lang="uk-UA" dirty="0" smtClean="0"/>
              <a:t>)</a:t>
            </a:r>
            <a:endParaRPr lang="uk-UA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403585" y="100132"/>
            <a:ext cx="557716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3200" b="1" dirty="0"/>
              <a:t>Поєднання даних різних типів</a:t>
            </a:r>
            <a:endParaRPr lang="uk-UA" sz="32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177290" y="4209187"/>
            <a:ext cx="625221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(define (add-complex-to-</a:t>
            </a:r>
            <a:r>
              <a:rPr lang="en-US" dirty="0" err="1">
                <a:solidFill>
                  <a:srgbClr val="0000CC"/>
                </a:solidFill>
              </a:rPr>
              <a:t>schemenum</a:t>
            </a:r>
            <a:r>
              <a:rPr lang="en-US" dirty="0">
                <a:solidFill>
                  <a:srgbClr val="0000CC"/>
                </a:solidFill>
              </a:rPr>
              <a:t> z x)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make-from-real-</a:t>
            </a:r>
            <a:r>
              <a:rPr lang="en-US" dirty="0" err="1">
                <a:solidFill>
                  <a:srgbClr val="0000CC"/>
                </a:solidFill>
              </a:rPr>
              <a:t>imag</a:t>
            </a:r>
            <a:r>
              <a:rPr lang="en-US" dirty="0">
                <a:solidFill>
                  <a:srgbClr val="0000CC"/>
                </a:solidFill>
              </a:rPr>
              <a:t> (+ (real-part z) x)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                              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 err="1">
                <a:solidFill>
                  <a:srgbClr val="0000CC"/>
                </a:solidFill>
              </a:rPr>
              <a:t>imag</a:t>
            </a:r>
            <a:r>
              <a:rPr lang="en-US" dirty="0">
                <a:solidFill>
                  <a:srgbClr val="0000CC"/>
                </a:solidFill>
              </a:rPr>
              <a:t>-part z</a:t>
            </a:r>
            <a:r>
              <a:rPr lang="en-US" dirty="0" smtClean="0">
                <a:solidFill>
                  <a:srgbClr val="0000CC"/>
                </a:solidFill>
              </a:rPr>
              <a:t>)))</a:t>
            </a:r>
            <a:endParaRPr lang="uk-UA" dirty="0" smtClean="0">
              <a:solidFill>
                <a:srgbClr val="0000CC"/>
              </a:solidFill>
            </a:endParaRPr>
          </a:p>
          <a:p>
            <a:endParaRPr lang="en-US" dirty="0">
              <a:solidFill>
                <a:srgbClr val="0000CC"/>
              </a:solidFill>
            </a:endParaRPr>
          </a:p>
          <a:p>
            <a:r>
              <a:rPr lang="en-US" dirty="0">
                <a:solidFill>
                  <a:srgbClr val="0000CC"/>
                </a:solidFill>
              </a:rPr>
              <a:t>(put ’add ’(complex scheme-number)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</a:t>
            </a:r>
            <a:r>
              <a:rPr lang="pl-PL" dirty="0" smtClean="0">
                <a:solidFill>
                  <a:srgbClr val="0000CC"/>
                </a:solidFill>
              </a:rPr>
              <a:t>(</a:t>
            </a:r>
            <a:r>
              <a:rPr lang="pl-PL" dirty="0">
                <a:solidFill>
                  <a:srgbClr val="0000CC"/>
                </a:solidFill>
              </a:rPr>
              <a:t>lambda (z x) (tag (add-complex-to-schemenum z x))))</a:t>
            </a:r>
            <a:endParaRPr lang="uk-UA" dirty="0">
              <a:solidFill>
                <a:srgbClr val="0000CC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66510" y="4209187"/>
            <a:ext cx="2420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Недолік - </a:t>
            </a:r>
            <a:r>
              <a:rPr lang="uk-UA" dirty="0" err="1" smtClean="0"/>
              <a:t>громоздкість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3654308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029527" y="0"/>
            <a:ext cx="33990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3200" b="1" dirty="0"/>
              <a:t>Приведення типів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0" y="853949"/>
            <a:ext cx="9144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/>
              <a:t>Часто різні типи даних не зовсім незалежні, і якимось чином об'єкти одного типу можна розглядати як об'єкти іншого. </a:t>
            </a:r>
            <a:endParaRPr lang="uk-UA" dirty="0" smtClean="0"/>
          </a:p>
          <a:p>
            <a:r>
              <a:rPr lang="uk-UA" dirty="0" smtClean="0"/>
              <a:t>Такий </a:t>
            </a:r>
            <a:r>
              <a:rPr lang="uk-UA" dirty="0"/>
              <a:t>процес називається </a:t>
            </a:r>
            <a:r>
              <a:rPr lang="uk-UA" b="1" dirty="0"/>
              <a:t>приведенням типів (</a:t>
            </a:r>
            <a:r>
              <a:rPr lang="uk-UA" b="1" dirty="0" err="1"/>
              <a:t>coercion</a:t>
            </a:r>
            <a:r>
              <a:rPr lang="uk-UA" b="1" dirty="0"/>
              <a:t>). </a:t>
            </a:r>
            <a:endParaRPr lang="uk-UA" b="1" dirty="0" smtClean="0"/>
          </a:p>
          <a:p>
            <a:r>
              <a:rPr lang="uk-UA" dirty="0" smtClean="0"/>
              <a:t>Наприклад</a:t>
            </a:r>
            <a:r>
              <a:rPr lang="uk-UA" dirty="0"/>
              <a:t>, якщо </a:t>
            </a:r>
            <a:r>
              <a:rPr lang="uk-UA" dirty="0" smtClean="0"/>
              <a:t>потрібно </a:t>
            </a:r>
            <a:r>
              <a:rPr lang="uk-UA" dirty="0"/>
              <a:t>знайти деяку арифметичну комбінацію звичайного числа і комплексного, то </a:t>
            </a:r>
            <a:r>
              <a:rPr lang="uk-UA" dirty="0" smtClean="0"/>
              <a:t>можна </a:t>
            </a:r>
            <a:r>
              <a:rPr lang="uk-UA" dirty="0"/>
              <a:t>розглядати </a:t>
            </a:r>
            <a:r>
              <a:rPr lang="uk-UA" b="1" dirty="0"/>
              <a:t>звичайне число як таке комплексне, у якого уявна частина дорівнює нулю</a:t>
            </a:r>
            <a:r>
              <a:rPr lang="uk-UA" b="1" dirty="0" smtClean="0"/>
              <a:t>.</a:t>
            </a:r>
          </a:p>
          <a:p>
            <a:r>
              <a:rPr lang="ru-RU" dirty="0">
                <a:solidFill>
                  <a:srgbClr val="C00000"/>
                </a:solidFill>
              </a:rPr>
              <a:t>У </a:t>
            </a:r>
            <a:r>
              <a:rPr lang="ru-RU" dirty="0" err="1">
                <a:solidFill>
                  <a:srgbClr val="C00000"/>
                </a:solidFill>
              </a:rPr>
              <a:t>загальному</a:t>
            </a:r>
            <a:r>
              <a:rPr lang="ru-RU" dirty="0">
                <a:solidFill>
                  <a:srgbClr val="C00000"/>
                </a:solidFill>
              </a:rPr>
              <a:t> </a:t>
            </a:r>
            <a:r>
              <a:rPr lang="ru-RU" dirty="0" err="1">
                <a:solidFill>
                  <a:srgbClr val="C00000"/>
                </a:solidFill>
              </a:rPr>
              <a:t>випадку</a:t>
            </a:r>
            <a:r>
              <a:rPr lang="ru-RU" dirty="0">
                <a:solidFill>
                  <a:srgbClr val="C00000"/>
                </a:solidFill>
              </a:rPr>
              <a:t> </a:t>
            </a:r>
            <a:r>
              <a:rPr lang="ru-RU" dirty="0" err="1" smtClean="0">
                <a:solidFill>
                  <a:srgbClr val="C00000"/>
                </a:solidFill>
              </a:rPr>
              <a:t>можна</a:t>
            </a:r>
            <a:r>
              <a:rPr lang="ru-RU" dirty="0" smtClean="0">
                <a:solidFill>
                  <a:srgbClr val="C00000"/>
                </a:solidFill>
              </a:rPr>
              <a:t> </a:t>
            </a:r>
            <a:r>
              <a:rPr lang="ru-RU" dirty="0" err="1" smtClean="0">
                <a:solidFill>
                  <a:srgbClr val="C00000"/>
                </a:solidFill>
              </a:rPr>
              <a:t>створити</a:t>
            </a:r>
            <a:r>
              <a:rPr lang="ru-RU" dirty="0" smtClean="0">
                <a:solidFill>
                  <a:srgbClr val="C00000"/>
                </a:solidFill>
              </a:rPr>
              <a:t> </a:t>
            </a:r>
            <a:r>
              <a:rPr lang="ru-RU" dirty="0" err="1">
                <a:solidFill>
                  <a:srgbClr val="C00000"/>
                </a:solidFill>
              </a:rPr>
              <a:t>процедури</a:t>
            </a:r>
            <a:r>
              <a:rPr lang="ru-RU" dirty="0">
                <a:solidFill>
                  <a:srgbClr val="C00000"/>
                </a:solidFill>
              </a:rPr>
              <a:t> </a:t>
            </a:r>
            <a:r>
              <a:rPr lang="ru-RU" dirty="0" err="1" smtClean="0">
                <a:solidFill>
                  <a:srgbClr val="C00000"/>
                </a:solidFill>
              </a:rPr>
              <a:t>приведення</a:t>
            </a:r>
            <a:r>
              <a:rPr lang="ru-RU" dirty="0" smtClean="0">
                <a:solidFill>
                  <a:srgbClr val="C00000"/>
                </a:solidFill>
              </a:rPr>
              <a:t> типу</a:t>
            </a:r>
            <a:r>
              <a:rPr lang="ru-RU" dirty="0">
                <a:solidFill>
                  <a:srgbClr val="C00000"/>
                </a:solidFill>
              </a:rPr>
              <a:t>, </a:t>
            </a:r>
            <a:r>
              <a:rPr lang="ru-RU" dirty="0" err="1">
                <a:solidFill>
                  <a:srgbClr val="C00000"/>
                </a:solidFill>
              </a:rPr>
              <a:t>які</a:t>
            </a:r>
            <a:r>
              <a:rPr lang="ru-RU" dirty="0">
                <a:solidFill>
                  <a:srgbClr val="C00000"/>
                </a:solidFill>
              </a:rPr>
              <a:t> </a:t>
            </a:r>
            <a:r>
              <a:rPr lang="ru-RU" dirty="0" err="1">
                <a:solidFill>
                  <a:srgbClr val="C00000"/>
                </a:solidFill>
              </a:rPr>
              <a:t>переводять</a:t>
            </a:r>
            <a:r>
              <a:rPr lang="ru-RU" dirty="0">
                <a:solidFill>
                  <a:srgbClr val="C00000"/>
                </a:solidFill>
              </a:rPr>
              <a:t> </a:t>
            </a:r>
            <a:r>
              <a:rPr lang="ru-RU" dirty="0" err="1">
                <a:solidFill>
                  <a:srgbClr val="C00000"/>
                </a:solidFill>
              </a:rPr>
              <a:t>об'єкт</a:t>
            </a:r>
            <a:r>
              <a:rPr lang="ru-RU" dirty="0">
                <a:solidFill>
                  <a:srgbClr val="C00000"/>
                </a:solidFill>
              </a:rPr>
              <a:t> одного типу в </a:t>
            </a:r>
            <a:r>
              <a:rPr lang="ru-RU" dirty="0" err="1">
                <a:solidFill>
                  <a:srgbClr val="C00000"/>
                </a:solidFill>
              </a:rPr>
              <a:t>еквівалентний</a:t>
            </a:r>
            <a:r>
              <a:rPr lang="ru-RU" dirty="0">
                <a:solidFill>
                  <a:srgbClr val="C00000"/>
                </a:solidFill>
              </a:rPr>
              <a:t> </a:t>
            </a:r>
            <a:r>
              <a:rPr lang="ru-RU" dirty="0" err="1">
                <a:solidFill>
                  <a:srgbClr val="C00000"/>
                </a:solidFill>
              </a:rPr>
              <a:t>йому</a:t>
            </a:r>
            <a:r>
              <a:rPr lang="ru-RU" dirty="0">
                <a:solidFill>
                  <a:srgbClr val="C00000"/>
                </a:solidFill>
              </a:rPr>
              <a:t> </a:t>
            </a:r>
            <a:r>
              <a:rPr lang="ru-RU" dirty="0" err="1">
                <a:solidFill>
                  <a:srgbClr val="C00000"/>
                </a:solidFill>
              </a:rPr>
              <a:t>об'єкт</a:t>
            </a:r>
            <a:r>
              <a:rPr lang="ru-RU" dirty="0">
                <a:solidFill>
                  <a:srgbClr val="C00000"/>
                </a:solidFill>
              </a:rPr>
              <a:t> </a:t>
            </a:r>
            <a:r>
              <a:rPr lang="ru-RU" dirty="0" err="1">
                <a:solidFill>
                  <a:srgbClr val="C00000"/>
                </a:solidFill>
              </a:rPr>
              <a:t>іншого</a:t>
            </a:r>
            <a:r>
              <a:rPr lang="ru-RU" dirty="0">
                <a:solidFill>
                  <a:srgbClr val="C00000"/>
                </a:solidFill>
              </a:rPr>
              <a:t> типу.</a:t>
            </a:r>
            <a:endParaRPr lang="uk-UA" dirty="0">
              <a:solidFill>
                <a:srgbClr val="C00000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163336" y="3431447"/>
            <a:ext cx="5865541" cy="646331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(define (scheme-number-&gt;complex n)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make-complex-from-real-</a:t>
            </a:r>
            <a:r>
              <a:rPr lang="en-US" dirty="0" err="1">
                <a:solidFill>
                  <a:srgbClr val="0000CC"/>
                </a:solidFill>
              </a:rPr>
              <a:t>imag</a:t>
            </a:r>
            <a:r>
              <a:rPr lang="en-US" dirty="0">
                <a:solidFill>
                  <a:srgbClr val="0000CC"/>
                </a:solidFill>
              </a:rPr>
              <a:t> (contents n) 0))</a:t>
            </a:r>
            <a:endParaRPr lang="uk-UA" dirty="0">
              <a:solidFill>
                <a:srgbClr val="0000CC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78779" y="4308825"/>
            <a:ext cx="87091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/>
              <a:t>Ми записуємо процедури приведення типу в спеціальну таблицю приведення типів, проіндексовану іменами двох типів: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282389" y="5186203"/>
            <a:ext cx="6746488" cy="369332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(put-coercion ’scheme-number ’complex scheme-number-&gt;complex)</a:t>
            </a:r>
            <a:endParaRPr lang="uk-UA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35114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51463" y="0"/>
            <a:ext cx="51826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200" b="1" dirty="0" smtClean="0"/>
              <a:t>Алгоритм приведення типів</a:t>
            </a:r>
            <a:endParaRPr lang="uk-UA" sz="32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72688" y="1454532"/>
            <a:ext cx="886521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uk-UA" dirty="0" smtClean="0"/>
              <a:t>Для </a:t>
            </a:r>
            <a:r>
              <a:rPr lang="uk-UA" dirty="0"/>
              <a:t>простоти </a:t>
            </a:r>
            <a:r>
              <a:rPr lang="uk-UA" dirty="0" smtClean="0"/>
              <a:t>розглядаємо </a:t>
            </a:r>
            <a:r>
              <a:rPr lang="uk-UA" dirty="0"/>
              <a:t>тільки той випадок, коли </a:t>
            </a:r>
            <a:r>
              <a:rPr lang="uk-UA" b="1" dirty="0"/>
              <a:t>аргументів два</a:t>
            </a:r>
            <a:r>
              <a:rPr lang="uk-UA" dirty="0"/>
              <a:t>. </a:t>
            </a:r>
            <a:endParaRPr lang="uk-UA" dirty="0" smtClean="0"/>
          </a:p>
          <a:p>
            <a:pPr marL="342900" indent="-342900">
              <a:buFont typeface="+mj-lt"/>
              <a:buAutoNum type="arabicPeriod"/>
            </a:pPr>
            <a:r>
              <a:rPr lang="uk-UA" dirty="0" smtClean="0"/>
              <a:t>Перевіряємо </a:t>
            </a:r>
            <a:r>
              <a:rPr lang="uk-UA" dirty="0"/>
              <a:t>таблицю перетворення типів </a:t>
            </a:r>
            <a:r>
              <a:rPr lang="uk-UA" dirty="0" smtClean="0"/>
              <a:t>для визначення, </a:t>
            </a:r>
            <a:r>
              <a:rPr lang="uk-UA" dirty="0"/>
              <a:t>чи можна об'єкт першого типу привести до другого типу. </a:t>
            </a:r>
            <a:endParaRPr lang="uk-UA" dirty="0" smtClean="0"/>
          </a:p>
          <a:p>
            <a:pPr marL="342900" indent="-342900">
              <a:buFont typeface="+mj-lt"/>
              <a:buAutoNum type="arabicPeriod"/>
            </a:pPr>
            <a:r>
              <a:rPr lang="uk-UA" dirty="0" smtClean="0"/>
              <a:t>Якщо </a:t>
            </a:r>
            <a:r>
              <a:rPr lang="uk-UA" dirty="0"/>
              <a:t>так, здійснюємо приведення і знову пробуємо операцію.</a:t>
            </a:r>
          </a:p>
          <a:p>
            <a:pPr marL="342900" indent="-342900">
              <a:buFont typeface="+mj-lt"/>
              <a:buAutoNum type="arabicPeriod"/>
            </a:pPr>
            <a:r>
              <a:rPr lang="uk-UA" dirty="0"/>
              <a:t>Якщо об'єкти першого типу в загальному випадку до другого не </a:t>
            </a:r>
            <a:r>
              <a:rPr lang="uk-UA" dirty="0" smtClean="0"/>
              <a:t>приводяться</a:t>
            </a:r>
            <a:r>
              <a:rPr lang="uk-UA" dirty="0"/>
              <a:t>, </a:t>
            </a:r>
            <a:r>
              <a:rPr lang="uk-UA" dirty="0" smtClean="0"/>
              <a:t>пробуємо </a:t>
            </a:r>
            <a:r>
              <a:rPr lang="uk-UA" dirty="0"/>
              <a:t>приведення в зворотному напрямку і дивимося, чи немає способу привести другий аргумент до типу першого. </a:t>
            </a:r>
            <a:endParaRPr lang="uk-UA" dirty="0" smtClean="0"/>
          </a:p>
          <a:p>
            <a:pPr marL="342900" indent="-342900">
              <a:buFont typeface="+mj-lt"/>
              <a:buAutoNum type="arabicPeriod"/>
            </a:pPr>
            <a:r>
              <a:rPr lang="uk-UA" dirty="0" smtClean="0"/>
              <a:t>Нарешті</a:t>
            </a:r>
            <a:r>
              <a:rPr lang="uk-UA" dirty="0"/>
              <a:t>, якщо немає ніякого відомого способу привести один тип до іншого, ми здаємося.</a:t>
            </a:r>
          </a:p>
        </p:txBody>
      </p:sp>
    </p:spTree>
    <p:extLst>
      <p:ext uri="{BB962C8B-B14F-4D97-AF65-F5344CB8AC3E}">
        <p14:creationId xmlns:p14="http://schemas.microsoft.com/office/powerpoint/2010/main" val="15309193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747131" y="909242"/>
            <a:ext cx="6880303" cy="5586145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0000CC"/>
                </a:solidFill>
              </a:rPr>
              <a:t>(define (apply-generic op . </a:t>
            </a:r>
            <a:r>
              <a:rPr lang="en-US" sz="1700" dirty="0" err="1">
                <a:solidFill>
                  <a:srgbClr val="0000CC"/>
                </a:solidFill>
              </a:rPr>
              <a:t>args</a:t>
            </a:r>
            <a:r>
              <a:rPr lang="en-US" sz="1700" dirty="0">
                <a:solidFill>
                  <a:srgbClr val="0000CC"/>
                </a:solidFill>
              </a:rPr>
              <a:t>)</a:t>
            </a:r>
          </a:p>
          <a:p>
            <a:r>
              <a:rPr lang="uk-UA" sz="1700" dirty="0" smtClean="0">
                <a:solidFill>
                  <a:srgbClr val="0000CC"/>
                </a:solidFill>
              </a:rPr>
              <a:t>     </a:t>
            </a:r>
            <a:r>
              <a:rPr lang="en-US" sz="1700" dirty="0" smtClean="0">
                <a:solidFill>
                  <a:srgbClr val="0000CC"/>
                </a:solidFill>
              </a:rPr>
              <a:t>(</a:t>
            </a:r>
            <a:r>
              <a:rPr lang="en-US" sz="1700" dirty="0">
                <a:solidFill>
                  <a:srgbClr val="0000CC"/>
                </a:solidFill>
              </a:rPr>
              <a:t>let ((type-tags (map type-tag </a:t>
            </a:r>
            <a:r>
              <a:rPr lang="en-US" sz="1700" dirty="0" err="1">
                <a:solidFill>
                  <a:srgbClr val="0000CC"/>
                </a:solidFill>
              </a:rPr>
              <a:t>args</a:t>
            </a:r>
            <a:r>
              <a:rPr lang="en-US" sz="1700" dirty="0">
                <a:solidFill>
                  <a:srgbClr val="0000CC"/>
                </a:solidFill>
              </a:rPr>
              <a:t>)))</a:t>
            </a:r>
          </a:p>
          <a:p>
            <a:r>
              <a:rPr lang="uk-UA" sz="1700" dirty="0" smtClean="0">
                <a:solidFill>
                  <a:srgbClr val="0000CC"/>
                </a:solidFill>
              </a:rPr>
              <a:t>        </a:t>
            </a:r>
            <a:r>
              <a:rPr lang="da-DK" sz="1700" dirty="0" smtClean="0">
                <a:solidFill>
                  <a:srgbClr val="0000CC"/>
                </a:solidFill>
              </a:rPr>
              <a:t>(</a:t>
            </a:r>
            <a:r>
              <a:rPr lang="da-DK" sz="1700" dirty="0">
                <a:solidFill>
                  <a:srgbClr val="0000CC"/>
                </a:solidFill>
              </a:rPr>
              <a:t>let ((proc (get op type-tags)))</a:t>
            </a:r>
          </a:p>
          <a:p>
            <a:r>
              <a:rPr lang="uk-UA" sz="1700" dirty="0" smtClean="0">
                <a:solidFill>
                  <a:srgbClr val="0000CC"/>
                </a:solidFill>
              </a:rPr>
              <a:t>            </a:t>
            </a:r>
            <a:r>
              <a:rPr lang="en-US" sz="1700" dirty="0" smtClean="0">
                <a:solidFill>
                  <a:srgbClr val="0000CC"/>
                </a:solidFill>
              </a:rPr>
              <a:t>(</a:t>
            </a:r>
            <a:r>
              <a:rPr lang="en-US" sz="1700" dirty="0">
                <a:solidFill>
                  <a:srgbClr val="0000CC"/>
                </a:solidFill>
              </a:rPr>
              <a:t>if proc</a:t>
            </a:r>
          </a:p>
          <a:p>
            <a:r>
              <a:rPr lang="uk-UA" sz="1700" dirty="0" smtClean="0">
                <a:solidFill>
                  <a:srgbClr val="0000CC"/>
                </a:solidFill>
              </a:rPr>
              <a:t>                  </a:t>
            </a:r>
            <a:r>
              <a:rPr lang="en-US" sz="1700" dirty="0" smtClean="0">
                <a:solidFill>
                  <a:srgbClr val="0000CC"/>
                </a:solidFill>
              </a:rPr>
              <a:t>(</a:t>
            </a:r>
            <a:r>
              <a:rPr lang="en-US" sz="1700" dirty="0">
                <a:solidFill>
                  <a:srgbClr val="0000CC"/>
                </a:solidFill>
              </a:rPr>
              <a:t>apply proc (map contents </a:t>
            </a:r>
            <a:r>
              <a:rPr lang="en-US" sz="1700" dirty="0" err="1">
                <a:solidFill>
                  <a:srgbClr val="0000CC"/>
                </a:solidFill>
              </a:rPr>
              <a:t>args</a:t>
            </a:r>
            <a:r>
              <a:rPr lang="en-US" sz="1700" dirty="0">
                <a:solidFill>
                  <a:srgbClr val="0000CC"/>
                </a:solidFill>
              </a:rPr>
              <a:t>))</a:t>
            </a:r>
          </a:p>
          <a:p>
            <a:r>
              <a:rPr lang="uk-UA" sz="1700" dirty="0" smtClean="0">
                <a:solidFill>
                  <a:srgbClr val="0000CC"/>
                </a:solidFill>
              </a:rPr>
              <a:t>                  </a:t>
            </a:r>
            <a:r>
              <a:rPr lang="en-US" sz="1700" dirty="0" smtClean="0">
                <a:solidFill>
                  <a:srgbClr val="0000CC"/>
                </a:solidFill>
              </a:rPr>
              <a:t>(</a:t>
            </a:r>
            <a:r>
              <a:rPr lang="en-US" sz="1700" dirty="0">
                <a:solidFill>
                  <a:srgbClr val="0000CC"/>
                </a:solidFill>
              </a:rPr>
              <a:t>if (= (length </a:t>
            </a:r>
            <a:r>
              <a:rPr lang="en-US" sz="1700" dirty="0" err="1">
                <a:solidFill>
                  <a:srgbClr val="0000CC"/>
                </a:solidFill>
              </a:rPr>
              <a:t>args</a:t>
            </a:r>
            <a:r>
              <a:rPr lang="en-US" sz="1700" dirty="0">
                <a:solidFill>
                  <a:srgbClr val="0000CC"/>
                </a:solidFill>
              </a:rPr>
              <a:t>) 2)</a:t>
            </a:r>
          </a:p>
          <a:p>
            <a:r>
              <a:rPr lang="uk-UA" sz="1700" dirty="0" smtClean="0">
                <a:solidFill>
                  <a:srgbClr val="0000CC"/>
                </a:solidFill>
              </a:rPr>
              <a:t>                       </a:t>
            </a:r>
            <a:r>
              <a:rPr lang="en-US" sz="1700" dirty="0" smtClean="0">
                <a:solidFill>
                  <a:srgbClr val="0000CC"/>
                </a:solidFill>
              </a:rPr>
              <a:t>(</a:t>
            </a:r>
            <a:r>
              <a:rPr lang="en-US" sz="1700" dirty="0">
                <a:solidFill>
                  <a:srgbClr val="0000CC"/>
                </a:solidFill>
              </a:rPr>
              <a:t>let ((type1 (car type-tags))</a:t>
            </a:r>
          </a:p>
          <a:p>
            <a:r>
              <a:rPr lang="uk-UA" sz="1700" dirty="0" smtClean="0">
                <a:solidFill>
                  <a:srgbClr val="0000CC"/>
                </a:solidFill>
              </a:rPr>
              <a:t>                              </a:t>
            </a:r>
            <a:r>
              <a:rPr lang="en-US" sz="1700" dirty="0" smtClean="0">
                <a:solidFill>
                  <a:srgbClr val="0000CC"/>
                </a:solidFill>
              </a:rPr>
              <a:t>(</a:t>
            </a:r>
            <a:r>
              <a:rPr lang="en-US" sz="1700" dirty="0">
                <a:solidFill>
                  <a:srgbClr val="0000CC"/>
                </a:solidFill>
              </a:rPr>
              <a:t>type2 (</a:t>
            </a:r>
            <a:r>
              <a:rPr lang="en-US" sz="1700" dirty="0" err="1">
                <a:solidFill>
                  <a:srgbClr val="0000CC"/>
                </a:solidFill>
              </a:rPr>
              <a:t>cadr</a:t>
            </a:r>
            <a:r>
              <a:rPr lang="en-US" sz="1700" dirty="0">
                <a:solidFill>
                  <a:srgbClr val="0000CC"/>
                </a:solidFill>
              </a:rPr>
              <a:t> type-tags))</a:t>
            </a:r>
          </a:p>
          <a:p>
            <a:r>
              <a:rPr lang="uk-UA" sz="1700" dirty="0" smtClean="0">
                <a:solidFill>
                  <a:srgbClr val="0000CC"/>
                </a:solidFill>
              </a:rPr>
              <a:t>                              </a:t>
            </a:r>
            <a:r>
              <a:rPr lang="en-US" sz="1700" dirty="0" smtClean="0">
                <a:solidFill>
                  <a:srgbClr val="0000CC"/>
                </a:solidFill>
              </a:rPr>
              <a:t>(</a:t>
            </a:r>
            <a:r>
              <a:rPr lang="en-US" sz="1700" dirty="0">
                <a:solidFill>
                  <a:srgbClr val="0000CC"/>
                </a:solidFill>
              </a:rPr>
              <a:t>a1 (car </a:t>
            </a:r>
            <a:r>
              <a:rPr lang="en-US" sz="1700" dirty="0" err="1">
                <a:solidFill>
                  <a:srgbClr val="0000CC"/>
                </a:solidFill>
              </a:rPr>
              <a:t>args</a:t>
            </a:r>
            <a:r>
              <a:rPr lang="en-US" sz="1700" dirty="0">
                <a:solidFill>
                  <a:srgbClr val="0000CC"/>
                </a:solidFill>
              </a:rPr>
              <a:t>))</a:t>
            </a:r>
          </a:p>
          <a:p>
            <a:r>
              <a:rPr lang="uk-UA" sz="1700" dirty="0" smtClean="0">
                <a:solidFill>
                  <a:srgbClr val="0000CC"/>
                </a:solidFill>
              </a:rPr>
              <a:t>                              </a:t>
            </a:r>
            <a:r>
              <a:rPr lang="en-US" sz="1700" dirty="0" smtClean="0">
                <a:solidFill>
                  <a:srgbClr val="0000CC"/>
                </a:solidFill>
              </a:rPr>
              <a:t>(</a:t>
            </a:r>
            <a:r>
              <a:rPr lang="en-US" sz="1700" dirty="0">
                <a:solidFill>
                  <a:srgbClr val="0000CC"/>
                </a:solidFill>
              </a:rPr>
              <a:t>a2 (</a:t>
            </a:r>
            <a:r>
              <a:rPr lang="en-US" sz="1700" dirty="0" err="1">
                <a:solidFill>
                  <a:srgbClr val="0000CC"/>
                </a:solidFill>
              </a:rPr>
              <a:t>cadr</a:t>
            </a:r>
            <a:r>
              <a:rPr lang="en-US" sz="1700" dirty="0">
                <a:solidFill>
                  <a:srgbClr val="0000CC"/>
                </a:solidFill>
              </a:rPr>
              <a:t> </a:t>
            </a:r>
            <a:r>
              <a:rPr lang="en-US" sz="1700" dirty="0" err="1">
                <a:solidFill>
                  <a:srgbClr val="0000CC"/>
                </a:solidFill>
              </a:rPr>
              <a:t>args</a:t>
            </a:r>
            <a:r>
              <a:rPr lang="en-US" sz="1700" dirty="0">
                <a:solidFill>
                  <a:srgbClr val="0000CC"/>
                </a:solidFill>
              </a:rPr>
              <a:t>)))</a:t>
            </a:r>
          </a:p>
          <a:p>
            <a:r>
              <a:rPr lang="uk-UA" sz="1700" dirty="0" smtClean="0">
                <a:solidFill>
                  <a:srgbClr val="0000CC"/>
                </a:solidFill>
              </a:rPr>
              <a:t>                      </a:t>
            </a:r>
            <a:r>
              <a:rPr lang="en-US" sz="1700" dirty="0" smtClean="0">
                <a:solidFill>
                  <a:srgbClr val="0000CC"/>
                </a:solidFill>
              </a:rPr>
              <a:t>(</a:t>
            </a:r>
            <a:r>
              <a:rPr lang="en-US" sz="1700" dirty="0">
                <a:solidFill>
                  <a:srgbClr val="0000CC"/>
                </a:solidFill>
              </a:rPr>
              <a:t>let ((t1-&gt;t2 (get-coercion type1 type2))</a:t>
            </a:r>
          </a:p>
          <a:p>
            <a:r>
              <a:rPr lang="uk-UA" sz="1700" dirty="0" smtClean="0">
                <a:solidFill>
                  <a:srgbClr val="0000CC"/>
                </a:solidFill>
              </a:rPr>
              <a:t>                              </a:t>
            </a:r>
            <a:r>
              <a:rPr lang="fr-FR" sz="1700" dirty="0" smtClean="0">
                <a:solidFill>
                  <a:srgbClr val="0000CC"/>
                </a:solidFill>
              </a:rPr>
              <a:t>(</a:t>
            </a:r>
            <a:r>
              <a:rPr lang="fr-FR" sz="1700" dirty="0">
                <a:solidFill>
                  <a:srgbClr val="0000CC"/>
                </a:solidFill>
              </a:rPr>
              <a:t>t2-&gt;t1 (get-coercion type2 type1)))</a:t>
            </a:r>
          </a:p>
          <a:p>
            <a:r>
              <a:rPr lang="uk-UA" sz="1700" dirty="0" smtClean="0">
                <a:solidFill>
                  <a:srgbClr val="0000CC"/>
                </a:solidFill>
              </a:rPr>
              <a:t>                        </a:t>
            </a:r>
            <a:r>
              <a:rPr lang="en-US" sz="1700" dirty="0" smtClean="0">
                <a:solidFill>
                  <a:srgbClr val="0000CC"/>
                </a:solidFill>
              </a:rPr>
              <a:t>(</a:t>
            </a:r>
            <a:r>
              <a:rPr lang="en-US" sz="1700" dirty="0" err="1">
                <a:solidFill>
                  <a:srgbClr val="0000CC"/>
                </a:solidFill>
              </a:rPr>
              <a:t>cond</a:t>
            </a:r>
            <a:r>
              <a:rPr lang="en-US" sz="1700" dirty="0">
                <a:solidFill>
                  <a:srgbClr val="0000CC"/>
                </a:solidFill>
              </a:rPr>
              <a:t> (t1-&gt;t2</a:t>
            </a:r>
          </a:p>
          <a:p>
            <a:r>
              <a:rPr lang="uk-UA" sz="1700" dirty="0" smtClean="0">
                <a:solidFill>
                  <a:srgbClr val="0000CC"/>
                </a:solidFill>
              </a:rPr>
              <a:t>                                   </a:t>
            </a:r>
            <a:r>
              <a:rPr lang="en-US" sz="1700" dirty="0" smtClean="0">
                <a:solidFill>
                  <a:srgbClr val="0000CC"/>
                </a:solidFill>
              </a:rPr>
              <a:t>(</a:t>
            </a:r>
            <a:r>
              <a:rPr lang="en-US" sz="1700" dirty="0">
                <a:solidFill>
                  <a:srgbClr val="0000CC"/>
                </a:solidFill>
              </a:rPr>
              <a:t>apply-generic op (t1-&gt;t2 a1) a2))</a:t>
            </a:r>
          </a:p>
          <a:p>
            <a:r>
              <a:rPr lang="uk-UA" sz="1700" dirty="0" smtClean="0">
                <a:solidFill>
                  <a:srgbClr val="0000CC"/>
                </a:solidFill>
              </a:rPr>
              <a:t>                                   </a:t>
            </a:r>
            <a:r>
              <a:rPr lang="en-US" sz="1700" dirty="0" smtClean="0">
                <a:solidFill>
                  <a:srgbClr val="0000CC"/>
                </a:solidFill>
              </a:rPr>
              <a:t>(</a:t>
            </a:r>
            <a:r>
              <a:rPr lang="en-US" sz="1700" dirty="0">
                <a:solidFill>
                  <a:srgbClr val="0000CC"/>
                </a:solidFill>
              </a:rPr>
              <a:t>t2-&gt;t1</a:t>
            </a:r>
          </a:p>
          <a:p>
            <a:r>
              <a:rPr lang="uk-UA" sz="1700" dirty="0" smtClean="0">
                <a:solidFill>
                  <a:srgbClr val="0000CC"/>
                </a:solidFill>
              </a:rPr>
              <a:t>                                    </a:t>
            </a:r>
            <a:r>
              <a:rPr lang="en-US" sz="1700" dirty="0" smtClean="0">
                <a:solidFill>
                  <a:srgbClr val="0000CC"/>
                </a:solidFill>
              </a:rPr>
              <a:t>(</a:t>
            </a:r>
            <a:r>
              <a:rPr lang="en-US" sz="1700" dirty="0">
                <a:solidFill>
                  <a:srgbClr val="0000CC"/>
                </a:solidFill>
              </a:rPr>
              <a:t>apply-generic op a1 (t2-&gt;t1 a2)))</a:t>
            </a:r>
          </a:p>
          <a:p>
            <a:r>
              <a:rPr lang="uk-UA" sz="1700" dirty="0" smtClean="0">
                <a:solidFill>
                  <a:srgbClr val="0000CC"/>
                </a:solidFill>
              </a:rPr>
              <a:t>                                    </a:t>
            </a:r>
            <a:r>
              <a:rPr lang="en-US" sz="1700" dirty="0" smtClean="0">
                <a:solidFill>
                  <a:srgbClr val="0000CC"/>
                </a:solidFill>
              </a:rPr>
              <a:t>(</a:t>
            </a:r>
            <a:r>
              <a:rPr lang="en-US" sz="1700" dirty="0">
                <a:solidFill>
                  <a:srgbClr val="0000CC"/>
                </a:solidFill>
              </a:rPr>
              <a:t>else</a:t>
            </a:r>
          </a:p>
          <a:p>
            <a:r>
              <a:rPr lang="ru-RU" sz="1700" dirty="0" smtClean="0">
                <a:solidFill>
                  <a:srgbClr val="0000CC"/>
                </a:solidFill>
              </a:rPr>
              <a:t>                                         (</a:t>
            </a:r>
            <a:r>
              <a:rPr lang="ru-RU" sz="1700" dirty="0" err="1">
                <a:solidFill>
                  <a:srgbClr val="0000CC"/>
                </a:solidFill>
              </a:rPr>
              <a:t>error</a:t>
            </a:r>
            <a:r>
              <a:rPr lang="ru-RU" sz="1700" dirty="0">
                <a:solidFill>
                  <a:srgbClr val="0000CC"/>
                </a:solidFill>
              </a:rPr>
              <a:t> "</a:t>
            </a:r>
            <a:r>
              <a:rPr lang="ru-RU" sz="1700" dirty="0" smtClean="0">
                <a:solidFill>
                  <a:srgbClr val="0000CC"/>
                </a:solidFill>
              </a:rPr>
              <a:t>Нема методу </a:t>
            </a:r>
            <a:r>
              <a:rPr lang="ru-RU" sz="1700" dirty="0">
                <a:solidFill>
                  <a:srgbClr val="0000CC"/>
                </a:solidFill>
              </a:rPr>
              <a:t>для </a:t>
            </a:r>
            <a:r>
              <a:rPr lang="ru-RU" sz="1700" dirty="0" err="1" smtClean="0">
                <a:solidFill>
                  <a:srgbClr val="0000CC"/>
                </a:solidFill>
              </a:rPr>
              <a:t>цих</a:t>
            </a:r>
            <a:r>
              <a:rPr lang="ru-RU" sz="1700" dirty="0" smtClean="0">
                <a:solidFill>
                  <a:srgbClr val="0000CC"/>
                </a:solidFill>
              </a:rPr>
              <a:t> </a:t>
            </a:r>
            <a:r>
              <a:rPr lang="ru-RU" sz="1700" dirty="0" err="1" smtClean="0">
                <a:solidFill>
                  <a:srgbClr val="0000CC"/>
                </a:solidFill>
              </a:rPr>
              <a:t>типів</a:t>
            </a:r>
            <a:r>
              <a:rPr lang="ru-RU" sz="1700" dirty="0">
                <a:solidFill>
                  <a:srgbClr val="0000CC"/>
                </a:solidFill>
              </a:rPr>
              <a:t>"</a:t>
            </a:r>
          </a:p>
          <a:p>
            <a:r>
              <a:rPr lang="uk-UA" sz="1700" dirty="0" smtClean="0">
                <a:solidFill>
                  <a:srgbClr val="0000CC"/>
                </a:solidFill>
              </a:rPr>
              <a:t>                                                     </a:t>
            </a:r>
            <a:r>
              <a:rPr lang="en-US" sz="1700" dirty="0" smtClean="0">
                <a:solidFill>
                  <a:srgbClr val="0000CC"/>
                </a:solidFill>
              </a:rPr>
              <a:t>(</a:t>
            </a:r>
            <a:r>
              <a:rPr lang="en-US" sz="1700" dirty="0">
                <a:solidFill>
                  <a:srgbClr val="0000CC"/>
                </a:solidFill>
              </a:rPr>
              <a:t>list op type-tags))))))</a:t>
            </a:r>
          </a:p>
          <a:p>
            <a:r>
              <a:rPr lang="ru-RU" sz="1700" dirty="0" smtClean="0">
                <a:solidFill>
                  <a:srgbClr val="0000CC"/>
                </a:solidFill>
              </a:rPr>
              <a:t>      (</a:t>
            </a:r>
            <a:r>
              <a:rPr lang="ru-RU" sz="1700" dirty="0" err="1">
                <a:solidFill>
                  <a:srgbClr val="0000CC"/>
                </a:solidFill>
              </a:rPr>
              <a:t>error</a:t>
            </a:r>
            <a:r>
              <a:rPr lang="ru-RU" sz="1700" dirty="0">
                <a:solidFill>
                  <a:srgbClr val="0000CC"/>
                </a:solidFill>
              </a:rPr>
              <a:t> </a:t>
            </a:r>
            <a:r>
              <a:rPr lang="ru-RU" sz="1700" dirty="0" smtClean="0">
                <a:solidFill>
                  <a:srgbClr val="0000CC"/>
                </a:solidFill>
              </a:rPr>
              <a:t>"</a:t>
            </a:r>
            <a:r>
              <a:rPr lang="ru-RU" sz="1700" dirty="0">
                <a:solidFill>
                  <a:srgbClr val="0000CC"/>
                </a:solidFill>
              </a:rPr>
              <a:t> Нема методу для </a:t>
            </a:r>
            <a:r>
              <a:rPr lang="ru-RU" sz="1700" dirty="0" err="1">
                <a:solidFill>
                  <a:srgbClr val="0000CC"/>
                </a:solidFill>
              </a:rPr>
              <a:t>цих</a:t>
            </a:r>
            <a:r>
              <a:rPr lang="ru-RU" sz="1700" dirty="0">
                <a:solidFill>
                  <a:srgbClr val="0000CC"/>
                </a:solidFill>
              </a:rPr>
              <a:t> </a:t>
            </a:r>
            <a:r>
              <a:rPr lang="ru-RU" sz="1700" dirty="0" err="1">
                <a:solidFill>
                  <a:srgbClr val="0000CC"/>
                </a:solidFill>
              </a:rPr>
              <a:t>типів</a:t>
            </a:r>
            <a:r>
              <a:rPr lang="ru-RU" sz="1700" dirty="0">
                <a:solidFill>
                  <a:srgbClr val="0000CC"/>
                </a:solidFill>
              </a:rPr>
              <a:t> </a:t>
            </a:r>
            <a:r>
              <a:rPr lang="ru-RU" sz="1700" dirty="0" smtClean="0">
                <a:solidFill>
                  <a:srgbClr val="0000CC"/>
                </a:solidFill>
              </a:rPr>
              <a:t>"</a:t>
            </a:r>
            <a:endParaRPr lang="ru-RU" sz="1700" dirty="0">
              <a:solidFill>
                <a:srgbClr val="0000CC"/>
              </a:solidFill>
            </a:endParaRPr>
          </a:p>
          <a:p>
            <a:r>
              <a:rPr lang="uk-UA" sz="1700" dirty="0" smtClean="0">
                <a:solidFill>
                  <a:srgbClr val="0000CC"/>
                </a:solidFill>
              </a:rPr>
              <a:t>                   </a:t>
            </a:r>
            <a:r>
              <a:rPr lang="en-US" sz="1700" dirty="0" smtClean="0">
                <a:solidFill>
                  <a:srgbClr val="0000CC"/>
                </a:solidFill>
              </a:rPr>
              <a:t>(</a:t>
            </a:r>
            <a:r>
              <a:rPr lang="en-US" sz="1700" dirty="0">
                <a:solidFill>
                  <a:srgbClr val="0000CC"/>
                </a:solidFill>
              </a:rPr>
              <a:t>list op type-tags)))))))</a:t>
            </a:r>
            <a:endParaRPr lang="uk-UA" sz="1700" dirty="0">
              <a:solidFill>
                <a:srgbClr val="0000CC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51463" y="0"/>
            <a:ext cx="54292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200" b="1" dirty="0" smtClean="0"/>
              <a:t>Процедура приведення типів</a:t>
            </a:r>
            <a:endParaRPr lang="uk-UA" sz="3200" b="1" dirty="0"/>
          </a:p>
        </p:txBody>
      </p:sp>
    </p:spTree>
    <p:extLst>
      <p:ext uri="{BB962C8B-B14F-4D97-AF65-F5344CB8AC3E}">
        <p14:creationId xmlns:p14="http://schemas.microsoft.com/office/powerpoint/2010/main" val="42551033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294057" y="0"/>
            <a:ext cx="479432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3200" b="1" dirty="0"/>
              <a:t>Арифметика </a:t>
            </a:r>
            <a:r>
              <a:rPr lang="uk-UA" sz="3200" b="1" dirty="0" smtClean="0"/>
              <a:t>многочленів</a:t>
            </a:r>
            <a:endParaRPr lang="uk-UA" sz="32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67990" y="1008284"/>
            <a:ext cx="863104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/>
              <a:t>Ми визначаємо многочлен як </a:t>
            </a:r>
            <a:r>
              <a:rPr lang="uk-UA" dirty="0" smtClean="0"/>
              <a:t>суму термів</a:t>
            </a:r>
            <a:r>
              <a:rPr lang="uk-UA" dirty="0"/>
              <a:t>, кожен з яких представляє собою або коефіцієнт, або </a:t>
            </a:r>
            <a:r>
              <a:rPr lang="uk-UA" dirty="0" smtClean="0"/>
              <a:t>змінну, зведену </a:t>
            </a:r>
            <a:r>
              <a:rPr lang="uk-UA" dirty="0"/>
              <a:t>в ступінь, або </a:t>
            </a:r>
            <a:r>
              <a:rPr lang="uk-UA" dirty="0" smtClean="0"/>
              <a:t>добуток того та </a:t>
            </a:r>
            <a:r>
              <a:rPr lang="uk-UA" dirty="0"/>
              <a:t>іншого. </a:t>
            </a:r>
            <a:endParaRPr lang="uk-UA" dirty="0" smtClean="0"/>
          </a:p>
          <a:p>
            <a:r>
              <a:rPr lang="uk-UA" dirty="0" smtClean="0"/>
              <a:t>Коефіцієнт визначається як алгебраїчний вираз, незалежний </a:t>
            </a:r>
            <a:r>
              <a:rPr lang="uk-UA" dirty="0"/>
              <a:t>від змінної </a:t>
            </a:r>
            <a:r>
              <a:rPr lang="uk-UA" dirty="0" smtClean="0"/>
              <a:t>многочлена.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170878" y="2023046"/>
            <a:ext cx="674648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smtClean="0"/>
              <a:t>Наприклад,</a:t>
            </a:r>
            <a:endParaRPr lang="uk-UA" dirty="0"/>
          </a:p>
          <a:p>
            <a:pPr algn="ctr"/>
            <a:r>
              <a:rPr lang="en-US" dirty="0"/>
              <a:t>5x</a:t>
            </a:r>
            <a:r>
              <a:rPr lang="en-US" baseline="30000" dirty="0"/>
              <a:t>2</a:t>
            </a:r>
            <a:r>
              <a:rPr lang="en-US" dirty="0"/>
              <a:t> + 3x + 7</a:t>
            </a:r>
          </a:p>
          <a:p>
            <a:r>
              <a:rPr lang="ru-RU" dirty="0" smtClean="0"/>
              <a:t>є </a:t>
            </a:r>
            <a:r>
              <a:rPr lang="ru-RU" dirty="0" err="1" smtClean="0"/>
              <a:t>простий</a:t>
            </a:r>
            <a:r>
              <a:rPr lang="ru-RU" dirty="0" smtClean="0"/>
              <a:t> </a:t>
            </a:r>
            <a:r>
              <a:rPr lang="ru-RU" dirty="0"/>
              <a:t>многочлен </a:t>
            </a:r>
            <a:r>
              <a:rPr lang="ru-RU" dirty="0" err="1" smtClean="0"/>
              <a:t>зі</a:t>
            </a:r>
            <a:r>
              <a:rPr lang="ru-RU" dirty="0" smtClean="0"/>
              <a:t> </a:t>
            </a:r>
            <a:r>
              <a:rPr lang="ru-RU" dirty="0" err="1" smtClean="0"/>
              <a:t>змінною</a:t>
            </a:r>
            <a:r>
              <a:rPr lang="ru-RU" dirty="0" smtClean="0"/>
              <a:t> </a:t>
            </a:r>
            <a:r>
              <a:rPr lang="ru-RU" dirty="0"/>
              <a:t>x, </a:t>
            </a:r>
          </a:p>
          <a:p>
            <a:pPr algn="ctr"/>
            <a:r>
              <a:rPr lang="en-US" dirty="0"/>
              <a:t>(y</a:t>
            </a:r>
            <a:r>
              <a:rPr lang="en-US" baseline="30000" dirty="0"/>
              <a:t>2</a:t>
            </a:r>
            <a:r>
              <a:rPr lang="en-US" dirty="0"/>
              <a:t> + 1)x</a:t>
            </a:r>
            <a:r>
              <a:rPr lang="en-US" baseline="30000" dirty="0"/>
              <a:t>3</a:t>
            </a:r>
            <a:r>
              <a:rPr lang="en-US" dirty="0"/>
              <a:t> + (2y)x + 1</a:t>
            </a:r>
          </a:p>
          <a:p>
            <a:r>
              <a:rPr lang="ru-RU" dirty="0" smtClean="0"/>
              <a:t>є многочлен </a:t>
            </a:r>
            <a:r>
              <a:rPr lang="ru-RU" dirty="0"/>
              <a:t>по x, коэффициенты которого — </a:t>
            </a:r>
            <a:r>
              <a:rPr lang="ru-RU" dirty="0" err="1" smtClean="0"/>
              <a:t>многочлени</a:t>
            </a:r>
            <a:r>
              <a:rPr lang="ru-RU" dirty="0" smtClean="0"/>
              <a:t> по у</a:t>
            </a:r>
            <a:endParaRPr lang="uk-UA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89930" y="3592919"/>
            <a:ext cx="87091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Нехай, многочлен буде </a:t>
            </a:r>
            <a:r>
              <a:rPr lang="ru-RU" dirty="0" err="1"/>
              <a:t>певною</a:t>
            </a:r>
            <a:r>
              <a:rPr lang="ru-RU" dirty="0"/>
              <a:t> </a:t>
            </a:r>
            <a:r>
              <a:rPr lang="ru-RU" dirty="0" err="1"/>
              <a:t>синтаксичною</a:t>
            </a:r>
            <a:r>
              <a:rPr lang="ru-RU" dirty="0"/>
              <a:t> формою, </a:t>
            </a:r>
            <a:r>
              <a:rPr lang="ru-RU" dirty="0" smtClean="0"/>
              <a:t>а не </a:t>
            </a:r>
            <a:r>
              <a:rPr lang="ru-RU" dirty="0" err="1"/>
              <a:t>її</a:t>
            </a:r>
            <a:r>
              <a:rPr lang="ru-RU" dirty="0"/>
              <a:t> </a:t>
            </a:r>
            <a:r>
              <a:rPr lang="ru-RU" dirty="0" err="1"/>
              <a:t>математичним</a:t>
            </a:r>
            <a:r>
              <a:rPr lang="ru-RU" dirty="0"/>
              <a:t> </a:t>
            </a:r>
            <a:r>
              <a:rPr lang="ru-RU" dirty="0" err="1"/>
              <a:t>значенням</a:t>
            </a:r>
            <a:r>
              <a:rPr lang="ru-RU" dirty="0"/>
              <a:t>.</a:t>
            </a:r>
            <a:endParaRPr lang="uk-UA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89930" y="4423227"/>
            <a:ext cx="834111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smtClean="0"/>
              <a:t>Будемо </a:t>
            </a:r>
            <a:r>
              <a:rPr lang="uk-UA" dirty="0"/>
              <a:t>представляти </a:t>
            </a:r>
            <a:r>
              <a:rPr lang="uk-UA" dirty="0" smtClean="0"/>
              <a:t>многочлени </a:t>
            </a:r>
            <a:r>
              <a:rPr lang="uk-UA" dirty="0"/>
              <a:t>у вигляді структури даних під назвою </a:t>
            </a:r>
            <a:r>
              <a:rPr lang="uk-UA" dirty="0" err="1">
                <a:solidFill>
                  <a:srgbClr val="0000CC"/>
                </a:solidFill>
              </a:rPr>
              <a:t>poly</a:t>
            </a:r>
            <a:r>
              <a:rPr lang="uk-UA" dirty="0"/>
              <a:t>, яка складається із змінної і набору термів. </a:t>
            </a:r>
            <a:endParaRPr lang="uk-UA" dirty="0" smtClean="0"/>
          </a:p>
          <a:p>
            <a:r>
              <a:rPr lang="uk-UA" dirty="0" smtClean="0"/>
              <a:t>Припускаємо</a:t>
            </a:r>
            <a:r>
              <a:rPr lang="uk-UA" dirty="0"/>
              <a:t>, що </a:t>
            </a:r>
            <a:r>
              <a:rPr lang="uk-UA" dirty="0" smtClean="0"/>
              <a:t>існують </a:t>
            </a:r>
            <a:r>
              <a:rPr lang="uk-UA" dirty="0"/>
              <a:t>селектори </a:t>
            </a:r>
            <a:r>
              <a:rPr lang="uk-UA" dirty="0" err="1">
                <a:solidFill>
                  <a:srgbClr val="0000CC"/>
                </a:solidFill>
              </a:rPr>
              <a:t>variable</a:t>
            </a:r>
            <a:r>
              <a:rPr lang="uk-UA" dirty="0">
                <a:solidFill>
                  <a:srgbClr val="0000CC"/>
                </a:solidFill>
              </a:rPr>
              <a:t> </a:t>
            </a:r>
            <a:r>
              <a:rPr lang="uk-UA" dirty="0"/>
              <a:t>і </a:t>
            </a:r>
            <a:r>
              <a:rPr lang="uk-UA" dirty="0" err="1">
                <a:solidFill>
                  <a:srgbClr val="0000CC"/>
                </a:solidFill>
              </a:rPr>
              <a:t>term-list</a:t>
            </a:r>
            <a:r>
              <a:rPr lang="uk-UA" dirty="0"/>
              <a:t>, які отримують з </a:t>
            </a:r>
            <a:r>
              <a:rPr lang="uk-UA" dirty="0" err="1">
                <a:solidFill>
                  <a:srgbClr val="0000CC"/>
                </a:solidFill>
              </a:rPr>
              <a:t>poly</a:t>
            </a:r>
            <a:r>
              <a:rPr lang="uk-UA" dirty="0">
                <a:solidFill>
                  <a:srgbClr val="0000CC"/>
                </a:solidFill>
              </a:rPr>
              <a:t> </a:t>
            </a:r>
            <a:r>
              <a:rPr lang="uk-UA" dirty="0"/>
              <a:t>ці дані, і конструктор </a:t>
            </a:r>
            <a:r>
              <a:rPr lang="uk-UA" dirty="0" err="1">
                <a:solidFill>
                  <a:srgbClr val="0000CC"/>
                </a:solidFill>
              </a:rPr>
              <a:t>make-poly</a:t>
            </a:r>
            <a:r>
              <a:rPr lang="uk-UA" dirty="0">
                <a:solidFill>
                  <a:srgbClr val="0000CC"/>
                </a:solidFill>
              </a:rPr>
              <a:t>,</a:t>
            </a:r>
            <a:r>
              <a:rPr lang="uk-UA" dirty="0"/>
              <a:t> який збирає </a:t>
            </a:r>
            <a:r>
              <a:rPr lang="uk-UA" dirty="0" err="1">
                <a:solidFill>
                  <a:srgbClr val="0000CC"/>
                </a:solidFill>
              </a:rPr>
              <a:t>poly</a:t>
            </a:r>
            <a:r>
              <a:rPr lang="uk-UA" dirty="0">
                <a:solidFill>
                  <a:srgbClr val="0000CC"/>
                </a:solidFill>
              </a:rPr>
              <a:t> </a:t>
            </a:r>
            <a:r>
              <a:rPr lang="uk-UA" dirty="0"/>
              <a:t>з змінної і списку термів. </a:t>
            </a:r>
            <a:endParaRPr lang="uk-UA" dirty="0" smtClean="0"/>
          </a:p>
          <a:p>
            <a:r>
              <a:rPr lang="uk-UA" dirty="0" smtClean="0"/>
              <a:t>Змінна буде </a:t>
            </a:r>
            <a:r>
              <a:rPr lang="uk-UA" dirty="0"/>
              <a:t>просто </a:t>
            </a:r>
            <a:r>
              <a:rPr lang="uk-UA" dirty="0" smtClean="0"/>
              <a:t>символом. </a:t>
            </a:r>
          </a:p>
          <a:p>
            <a:r>
              <a:rPr lang="uk-UA" dirty="0" smtClean="0"/>
              <a:t>Наступні </a:t>
            </a:r>
            <a:r>
              <a:rPr lang="uk-UA" dirty="0"/>
              <a:t>процедури визначають додавання і множення многочленів</a:t>
            </a:r>
          </a:p>
        </p:txBody>
      </p:sp>
    </p:spTree>
    <p:extLst>
      <p:ext uri="{BB962C8B-B14F-4D97-AF65-F5344CB8AC3E}">
        <p14:creationId xmlns:p14="http://schemas.microsoft.com/office/powerpoint/2010/main" val="770286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294057" y="0"/>
            <a:ext cx="479432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3200" b="1" dirty="0"/>
              <a:t>Арифметика </a:t>
            </a:r>
            <a:r>
              <a:rPr lang="uk-UA" sz="3200" b="1" dirty="0" smtClean="0"/>
              <a:t>многочленів</a:t>
            </a:r>
            <a:endParaRPr lang="uk-UA" sz="32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037063" y="956751"/>
            <a:ext cx="6400800" cy="4247317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(define (add-poly p1 p2)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if (same-variable? (variable p1) (variable p2))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make-poly (variable p1)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          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add-terms (term-list p1)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                               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term-list p2)))</a:t>
            </a:r>
          </a:p>
          <a:p>
            <a:r>
              <a:rPr lang="ru-RU" dirty="0" smtClean="0">
                <a:solidFill>
                  <a:srgbClr val="0000CC"/>
                </a:solidFill>
              </a:rPr>
              <a:t>          (</a:t>
            </a:r>
            <a:r>
              <a:rPr lang="ru-RU" dirty="0" err="1">
                <a:solidFill>
                  <a:srgbClr val="0000CC"/>
                </a:solidFill>
              </a:rPr>
              <a:t>error</a:t>
            </a:r>
            <a:r>
              <a:rPr lang="ru-RU" dirty="0">
                <a:solidFill>
                  <a:srgbClr val="0000CC"/>
                </a:solidFill>
              </a:rPr>
              <a:t> "</a:t>
            </a:r>
            <a:r>
              <a:rPr lang="ru-RU" dirty="0" err="1" smtClean="0">
                <a:solidFill>
                  <a:srgbClr val="0000CC"/>
                </a:solidFill>
              </a:rPr>
              <a:t>Многочлени</a:t>
            </a:r>
            <a:r>
              <a:rPr lang="ru-RU" dirty="0" smtClean="0">
                <a:solidFill>
                  <a:srgbClr val="0000CC"/>
                </a:solidFill>
              </a:rPr>
              <a:t> </a:t>
            </a:r>
            <a:r>
              <a:rPr lang="ru-RU" dirty="0" err="1" smtClean="0">
                <a:solidFill>
                  <a:srgbClr val="0000CC"/>
                </a:solidFill>
              </a:rPr>
              <a:t>від</a:t>
            </a:r>
            <a:r>
              <a:rPr lang="ru-RU" dirty="0" smtClean="0">
                <a:solidFill>
                  <a:srgbClr val="0000CC"/>
                </a:solidFill>
              </a:rPr>
              <a:t> </a:t>
            </a:r>
            <a:r>
              <a:rPr lang="ru-RU" dirty="0" err="1" smtClean="0">
                <a:solidFill>
                  <a:srgbClr val="0000CC"/>
                </a:solidFill>
              </a:rPr>
              <a:t>різних</a:t>
            </a:r>
            <a:r>
              <a:rPr lang="ru-RU" dirty="0" smtClean="0">
                <a:solidFill>
                  <a:srgbClr val="0000CC"/>
                </a:solidFill>
              </a:rPr>
              <a:t> </a:t>
            </a:r>
            <a:r>
              <a:rPr lang="ru-RU" dirty="0" err="1" smtClean="0">
                <a:solidFill>
                  <a:srgbClr val="0000CC"/>
                </a:solidFill>
              </a:rPr>
              <a:t>змінних</a:t>
            </a:r>
            <a:r>
              <a:rPr lang="ru-RU" dirty="0" smtClean="0">
                <a:solidFill>
                  <a:srgbClr val="0000CC"/>
                </a:solidFill>
              </a:rPr>
              <a:t> </a:t>
            </a:r>
            <a:r>
              <a:rPr lang="ru-RU" dirty="0">
                <a:solidFill>
                  <a:srgbClr val="0000CC"/>
                </a:solidFill>
              </a:rPr>
              <a:t>-- ADD-POLY"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   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list p1 p2</a:t>
            </a:r>
            <a:r>
              <a:rPr lang="en-US" dirty="0" smtClean="0">
                <a:solidFill>
                  <a:srgbClr val="0000CC"/>
                </a:solidFill>
              </a:rPr>
              <a:t>))))</a:t>
            </a:r>
            <a:endParaRPr lang="uk-UA" dirty="0" smtClean="0">
              <a:solidFill>
                <a:srgbClr val="0000CC"/>
              </a:solidFill>
            </a:endParaRPr>
          </a:p>
          <a:p>
            <a:endParaRPr lang="uk-UA" dirty="0" smtClean="0">
              <a:solidFill>
                <a:srgbClr val="0000CC"/>
              </a:solidFill>
            </a:endParaRPr>
          </a:p>
          <a:p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define (</a:t>
            </a:r>
            <a:r>
              <a:rPr lang="en-US" dirty="0" err="1">
                <a:solidFill>
                  <a:srgbClr val="0000CC"/>
                </a:solidFill>
              </a:rPr>
              <a:t>mul</a:t>
            </a:r>
            <a:r>
              <a:rPr lang="en-US" dirty="0">
                <a:solidFill>
                  <a:srgbClr val="0000CC"/>
                </a:solidFill>
              </a:rPr>
              <a:t>-poly p1 p2)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if (same-variable? (variable p1) (variable p2))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make-poly (variable p1)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             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 err="1">
                <a:solidFill>
                  <a:srgbClr val="0000CC"/>
                </a:solidFill>
              </a:rPr>
              <a:t>mul</a:t>
            </a:r>
            <a:r>
              <a:rPr lang="en-US" dirty="0">
                <a:solidFill>
                  <a:srgbClr val="0000CC"/>
                </a:solidFill>
              </a:rPr>
              <a:t>-terms (term-list p1)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                                  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term-list p2)))</a:t>
            </a:r>
          </a:p>
          <a:p>
            <a:r>
              <a:rPr lang="ru-RU" dirty="0" smtClean="0">
                <a:solidFill>
                  <a:srgbClr val="0000CC"/>
                </a:solidFill>
              </a:rPr>
              <a:t>            (</a:t>
            </a:r>
            <a:r>
              <a:rPr lang="ru-RU" dirty="0" err="1">
                <a:solidFill>
                  <a:srgbClr val="0000CC"/>
                </a:solidFill>
              </a:rPr>
              <a:t>error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smtClean="0">
                <a:solidFill>
                  <a:srgbClr val="0000CC"/>
                </a:solidFill>
              </a:rPr>
              <a:t>"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>
                <a:solidFill>
                  <a:srgbClr val="0000CC"/>
                </a:solidFill>
              </a:rPr>
              <a:t>Многочлени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>
                <a:solidFill>
                  <a:srgbClr val="0000CC"/>
                </a:solidFill>
              </a:rPr>
              <a:t>від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>
                <a:solidFill>
                  <a:srgbClr val="0000CC"/>
                </a:solidFill>
              </a:rPr>
              <a:t>різних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>
                <a:solidFill>
                  <a:srgbClr val="0000CC"/>
                </a:solidFill>
              </a:rPr>
              <a:t>змінних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smtClean="0">
                <a:solidFill>
                  <a:srgbClr val="0000CC"/>
                </a:solidFill>
              </a:rPr>
              <a:t>-- </a:t>
            </a:r>
            <a:r>
              <a:rPr lang="ru-RU" dirty="0">
                <a:solidFill>
                  <a:srgbClr val="0000CC"/>
                </a:solidFill>
              </a:rPr>
              <a:t>MUL-POLY"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    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list p1 p2))))</a:t>
            </a:r>
            <a:endParaRPr lang="uk-UA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26752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56117" y="918200"/>
            <a:ext cx="890982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/>
              <a:t>Щоб включити многочлени до узагальненої </a:t>
            </a:r>
            <a:r>
              <a:rPr lang="uk-UA" dirty="0" smtClean="0"/>
              <a:t>арифметичної системи, </a:t>
            </a:r>
            <a:r>
              <a:rPr lang="uk-UA" dirty="0"/>
              <a:t>необхідно забезпечити їх мітками типу. </a:t>
            </a:r>
            <a:endParaRPr lang="uk-UA" dirty="0" smtClean="0"/>
          </a:p>
          <a:p>
            <a:r>
              <a:rPr lang="uk-UA" dirty="0" smtClean="0"/>
              <a:t>Будемо </a:t>
            </a:r>
            <a:r>
              <a:rPr lang="uk-UA" dirty="0"/>
              <a:t>користуватися міткою </a:t>
            </a:r>
            <a:r>
              <a:rPr lang="uk-UA" dirty="0" err="1">
                <a:solidFill>
                  <a:srgbClr val="0000CC"/>
                </a:solidFill>
              </a:rPr>
              <a:t>polynomial</a:t>
            </a:r>
            <a:r>
              <a:rPr lang="uk-UA" dirty="0">
                <a:solidFill>
                  <a:srgbClr val="0000CC"/>
                </a:solidFill>
              </a:rPr>
              <a:t> </a:t>
            </a:r>
            <a:r>
              <a:rPr lang="uk-UA" dirty="0" smtClean="0"/>
              <a:t>і вносити </a:t>
            </a:r>
            <a:r>
              <a:rPr lang="uk-UA" dirty="0"/>
              <a:t>відповідні операції над поміченими многочленами в таблицю операцій.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294057" y="0"/>
            <a:ext cx="479432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3200" b="1" dirty="0"/>
              <a:t>Арифметика </a:t>
            </a:r>
            <a:r>
              <a:rPr lang="uk-UA" sz="3200" b="1" dirty="0" smtClean="0"/>
              <a:t>многочленів</a:t>
            </a:r>
            <a:endParaRPr lang="uk-UA" sz="3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" y="2263259"/>
            <a:ext cx="4460488" cy="3416320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(define (install-polynomial-package)</a:t>
            </a:r>
          </a:p>
          <a:p>
            <a:r>
              <a:rPr lang="uk-UA" i="1" dirty="0">
                <a:solidFill>
                  <a:srgbClr val="0000CC"/>
                </a:solidFill>
              </a:rPr>
              <a:t>;; </a:t>
            </a:r>
            <a:r>
              <a:rPr lang="uk-UA" i="1" dirty="0" smtClean="0">
                <a:solidFill>
                  <a:srgbClr val="0000CC"/>
                </a:solidFill>
              </a:rPr>
              <a:t>внутрішні процедури</a:t>
            </a:r>
            <a:endParaRPr lang="uk-UA" i="1" dirty="0">
              <a:solidFill>
                <a:srgbClr val="0000CC"/>
              </a:solidFill>
            </a:endParaRPr>
          </a:p>
          <a:p>
            <a:r>
              <a:rPr lang="uk-UA" i="1" dirty="0">
                <a:solidFill>
                  <a:srgbClr val="0000CC"/>
                </a:solidFill>
              </a:rPr>
              <a:t>;; </a:t>
            </a:r>
            <a:r>
              <a:rPr lang="uk-UA" i="1" dirty="0" smtClean="0">
                <a:solidFill>
                  <a:srgbClr val="0000CC"/>
                </a:solidFill>
              </a:rPr>
              <a:t>представлення </a:t>
            </a:r>
            <a:r>
              <a:rPr lang="en-US" i="1" dirty="0">
                <a:solidFill>
                  <a:srgbClr val="0000CC"/>
                </a:solidFill>
              </a:rPr>
              <a:t>poly</a:t>
            </a:r>
          </a:p>
          <a:p>
            <a:r>
              <a:rPr lang="en-US" dirty="0">
                <a:solidFill>
                  <a:srgbClr val="0000CC"/>
                </a:solidFill>
              </a:rPr>
              <a:t>(define (make-poly variable term-list)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cons variable term-list</a:t>
            </a:r>
            <a:r>
              <a:rPr lang="en-US" dirty="0" smtClean="0">
                <a:solidFill>
                  <a:srgbClr val="0000CC"/>
                </a:solidFill>
              </a:rPr>
              <a:t>))</a:t>
            </a:r>
            <a:endParaRPr lang="uk-UA" dirty="0" smtClean="0">
              <a:solidFill>
                <a:srgbClr val="0000CC"/>
              </a:solidFill>
            </a:endParaRPr>
          </a:p>
          <a:p>
            <a:r>
              <a:rPr lang="en-US" dirty="0">
                <a:solidFill>
                  <a:srgbClr val="0000CC"/>
                </a:solidFill>
              </a:rPr>
              <a:t>(define (variable p) (car p))</a:t>
            </a:r>
          </a:p>
          <a:p>
            <a:r>
              <a:rPr lang="en-US" dirty="0">
                <a:solidFill>
                  <a:srgbClr val="0000CC"/>
                </a:solidFill>
              </a:rPr>
              <a:t>(define (term-list p) (</a:t>
            </a:r>
            <a:r>
              <a:rPr lang="en-US" dirty="0" err="1">
                <a:solidFill>
                  <a:srgbClr val="0000CC"/>
                </a:solidFill>
              </a:rPr>
              <a:t>cdr</a:t>
            </a:r>
            <a:r>
              <a:rPr lang="en-US" dirty="0">
                <a:solidFill>
                  <a:srgbClr val="0000CC"/>
                </a:solidFill>
              </a:rPr>
              <a:t> p))</a:t>
            </a:r>
          </a:p>
          <a:p>
            <a:r>
              <a:rPr lang="ru-RU" i="1" dirty="0" smtClean="0">
                <a:solidFill>
                  <a:srgbClr val="0000CC"/>
                </a:solidFill>
              </a:rPr>
              <a:t>;; </a:t>
            </a:r>
            <a:r>
              <a:rPr lang="ru-RU" i="1" dirty="0" err="1" smtClean="0">
                <a:solidFill>
                  <a:srgbClr val="0000CC"/>
                </a:solidFill>
              </a:rPr>
              <a:t>представлення</a:t>
            </a:r>
            <a:r>
              <a:rPr lang="ru-RU" i="1" dirty="0" smtClean="0">
                <a:solidFill>
                  <a:srgbClr val="0000CC"/>
                </a:solidFill>
              </a:rPr>
              <a:t> </a:t>
            </a:r>
            <a:r>
              <a:rPr lang="ru-RU" i="1" dirty="0" err="1" smtClean="0">
                <a:solidFill>
                  <a:srgbClr val="0000CC"/>
                </a:solidFill>
              </a:rPr>
              <a:t>термів</a:t>
            </a:r>
            <a:r>
              <a:rPr lang="ru-RU" i="1" dirty="0" smtClean="0">
                <a:solidFill>
                  <a:srgbClr val="0000CC"/>
                </a:solidFill>
              </a:rPr>
              <a:t> і </a:t>
            </a:r>
            <a:r>
              <a:rPr lang="ru-RU" i="1" dirty="0" err="1" smtClean="0">
                <a:solidFill>
                  <a:srgbClr val="0000CC"/>
                </a:solidFill>
              </a:rPr>
              <a:t>списків</a:t>
            </a:r>
            <a:r>
              <a:rPr lang="ru-RU" i="1" dirty="0" smtClean="0">
                <a:solidFill>
                  <a:srgbClr val="0000CC"/>
                </a:solidFill>
              </a:rPr>
              <a:t> </a:t>
            </a:r>
            <a:r>
              <a:rPr lang="ru-RU" i="1" dirty="0" err="1" smtClean="0">
                <a:solidFill>
                  <a:srgbClr val="0000CC"/>
                </a:solidFill>
              </a:rPr>
              <a:t>термів</a:t>
            </a:r>
            <a:endParaRPr lang="ru-RU" i="1" dirty="0">
              <a:solidFill>
                <a:srgbClr val="0000CC"/>
              </a:solidFill>
            </a:endParaRPr>
          </a:p>
          <a:p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define (add-poly p1 p2) ... )</a:t>
            </a:r>
          </a:p>
          <a:p>
            <a:r>
              <a:rPr lang="uk-UA" dirty="0">
                <a:solidFill>
                  <a:srgbClr val="0000CC"/>
                </a:solidFill>
              </a:rPr>
              <a:t>;</a:t>
            </a:r>
            <a:r>
              <a:rPr lang="uk-UA" i="1" dirty="0" smtClean="0">
                <a:solidFill>
                  <a:srgbClr val="0000CC"/>
                </a:solidFill>
              </a:rPr>
              <a:t>процедури, якими користується </a:t>
            </a:r>
            <a:r>
              <a:rPr lang="en-US" dirty="0" smtClean="0">
                <a:solidFill>
                  <a:srgbClr val="0000CC"/>
                </a:solidFill>
              </a:rPr>
              <a:t>add-poly</a:t>
            </a:r>
            <a:endParaRPr lang="en-US" dirty="0">
              <a:solidFill>
                <a:srgbClr val="0000CC"/>
              </a:solidFill>
            </a:endParaRPr>
          </a:p>
          <a:p>
            <a:r>
              <a:rPr lang="en-US" dirty="0">
                <a:solidFill>
                  <a:srgbClr val="0000CC"/>
                </a:solidFill>
              </a:rPr>
              <a:t>(define (</a:t>
            </a:r>
            <a:r>
              <a:rPr lang="en-US" dirty="0" err="1">
                <a:solidFill>
                  <a:srgbClr val="0000CC"/>
                </a:solidFill>
              </a:rPr>
              <a:t>mul</a:t>
            </a:r>
            <a:r>
              <a:rPr lang="en-US" dirty="0">
                <a:solidFill>
                  <a:srgbClr val="0000CC"/>
                </a:solidFill>
              </a:rPr>
              <a:t>-poly p1 p2) ... 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;</a:t>
            </a:r>
            <a:r>
              <a:rPr lang="uk-UA" i="1" dirty="0">
                <a:solidFill>
                  <a:srgbClr val="0000CC"/>
                </a:solidFill>
              </a:rPr>
              <a:t> процедури, якими користується </a:t>
            </a:r>
            <a:r>
              <a:rPr lang="en-US" dirty="0" err="1" smtClean="0">
                <a:solidFill>
                  <a:srgbClr val="0000CC"/>
                </a:solidFill>
              </a:rPr>
              <a:t>mul</a:t>
            </a:r>
            <a:r>
              <a:rPr lang="en-US" dirty="0" smtClean="0">
                <a:solidFill>
                  <a:srgbClr val="0000CC"/>
                </a:solidFill>
              </a:rPr>
              <a:t>-poly</a:t>
            </a:r>
            <a:endParaRPr lang="en-US" dirty="0">
              <a:solidFill>
                <a:srgbClr val="0000CC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691220" y="2263259"/>
            <a:ext cx="4374720" cy="2862322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uk-UA" i="1" dirty="0">
                <a:solidFill>
                  <a:srgbClr val="0000CC"/>
                </a:solidFill>
              </a:rPr>
              <a:t>;; інтерфейс до іншої системи</a:t>
            </a:r>
          </a:p>
          <a:p>
            <a:r>
              <a:rPr lang="sv-SE" dirty="0">
                <a:solidFill>
                  <a:srgbClr val="0000CC"/>
                </a:solidFill>
              </a:rPr>
              <a:t>(define (tag p) (attach-tag ’polynomial p))</a:t>
            </a:r>
          </a:p>
          <a:p>
            <a:r>
              <a:rPr lang="en-US" dirty="0">
                <a:solidFill>
                  <a:srgbClr val="0000CC"/>
                </a:solidFill>
              </a:rPr>
              <a:t>(put ’add ’(polynomial polynomial)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lambda (p1 p2) (tag (add-poly p1 p2))))</a:t>
            </a:r>
          </a:p>
          <a:p>
            <a:r>
              <a:rPr lang="en-US" dirty="0">
                <a:solidFill>
                  <a:srgbClr val="0000CC"/>
                </a:solidFill>
              </a:rPr>
              <a:t>(put ’</a:t>
            </a:r>
            <a:r>
              <a:rPr lang="en-US" dirty="0" err="1">
                <a:solidFill>
                  <a:srgbClr val="0000CC"/>
                </a:solidFill>
              </a:rPr>
              <a:t>mul</a:t>
            </a:r>
            <a:r>
              <a:rPr lang="en-US" dirty="0">
                <a:solidFill>
                  <a:srgbClr val="0000CC"/>
                </a:solidFill>
              </a:rPr>
              <a:t> ’(polynomial polynomial)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lambda (p1 p2) (tag (</a:t>
            </a:r>
            <a:r>
              <a:rPr lang="en-US" dirty="0" err="1">
                <a:solidFill>
                  <a:srgbClr val="0000CC"/>
                </a:solidFill>
              </a:rPr>
              <a:t>mul</a:t>
            </a:r>
            <a:r>
              <a:rPr lang="en-US" dirty="0">
                <a:solidFill>
                  <a:srgbClr val="0000CC"/>
                </a:solidFill>
              </a:rPr>
              <a:t>-poly p1 p2))))</a:t>
            </a:r>
          </a:p>
          <a:p>
            <a:r>
              <a:rPr lang="en-US" dirty="0">
                <a:solidFill>
                  <a:srgbClr val="0000CC"/>
                </a:solidFill>
              </a:rPr>
              <a:t>(put ’make ’polynomial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lambda (</a:t>
            </a:r>
            <a:r>
              <a:rPr lang="en-US" dirty="0" err="1">
                <a:solidFill>
                  <a:srgbClr val="0000CC"/>
                </a:solidFill>
              </a:rPr>
              <a:t>var</a:t>
            </a:r>
            <a:r>
              <a:rPr lang="en-US" dirty="0">
                <a:solidFill>
                  <a:srgbClr val="0000CC"/>
                </a:solidFill>
              </a:rPr>
              <a:t> terms) (tag (make-poly </a:t>
            </a:r>
            <a:r>
              <a:rPr lang="en-US" dirty="0" err="1" smtClean="0">
                <a:solidFill>
                  <a:srgbClr val="0000CC"/>
                </a:solidFill>
              </a:rPr>
              <a:t>var</a:t>
            </a:r>
            <a:endParaRPr lang="uk-UA" dirty="0" smtClean="0">
              <a:solidFill>
                <a:srgbClr val="0000CC"/>
              </a:solidFill>
            </a:endParaRPr>
          </a:p>
          <a:p>
            <a:r>
              <a:rPr lang="uk-UA" dirty="0">
                <a:solidFill>
                  <a:srgbClr val="0000CC"/>
                </a:solidFill>
              </a:rPr>
              <a:t> </a:t>
            </a:r>
            <a:r>
              <a:rPr lang="uk-UA" dirty="0" smtClean="0">
                <a:solidFill>
                  <a:srgbClr val="0000CC"/>
                </a:solidFill>
              </a:rPr>
              <a:t>                                          </a:t>
            </a:r>
            <a:r>
              <a:rPr lang="en-US" dirty="0" smtClean="0">
                <a:solidFill>
                  <a:srgbClr val="0000CC"/>
                </a:solidFill>
              </a:rPr>
              <a:t> </a:t>
            </a:r>
            <a:r>
              <a:rPr lang="uk-UA" dirty="0" smtClean="0">
                <a:solidFill>
                  <a:srgbClr val="0000CC"/>
                </a:solidFill>
              </a:rPr>
              <a:t>                  </a:t>
            </a:r>
            <a:r>
              <a:rPr lang="en-US" dirty="0" smtClean="0">
                <a:solidFill>
                  <a:srgbClr val="0000CC"/>
                </a:solidFill>
              </a:rPr>
              <a:t>terms</a:t>
            </a:r>
            <a:r>
              <a:rPr lang="en-US" dirty="0">
                <a:solidFill>
                  <a:srgbClr val="0000CC"/>
                </a:solidFill>
              </a:rPr>
              <a:t>))))</a:t>
            </a:r>
          </a:p>
          <a:p>
            <a:r>
              <a:rPr lang="en-US" dirty="0">
                <a:solidFill>
                  <a:srgbClr val="0000CC"/>
                </a:solidFill>
              </a:rPr>
              <a:t>’done)</a:t>
            </a:r>
            <a:endParaRPr lang="uk-UA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78846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00360" y="927521"/>
            <a:ext cx="9043639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uk-UA" dirty="0"/>
              <a:t>Додавання многочленів відбувається по термам. </a:t>
            </a:r>
            <a:endParaRPr lang="uk-UA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uk-UA" dirty="0" smtClean="0"/>
              <a:t>Терми </a:t>
            </a:r>
            <a:r>
              <a:rPr lang="uk-UA" dirty="0"/>
              <a:t>однакового порядку потрібно скомбінувати. Це робиться за допомогою породження нового </a:t>
            </a:r>
            <a:r>
              <a:rPr lang="uk-UA" dirty="0" err="1"/>
              <a:t>терма</a:t>
            </a:r>
            <a:r>
              <a:rPr lang="uk-UA" dirty="0"/>
              <a:t> того </a:t>
            </a:r>
            <a:r>
              <a:rPr lang="uk-UA" dirty="0" smtClean="0"/>
              <a:t>самого порядку</a:t>
            </a:r>
            <a:r>
              <a:rPr lang="uk-UA" dirty="0"/>
              <a:t>, в якому коефіцієнт є сумою коефіцієнтів доданків. </a:t>
            </a:r>
            <a:endParaRPr lang="uk-UA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uk-UA" dirty="0" smtClean="0"/>
              <a:t>Терми </a:t>
            </a:r>
            <a:r>
              <a:rPr lang="uk-UA" dirty="0"/>
              <a:t>одного доданка, для яких немає відповідності в іншому, просто додаються до породжуваному многочлену-сумі.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uk-UA" dirty="0"/>
              <a:t>Для того, щоб працювати зі списками термів, припустимо, що є конструктор </a:t>
            </a:r>
            <a:r>
              <a:rPr lang="uk-UA" dirty="0" smtClean="0"/>
              <a:t>               </a:t>
            </a:r>
            <a:r>
              <a:rPr lang="uk-UA" dirty="0" err="1" smtClean="0">
                <a:solidFill>
                  <a:srgbClr val="0000CC"/>
                </a:solidFill>
              </a:rPr>
              <a:t>the-empty-termlist</a:t>
            </a:r>
            <a:r>
              <a:rPr lang="uk-UA" dirty="0"/>
              <a:t>, який повертає порожній список термів, і конструктор </a:t>
            </a:r>
            <a:r>
              <a:rPr lang="uk-UA" dirty="0" err="1">
                <a:solidFill>
                  <a:srgbClr val="0000CC"/>
                </a:solidFill>
              </a:rPr>
              <a:t>adjoin-term</a:t>
            </a:r>
            <a:r>
              <a:rPr lang="uk-UA" dirty="0"/>
              <a:t>, який додає до списку термів ще один.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uk-UA" dirty="0"/>
              <a:t>Припустимо, що є предикат </a:t>
            </a:r>
            <a:r>
              <a:rPr lang="uk-UA" dirty="0" err="1" smtClean="0">
                <a:solidFill>
                  <a:srgbClr val="0000CC"/>
                </a:solidFill>
              </a:rPr>
              <a:t>empty-termlist</a:t>
            </a:r>
            <a:r>
              <a:rPr lang="uk-UA" dirty="0" smtClean="0">
                <a:solidFill>
                  <a:srgbClr val="0000CC"/>
                </a:solidFill>
              </a:rPr>
              <a:t>?</a:t>
            </a:r>
            <a:r>
              <a:rPr lang="uk-UA" dirty="0" smtClean="0"/>
              <a:t>, </a:t>
            </a:r>
            <a:r>
              <a:rPr lang="uk-UA" dirty="0"/>
              <a:t>який </a:t>
            </a:r>
            <a:r>
              <a:rPr lang="uk-UA" dirty="0" smtClean="0"/>
              <a:t>визначає, чи порожній даний </a:t>
            </a:r>
            <a:r>
              <a:rPr lang="uk-UA" dirty="0"/>
              <a:t>список, селектор </a:t>
            </a:r>
            <a:r>
              <a:rPr lang="uk-UA" dirty="0" err="1">
                <a:solidFill>
                  <a:srgbClr val="0000CC"/>
                </a:solidFill>
              </a:rPr>
              <a:t>first-term</a:t>
            </a:r>
            <a:r>
              <a:rPr lang="uk-UA" dirty="0"/>
              <a:t>, який отримує зі списку термів той, у </a:t>
            </a:r>
            <a:r>
              <a:rPr lang="uk-UA" dirty="0" smtClean="0"/>
              <a:t>якого найбільший </a:t>
            </a:r>
            <a:r>
              <a:rPr lang="uk-UA" dirty="0"/>
              <a:t>порядок, і селектор </a:t>
            </a:r>
            <a:r>
              <a:rPr lang="uk-UA" dirty="0" err="1">
                <a:solidFill>
                  <a:srgbClr val="0000CC"/>
                </a:solidFill>
              </a:rPr>
              <a:t>rest-terms</a:t>
            </a:r>
            <a:r>
              <a:rPr lang="uk-UA" dirty="0">
                <a:solidFill>
                  <a:srgbClr val="0000CC"/>
                </a:solidFill>
              </a:rPr>
              <a:t>, </a:t>
            </a:r>
            <a:r>
              <a:rPr lang="uk-UA" dirty="0"/>
              <a:t>який повертає всі терми, </a:t>
            </a:r>
            <a:r>
              <a:rPr lang="uk-UA" dirty="0" smtClean="0"/>
              <a:t>крім того</a:t>
            </a:r>
            <a:r>
              <a:rPr lang="uk-UA" dirty="0"/>
              <a:t>, у якого найбільший порядок</a:t>
            </a:r>
            <a:r>
              <a:rPr lang="uk-UA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uk-UA" dirty="0" smtClean="0"/>
              <a:t>Припускаємо</a:t>
            </a:r>
            <a:r>
              <a:rPr lang="uk-UA" dirty="0"/>
              <a:t>, що для роботи з термами є конструктор </a:t>
            </a:r>
            <a:r>
              <a:rPr lang="uk-UA" dirty="0" err="1">
                <a:solidFill>
                  <a:srgbClr val="0000CC"/>
                </a:solidFill>
              </a:rPr>
              <a:t>make-term</a:t>
            </a:r>
            <a:r>
              <a:rPr lang="uk-UA" dirty="0"/>
              <a:t>, що будує терм із зазначеними порядком і коефіцієнтом, і селектори </a:t>
            </a:r>
            <a:r>
              <a:rPr lang="uk-UA" dirty="0" err="1">
                <a:solidFill>
                  <a:srgbClr val="0000CC"/>
                </a:solidFill>
              </a:rPr>
              <a:t>order</a:t>
            </a:r>
            <a:r>
              <a:rPr lang="uk-UA" dirty="0">
                <a:solidFill>
                  <a:srgbClr val="0000CC"/>
                </a:solidFill>
              </a:rPr>
              <a:t> </a:t>
            </a:r>
            <a:r>
              <a:rPr lang="uk-UA" dirty="0"/>
              <a:t>і </a:t>
            </a:r>
            <a:r>
              <a:rPr lang="uk-UA" dirty="0" err="1">
                <a:solidFill>
                  <a:srgbClr val="0000CC"/>
                </a:solidFill>
              </a:rPr>
              <a:t>coeff</a:t>
            </a:r>
            <a:r>
              <a:rPr lang="uk-UA" dirty="0"/>
              <a:t>, які, відповідно, повертають </a:t>
            </a:r>
            <a:r>
              <a:rPr lang="uk-UA" dirty="0" smtClean="0"/>
              <a:t>порядок і </a:t>
            </a:r>
            <a:r>
              <a:rPr lang="uk-UA" dirty="0"/>
              <a:t>коефіцієнт </a:t>
            </a:r>
            <a:r>
              <a:rPr lang="uk-UA" dirty="0" err="1"/>
              <a:t>терма</a:t>
            </a:r>
            <a:r>
              <a:rPr lang="uk-UA" dirty="0" smtClean="0"/>
              <a:t>.</a:t>
            </a:r>
            <a:endParaRPr lang="uk-UA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551892" y="0"/>
            <a:ext cx="40513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800" b="1" dirty="0"/>
              <a:t>Додавання многочленів </a:t>
            </a:r>
          </a:p>
        </p:txBody>
      </p:sp>
    </p:spTree>
    <p:extLst>
      <p:ext uri="{BB962C8B-B14F-4D97-AF65-F5344CB8AC3E}">
        <p14:creationId xmlns:p14="http://schemas.microsoft.com/office/powerpoint/2010/main" val="3113237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41700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500" b="1" dirty="0" smtClean="0"/>
              <a:t>Процедура </a:t>
            </a:r>
            <a:r>
              <a:rPr lang="ru-RU" sz="2500" b="1" dirty="0" err="1" smtClean="0"/>
              <a:t>побудови</a:t>
            </a:r>
            <a:r>
              <a:rPr lang="ru-RU" sz="2500" b="1" dirty="0" smtClean="0"/>
              <a:t> списку </a:t>
            </a:r>
            <a:r>
              <a:rPr lang="ru-RU" sz="2500" b="1" dirty="0" err="1"/>
              <a:t>термів</a:t>
            </a:r>
            <a:r>
              <a:rPr lang="ru-RU" sz="2500" b="1" dirty="0"/>
              <a:t> для </a:t>
            </a:r>
            <a:r>
              <a:rPr lang="ru-RU" sz="2500" b="1" dirty="0" err="1"/>
              <a:t>суми</a:t>
            </a:r>
            <a:r>
              <a:rPr lang="ru-RU" sz="2500" b="1" dirty="0"/>
              <a:t> </a:t>
            </a:r>
            <a:r>
              <a:rPr lang="ru-RU" sz="2500" b="1" dirty="0" err="1"/>
              <a:t>двох</a:t>
            </a:r>
            <a:r>
              <a:rPr lang="ru-RU" sz="2500" b="1" dirty="0"/>
              <a:t> </a:t>
            </a:r>
            <a:r>
              <a:rPr lang="ru-RU" sz="2500" b="1" dirty="0" err="1"/>
              <a:t>многочленів</a:t>
            </a:r>
            <a:endParaRPr lang="uk-UA" sz="25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371600" y="1009406"/>
            <a:ext cx="6490010" cy="4801314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(define (add-terms L1 L2)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 err="1">
                <a:solidFill>
                  <a:srgbClr val="0000CC"/>
                </a:solidFill>
              </a:rPr>
              <a:t>cond</a:t>
            </a:r>
            <a:r>
              <a:rPr lang="en-US" dirty="0">
                <a:solidFill>
                  <a:srgbClr val="0000CC"/>
                </a:solidFill>
              </a:rPr>
              <a:t> ((empty-</a:t>
            </a:r>
            <a:r>
              <a:rPr lang="en-US" dirty="0" err="1">
                <a:solidFill>
                  <a:srgbClr val="0000CC"/>
                </a:solidFill>
              </a:rPr>
              <a:t>termlist</a:t>
            </a:r>
            <a:r>
              <a:rPr lang="en-US" dirty="0">
                <a:solidFill>
                  <a:srgbClr val="0000CC"/>
                </a:solidFill>
              </a:rPr>
              <a:t>? L1) L2</a:t>
            </a:r>
            <a:r>
              <a:rPr lang="en-US" dirty="0" smtClean="0">
                <a:solidFill>
                  <a:srgbClr val="0000CC"/>
                </a:solidFill>
              </a:rPr>
              <a:t>)</a:t>
            </a:r>
            <a:endParaRPr lang="uk-UA" dirty="0" smtClean="0">
              <a:solidFill>
                <a:srgbClr val="0000CC"/>
              </a:solidFill>
            </a:endParaRPr>
          </a:p>
          <a:p>
            <a:r>
              <a:rPr lang="uk-UA" dirty="0" smtClean="0">
                <a:solidFill>
                  <a:srgbClr val="0000CC"/>
                </a:solidFill>
              </a:rPr>
              <a:t>                </a:t>
            </a:r>
            <a:r>
              <a:rPr lang="en-US" dirty="0" smtClean="0">
                <a:solidFill>
                  <a:srgbClr val="0000CC"/>
                </a:solidFill>
              </a:rPr>
              <a:t>((</a:t>
            </a:r>
            <a:r>
              <a:rPr lang="en-US" dirty="0">
                <a:solidFill>
                  <a:srgbClr val="0000CC"/>
                </a:solidFill>
              </a:rPr>
              <a:t>empty-</a:t>
            </a:r>
            <a:r>
              <a:rPr lang="en-US" dirty="0" err="1">
                <a:solidFill>
                  <a:srgbClr val="0000CC"/>
                </a:solidFill>
              </a:rPr>
              <a:t>termlist</a:t>
            </a:r>
            <a:r>
              <a:rPr lang="en-US" dirty="0">
                <a:solidFill>
                  <a:srgbClr val="0000CC"/>
                </a:solidFill>
              </a:rPr>
              <a:t>? L2) L1)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else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let ((t1 (first-term L1)) (t2 (first-term L2)))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 err="1">
                <a:solidFill>
                  <a:srgbClr val="0000CC"/>
                </a:solidFill>
              </a:rPr>
              <a:t>cond</a:t>
            </a:r>
            <a:r>
              <a:rPr lang="en-US" dirty="0">
                <a:solidFill>
                  <a:srgbClr val="0000CC"/>
                </a:solidFill>
              </a:rPr>
              <a:t> ((&gt; (order t1) (order t2))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   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adjoin-term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            </a:t>
            </a:r>
            <a:r>
              <a:rPr lang="en-US" dirty="0" smtClean="0">
                <a:solidFill>
                  <a:srgbClr val="0000CC"/>
                </a:solidFill>
              </a:rPr>
              <a:t>t1 </a:t>
            </a:r>
            <a:r>
              <a:rPr lang="en-US" dirty="0">
                <a:solidFill>
                  <a:srgbClr val="0000CC"/>
                </a:solidFill>
              </a:rPr>
              <a:t>(add-terms (rest-terms L1) L2)))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       </a:t>
            </a:r>
            <a:r>
              <a:rPr lang="en-US" dirty="0" smtClean="0">
                <a:solidFill>
                  <a:srgbClr val="0000CC"/>
                </a:solidFill>
              </a:rPr>
              <a:t>((&lt; </a:t>
            </a:r>
            <a:r>
              <a:rPr lang="en-US" dirty="0">
                <a:solidFill>
                  <a:srgbClr val="0000CC"/>
                </a:solidFill>
              </a:rPr>
              <a:t>(order t1) (order t2))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adjoin-term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             </a:t>
            </a:r>
            <a:r>
              <a:rPr lang="en-US" dirty="0" smtClean="0">
                <a:solidFill>
                  <a:srgbClr val="0000CC"/>
                </a:solidFill>
              </a:rPr>
              <a:t>t2 </a:t>
            </a:r>
            <a:r>
              <a:rPr lang="en-US" dirty="0">
                <a:solidFill>
                  <a:srgbClr val="0000CC"/>
                </a:solidFill>
              </a:rPr>
              <a:t>(add-terms L1 (rest-terms L2))))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else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   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adjoin-term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        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make-term (order t1)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                                     </a:t>
            </a:r>
            <a:r>
              <a:rPr lang="fr-FR" dirty="0" smtClean="0">
                <a:solidFill>
                  <a:srgbClr val="0000CC"/>
                </a:solidFill>
              </a:rPr>
              <a:t>(</a:t>
            </a:r>
            <a:r>
              <a:rPr lang="fr-FR" dirty="0">
                <a:solidFill>
                  <a:srgbClr val="0000CC"/>
                </a:solidFill>
              </a:rPr>
              <a:t>add (coeff t1) (coeff t2)))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        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add-terms (rest-terms L1)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                             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rest-terms L2)))))))))</a:t>
            </a:r>
            <a:endParaRPr lang="uk-UA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65657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2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0" y="802888"/>
            <a:ext cx="9143999" cy="4893647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7200" b="1" cap="none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Лекція</a:t>
            </a:r>
            <a:r>
              <a:rPr lang="ru-RU" sz="7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7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6</a:t>
            </a:r>
            <a:endParaRPr lang="ru-RU" sz="7200" b="1" cap="none" spc="0" dirty="0" smtClean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algn="ctr"/>
            <a:r>
              <a:rPr lang="uk-UA" sz="6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Символьні дані У </a:t>
            </a:r>
            <a:r>
              <a:rPr lang="uk-UA" sz="6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ЛІСП. Системи з узагальненими операціями</a:t>
            </a:r>
            <a:endParaRPr lang="uk-UA" sz="6000" b="1" dirty="0" smtClean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algn="ctr"/>
            <a:r>
              <a:rPr lang="uk-UA" sz="6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(діалект </a:t>
            </a:r>
            <a:r>
              <a:rPr lang="en-US" sz="6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Scheme</a:t>
            </a:r>
            <a:r>
              <a:rPr lang="uk-UA" sz="6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)</a:t>
            </a:r>
            <a:endParaRPr lang="ru-RU" sz="6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5812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65128" y="862196"/>
            <a:ext cx="876485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uk-UA" dirty="0"/>
              <a:t>Щоб перемножити два списки термів, множимо кожен терм з першого списку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uk-UA" dirty="0"/>
              <a:t>на все терми другого, використовуючи в циклі </a:t>
            </a:r>
            <a:r>
              <a:rPr lang="uk-UA" dirty="0" err="1"/>
              <a:t>mul-term-by-allterms</a:t>
            </a:r>
            <a:r>
              <a:rPr lang="uk-UA" dirty="0"/>
              <a:t>, яка множить вказаний терм на все терми зазначеного списку. </a:t>
            </a:r>
            <a:endParaRPr lang="uk-UA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uk-UA" dirty="0" smtClean="0"/>
              <a:t>Утворені </a:t>
            </a:r>
            <a:r>
              <a:rPr lang="uk-UA" dirty="0"/>
              <a:t>списки умов (</a:t>
            </a:r>
            <a:r>
              <a:rPr lang="uk-UA" dirty="0" smtClean="0"/>
              <a:t>по одному </a:t>
            </a:r>
            <a:r>
              <a:rPr lang="uk-UA" dirty="0"/>
              <a:t>на кожен терм в першому списку) накопичуються і утворюють суму. </a:t>
            </a:r>
            <a:endParaRPr lang="uk-UA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uk-UA" dirty="0" smtClean="0"/>
              <a:t>Множення </a:t>
            </a:r>
            <a:r>
              <a:rPr lang="uk-UA" dirty="0"/>
              <a:t>двох термів дає терм, порядок якого дорівнює сумі порядків множників, а коефіцієнт дорівнює добутку коефіцієнтів </a:t>
            </a:r>
            <a:r>
              <a:rPr lang="uk-UA" dirty="0" smtClean="0"/>
              <a:t>множників</a:t>
            </a:r>
            <a:endParaRPr lang="uk-UA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023982" y="0"/>
            <a:ext cx="50471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800" b="1" dirty="0" smtClean="0"/>
              <a:t>Множення двох списків </a:t>
            </a:r>
            <a:r>
              <a:rPr lang="uk-UA" sz="2800" b="1" dirty="0"/>
              <a:t>термів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081667" y="2893521"/>
            <a:ext cx="7304050" cy="3970318"/>
          </a:xfrm>
          <a:prstGeom prst="rect">
            <a:avLst/>
          </a:prstGeom>
          <a:solidFill>
            <a:schemeClr val="bg1"/>
          </a:solidFill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(define (</a:t>
            </a:r>
            <a:r>
              <a:rPr lang="en-US" dirty="0" err="1">
                <a:solidFill>
                  <a:srgbClr val="0000CC"/>
                </a:solidFill>
              </a:rPr>
              <a:t>mul</a:t>
            </a:r>
            <a:r>
              <a:rPr lang="en-US" dirty="0">
                <a:solidFill>
                  <a:srgbClr val="0000CC"/>
                </a:solidFill>
              </a:rPr>
              <a:t>-terms L1 L2)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if (empty-</a:t>
            </a:r>
            <a:r>
              <a:rPr lang="en-US" dirty="0" err="1">
                <a:solidFill>
                  <a:srgbClr val="0000CC"/>
                </a:solidFill>
              </a:rPr>
              <a:t>termlist</a:t>
            </a:r>
            <a:r>
              <a:rPr lang="en-US" dirty="0">
                <a:solidFill>
                  <a:srgbClr val="0000CC"/>
                </a:solidFill>
              </a:rPr>
              <a:t>? L1)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the-empty-</a:t>
            </a:r>
            <a:r>
              <a:rPr lang="en-US" dirty="0" err="1">
                <a:solidFill>
                  <a:srgbClr val="0000CC"/>
                </a:solidFill>
              </a:rPr>
              <a:t>termlist</a:t>
            </a:r>
            <a:r>
              <a:rPr lang="en-US" dirty="0">
                <a:solidFill>
                  <a:srgbClr val="0000CC"/>
                </a:solidFill>
              </a:rPr>
              <a:t>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add-terms (</a:t>
            </a:r>
            <a:r>
              <a:rPr lang="en-US" dirty="0" err="1">
                <a:solidFill>
                  <a:srgbClr val="0000CC"/>
                </a:solidFill>
              </a:rPr>
              <a:t>mul</a:t>
            </a:r>
            <a:r>
              <a:rPr lang="en-US" dirty="0">
                <a:solidFill>
                  <a:srgbClr val="0000CC"/>
                </a:solidFill>
              </a:rPr>
              <a:t>-term-by-all-terms (first-term L1) L2)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            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 err="1">
                <a:solidFill>
                  <a:srgbClr val="0000CC"/>
                </a:solidFill>
              </a:rPr>
              <a:t>mul</a:t>
            </a:r>
            <a:r>
              <a:rPr lang="en-US" dirty="0">
                <a:solidFill>
                  <a:srgbClr val="0000CC"/>
                </a:solidFill>
              </a:rPr>
              <a:t>-terms (rest-terms L1) L2))))</a:t>
            </a:r>
          </a:p>
          <a:p>
            <a:endParaRPr lang="uk-UA" dirty="0" smtClean="0">
              <a:solidFill>
                <a:srgbClr val="0000CC"/>
              </a:solidFill>
            </a:endParaRPr>
          </a:p>
          <a:p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define (</a:t>
            </a:r>
            <a:r>
              <a:rPr lang="en-US" dirty="0" err="1">
                <a:solidFill>
                  <a:srgbClr val="0000CC"/>
                </a:solidFill>
              </a:rPr>
              <a:t>mul</a:t>
            </a:r>
            <a:r>
              <a:rPr lang="en-US" dirty="0">
                <a:solidFill>
                  <a:srgbClr val="0000CC"/>
                </a:solidFill>
              </a:rPr>
              <a:t>-term-by-all-terms t1 L)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if (empty-</a:t>
            </a:r>
            <a:r>
              <a:rPr lang="en-US" dirty="0" err="1">
                <a:solidFill>
                  <a:srgbClr val="0000CC"/>
                </a:solidFill>
              </a:rPr>
              <a:t>termlist</a:t>
            </a:r>
            <a:r>
              <a:rPr lang="en-US" dirty="0">
                <a:solidFill>
                  <a:srgbClr val="0000CC"/>
                </a:solidFill>
              </a:rPr>
              <a:t>? L)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the-empty-</a:t>
            </a:r>
            <a:r>
              <a:rPr lang="en-US" dirty="0" err="1">
                <a:solidFill>
                  <a:srgbClr val="0000CC"/>
                </a:solidFill>
              </a:rPr>
              <a:t>termlist</a:t>
            </a:r>
            <a:r>
              <a:rPr lang="en-US" dirty="0">
                <a:solidFill>
                  <a:srgbClr val="0000CC"/>
                </a:solidFill>
              </a:rPr>
              <a:t>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let ((t2 (first-term L)))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adjoin-term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make-term (+ (order t1) (order t2))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                             </a:t>
            </a:r>
            <a:r>
              <a:rPr lang="fr-FR" dirty="0" smtClean="0">
                <a:solidFill>
                  <a:srgbClr val="0000CC"/>
                </a:solidFill>
              </a:rPr>
              <a:t>(</a:t>
            </a:r>
            <a:r>
              <a:rPr lang="fr-FR" dirty="0">
                <a:solidFill>
                  <a:srgbClr val="0000CC"/>
                </a:solidFill>
              </a:rPr>
              <a:t>mul (coeff t1) (coeff t2)))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 err="1">
                <a:solidFill>
                  <a:srgbClr val="0000CC"/>
                </a:solidFill>
              </a:rPr>
              <a:t>mul</a:t>
            </a:r>
            <a:r>
              <a:rPr lang="en-US" dirty="0">
                <a:solidFill>
                  <a:srgbClr val="0000CC"/>
                </a:solidFill>
              </a:rPr>
              <a:t>-term-by-all-terms t1 (rest-terms L))))))</a:t>
            </a:r>
            <a:endParaRPr lang="uk-UA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40972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11511" y="889844"/>
            <a:ext cx="893212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/>
              <a:t> Список термів є </a:t>
            </a:r>
            <a:r>
              <a:rPr lang="uk-UA" dirty="0" smtClean="0"/>
              <a:t>множина коефіцієнтів</a:t>
            </a:r>
            <a:r>
              <a:rPr lang="uk-UA" dirty="0"/>
              <a:t>, </a:t>
            </a:r>
            <a:r>
              <a:rPr lang="uk-UA" dirty="0" smtClean="0"/>
              <a:t>проіндексованих </a:t>
            </a:r>
            <a:r>
              <a:rPr lang="uk-UA" dirty="0"/>
              <a:t>порядком </a:t>
            </a:r>
            <a:r>
              <a:rPr lang="uk-UA" dirty="0" err="1"/>
              <a:t>терма</a:t>
            </a:r>
            <a:r>
              <a:rPr lang="uk-UA" dirty="0"/>
              <a:t>. </a:t>
            </a:r>
            <a:endParaRPr lang="uk-UA" dirty="0" smtClean="0"/>
          </a:p>
          <a:p>
            <a:r>
              <a:rPr lang="uk-UA" dirty="0" smtClean="0"/>
              <a:t>З </a:t>
            </a:r>
            <a:r>
              <a:rPr lang="uk-UA" dirty="0"/>
              <a:t>іншого боку, </a:t>
            </a:r>
            <a:r>
              <a:rPr lang="uk-UA" dirty="0" smtClean="0"/>
              <a:t>процедури </a:t>
            </a:r>
            <a:r>
              <a:rPr lang="uk-UA" dirty="0" err="1" smtClean="0">
                <a:solidFill>
                  <a:srgbClr val="0000CC"/>
                </a:solidFill>
              </a:rPr>
              <a:t>add-</a:t>
            </a:r>
            <a:r>
              <a:rPr lang="uk-UA" dirty="0" err="1">
                <a:solidFill>
                  <a:srgbClr val="0000CC"/>
                </a:solidFill>
              </a:rPr>
              <a:t>terms</a:t>
            </a:r>
            <a:r>
              <a:rPr lang="uk-UA" dirty="0" smtClean="0"/>
              <a:t> </a:t>
            </a:r>
            <a:r>
              <a:rPr lang="uk-UA" dirty="0"/>
              <a:t>і </a:t>
            </a:r>
            <a:r>
              <a:rPr lang="uk-UA" dirty="0" err="1">
                <a:solidFill>
                  <a:srgbClr val="0000CC"/>
                </a:solidFill>
              </a:rPr>
              <a:t>mul-terms</a:t>
            </a:r>
            <a:r>
              <a:rPr lang="uk-UA" dirty="0"/>
              <a:t> завжди обробляють списки термів послідовно від найбільшого порядку до найменшого, так що ми будемо використовувати </a:t>
            </a:r>
            <a:r>
              <a:rPr lang="uk-UA" dirty="0" smtClean="0"/>
              <a:t>деякий </a:t>
            </a:r>
            <a:r>
              <a:rPr lang="uk-UA" dirty="0"/>
              <a:t>різновид упорядкованого уявлення.</a:t>
            </a:r>
          </a:p>
          <a:p>
            <a:r>
              <a:rPr lang="uk-UA" dirty="0" smtClean="0"/>
              <a:t>Для побудови списку термів  можна використати «</a:t>
            </a:r>
            <a:r>
              <a:rPr lang="uk-UA" dirty="0"/>
              <a:t>щільність» </a:t>
            </a:r>
            <a:r>
              <a:rPr lang="uk-UA" dirty="0" smtClean="0"/>
              <a:t>многочленів. </a:t>
            </a:r>
          </a:p>
          <a:p>
            <a:r>
              <a:rPr lang="uk-UA" dirty="0" smtClean="0"/>
              <a:t>Многочлен називається </a:t>
            </a:r>
            <a:r>
              <a:rPr lang="uk-UA" dirty="0"/>
              <a:t>щільним (</a:t>
            </a:r>
            <a:r>
              <a:rPr lang="uk-UA" dirty="0" err="1"/>
              <a:t>dense</a:t>
            </a:r>
            <a:r>
              <a:rPr lang="uk-UA" dirty="0"/>
              <a:t>), якщо в термах з більшістю порядків у нього </a:t>
            </a:r>
            <a:r>
              <a:rPr lang="uk-UA" dirty="0" smtClean="0"/>
              <a:t>ненульові коефіцієнти</a:t>
            </a:r>
            <a:r>
              <a:rPr lang="uk-UA" dirty="0"/>
              <a:t>. Якщо ж в ньому багато нульових коефіцієнтів, він називається розрідженим (</a:t>
            </a:r>
            <a:r>
              <a:rPr lang="uk-UA" dirty="0" err="1"/>
              <a:t>sparse</a:t>
            </a:r>
            <a:r>
              <a:rPr lang="uk-UA" dirty="0"/>
              <a:t>). наприклад,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826297" y="48697"/>
            <a:ext cx="441659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3200" b="1" dirty="0"/>
              <a:t>Подання списків термів</a:t>
            </a:r>
            <a:endParaRPr lang="uk-UA" sz="32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717288" y="3198168"/>
            <a:ext cx="52410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latin typeface="CMMI10"/>
              </a:rPr>
              <a:t>A </a:t>
            </a:r>
            <a:r>
              <a:rPr lang="pt-BR" dirty="0">
                <a:latin typeface="CMR10"/>
              </a:rPr>
              <a:t>: </a:t>
            </a:r>
            <a:r>
              <a:rPr lang="pt-BR" dirty="0" smtClean="0">
                <a:latin typeface="CMMI10"/>
              </a:rPr>
              <a:t>x</a:t>
            </a:r>
            <a:r>
              <a:rPr lang="uk-UA" baseline="30000" dirty="0" smtClean="0">
                <a:latin typeface="CMMI10"/>
              </a:rPr>
              <a:t>5</a:t>
            </a:r>
            <a:r>
              <a:rPr lang="pt-BR" sz="800" dirty="0" smtClean="0">
                <a:latin typeface="CMR7"/>
              </a:rPr>
              <a:t> </a:t>
            </a:r>
            <a:r>
              <a:rPr lang="pt-BR" dirty="0">
                <a:latin typeface="CMR10"/>
              </a:rPr>
              <a:t>+ </a:t>
            </a:r>
            <a:r>
              <a:rPr lang="pt-BR" dirty="0" smtClean="0">
                <a:latin typeface="CMR10"/>
              </a:rPr>
              <a:t>2</a:t>
            </a:r>
            <a:r>
              <a:rPr lang="pt-BR" dirty="0" smtClean="0">
                <a:latin typeface="CMMI10"/>
              </a:rPr>
              <a:t>x</a:t>
            </a:r>
            <a:r>
              <a:rPr lang="uk-UA" baseline="30000" dirty="0" smtClean="0">
                <a:latin typeface="CMMI10"/>
              </a:rPr>
              <a:t>4</a:t>
            </a:r>
            <a:r>
              <a:rPr lang="pt-BR" sz="800" dirty="0" smtClean="0">
                <a:latin typeface="CMR7"/>
              </a:rPr>
              <a:t> </a:t>
            </a:r>
            <a:r>
              <a:rPr lang="pt-BR" dirty="0">
                <a:latin typeface="CMR10"/>
              </a:rPr>
              <a:t>+ </a:t>
            </a:r>
            <a:r>
              <a:rPr lang="pt-BR" dirty="0" smtClean="0">
                <a:latin typeface="CMR10"/>
              </a:rPr>
              <a:t>3</a:t>
            </a:r>
            <a:r>
              <a:rPr lang="pt-BR" dirty="0" smtClean="0">
                <a:latin typeface="CMMI10"/>
              </a:rPr>
              <a:t>x</a:t>
            </a:r>
            <a:r>
              <a:rPr lang="uk-UA" baseline="30000" dirty="0" smtClean="0">
                <a:latin typeface="CMMI10"/>
              </a:rPr>
              <a:t>2</a:t>
            </a:r>
            <a:r>
              <a:rPr lang="pt-BR" sz="800" dirty="0" smtClean="0">
                <a:latin typeface="CMR7"/>
              </a:rPr>
              <a:t> </a:t>
            </a:r>
            <a:r>
              <a:rPr lang="pt-BR" dirty="0">
                <a:latin typeface="CMSY10"/>
              </a:rPr>
              <a:t>− </a:t>
            </a:r>
            <a:r>
              <a:rPr lang="pt-BR" dirty="0">
                <a:latin typeface="CMR10"/>
              </a:rPr>
              <a:t>2</a:t>
            </a:r>
            <a:r>
              <a:rPr lang="pt-BR" dirty="0">
                <a:latin typeface="CMMI10"/>
              </a:rPr>
              <a:t>x </a:t>
            </a:r>
            <a:r>
              <a:rPr lang="pt-BR" dirty="0">
                <a:latin typeface="CMSY10"/>
              </a:rPr>
              <a:t>− </a:t>
            </a:r>
            <a:r>
              <a:rPr lang="pt-BR" dirty="0" smtClean="0">
                <a:latin typeface="CMR10"/>
              </a:rPr>
              <a:t>5</a:t>
            </a:r>
            <a:r>
              <a:rPr lang="uk-UA" dirty="0" smtClean="0">
                <a:latin typeface="CMR10"/>
              </a:rPr>
              <a:t> щ</a:t>
            </a:r>
            <a:r>
              <a:rPr lang="uk-UA" dirty="0" smtClean="0">
                <a:latin typeface="AntiquaPSCyr-Regular"/>
              </a:rPr>
              <a:t>ільний многочлен</a:t>
            </a:r>
            <a:r>
              <a:rPr lang="uk-UA" dirty="0">
                <a:latin typeface="AntiquaPSCyr-Regular"/>
              </a:rPr>
              <a:t>, а</a:t>
            </a:r>
          </a:p>
          <a:p>
            <a:r>
              <a:rPr lang="en-US" dirty="0">
                <a:latin typeface="CMMI10"/>
              </a:rPr>
              <a:t>B </a:t>
            </a:r>
            <a:r>
              <a:rPr lang="en-US" dirty="0">
                <a:latin typeface="CMR10"/>
              </a:rPr>
              <a:t>: </a:t>
            </a:r>
            <a:r>
              <a:rPr lang="en-US" dirty="0" smtClean="0">
                <a:latin typeface="CMMI10"/>
              </a:rPr>
              <a:t>x</a:t>
            </a:r>
            <a:r>
              <a:rPr lang="uk-UA" baseline="30000" dirty="0" smtClean="0">
                <a:latin typeface="CMMI10"/>
              </a:rPr>
              <a:t>100</a:t>
            </a:r>
            <a:r>
              <a:rPr lang="en-US" sz="800" dirty="0" smtClean="0">
                <a:latin typeface="CMR7"/>
              </a:rPr>
              <a:t> </a:t>
            </a:r>
            <a:r>
              <a:rPr lang="en-US" dirty="0">
                <a:latin typeface="CMR10"/>
              </a:rPr>
              <a:t>+ </a:t>
            </a:r>
            <a:r>
              <a:rPr lang="en-US" dirty="0" smtClean="0">
                <a:latin typeface="CMR10"/>
              </a:rPr>
              <a:t>2</a:t>
            </a:r>
            <a:r>
              <a:rPr lang="en-US" dirty="0" smtClean="0">
                <a:latin typeface="CMMI10"/>
              </a:rPr>
              <a:t>x</a:t>
            </a:r>
            <a:r>
              <a:rPr lang="uk-UA" baseline="30000" dirty="0" smtClean="0">
                <a:latin typeface="CMMI10"/>
              </a:rPr>
              <a:t>2</a:t>
            </a:r>
            <a:r>
              <a:rPr lang="en-US" sz="800" dirty="0" smtClean="0">
                <a:latin typeface="CMR7"/>
              </a:rPr>
              <a:t> </a:t>
            </a:r>
            <a:r>
              <a:rPr lang="en-US" dirty="0">
                <a:latin typeface="CMR10"/>
              </a:rPr>
              <a:t>+ </a:t>
            </a:r>
            <a:r>
              <a:rPr lang="en-US" dirty="0" smtClean="0">
                <a:latin typeface="CMR10"/>
              </a:rPr>
              <a:t>1</a:t>
            </a:r>
            <a:r>
              <a:rPr lang="uk-UA" dirty="0" smtClean="0">
                <a:latin typeface="CMR10"/>
              </a:rPr>
              <a:t> - </a:t>
            </a:r>
            <a:r>
              <a:rPr lang="uk-UA" dirty="0" smtClean="0">
                <a:latin typeface="AntiquaPSCyr-Regular"/>
              </a:rPr>
              <a:t>розріджений.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3924630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67268" y="1053088"/>
            <a:ext cx="927781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/>
              <a:t>Списки термів щільних многочленів найефективніше представляти у вигляді списків коефіцієнтів. </a:t>
            </a:r>
            <a:endParaRPr lang="uk-UA" dirty="0" smtClean="0"/>
          </a:p>
          <a:p>
            <a:r>
              <a:rPr lang="uk-UA" dirty="0" smtClean="0"/>
              <a:t>Наприклад</a:t>
            </a:r>
            <a:r>
              <a:rPr lang="uk-UA" dirty="0"/>
              <a:t>, A в наведеному прикладі зручно представляється у вигляді (1,2 0 3 -2 -5). </a:t>
            </a:r>
            <a:endParaRPr lang="uk-UA" dirty="0" smtClean="0"/>
          </a:p>
          <a:p>
            <a:r>
              <a:rPr lang="uk-UA" dirty="0" smtClean="0"/>
              <a:t>Порядок </a:t>
            </a:r>
            <a:r>
              <a:rPr lang="uk-UA" dirty="0" err="1"/>
              <a:t>терма</a:t>
            </a:r>
            <a:r>
              <a:rPr lang="uk-UA" dirty="0"/>
              <a:t> в такому поданні є довжина списку, який починається з цього коефіцієнта, зменшена на 1</a:t>
            </a:r>
            <a:r>
              <a:rPr lang="uk-UA" baseline="30000" dirty="0"/>
              <a:t>58</a:t>
            </a:r>
            <a:r>
              <a:rPr lang="uk-UA" dirty="0"/>
              <a:t>. </a:t>
            </a:r>
            <a:endParaRPr lang="uk-UA" dirty="0" smtClean="0"/>
          </a:p>
          <a:p>
            <a:r>
              <a:rPr lang="uk-UA" dirty="0" smtClean="0"/>
              <a:t>Для </a:t>
            </a:r>
            <a:r>
              <a:rPr lang="uk-UA" dirty="0"/>
              <a:t>розрідженого многочлена на кшталт В таке подання буде жахливим: вийде величезний список нулів, в </a:t>
            </a:r>
            <a:r>
              <a:rPr lang="uk-UA" dirty="0" smtClean="0"/>
              <a:t>якому зрідка </a:t>
            </a:r>
            <a:r>
              <a:rPr lang="uk-UA" dirty="0"/>
              <a:t>трапляються поодинокі ненульові терми. </a:t>
            </a:r>
            <a:endParaRPr lang="uk-UA" dirty="0" smtClean="0"/>
          </a:p>
          <a:p>
            <a:r>
              <a:rPr lang="uk-UA" dirty="0" smtClean="0"/>
              <a:t>Більш </a:t>
            </a:r>
            <a:r>
              <a:rPr lang="uk-UA" dirty="0"/>
              <a:t>розумно уявлення розрідженого многочлена у вигляді списку ненульових термів, де кожен терм є список, що містить порядок </a:t>
            </a:r>
            <a:r>
              <a:rPr lang="uk-UA" dirty="0" err="1"/>
              <a:t>терма</a:t>
            </a:r>
            <a:r>
              <a:rPr lang="uk-UA" dirty="0"/>
              <a:t> і коефіцієнт при цьому порядку. </a:t>
            </a:r>
            <a:endParaRPr lang="uk-UA" dirty="0" smtClean="0"/>
          </a:p>
          <a:p>
            <a:r>
              <a:rPr lang="uk-UA" dirty="0" smtClean="0"/>
              <a:t>При </a:t>
            </a:r>
            <a:r>
              <a:rPr lang="uk-UA" dirty="0"/>
              <a:t>такій схемі многочлен В ефективно представляється у вигляді ((100 1) (2 + 2) (0 1)). </a:t>
            </a:r>
            <a:endParaRPr lang="uk-UA" dirty="0" smtClean="0"/>
          </a:p>
          <a:p>
            <a:r>
              <a:rPr lang="uk-UA" dirty="0" smtClean="0"/>
              <a:t>Ми </a:t>
            </a:r>
            <a:r>
              <a:rPr lang="uk-UA" dirty="0"/>
              <a:t>припускаємо, що список термів представляється у вигляді списку, елементами якого є терми, впорядковані від більшого порядку до меншого.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826297" y="48697"/>
            <a:ext cx="441659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3200" b="1" dirty="0"/>
              <a:t>Подання списків термів</a:t>
            </a:r>
            <a:endParaRPr lang="uk-UA" sz="3200" b="1" dirty="0"/>
          </a:p>
        </p:txBody>
      </p:sp>
    </p:spTree>
    <p:extLst>
      <p:ext uri="{BB962C8B-B14F-4D97-AF65-F5344CB8AC3E}">
        <p14:creationId xmlns:p14="http://schemas.microsoft.com/office/powerpoint/2010/main" val="9514103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826297" y="48697"/>
            <a:ext cx="441659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3200" b="1" smtClean="0"/>
              <a:t>Подання списків термів</a:t>
            </a:r>
            <a:endParaRPr lang="uk-UA" sz="32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940312" y="1247805"/>
            <a:ext cx="6010507" cy="3693319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(define (adjoin-term term term-list)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if (=zero? (</a:t>
            </a:r>
            <a:r>
              <a:rPr lang="en-US" dirty="0" err="1">
                <a:solidFill>
                  <a:srgbClr val="0000CC"/>
                </a:solidFill>
              </a:rPr>
              <a:t>coeff</a:t>
            </a:r>
            <a:r>
              <a:rPr lang="en-US" dirty="0">
                <a:solidFill>
                  <a:srgbClr val="0000CC"/>
                </a:solidFill>
              </a:rPr>
              <a:t> term))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</a:t>
            </a:r>
            <a:r>
              <a:rPr lang="en-US" dirty="0" smtClean="0">
                <a:solidFill>
                  <a:srgbClr val="0000CC"/>
                </a:solidFill>
              </a:rPr>
              <a:t>term-list</a:t>
            </a:r>
            <a:endParaRPr lang="en-US" dirty="0">
              <a:solidFill>
                <a:srgbClr val="0000CC"/>
              </a:solidFill>
            </a:endParaRPr>
          </a:p>
          <a:p>
            <a:r>
              <a:rPr lang="uk-UA" dirty="0" smtClean="0">
                <a:solidFill>
                  <a:srgbClr val="0000CC"/>
                </a:solidFill>
              </a:rPr>
              <a:t>    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cons term term-list</a:t>
            </a:r>
            <a:r>
              <a:rPr lang="en-US" dirty="0" smtClean="0">
                <a:solidFill>
                  <a:srgbClr val="0000CC"/>
                </a:solidFill>
              </a:rPr>
              <a:t>)))</a:t>
            </a:r>
            <a:endParaRPr lang="uk-UA" dirty="0" smtClean="0">
              <a:solidFill>
                <a:srgbClr val="0000CC"/>
              </a:solidFill>
            </a:endParaRPr>
          </a:p>
          <a:p>
            <a:endParaRPr lang="en-US" dirty="0">
              <a:solidFill>
                <a:srgbClr val="0000CC"/>
              </a:solidFill>
            </a:endParaRPr>
          </a:p>
          <a:p>
            <a:r>
              <a:rPr lang="en-US" dirty="0">
                <a:solidFill>
                  <a:srgbClr val="0000CC"/>
                </a:solidFill>
              </a:rPr>
              <a:t>(define (the-empty-</a:t>
            </a:r>
            <a:r>
              <a:rPr lang="en-US" dirty="0" err="1">
                <a:solidFill>
                  <a:srgbClr val="0000CC"/>
                </a:solidFill>
              </a:rPr>
              <a:t>termlist</a:t>
            </a:r>
            <a:r>
              <a:rPr lang="en-US" dirty="0">
                <a:solidFill>
                  <a:srgbClr val="0000CC"/>
                </a:solidFill>
              </a:rPr>
              <a:t>) ’())</a:t>
            </a:r>
          </a:p>
          <a:p>
            <a:r>
              <a:rPr lang="en-US" dirty="0">
                <a:solidFill>
                  <a:srgbClr val="0000CC"/>
                </a:solidFill>
              </a:rPr>
              <a:t>(define (first-term term-list) (car term-list))</a:t>
            </a:r>
          </a:p>
          <a:p>
            <a:r>
              <a:rPr lang="en-US" dirty="0">
                <a:solidFill>
                  <a:srgbClr val="0000CC"/>
                </a:solidFill>
              </a:rPr>
              <a:t>(define (rest-terms term-list) (</a:t>
            </a:r>
            <a:r>
              <a:rPr lang="en-US" dirty="0" err="1">
                <a:solidFill>
                  <a:srgbClr val="0000CC"/>
                </a:solidFill>
              </a:rPr>
              <a:t>cdr</a:t>
            </a:r>
            <a:r>
              <a:rPr lang="en-US" dirty="0">
                <a:solidFill>
                  <a:srgbClr val="0000CC"/>
                </a:solidFill>
              </a:rPr>
              <a:t> term-list))</a:t>
            </a:r>
          </a:p>
          <a:p>
            <a:r>
              <a:rPr lang="en-US" dirty="0">
                <a:solidFill>
                  <a:srgbClr val="0000CC"/>
                </a:solidFill>
              </a:rPr>
              <a:t>(define (empty-</a:t>
            </a:r>
            <a:r>
              <a:rPr lang="en-US" dirty="0" err="1">
                <a:solidFill>
                  <a:srgbClr val="0000CC"/>
                </a:solidFill>
              </a:rPr>
              <a:t>termlist</a:t>
            </a:r>
            <a:r>
              <a:rPr lang="en-US" dirty="0">
                <a:solidFill>
                  <a:srgbClr val="0000CC"/>
                </a:solidFill>
              </a:rPr>
              <a:t>? term-list) (null? term-list))</a:t>
            </a:r>
          </a:p>
          <a:p>
            <a:endParaRPr lang="uk-UA" dirty="0" smtClean="0">
              <a:solidFill>
                <a:srgbClr val="0000CC"/>
              </a:solidFill>
            </a:endParaRPr>
          </a:p>
          <a:p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define (make-term order </a:t>
            </a:r>
            <a:r>
              <a:rPr lang="en-US" dirty="0" err="1">
                <a:solidFill>
                  <a:srgbClr val="0000CC"/>
                </a:solidFill>
              </a:rPr>
              <a:t>coeff</a:t>
            </a:r>
            <a:r>
              <a:rPr lang="en-US" dirty="0">
                <a:solidFill>
                  <a:srgbClr val="0000CC"/>
                </a:solidFill>
              </a:rPr>
              <a:t>) (list order </a:t>
            </a:r>
            <a:r>
              <a:rPr lang="en-US" dirty="0" err="1">
                <a:solidFill>
                  <a:srgbClr val="0000CC"/>
                </a:solidFill>
              </a:rPr>
              <a:t>coeff</a:t>
            </a:r>
            <a:r>
              <a:rPr lang="en-US" dirty="0">
                <a:solidFill>
                  <a:srgbClr val="0000CC"/>
                </a:solidFill>
              </a:rPr>
              <a:t>))</a:t>
            </a:r>
          </a:p>
          <a:p>
            <a:r>
              <a:rPr lang="en-US" dirty="0">
                <a:solidFill>
                  <a:srgbClr val="0000CC"/>
                </a:solidFill>
              </a:rPr>
              <a:t>(define (order term) (car term))</a:t>
            </a:r>
          </a:p>
          <a:p>
            <a:r>
              <a:rPr lang="en-US" dirty="0">
                <a:solidFill>
                  <a:srgbClr val="0000CC"/>
                </a:solidFill>
              </a:rPr>
              <a:t>(define (</a:t>
            </a:r>
            <a:r>
              <a:rPr lang="en-US" dirty="0" err="1">
                <a:solidFill>
                  <a:srgbClr val="0000CC"/>
                </a:solidFill>
              </a:rPr>
              <a:t>coeff</a:t>
            </a:r>
            <a:r>
              <a:rPr lang="en-US" dirty="0">
                <a:solidFill>
                  <a:srgbClr val="0000CC"/>
                </a:solidFill>
              </a:rPr>
              <a:t> term) (</a:t>
            </a:r>
            <a:r>
              <a:rPr lang="en-US" dirty="0" err="1">
                <a:solidFill>
                  <a:srgbClr val="0000CC"/>
                </a:solidFill>
              </a:rPr>
              <a:t>cadr</a:t>
            </a:r>
            <a:r>
              <a:rPr lang="en-US" dirty="0">
                <a:solidFill>
                  <a:srgbClr val="0000CC"/>
                </a:solidFill>
              </a:rPr>
              <a:t> term))</a:t>
            </a:r>
            <a:endParaRPr lang="uk-UA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9570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01059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6" y="-50115"/>
            <a:ext cx="9115423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ru-RU" sz="2800" b="1" dirty="0" err="1" smtClean="0"/>
              <a:t>Лабораторна</a:t>
            </a:r>
            <a:r>
              <a:rPr lang="ru-RU" sz="2800" b="1" dirty="0" smtClean="0"/>
              <a:t> робота </a:t>
            </a:r>
            <a:r>
              <a:rPr lang="ru-RU" sz="2800" b="1" dirty="0" smtClean="0"/>
              <a:t>6. </a:t>
            </a:r>
            <a:r>
              <a:rPr lang="uk-UA" sz="2800" b="1" dirty="0"/>
              <a:t>П</a:t>
            </a:r>
            <a:r>
              <a:rPr lang="uk-UA" sz="2800" b="1" dirty="0" smtClean="0"/>
              <a:t>рограмування многочленів і раціональних функцій</a:t>
            </a:r>
            <a:endParaRPr lang="uk-UA" sz="2800" b="1" dirty="0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57151" y="1073392"/>
            <a:ext cx="908685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ea typeface="Times New Roman" pitchFamily="18" charset="0"/>
                <a:cs typeface="Arial" pitchFamily="34" charset="0"/>
              </a:rPr>
              <a:t>Завдання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ea typeface="Times New Roman" pitchFamily="18" charset="0"/>
                <a:cs typeface="Arial" pitchFamily="34" charset="0"/>
              </a:rPr>
              <a:t>: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ea typeface="Times New Roman" pitchFamily="18" charset="0"/>
                <a:cs typeface="Arial" pitchFamily="34" charset="0"/>
              </a:rPr>
              <a:t>написати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ea typeface="Times New Roman" pitchFamily="18" charset="0"/>
                <a:cs typeface="Arial" pitchFamily="34" charset="0"/>
              </a:rPr>
              <a:t>процедури</a:t>
            </a:r>
            <a:r>
              <a:rPr lang="ru-RU" sz="2000" b="1" dirty="0" smtClean="0"/>
              <a:t>, </a:t>
            </a:r>
            <a:r>
              <a:rPr lang="ru-RU" sz="2000" b="1" dirty="0" err="1" smtClean="0"/>
              <a:t>що</a:t>
            </a:r>
            <a:r>
              <a:rPr lang="ru-RU" sz="2000" b="1" dirty="0" smtClean="0"/>
              <a:t> </a:t>
            </a:r>
            <a:r>
              <a:rPr lang="ru-RU" sz="2000" b="1" dirty="0" err="1" smtClean="0"/>
              <a:t>здійснюють</a:t>
            </a:r>
            <a:r>
              <a:rPr lang="ru-RU" sz="2000" b="1" dirty="0" smtClean="0"/>
              <a:t> </a:t>
            </a:r>
            <a:r>
              <a:rPr lang="ru-RU" sz="2000" b="1" dirty="0" err="1" smtClean="0"/>
              <a:t>операції</a:t>
            </a:r>
            <a:r>
              <a:rPr lang="ru-RU" sz="2000" b="1" dirty="0" smtClean="0"/>
              <a:t> над </a:t>
            </a:r>
            <a:r>
              <a:rPr lang="uk-UA" sz="2000" b="1" dirty="0" smtClean="0"/>
              <a:t>многочленами</a:t>
            </a:r>
            <a:endParaRPr kumimoji="0" lang="ru-RU" altLang="ru-RU" sz="2000" b="1" i="0" u="none" strike="noStrike" cap="none" normalizeH="0" baseline="0" dirty="0" smtClean="0">
              <a:ln>
                <a:noFill/>
              </a:ln>
              <a:effectLst/>
              <a:cs typeface="Arial" pitchFamily="34" charset="0"/>
            </a:endParaRPr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22" name="Rectangle 1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25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28576" y="1635628"/>
            <a:ext cx="9144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b="1" dirty="0">
                <a:solidFill>
                  <a:srgbClr val="660066"/>
                </a:solidFill>
              </a:rPr>
              <a:t>Варіант </a:t>
            </a:r>
            <a:r>
              <a:rPr lang="en-US" sz="2000" b="1" dirty="0" smtClean="0">
                <a:solidFill>
                  <a:srgbClr val="660066"/>
                </a:solidFill>
              </a:rPr>
              <a:t>1</a:t>
            </a:r>
            <a:r>
              <a:rPr lang="uk-UA" sz="2000" dirty="0" smtClean="0">
                <a:solidFill>
                  <a:srgbClr val="660066"/>
                </a:solidFill>
              </a:rPr>
              <a:t>. </a:t>
            </a:r>
            <a:r>
              <a:rPr lang="uk-UA" sz="2000" dirty="0">
                <a:solidFill>
                  <a:srgbClr val="660066"/>
                </a:solidFill>
              </a:rPr>
              <a:t>Р</a:t>
            </a:r>
            <a:r>
              <a:rPr lang="uk-UA" sz="2000" dirty="0" smtClean="0">
                <a:solidFill>
                  <a:srgbClr val="660066"/>
                </a:solidFill>
              </a:rPr>
              <a:t>озробити програму, яка додає та віднімає раціональні функції, які подаються дробами, чисельник та знаменник яких є многочленами, наприклад: (х+1)</a:t>
            </a:r>
            <a:r>
              <a:rPr lang="en-US" sz="2000" dirty="0" smtClean="0">
                <a:solidFill>
                  <a:srgbClr val="660066"/>
                </a:solidFill>
              </a:rPr>
              <a:t>/(x</a:t>
            </a:r>
            <a:r>
              <a:rPr lang="en-US" sz="2000" baseline="30000" dirty="0" smtClean="0">
                <a:solidFill>
                  <a:srgbClr val="660066"/>
                </a:solidFill>
              </a:rPr>
              <a:t>3</a:t>
            </a:r>
            <a:r>
              <a:rPr lang="en-US" sz="2000" dirty="0" smtClean="0">
                <a:solidFill>
                  <a:srgbClr val="660066"/>
                </a:solidFill>
              </a:rPr>
              <a:t>+1)</a:t>
            </a:r>
            <a:r>
              <a:rPr lang="uk-UA" sz="2000" dirty="0" smtClean="0">
                <a:solidFill>
                  <a:srgbClr val="660066"/>
                </a:solidFill>
              </a:rPr>
              <a:t> </a:t>
            </a:r>
            <a:endParaRPr lang="uk-UA" sz="2000" dirty="0">
              <a:solidFill>
                <a:srgbClr val="7030A0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4287" y="4198570"/>
            <a:ext cx="9144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uk-UA" sz="2000" b="1" dirty="0">
                <a:solidFill>
                  <a:srgbClr val="0000CC"/>
                </a:solidFill>
              </a:rPr>
              <a:t>Варіант </a:t>
            </a:r>
            <a:r>
              <a:rPr lang="uk-UA" sz="2000" b="1" dirty="0" smtClean="0">
                <a:solidFill>
                  <a:srgbClr val="0000CC"/>
                </a:solidFill>
              </a:rPr>
              <a:t>3</a:t>
            </a:r>
            <a:r>
              <a:rPr lang="uk-UA" sz="2000" dirty="0" smtClean="0">
                <a:solidFill>
                  <a:srgbClr val="0000CC"/>
                </a:solidFill>
              </a:rPr>
              <a:t>. </a:t>
            </a:r>
            <a:r>
              <a:rPr lang="uk-UA" sz="2000" dirty="0">
                <a:solidFill>
                  <a:srgbClr val="0000CC"/>
                </a:solidFill>
              </a:rPr>
              <a:t>Розробити програму, яка </a:t>
            </a:r>
            <a:r>
              <a:rPr lang="uk-UA" sz="2000" dirty="0" smtClean="0">
                <a:solidFill>
                  <a:srgbClr val="0000CC"/>
                </a:solidFill>
              </a:rPr>
              <a:t>скорочує та приводить до найменшого знаменника раціональні функції, які </a:t>
            </a:r>
            <a:r>
              <a:rPr lang="uk-UA" sz="2000" dirty="0">
                <a:solidFill>
                  <a:srgbClr val="0000CC"/>
                </a:solidFill>
              </a:rPr>
              <a:t>подаються дробами, чисельник та знаменник яких є многочленами, наприклад</a:t>
            </a:r>
            <a:r>
              <a:rPr lang="uk-UA" sz="2000" dirty="0" smtClean="0">
                <a:solidFill>
                  <a:srgbClr val="0000CC"/>
                </a:solidFill>
              </a:rPr>
              <a:t>:</a:t>
            </a:r>
            <a:endParaRPr lang="uk-UA" sz="2000" dirty="0">
              <a:solidFill>
                <a:srgbClr val="0000CC"/>
              </a:solidFill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1838" y="5505513"/>
            <a:ext cx="4140627" cy="563247"/>
          </a:xfrm>
          <a:prstGeom prst="rect">
            <a:avLst/>
          </a:prstGeom>
        </p:spPr>
      </p:pic>
      <p:sp>
        <p:nvSpPr>
          <p:cNvPr id="12" name="Прямоугольник 11"/>
          <p:cNvSpPr/>
          <p:nvPr/>
        </p:nvSpPr>
        <p:spPr>
          <a:xfrm>
            <a:off x="14287" y="2891627"/>
            <a:ext cx="9144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b="1" dirty="0">
                <a:solidFill>
                  <a:srgbClr val="C00000"/>
                </a:solidFill>
              </a:rPr>
              <a:t>Варіант </a:t>
            </a:r>
            <a:r>
              <a:rPr lang="uk-UA" sz="2000" b="1" dirty="0" smtClean="0">
                <a:solidFill>
                  <a:srgbClr val="C00000"/>
                </a:solidFill>
              </a:rPr>
              <a:t>2</a:t>
            </a:r>
            <a:r>
              <a:rPr lang="uk-UA" sz="2000" dirty="0" smtClean="0">
                <a:solidFill>
                  <a:srgbClr val="C00000"/>
                </a:solidFill>
              </a:rPr>
              <a:t>. </a:t>
            </a:r>
            <a:r>
              <a:rPr lang="uk-UA" sz="2000" dirty="0">
                <a:solidFill>
                  <a:srgbClr val="C00000"/>
                </a:solidFill>
              </a:rPr>
              <a:t>Р</a:t>
            </a:r>
            <a:r>
              <a:rPr lang="uk-UA" sz="2000" dirty="0" smtClean="0">
                <a:solidFill>
                  <a:srgbClr val="C00000"/>
                </a:solidFill>
              </a:rPr>
              <a:t>озробити програму, яка множить та ділить раціональні функції, які подаються дробами, чисельник та знаменник яких є многочленами, наприклад: (х+1)</a:t>
            </a:r>
            <a:r>
              <a:rPr lang="en-US" sz="2000" dirty="0" smtClean="0">
                <a:solidFill>
                  <a:srgbClr val="C00000"/>
                </a:solidFill>
              </a:rPr>
              <a:t>/(x</a:t>
            </a:r>
            <a:r>
              <a:rPr lang="en-US" sz="2000" baseline="30000" dirty="0" smtClean="0">
                <a:solidFill>
                  <a:srgbClr val="C00000"/>
                </a:solidFill>
              </a:rPr>
              <a:t>3</a:t>
            </a:r>
            <a:r>
              <a:rPr lang="en-US" sz="2000" dirty="0" smtClean="0">
                <a:solidFill>
                  <a:srgbClr val="C00000"/>
                </a:solidFill>
              </a:rPr>
              <a:t>+1)</a:t>
            </a:r>
            <a:r>
              <a:rPr lang="uk-UA" sz="2000" dirty="0" smtClean="0">
                <a:solidFill>
                  <a:srgbClr val="C00000"/>
                </a:solidFill>
              </a:rPr>
              <a:t> </a:t>
            </a:r>
            <a:endParaRPr lang="uk-UA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0843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6" y="-50115"/>
            <a:ext cx="9115423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ru-RU" sz="2800" b="1" dirty="0" err="1" smtClean="0"/>
              <a:t>Лабораторна</a:t>
            </a:r>
            <a:r>
              <a:rPr lang="ru-RU" sz="2800" b="1" dirty="0" smtClean="0"/>
              <a:t> робота </a:t>
            </a:r>
            <a:r>
              <a:rPr lang="ru-RU" sz="2800" b="1" dirty="0" smtClean="0"/>
              <a:t>6. </a:t>
            </a:r>
            <a:r>
              <a:rPr lang="uk-UA" sz="2800" b="1" dirty="0"/>
              <a:t>П</a:t>
            </a:r>
            <a:r>
              <a:rPr lang="uk-UA" sz="2800" b="1" dirty="0" smtClean="0"/>
              <a:t>рограмування многочленів і раціональних функцій</a:t>
            </a:r>
            <a:endParaRPr lang="uk-UA" sz="2800" b="1" dirty="0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57151" y="1073392"/>
            <a:ext cx="908685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ea typeface="Times New Roman" pitchFamily="18" charset="0"/>
                <a:cs typeface="Arial" pitchFamily="34" charset="0"/>
              </a:rPr>
              <a:t>Завдання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ea typeface="Times New Roman" pitchFamily="18" charset="0"/>
                <a:cs typeface="Arial" pitchFamily="34" charset="0"/>
              </a:rPr>
              <a:t>: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ea typeface="Times New Roman" pitchFamily="18" charset="0"/>
                <a:cs typeface="Arial" pitchFamily="34" charset="0"/>
              </a:rPr>
              <a:t>написати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ea typeface="Times New Roman" pitchFamily="18" charset="0"/>
                <a:cs typeface="Arial" pitchFamily="34" charset="0"/>
              </a:rPr>
              <a:t>процедури</a:t>
            </a:r>
            <a:r>
              <a:rPr lang="ru-RU" sz="2000" b="1" dirty="0" smtClean="0"/>
              <a:t>, </a:t>
            </a:r>
            <a:r>
              <a:rPr lang="ru-RU" sz="2000" b="1" dirty="0" err="1" smtClean="0"/>
              <a:t>що</a:t>
            </a:r>
            <a:r>
              <a:rPr lang="ru-RU" sz="2000" b="1" dirty="0" smtClean="0"/>
              <a:t> </a:t>
            </a:r>
            <a:r>
              <a:rPr lang="ru-RU" sz="2000" b="1" dirty="0" err="1" smtClean="0"/>
              <a:t>здійснюють</a:t>
            </a:r>
            <a:r>
              <a:rPr lang="ru-RU" sz="2000" b="1" dirty="0" smtClean="0"/>
              <a:t> </a:t>
            </a:r>
            <a:r>
              <a:rPr lang="ru-RU" sz="2000" b="1" dirty="0" err="1" smtClean="0"/>
              <a:t>операції</a:t>
            </a:r>
            <a:r>
              <a:rPr lang="ru-RU" sz="2000" b="1" dirty="0" smtClean="0"/>
              <a:t> над </a:t>
            </a:r>
            <a:r>
              <a:rPr lang="uk-UA" sz="2000" b="1" dirty="0" smtClean="0"/>
              <a:t>многочленами</a:t>
            </a:r>
            <a:endParaRPr kumimoji="0" lang="ru-RU" altLang="ru-RU" sz="2000" b="1" i="0" u="none" strike="noStrike" cap="none" normalizeH="0" baseline="0" dirty="0" smtClean="0">
              <a:ln>
                <a:noFill/>
              </a:ln>
              <a:effectLst/>
              <a:cs typeface="Arial" pitchFamily="34" charset="0"/>
            </a:endParaRPr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22" name="Rectangle 1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26</a:t>
            </a:fld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14288" y="1731285"/>
            <a:ext cx="917257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b="1" dirty="0">
                <a:solidFill>
                  <a:srgbClr val="C00000"/>
                </a:solidFill>
              </a:rPr>
              <a:t>Варіант </a:t>
            </a:r>
            <a:r>
              <a:rPr lang="uk-UA" sz="2000" b="1" dirty="0" smtClean="0">
                <a:solidFill>
                  <a:srgbClr val="C00000"/>
                </a:solidFill>
              </a:rPr>
              <a:t>4</a:t>
            </a:r>
            <a:r>
              <a:rPr lang="uk-UA" sz="2000" dirty="0" smtClean="0">
                <a:solidFill>
                  <a:srgbClr val="C00000"/>
                </a:solidFill>
              </a:rPr>
              <a:t>. </a:t>
            </a:r>
            <a:r>
              <a:rPr lang="uk-UA" sz="2000" dirty="0">
                <a:solidFill>
                  <a:srgbClr val="C00000"/>
                </a:solidFill>
              </a:rPr>
              <a:t>Розробити програму, яка </a:t>
            </a:r>
            <a:r>
              <a:rPr lang="uk-UA" sz="2000" dirty="0" smtClean="0">
                <a:solidFill>
                  <a:srgbClr val="C00000"/>
                </a:solidFill>
              </a:rPr>
              <a:t>обчислює НОД </a:t>
            </a:r>
            <a:r>
              <a:rPr lang="uk-UA" sz="2000" dirty="0" err="1" smtClean="0">
                <a:solidFill>
                  <a:srgbClr val="C00000"/>
                </a:solidFill>
              </a:rPr>
              <a:t>двух</a:t>
            </a:r>
            <a:r>
              <a:rPr lang="uk-UA" sz="2000" dirty="0" smtClean="0">
                <a:solidFill>
                  <a:srgbClr val="C00000"/>
                </a:solidFill>
              </a:rPr>
              <a:t> многочленів за алгоритмом Евкліда. </a:t>
            </a:r>
            <a:r>
              <a:rPr lang="ru-RU" sz="2000" dirty="0">
                <a:solidFill>
                  <a:srgbClr val="C00000"/>
                </a:solidFill>
              </a:rPr>
              <a:t>Процедура повинна </a:t>
            </a:r>
            <a:r>
              <a:rPr lang="ru-RU" sz="2000" dirty="0" err="1">
                <a:solidFill>
                  <a:srgbClr val="C00000"/>
                </a:solidFill>
              </a:rPr>
              <a:t>повідомляти</a:t>
            </a:r>
            <a:r>
              <a:rPr lang="ru-RU" sz="2000" dirty="0">
                <a:solidFill>
                  <a:srgbClr val="C00000"/>
                </a:solidFill>
              </a:rPr>
              <a:t> про </a:t>
            </a:r>
            <a:r>
              <a:rPr lang="ru-RU" sz="2000" dirty="0" err="1">
                <a:solidFill>
                  <a:srgbClr val="C00000"/>
                </a:solidFill>
              </a:rPr>
              <a:t>помилку</a:t>
            </a:r>
            <a:r>
              <a:rPr lang="ru-RU" sz="2000" dirty="0">
                <a:solidFill>
                  <a:srgbClr val="C00000"/>
                </a:solidFill>
              </a:rPr>
              <a:t>, </a:t>
            </a:r>
            <a:r>
              <a:rPr lang="ru-RU" sz="2000" dirty="0" err="1">
                <a:solidFill>
                  <a:srgbClr val="C00000"/>
                </a:solidFill>
              </a:rPr>
              <a:t>якщо</a:t>
            </a:r>
            <a:r>
              <a:rPr lang="ru-RU" sz="2000" dirty="0">
                <a:solidFill>
                  <a:srgbClr val="C00000"/>
                </a:solidFill>
              </a:rPr>
              <a:t> </a:t>
            </a:r>
            <a:r>
              <a:rPr lang="ru-RU" sz="2000" dirty="0" err="1">
                <a:solidFill>
                  <a:srgbClr val="C00000"/>
                </a:solidFill>
              </a:rPr>
              <a:t>вхідні</a:t>
            </a:r>
            <a:r>
              <a:rPr lang="ru-RU" sz="2000" dirty="0">
                <a:solidFill>
                  <a:srgbClr val="C00000"/>
                </a:solidFill>
              </a:rPr>
              <a:t> </a:t>
            </a:r>
            <a:r>
              <a:rPr lang="ru-RU" sz="2000" dirty="0" err="1">
                <a:solidFill>
                  <a:srgbClr val="C00000"/>
                </a:solidFill>
              </a:rPr>
              <a:t>об'єкти</a:t>
            </a:r>
            <a:r>
              <a:rPr lang="ru-RU" sz="2000" dirty="0">
                <a:solidFill>
                  <a:srgbClr val="C00000"/>
                </a:solidFill>
              </a:rPr>
              <a:t> </a:t>
            </a:r>
            <a:r>
              <a:rPr lang="ru-RU" sz="2000" dirty="0" smtClean="0">
                <a:solidFill>
                  <a:srgbClr val="C00000"/>
                </a:solidFill>
              </a:rPr>
              <a:t>є многочленами </a:t>
            </a:r>
            <a:r>
              <a:rPr lang="ru-RU" sz="2000" dirty="0" err="1">
                <a:solidFill>
                  <a:srgbClr val="C00000"/>
                </a:solidFill>
              </a:rPr>
              <a:t>від</a:t>
            </a:r>
            <a:r>
              <a:rPr lang="ru-RU" sz="2000" dirty="0">
                <a:solidFill>
                  <a:srgbClr val="C00000"/>
                </a:solidFill>
              </a:rPr>
              <a:t> </a:t>
            </a:r>
            <a:r>
              <a:rPr lang="ru-RU" sz="2000" dirty="0" err="1">
                <a:solidFill>
                  <a:srgbClr val="C00000"/>
                </a:solidFill>
              </a:rPr>
              <a:t>різних</a:t>
            </a:r>
            <a:r>
              <a:rPr lang="ru-RU" sz="2000" dirty="0">
                <a:solidFill>
                  <a:srgbClr val="C00000"/>
                </a:solidFill>
              </a:rPr>
              <a:t> </a:t>
            </a:r>
            <a:r>
              <a:rPr lang="ru-RU" sz="2000" dirty="0" err="1" smtClean="0">
                <a:solidFill>
                  <a:srgbClr val="C00000"/>
                </a:solidFill>
              </a:rPr>
              <a:t>змінних</a:t>
            </a:r>
            <a:r>
              <a:rPr lang="ru-RU" sz="2000" dirty="0">
                <a:solidFill>
                  <a:srgbClr val="C00000"/>
                </a:solidFill>
              </a:rPr>
              <a:t>.</a:t>
            </a:r>
            <a:endParaRPr lang="uk-UA" sz="2000" dirty="0">
              <a:solidFill>
                <a:srgbClr val="C00000"/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42864" y="2826312"/>
            <a:ext cx="9144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b="1" dirty="0">
                <a:solidFill>
                  <a:srgbClr val="0000CC"/>
                </a:solidFill>
              </a:rPr>
              <a:t>Варіант </a:t>
            </a:r>
            <a:r>
              <a:rPr lang="uk-UA" sz="2000" b="1" dirty="0" smtClean="0">
                <a:solidFill>
                  <a:srgbClr val="0000CC"/>
                </a:solidFill>
              </a:rPr>
              <a:t>5</a:t>
            </a:r>
            <a:r>
              <a:rPr lang="uk-UA" sz="2000" dirty="0" smtClean="0">
                <a:solidFill>
                  <a:srgbClr val="0000CC"/>
                </a:solidFill>
              </a:rPr>
              <a:t>. </a:t>
            </a:r>
            <a:r>
              <a:rPr lang="ru-RU" sz="2000" dirty="0" smtClean="0">
                <a:solidFill>
                  <a:srgbClr val="0000CC"/>
                </a:solidFill>
              </a:rPr>
              <a:t>НехайP1</a:t>
            </a:r>
            <a:r>
              <a:rPr lang="ru-RU" sz="2000" dirty="0">
                <a:solidFill>
                  <a:srgbClr val="0000CC"/>
                </a:solidFill>
              </a:rPr>
              <a:t>, P2 и P3 – </a:t>
            </a:r>
            <a:r>
              <a:rPr lang="ru-RU" sz="2000" dirty="0" err="1" smtClean="0">
                <a:solidFill>
                  <a:srgbClr val="0000CC"/>
                </a:solidFill>
              </a:rPr>
              <a:t>многочлени</a:t>
            </a:r>
            <a:r>
              <a:rPr lang="ru-RU" sz="2000" dirty="0" smtClean="0">
                <a:solidFill>
                  <a:srgbClr val="0000CC"/>
                </a:solidFill>
              </a:rPr>
              <a:t>, де</a:t>
            </a:r>
          </a:p>
          <a:p>
            <a:pPr algn="ctr"/>
            <a:r>
              <a:rPr lang="ru-RU" sz="2000" dirty="0" smtClean="0">
                <a:solidFill>
                  <a:srgbClr val="0000CC"/>
                </a:solidFill>
              </a:rPr>
              <a:t> </a:t>
            </a:r>
            <a:r>
              <a:rPr lang="en-US" sz="2000" dirty="0" smtClean="0">
                <a:solidFill>
                  <a:srgbClr val="0000CC"/>
                </a:solidFill>
              </a:rPr>
              <a:t>P1 </a:t>
            </a:r>
            <a:r>
              <a:rPr lang="en-US" sz="2000" dirty="0">
                <a:solidFill>
                  <a:srgbClr val="0000CC"/>
                </a:solidFill>
              </a:rPr>
              <a:t>: x</a:t>
            </a:r>
            <a:r>
              <a:rPr lang="en-US" sz="2000" baseline="30000" dirty="0">
                <a:solidFill>
                  <a:srgbClr val="0000CC"/>
                </a:solidFill>
              </a:rPr>
              <a:t>2</a:t>
            </a:r>
            <a:r>
              <a:rPr lang="en-US" sz="2000" dirty="0">
                <a:solidFill>
                  <a:srgbClr val="0000CC"/>
                </a:solidFill>
              </a:rPr>
              <a:t> − 2x + </a:t>
            </a:r>
            <a:r>
              <a:rPr lang="en-US" sz="2000" dirty="0" smtClean="0">
                <a:solidFill>
                  <a:srgbClr val="0000CC"/>
                </a:solidFill>
              </a:rPr>
              <a:t>1</a:t>
            </a:r>
            <a:r>
              <a:rPr lang="uk-UA" sz="2000" dirty="0" smtClean="0">
                <a:solidFill>
                  <a:srgbClr val="0000CC"/>
                </a:solidFill>
              </a:rPr>
              <a:t>; </a:t>
            </a:r>
            <a:r>
              <a:rPr lang="en-US" sz="2000" dirty="0" smtClean="0">
                <a:solidFill>
                  <a:srgbClr val="0000CC"/>
                </a:solidFill>
              </a:rPr>
              <a:t>P2 </a:t>
            </a:r>
            <a:r>
              <a:rPr lang="en-US" sz="2000" dirty="0">
                <a:solidFill>
                  <a:srgbClr val="0000CC"/>
                </a:solidFill>
              </a:rPr>
              <a:t>: 11x</a:t>
            </a:r>
            <a:r>
              <a:rPr lang="en-US" sz="2000" baseline="30000" dirty="0">
                <a:solidFill>
                  <a:srgbClr val="0000CC"/>
                </a:solidFill>
              </a:rPr>
              <a:t>2</a:t>
            </a:r>
            <a:r>
              <a:rPr lang="en-US" sz="2000" dirty="0">
                <a:solidFill>
                  <a:srgbClr val="0000CC"/>
                </a:solidFill>
              </a:rPr>
              <a:t> + </a:t>
            </a:r>
            <a:r>
              <a:rPr lang="en-US" sz="2000" dirty="0" smtClean="0">
                <a:solidFill>
                  <a:srgbClr val="0000CC"/>
                </a:solidFill>
              </a:rPr>
              <a:t>1</a:t>
            </a:r>
            <a:r>
              <a:rPr lang="uk-UA" sz="2000" dirty="0" smtClean="0">
                <a:solidFill>
                  <a:srgbClr val="0000CC"/>
                </a:solidFill>
              </a:rPr>
              <a:t>; </a:t>
            </a:r>
            <a:r>
              <a:rPr lang="en-US" sz="2000" dirty="0" smtClean="0">
                <a:solidFill>
                  <a:srgbClr val="0000CC"/>
                </a:solidFill>
              </a:rPr>
              <a:t>P3 </a:t>
            </a:r>
            <a:r>
              <a:rPr lang="en-US" sz="2000" dirty="0">
                <a:solidFill>
                  <a:srgbClr val="0000CC"/>
                </a:solidFill>
              </a:rPr>
              <a:t>: 13x + 5</a:t>
            </a:r>
          </a:p>
          <a:p>
            <a:r>
              <a:rPr lang="ru-RU" sz="2000" dirty="0" smtClean="0">
                <a:solidFill>
                  <a:srgbClr val="0000CC"/>
                </a:solidFill>
              </a:rPr>
              <a:t>Нехай </a:t>
            </a:r>
            <a:r>
              <a:rPr lang="ru-RU" sz="2000" dirty="0">
                <a:solidFill>
                  <a:srgbClr val="0000CC"/>
                </a:solidFill>
              </a:rPr>
              <a:t>Q1 </a:t>
            </a:r>
            <a:r>
              <a:rPr lang="ru-RU" sz="2000" dirty="0" smtClean="0">
                <a:solidFill>
                  <a:srgbClr val="0000CC"/>
                </a:solidFill>
              </a:rPr>
              <a:t>є </a:t>
            </a:r>
            <a:r>
              <a:rPr lang="ru-RU" sz="2000" dirty="0" err="1" smtClean="0">
                <a:solidFill>
                  <a:srgbClr val="0000CC"/>
                </a:solidFill>
              </a:rPr>
              <a:t>добутком</a:t>
            </a:r>
            <a:r>
              <a:rPr lang="ru-RU" sz="2000" dirty="0" smtClean="0">
                <a:solidFill>
                  <a:srgbClr val="0000CC"/>
                </a:solidFill>
              </a:rPr>
              <a:t> </a:t>
            </a:r>
            <a:r>
              <a:rPr lang="ru-RU" sz="2000" dirty="0">
                <a:solidFill>
                  <a:srgbClr val="0000CC"/>
                </a:solidFill>
              </a:rPr>
              <a:t>P1 и P2, а Q2 </a:t>
            </a:r>
            <a:r>
              <a:rPr lang="ru-RU" sz="2000" dirty="0" smtClean="0">
                <a:solidFill>
                  <a:srgbClr val="0000CC"/>
                </a:solidFill>
              </a:rPr>
              <a:t>- </a:t>
            </a:r>
            <a:r>
              <a:rPr lang="ru-RU" sz="2000" dirty="0" err="1" smtClean="0">
                <a:solidFill>
                  <a:srgbClr val="0000CC"/>
                </a:solidFill>
              </a:rPr>
              <a:t>добутком</a:t>
            </a:r>
            <a:r>
              <a:rPr lang="ru-RU" sz="2000" dirty="0" smtClean="0">
                <a:solidFill>
                  <a:srgbClr val="0000CC"/>
                </a:solidFill>
              </a:rPr>
              <a:t> </a:t>
            </a:r>
            <a:r>
              <a:rPr lang="ru-RU" sz="2000" dirty="0">
                <a:solidFill>
                  <a:srgbClr val="0000CC"/>
                </a:solidFill>
              </a:rPr>
              <a:t>P1 и P3. </a:t>
            </a:r>
            <a:r>
              <a:rPr lang="ru-RU" sz="2000" dirty="0" err="1" smtClean="0">
                <a:solidFill>
                  <a:srgbClr val="0000CC"/>
                </a:solidFill>
              </a:rPr>
              <a:t>написати</a:t>
            </a:r>
            <a:r>
              <a:rPr lang="ru-RU" sz="2000" dirty="0" smtClean="0">
                <a:solidFill>
                  <a:srgbClr val="0000CC"/>
                </a:solidFill>
              </a:rPr>
              <a:t> </a:t>
            </a:r>
            <a:r>
              <a:rPr lang="ru-RU" sz="2000" dirty="0" err="1" smtClean="0">
                <a:solidFill>
                  <a:srgbClr val="0000CC"/>
                </a:solidFill>
              </a:rPr>
              <a:t>програму</a:t>
            </a:r>
            <a:r>
              <a:rPr lang="ru-RU" sz="2000" dirty="0" smtClean="0">
                <a:solidFill>
                  <a:srgbClr val="0000CC"/>
                </a:solidFill>
              </a:rPr>
              <a:t> для </a:t>
            </a:r>
            <a:r>
              <a:rPr lang="ru-RU" sz="2000" dirty="0" err="1" smtClean="0">
                <a:solidFill>
                  <a:srgbClr val="0000CC"/>
                </a:solidFill>
              </a:rPr>
              <a:t>обчислення</a:t>
            </a:r>
            <a:r>
              <a:rPr lang="ru-RU" sz="2000" dirty="0" smtClean="0">
                <a:solidFill>
                  <a:srgbClr val="0000CC"/>
                </a:solidFill>
              </a:rPr>
              <a:t>  </a:t>
            </a:r>
            <a:r>
              <a:rPr lang="ru-RU" sz="2000" dirty="0">
                <a:solidFill>
                  <a:srgbClr val="0000CC"/>
                </a:solidFill>
              </a:rPr>
              <a:t>НОД Q1 и Q2.</a:t>
            </a:r>
            <a:r>
              <a:rPr lang="uk-UA" sz="2000" dirty="0" smtClean="0">
                <a:solidFill>
                  <a:srgbClr val="0000CC"/>
                </a:solidFill>
              </a:rPr>
              <a:t> </a:t>
            </a:r>
            <a:endParaRPr lang="uk-UA" sz="2000" dirty="0">
              <a:solidFill>
                <a:srgbClr val="0000CC"/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14288" y="4343833"/>
            <a:ext cx="9144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uk-UA" sz="2000" b="1" dirty="0">
                <a:solidFill>
                  <a:srgbClr val="660066"/>
                </a:solidFill>
              </a:rPr>
              <a:t>Варіант </a:t>
            </a:r>
            <a:r>
              <a:rPr lang="uk-UA" sz="2000" b="1" dirty="0" smtClean="0">
                <a:solidFill>
                  <a:srgbClr val="660066"/>
                </a:solidFill>
              </a:rPr>
              <a:t>6</a:t>
            </a:r>
            <a:r>
              <a:rPr lang="uk-UA" sz="2000" dirty="0" smtClean="0">
                <a:solidFill>
                  <a:srgbClr val="660066"/>
                </a:solidFill>
              </a:rPr>
              <a:t>. </a:t>
            </a:r>
            <a:r>
              <a:rPr lang="ru-RU" sz="2000" dirty="0" err="1">
                <a:solidFill>
                  <a:srgbClr val="660066"/>
                </a:solidFill>
              </a:rPr>
              <a:t>Написати</a:t>
            </a:r>
            <a:r>
              <a:rPr lang="ru-RU" sz="2000" dirty="0">
                <a:solidFill>
                  <a:srgbClr val="660066"/>
                </a:solidFill>
              </a:rPr>
              <a:t> процедуру, яка </a:t>
            </a:r>
            <a:r>
              <a:rPr lang="ru-RU" sz="2000" dirty="0" err="1">
                <a:solidFill>
                  <a:srgbClr val="660066"/>
                </a:solidFill>
              </a:rPr>
              <a:t>приймає</a:t>
            </a:r>
            <a:r>
              <a:rPr lang="ru-RU" sz="2000" dirty="0">
                <a:solidFill>
                  <a:srgbClr val="660066"/>
                </a:solidFill>
              </a:rPr>
              <a:t> в </a:t>
            </a:r>
            <a:r>
              <a:rPr lang="ru-RU" sz="2000" dirty="0" err="1">
                <a:solidFill>
                  <a:srgbClr val="660066"/>
                </a:solidFill>
              </a:rPr>
              <a:t>якості</a:t>
            </a:r>
            <a:r>
              <a:rPr lang="ru-RU" sz="2000" dirty="0">
                <a:solidFill>
                  <a:srgbClr val="660066"/>
                </a:solidFill>
              </a:rPr>
              <a:t> </a:t>
            </a:r>
            <a:r>
              <a:rPr lang="ru-RU" sz="2000" dirty="0" err="1">
                <a:solidFill>
                  <a:srgbClr val="660066"/>
                </a:solidFill>
              </a:rPr>
              <a:t>аргументів</a:t>
            </a:r>
            <a:r>
              <a:rPr lang="ru-RU" sz="2000" dirty="0">
                <a:solidFill>
                  <a:srgbClr val="660066"/>
                </a:solidFill>
              </a:rPr>
              <a:t> два списки </a:t>
            </a:r>
            <a:r>
              <a:rPr lang="ru-RU" sz="2000" dirty="0" err="1">
                <a:solidFill>
                  <a:srgbClr val="660066"/>
                </a:solidFill>
              </a:rPr>
              <a:t>термів</a:t>
            </a:r>
            <a:r>
              <a:rPr lang="ru-RU" sz="2000" dirty="0">
                <a:solidFill>
                  <a:srgbClr val="660066"/>
                </a:solidFill>
              </a:rPr>
              <a:t> n і d і </a:t>
            </a:r>
            <a:r>
              <a:rPr lang="ru-RU" sz="2000" dirty="0" err="1">
                <a:solidFill>
                  <a:srgbClr val="660066"/>
                </a:solidFill>
              </a:rPr>
              <a:t>повертає</a:t>
            </a:r>
            <a:r>
              <a:rPr lang="ru-RU" sz="2000" dirty="0">
                <a:solidFill>
                  <a:srgbClr val="660066"/>
                </a:solidFill>
              </a:rPr>
              <a:t> список з </a:t>
            </a:r>
            <a:r>
              <a:rPr lang="ru-RU" sz="2000" dirty="0" err="1">
                <a:solidFill>
                  <a:srgbClr val="660066"/>
                </a:solidFill>
              </a:rPr>
              <a:t>nn</a:t>
            </a:r>
            <a:r>
              <a:rPr lang="ru-RU" sz="2000" dirty="0">
                <a:solidFill>
                  <a:srgbClr val="660066"/>
                </a:solidFill>
              </a:rPr>
              <a:t> і </a:t>
            </a:r>
            <a:r>
              <a:rPr lang="ru-RU" sz="2000" dirty="0" err="1">
                <a:solidFill>
                  <a:srgbClr val="660066"/>
                </a:solidFill>
              </a:rPr>
              <a:t>dd</a:t>
            </a:r>
            <a:r>
              <a:rPr lang="ru-RU" sz="2000" dirty="0">
                <a:solidFill>
                  <a:srgbClr val="660066"/>
                </a:solidFill>
              </a:rPr>
              <a:t>, </a:t>
            </a:r>
            <a:r>
              <a:rPr lang="ru-RU" sz="2000" dirty="0" err="1">
                <a:solidFill>
                  <a:srgbClr val="660066"/>
                </a:solidFill>
              </a:rPr>
              <a:t>які</a:t>
            </a:r>
            <a:r>
              <a:rPr lang="ru-RU" sz="2000" dirty="0">
                <a:solidFill>
                  <a:srgbClr val="660066"/>
                </a:solidFill>
              </a:rPr>
              <a:t> </a:t>
            </a:r>
            <a:r>
              <a:rPr lang="ru-RU" sz="2000" dirty="0" err="1">
                <a:solidFill>
                  <a:srgbClr val="660066"/>
                </a:solidFill>
              </a:rPr>
              <a:t>представляють</a:t>
            </a:r>
            <a:r>
              <a:rPr lang="ru-RU" sz="2000" dirty="0">
                <a:solidFill>
                  <a:srgbClr val="660066"/>
                </a:solidFill>
              </a:rPr>
              <a:t> </a:t>
            </a:r>
            <a:r>
              <a:rPr lang="ru-RU" sz="2000" dirty="0" smtClean="0">
                <a:solidFill>
                  <a:srgbClr val="660066"/>
                </a:solidFill>
              </a:rPr>
              <a:t>собою </a:t>
            </a:r>
            <a:r>
              <a:rPr lang="en-US" sz="2000" dirty="0" smtClean="0">
                <a:solidFill>
                  <a:srgbClr val="660066"/>
                </a:solidFill>
              </a:rPr>
              <a:t>n</a:t>
            </a:r>
            <a:r>
              <a:rPr lang="ru-RU" sz="2000" dirty="0" smtClean="0">
                <a:solidFill>
                  <a:srgbClr val="660066"/>
                </a:solidFill>
              </a:rPr>
              <a:t> </a:t>
            </a:r>
            <a:r>
              <a:rPr lang="ru-RU" sz="2000" dirty="0">
                <a:solidFill>
                  <a:srgbClr val="660066"/>
                </a:solidFill>
              </a:rPr>
              <a:t>і d, </a:t>
            </a:r>
            <a:r>
              <a:rPr lang="uk-UA" sz="2000" dirty="0" smtClean="0">
                <a:solidFill>
                  <a:srgbClr val="660066"/>
                </a:solidFill>
              </a:rPr>
              <a:t>при</a:t>
            </a:r>
            <a:r>
              <a:rPr lang="ru-RU" sz="2000" dirty="0" err="1" smtClean="0">
                <a:solidFill>
                  <a:srgbClr val="660066"/>
                </a:solidFill>
              </a:rPr>
              <a:t>ведені</a:t>
            </a:r>
            <a:r>
              <a:rPr lang="ru-RU" sz="2000" dirty="0" smtClean="0">
                <a:solidFill>
                  <a:srgbClr val="660066"/>
                </a:solidFill>
              </a:rPr>
              <a:t> </a:t>
            </a:r>
            <a:r>
              <a:rPr lang="ru-RU" sz="2000" dirty="0">
                <a:solidFill>
                  <a:srgbClr val="660066"/>
                </a:solidFill>
              </a:rPr>
              <a:t>до </a:t>
            </a:r>
            <a:r>
              <a:rPr lang="ru-RU" sz="2000" dirty="0" err="1">
                <a:solidFill>
                  <a:srgbClr val="660066"/>
                </a:solidFill>
              </a:rPr>
              <a:t>найменшого</a:t>
            </a:r>
            <a:r>
              <a:rPr lang="ru-RU" sz="2000" dirty="0">
                <a:solidFill>
                  <a:srgbClr val="660066"/>
                </a:solidFill>
              </a:rPr>
              <a:t> </a:t>
            </a:r>
            <a:r>
              <a:rPr lang="ru-RU" sz="2000" dirty="0" err="1" smtClean="0">
                <a:solidFill>
                  <a:srgbClr val="660066"/>
                </a:solidFill>
              </a:rPr>
              <a:t>знаменника</a:t>
            </a:r>
            <a:r>
              <a:rPr lang="ru-RU" sz="2000" dirty="0" smtClean="0">
                <a:solidFill>
                  <a:srgbClr val="660066"/>
                </a:solidFill>
              </a:rPr>
              <a:t>. </a:t>
            </a:r>
            <a:r>
              <a:rPr lang="ru-RU" sz="2000" dirty="0">
                <a:solidFill>
                  <a:srgbClr val="660066"/>
                </a:solidFill>
              </a:rPr>
              <a:t>Терм </a:t>
            </a:r>
            <a:r>
              <a:rPr lang="ru-RU" sz="2000" dirty="0" err="1">
                <a:solidFill>
                  <a:srgbClr val="660066"/>
                </a:solidFill>
              </a:rPr>
              <a:t>являє</a:t>
            </a:r>
            <a:r>
              <a:rPr lang="ru-RU" sz="2000" dirty="0">
                <a:solidFill>
                  <a:srgbClr val="660066"/>
                </a:solidFill>
              </a:rPr>
              <a:t> собою </a:t>
            </a:r>
            <a:r>
              <a:rPr lang="ru-RU" sz="2000" dirty="0" err="1">
                <a:solidFill>
                  <a:srgbClr val="660066"/>
                </a:solidFill>
              </a:rPr>
              <a:t>або</a:t>
            </a:r>
            <a:r>
              <a:rPr lang="ru-RU" sz="2000" dirty="0">
                <a:solidFill>
                  <a:srgbClr val="660066"/>
                </a:solidFill>
              </a:rPr>
              <a:t> </a:t>
            </a:r>
            <a:r>
              <a:rPr lang="ru-RU" sz="2000" dirty="0" err="1">
                <a:solidFill>
                  <a:srgbClr val="660066"/>
                </a:solidFill>
              </a:rPr>
              <a:t>коефіцієнт</a:t>
            </a:r>
            <a:r>
              <a:rPr lang="ru-RU" sz="2000" dirty="0">
                <a:solidFill>
                  <a:srgbClr val="660066"/>
                </a:solidFill>
              </a:rPr>
              <a:t>, </a:t>
            </a:r>
            <a:r>
              <a:rPr lang="ru-RU" sz="2000" dirty="0" err="1">
                <a:solidFill>
                  <a:srgbClr val="660066"/>
                </a:solidFill>
              </a:rPr>
              <a:t>або</a:t>
            </a:r>
            <a:r>
              <a:rPr lang="ru-RU" sz="2000" dirty="0">
                <a:solidFill>
                  <a:srgbClr val="660066"/>
                </a:solidFill>
              </a:rPr>
              <a:t> </a:t>
            </a:r>
            <a:r>
              <a:rPr lang="ru-RU" sz="2000" dirty="0" err="1">
                <a:solidFill>
                  <a:srgbClr val="660066"/>
                </a:solidFill>
              </a:rPr>
              <a:t>змінну</a:t>
            </a:r>
            <a:r>
              <a:rPr lang="ru-RU" sz="2000" dirty="0">
                <a:solidFill>
                  <a:srgbClr val="660066"/>
                </a:solidFill>
              </a:rPr>
              <a:t>,</a:t>
            </a:r>
          </a:p>
          <a:p>
            <a:pPr lvl="0"/>
            <a:r>
              <a:rPr lang="ru-RU" sz="2000" dirty="0" err="1">
                <a:solidFill>
                  <a:srgbClr val="660066"/>
                </a:solidFill>
              </a:rPr>
              <a:t>зведену</a:t>
            </a:r>
            <a:r>
              <a:rPr lang="ru-RU" sz="2000" dirty="0">
                <a:solidFill>
                  <a:srgbClr val="660066"/>
                </a:solidFill>
              </a:rPr>
              <a:t> в </a:t>
            </a:r>
            <a:r>
              <a:rPr lang="ru-RU" sz="2000" dirty="0" err="1" smtClean="0">
                <a:solidFill>
                  <a:srgbClr val="660066"/>
                </a:solidFill>
              </a:rPr>
              <a:t>степінь</a:t>
            </a:r>
            <a:r>
              <a:rPr lang="ru-RU" sz="2000" dirty="0">
                <a:solidFill>
                  <a:srgbClr val="660066"/>
                </a:solidFill>
              </a:rPr>
              <a:t>, </a:t>
            </a:r>
            <a:r>
              <a:rPr lang="ru-RU" sz="2000" dirty="0" err="1">
                <a:solidFill>
                  <a:srgbClr val="660066"/>
                </a:solidFill>
              </a:rPr>
              <a:t>або</a:t>
            </a:r>
            <a:r>
              <a:rPr lang="ru-RU" sz="2000" dirty="0">
                <a:solidFill>
                  <a:srgbClr val="660066"/>
                </a:solidFill>
              </a:rPr>
              <a:t> </a:t>
            </a:r>
            <a:r>
              <a:rPr lang="ru-RU" sz="2000" dirty="0" err="1" smtClean="0">
                <a:solidFill>
                  <a:srgbClr val="660066"/>
                </a:solidFill>
              </a:rPr>
              <a:t>добуток</a:t>
            </a:r>
            <a:r>
              <a:rPr lang="ru-RU" sz="2000" dirty="0" smtClean="0">
                <a:solidFill>
                  <a:srgbClr val="660066"/>
                </a:solidFill>
              </a:rPr>
              <a:t> того та </a:t>
            </a:r>
            <a:r>
              <a:rPr lang="ru-RU" sz="2000" dirty="0" err="1" smtClean="0">
                <a:solidFill>
                  <a:srgbClr val="660066"/>
                </a:solidFill>
              </a:rPr>
              <a:t>іншого</a:t>
            </a:r>
            <a:r>
              <a:rPr lang="ru-RU" sz="2000" dirty="0" smtClean="0">
                <a:solidFill>
                  <a:srgbClr val="660066"/>
                </a:solidFill>
              </a:rPr>
              <a:t>.</a:t>
            </a:r>
            <a:endParaRPr lang="uk-UA" sz="2000" dirty="0">
              <a:solidFill>
                <a:srgbClr val="66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0783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6" y="-50115"/>
            <a:ext cx="9115423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ru-RU" sz="2800" b="1" dirty="0" err="1" smtClean="0"/>
              <a:t>Лабораторна</a:t>
            </a:r>
            <a:r>
              <a:rPr lang="ru-RU" sz="2800" b="1" dirty="0" smtClean="0"/>
              <a:t> робота 5. </a:t>
            </a:r>
            <a:r>
              <a:rPr lang="uk-UA" sz="2800" b="1" dirty="0" smtClean="0"/>
              <a:t>Символьні дані, множини, узагальнені арифметичні операції</a:t>
            </a:r>
            <a:endParaRPr lang="uk-UA" sz="2800" b="1" dirty="0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14302" y="1052487"/>
            <a:ext cx="908685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ea typeface="Times New Roman" pitchFamily="18" charset="0"/>
                <a:cs typeface="Arial" pitchFamily="34" charset="0"/>
              </a:rPr>
              <a:t>Завдання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ea typeface="Times New Roman" pitchFamily="18" charset="0"/>
                <a:cs typeface="Arial" pitchFamily="34" charset="0"/>
              </a:rPr>
              <a:t>: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ea typeface="Times New Roman" pitchFamily="18" charset="0"/>
                <a:cs typeface="Arial" pitchFamily="34" charset="0"/>
              </a:rPr>
              <a:t>написати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ea typeface="Times New Roman" pitchFamily="18" charset="0"/>
                <a:cs typeface="Arial" pitchFamily="34" charset="0"/>
              </a:rPr>
              <a:t>процедури</a:t>
            </a:r>
            <a:r>
              <a:rPr lang="ru-RU" sz="2000" b="1" dirty="0" smtClean="0"/>
              <a:t>, </a:t>
            </a:r>
            <a:r>
              <a:rPr lang="ru-RU" sz="2000" b="1" dirty="0" err="1" smtClean="0"/>
              <a:t>що</a:t>
            </a:r>
            <a:r>
              <a:rPr lang="ru-RU" sz="2000" b="1" dirty="0" smtClean="0"/>
              <a:t> </a:t>
            </a:r>
            <a:r>
              <a:rPr lang="ru-RU" sz="2000" b="1" dirty="0" err="1" smtClean="0"/>
              <a:t>здійснюють</a:t>
            </a:r>
            <a:r>
              <a:rPr lang="ru-RU" sz="2000" b="1" dirty="0" smtClean="0"/>
              <a:t> </a:t>
            </a:r>
            <a:r>
              <a:rPr lang="ru-RU" sz="2000" b="1" dirty="0" err="1" smtClean="0"/>
              <a:t>операції</a:t>
            </a:r>
            <a:r>
              <a:rPr lang="ru-RU" sz="2000" b="1" dirty="0" smtClean="0"/>
              <a:t> над </a:t>
            </a:r>
            <a:r>
              <a:rPr lang="ru-RU" sz="2000" b="1" dirty="0" err="1" smtClean="0"/>
              <a:t>символьними</a:t>
            </a:r>
            <a:r>
              <a:rPr lang="ru-RU" sz="2000" b="1" dirty="0" smtClean="0"/>
              <a:t> </a:t>
            </a:r>
            <a:r>
              <a:rPr lang="ru-RU" sz="2000" b="1" dirty="0" err="1" smtClean="0"/>
              <a:t>даними</a:t>
            </a:r>
            <a:r>
              <a:rPr lang="ru-RU" sz="2000" b="1" dirty="0" smtClean="0"/>
              <a:t>, </a:t>
            </a:r>
            <a:r>
              <a:rPr lang="ru-RU" sz="2000" b="1" dirty="0" err="1" smtClean="0"/>
              <a:t>множинами</a:t>
            </a:r>
            <a:r>
              <a:rPr lang="ru-RU" sz="2000" b="1" dirty="0" smtClean="0"/>
              <a:t> та </a:t>
            </a:r>
            <a:r>
              <a:rPr lang="ru-RU" sz="2000" b="1" dirty="0" err="1" smtClean="0"/>
              <a:t>узагальненими</a:t>
            </a:r>
            <a:r>
              <a:rPr lang="ru-RU" sz="2000" b="1" dirty="0" smtClean="0"/>
              <a:t> селекторами</a:t>
            </a:r>
          </a:p>
          <a:p>
            <a:pPr algn="ctr"/>
            <a:r>
              <a:rPr lang="en-US" sz="2000" b="1" dirty="0"/>
              <a:t>(</a:t>
            </a:r>
            <a:r>
              <a:rPr lang="uk-UA" sz="2000" b="1" dirty="0"/>
              <a:t>можливо виконати в л.р.6</a:t>
            </a:r>
            <a:r>
              <a:rPr lang="en-US" sz="2000" b="1" dirty="0" smtClean="0"/>
              <a:t>)</a:t>
            </a:r>
            <a:endParaRPr kumimoji="0" lang="ru-RU" altLang="ru-RU" sz="2000" b="1" i="0" u="none" strike="noStrike" cap="none" normalizeH="0" baseline="0" dirty="0" smtClean="0">
              <a:ln>
                <a:noFill/>
              </a:ln>
              <a:effectLst/>
              <a:cs typeface="Arial" pitchFamily="34" charset="0"/>
            </a:endParaRPr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22" name="Rectangle 1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27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57152" y="2245228"/>
            <a:ext cx="9144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b="1" dirty="0">
                <a:solidFill>
                  <a:srgbClr val="0000CC"/>
                </a:solidFill>
              </a:rPr>
              <a:t>Варіант </a:t>
            </a:r>
            <a:r>
              <a:rPr lang="en-US" b="1" dirty="0" smtClean="0">
                <a:solidFill>
                  <a:srgbClr val="0000CC"/>
                </a:solidFill>
              </a:rPr>
              <a:t>1</a:t>
            </a:r>
            <a:r>
              <a:rPr lang="uk-UA" b="1" dirty="0" smtClean="0">
                <a:solidFill>
                  <a:srgbClr val="0000CC"/>
                </a:solidFill>
              </a:rPr>
              <a:t>6</a:t>
            </a:r>
            <a:r>
              <a:rPr lang="uk-UA" dirty="0" smtClean="0">
                <a:solidFill>
                  <a:srgbClr val="0000CC"/>
                </a:solidFill>
              </a:rPr>
              <a:t>. </a:t>
            </a:r>
            <a:r>
              <a:rPr lang="uk-UA" dirty="0" err="1" smtClean="0">
                <a:solidFill>
                  <a:srgbClr val="0000CC"/>
                </a:solidFill>
              </a:rPr>
              <a:t>Много</a:t>
            </a:r>
            <a:r>
              <a:rPr lang="ru-RU" dirty="0" smtClean="0">
                <a:solidFill>
                  <a:srgbClr val="0000CC"/>
                </a:solidFill>
              </a:rPr>
              <a:t>члени </a:t>
            </a:r>
            <a:r>
              <a:rPr lang="ru-RU" dirty="0">
                <a:solidFill>
                  <a:srgbClr val="0000CC"/>
                </a:solidFill>
              </a:rPr>
              <a:t>з </a:t>
            </a:r>
            <a:r>
              <a:rPr lang="ru-RU" dirty="0" err="1">
                <a:solidFill>
                  <a:srgbClr val="0000CC"/>
                </a:solidFill>
              </a:rPr>
              <a:t>однією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>
                <a:solidFill>
                  <a:srgbClr val="0000CC"/>
                </a:solidFill>
              </a:rPr>
              <a:t>змінною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>
                <a:solidFill>
                  <a:srgbClr val="0000CC"/>
                </a:solidFill>
              </a:rPr>
              <a:t>можна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>
                <a:solidFill>
                  <a:srgbClr val="0000CC"/>
                </a:solidFill>
              </a:rPr>
              <a:t>ділити</a:t>
            </a:r>
            <a:r>
              <a:rPr lang="ru-RU" dirty="0">
                <a:solidFill>
                  <a:srgbClr val="0000CC"/>
                </a:solidFill>
              </a:rPr>
              <a:t> один на одного, </a:t>
            </a:r>
            <a:r>
              <a:rPr lang="ru-RU" dirty="0" err="1">
                <a:solidFill>
                  <a:srgbClr val="0000CC"/>
                </a:solidFill>
              </a:rPr>
              <a:t>отримуючи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 smtClean="0">
                <a:solidFill>
                  <a:srgbClr val="0000CC"/>
                </a:solidFill>
              </a:rPr>
              <a:t>частку</a:t>
            </a:r>
            <a:r>
              <a:rPr lang="ru-RU" dirty="0" smtClean="0">
                <a:solidFill>
                  <a:srgbClr val="0000CC"/>
                </a:solidFill>
              </a:rPr>
              <a:t> і </a:t>
            </a:r>
            <a:r>
              <a:rPr lang="ru-RU" dirty="0" err="1">
                <a:solidFill>
                  <a:srgbClr val="0000CC"/>
                </a:solidFill>
              </a:rPr>
              <a:t>залишок</a:t>
            </a:r>
            <a:r>
              <a:rPr lang="ru-RU" dirty="0">
                <a:solidFill>
                  <a:srgbClr val="0000CC"/>
                </a:solidFill>
              </a:rPr>
              <a:t>. </a:t>
            </a:r>
            <a:r>
              <a:rPr lang="ru-RU" dirty="0" smtClean="0">
                <a:solidFill>
                  <a:srgbClr val="0000CC"/>
                </a:solidFill>
              </a:rPr>
              <a:t>Для </a:t>
            </a:r>
            <a:r>
              <a:rPr lang="ru-RU" dirty="0" err="1" smtClean="0">
                <a:solidFill>
                  <a:srgbClr val="0000CC"/>
                </a:solidFill>
              </a:rPr>
              <a:t>ділення</a:t>
            </a:r>
            <a:r>
              <a:rPr lang="ru-RU" dirty="0" smtClean="0">
                <a:solidFill>
                  <a:srgbClr val="0000CC"/>
                </a:solidFill>
              </a:rPr>
              <a:t>  </a:t>
            </a:r>
            <a:r>
              <a:rPr lang="ru-RU" dirty="0" err="1">
                <a:solidFill>
                  <a:srgbClr val="0000CC"/>
                </a:solidFill>
              </a:rPr>
              <a:t>розділимо</a:t>
            </a:r>
            <a:r>
              <a:rPr lang="ru-RU" dirty="0">
                <a:solidFill>
                  <a:srgbClr val="0000CC"/>
                </a:solidFill>
              </a:rPr>
              <a:t> старший член </a:t>
            </a:r>
            <a:r>
              <a:rPr lang="ru-RU" dirty="0" err="1">
                <a:solidFill>
                  <a:srgbClr val="0000CC"/>
                </a:solidFill>
              </a:rPr>
              <a:t>діленого</a:t>
            </a:r>
            <a:r>
              <a:rPr lang="ru-RU" dirty="0">
                <a:solidFill>
                  <a:srgbClr val="0000CC"/>
                </a:solidFill>
              </a:rPr>
              <a:t> на старший член </a:t>
            </a:r>
            <a:r>
              <a:rPr lang="ru-RU" dirty="0" err="1">
                <a:solidFill>
                  <a:srgbClr val="0000CC"/>
                </a:solidFill>
              </a:rPr>
              <a:t>дільника</a:t>
            </a:r>
            <a:r>
              <a:rPr lang="ru-RU" dirty="0">
                <a:solidFill>
                  <a:srgbClr val="0000CC"/>
                </a:solidFill>
              </a:rPr>
              <a:t>. В </a:t>
            </a:r>
            <a:r>
              <a:rPr lang="ru-RU" dirty="0" err="1">
                <a:solidFill>
                  <a:srgbClr val="0000CC"/>
                </a:solidFill>
              </a:rPr>
              <a:t>результаті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>
                <a:solidFill>
                  <a:srgbClr val="0000CC"/>
                </a:solidFill>
              </a:rPr>
              <a:t>вийде</a:t>
            </a:r>
            <a:r>
              <a:rPr lang="ru-RU" dirty="0">
                <a:solidFill>
                  <a:srgbClr val="0000CC"/>
                </a:solidFill>
              </a:rPr>
              <a:t> перший терм </a:t>
            </a:r>
            <a:r>
              <a:rPr lang="ru-RU" dirty="0" err="1" smtClean="0">
                <a:solidFill>
                  <a:srgbClr val="0000CC"/>
                </a:solidFill>
              </a:rPr>
              <a:t>частки</a:t>
            </a:r>
            <a:r>
              <a:rPr lang="ru-RU" dirty="0" smtClean="0">
                <a:solidFill>
                  <a:srgbClr val="0000CC"/>
                </a:solidFill>
              </a:rPr>
              <a:t>. </a:t>
            </a:r>
            <a:r>
              <a:rPr lang="ru-RU" dirty="0" err="1">
                <a:solidFill>
                  <a:srgbClr val="0000CC"/>
                </a:solidFill>
              </a:rPr>
              <a:t>Потім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>
                <a:solidFill>
                  <a:srgbClr val="0000CC"/>
                </a:solidFill>
              </a:rPr>
              <a:t>помножимо</a:t>
            </a:r>
            <a:r>
              <a:rPr lang="ru-RU" dirty="0">
                <a:solidFill>
                  <a:srgbClr val="0000CC"/>
                </a:solidFill>
              </a:rPr>
              <a:t> результат на </a:t>
            </a:r>
            <a:r>
              <a:rPr lang="ru-RU" dirty="0" err="1">
                <a:solidFill>
                  <a:srgbClr val="0000CC"/>
                </a:solidFill>
              </a:rPr>
              <a:t>дільник</a:t>
            </a:r>
            <a:r>
              <a:rPr lang="ru-RU" dirty="0">
                <a:solidFill>
                  <a:srgbClr val="0000CC"/>
                </a:solidFill>
              </a:rPr>
              <a:t>, </a:t>
            </a:r>
            <a:r>
              <a:rPr lang="ru-RU" dirty="0" err="1">
                <a:solidFill>
                  <a:srgbClr val="0000CC"/>
                </a:solidFill>
              </a:rPr>
              <a:t>віднімемо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smtClean="0">
                <a:solidFill>
                  <a:srgbClr val="0000CC"/>
                </a:solidFill>
              </a:rPr>
              <a:t>многочлен, </a:t>
            </a:r>
            <a:r>
              <a:rPr lang="ru-RU" dirty="0" err="1" smtClean="0">
                <a:solidFill>
                  <a:srgbClr val="0000CC"/>
                </a:solidFill>
              </a:rPr>
              <a:t>що</a:t>
            </a:r>
            <a:r>
              <a:rPr lang="ru-RU" dirty="0" smtClean="0">
                <a:solidFill>
                  <a:srgbClr val="0000CC"/>
                </a:solidFill>
              </a:rPr>
              <a:t> </a:t>
            </a:r>
            <a:r>
              <a:rPr lang="ru-RU" dirty="0" err="1" smtClean="0">
                <a:solidFill>
                  <a:srgbClr val="0000CC"/>
                </a:solidFill>
              </a:rPr>
              <a:t>вийшов</a:t>
            </a:r>
            <a:r>
              <a:rPr lang="ru-RU" dirty="0" smtClean="0">
                <a:solidFill>
                  <a:srgbClr val="0000CC"/>
                </a:solidFill>
              </a:rPr>
              <a:t> </a:t>
            </a:r>
            <a:r>
              <a:rPr lang="ru-RU" dirty="0">
                <a:solidFill>
                  <a:srgbClr val="0000CC"/>
                </a:solidFill>
              </a:rPr>
              <a:t>з </a:t>
            </a:r>
            <a:r>
              <a:rPr lang="ru-RU" dirty="0" err="1">
                <a:solidFill>
                  <a:srgbClr val="0000CC"/>
                </a:solidFill>
              </a:rPr>
              <a:t>діленого</a:t>
            </a:r>
            <a:r>
              <a:rPr lang="ru-RU" dirty="0">
                <a:solidFill>
                  <a:srgbClr val="0000CC"/>
                </a:solidFill>
              </a:rPr>
              <a:t> і, рекурсивно </a:t>
            </a:r>
            <a:r>
              <a:rPr lang="ru-RU" dirty="0" err="1">
                <a:solidFill>
                  <a:srgbClr val="0000CC"/>
                </a:solidFill>
              </a:rPr>
              <a:t>ділячи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>
                <a:solidFill>
                  <a:srgbClr val="0000CC"/>
                </a:solidFill>
              </a:rPr>
              <a:t>різницю</a:t>
            </a:r>
            <a:r>
              <a:rPr lang="ru-RU" dirty="0">
                <a:solidFill>
                  <a:srgbClr val="0000CC"/>
                </a:solidFill>
              </a:rPr>
              <a:t> на </a:t>
            </a:r>
            <a:r>
              <a:rPr lang="ru-RU" dirty="0" err="1">
                <a:solidFill>
                  <a:srgbClr val="0000CC"/>
                </a:solidFill>
              </a:rPr>
              <a:t>дільник</a:t>
            </a:r>
            <a:r>
              <a:rPr lang="ru-RU" dirty="0">
                <a:solidFill>
                  <a:srgbClr val="0000CC"/>
                </a:solidFill>
              </a:rPr>
              <a:t>,</a:t>
            </a:r>
          </a:p>
          <a:p>
            <a:r>
              <a:rPr lang="ru-RU" dirty="0" err="1">
                <a:solidFill>
                  <a:srgbClr val="0000CC"/>
                </a:solidFill>
              </a:rPr>
              <a:t>отримаємо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>
                <a:solidFill>
                  <a:srgbClr val="0000CC"/>
                </a:solidFill>
              </a:rPr>
              <a:t>решту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 smtClean="0">
                <a:solidFill>
                  <a:srgbClr val="0000CC"/>
                </a:solidFill>
              </a:rPr>
              <a:t>частки</a:t>
            </a:r>
            <a:r>
              <a:rPr lang="ru-RU" dirty="0" smtClean="0">
                <a:solidFill>
                  <a:srgbClr val="0000CC"/>
                </a:solidFill>
              </a:rPr>
              <a:t>. </a:t>
            </a:r>
            <a:r>
              <a:rPr lang="ru-RU" dirty="0" err="1">
                <a:solidFill>
                  <a:srgbClr val="0000CC"/>
                </a:solidFill>
              </a:rPr>
              <a:t>Зупиняємося</a:t>
            </a:r>
            <a:r>
              <a:rPr lang="ru-RU" dirty="0">
                <a:solidFill>
                  <a:srgbClr val="0000CC"/>
                </a:solidFill>
              </a:rPr>
              <a:t>, коли порядок </a:t>
            </a:r>
            <a:r>
              <a:rPr lang="ru-RU" dirty="0" err="1">
                <a:solidFill>
                  <a:srgbClr val="0000CC"/>
                </a:solidFill>
              </a:rPr>
              <a:t>дільника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>
                <a:solidFill>
                  <a:srgbClr val="0000CC"/>
                </a:solidFill>
              </a:rPr>
              <a:t>перевищить</a:t>
            </a:r>
            <a:r>
              <a:rPr lang="ru-RU" dirty="0">
                <a:solidFill>
                  <a:srgbClr val="0000CC"/>
                </a:solidFill>
              </a:rPr>
              <a:t> порядок </a:t>
            </a:r>
            <a:r>
              <a:rPr lang="ru-RU" dirty="0" err="1">
                <a:solidFill>
                  <a:srgbClr val="0000CC"/>
                </a:solidFill>
              </a:rPr>
              <a:t>ділимо</a:t>
            </a:r>
            <a:r>
              <a:rPr lang="ru-RU" dirty="0">
                <a:solidFill>
                  <a:srgbClr val="0000CC"/>
                </a:solidFill>
              </a:rPr>
              <a:t>, і </a:t>
            </a:r>
            <a:r>
              <a:rPr lang="ru-RU" dirty="0" err="1">
                <a:solidFill>
                  <a:srgbClr val="0000CC"/>
                </a:solidFill>
              </a:rPr>
              <a:t>оголошуємо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>
                <a:solidFill>
                  <a:srgbClr val="0000CC"/>
                </a:solidFill>
              </a:rPr>
              <a:t>залишком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smtClean="0">
                <a:solidFill>
                  <a:srgbClr val="0000CC"/>
                </a:solidFill>
              </a:rPr>
              <a:t>те, </a:t>
            </a:r>
            <a:r>
              <a:rPr lang="ru-RU" dirty="0" err="1">
                <a:solidFill>
                  <a:srgbClr val="0000CC"/>
                </a:solidFill>
              </a:rPr>
              <a:t>що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>
                <a:solidFill>
                  <a:srgbClr val="0000CC"/>
                </a:solidFill>
              </a:rPr>
              <a:t>тоді</a:t>
            </a:r>
            <a:r>
              <a:rPr lang="ru-RU" dirty="0">
                <a:solidFill>
                  <a:srgbClr val="0000CC"/>
                </a:solidFill>
              </a:rPr>
              <a:t> буде </a:t>
            </a:r>
            <a:r>
              <a:rPr lang="ru-RU" dirty="0" err="1">
                <a:solidFill>
                  <a:srgbClr val="0000CC"/>
                </a:solidFill>
              </a:rPr>
              <a:t>називатися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>
                <a:solidFill>
                  <a:srgbClr val="0000CC"/>
                </a:solidFill>
              </a:rPr>
              <a:t>діленим</a:t>
            </a:r>
            <a:r>
              <a:rPr lang="ru-RU" dirty="0">
                <a:solidFill>
                  <a:srgbClr val="0000CC"/>
                </a:solidFill>
              </a:rPr>
              <a:t>. </a:t>
            </a:r>
            <a:r>
              <a:rPr lang="ru-RU" dirty="0" err="1">
                <a:solidFill>
                  <a:srgbClr val="0000CC"/>
                </a:solidFill>
              </a:rPr>
              <a:t>Крім</a:t>
            </a:r>
            <a:r>
              <a:rPr lang="ru-RU" dirty="0">
                <a:solidFill>
                  <a:srgbClr val="0000CC"/>
                </a:solidFill>
              </a:rPr>
              <a:t> того, </a:t>
            </a:r>
            <a:r>
              <a:rPr lang="ru-RU" dirty="0" err="1">
                <a:solidFill>
                  <a:srgbClr val="0000CC"/>
                </a:solidFill>
              </a:rPr>
              <a:t>якщо</a:t>
            </a:r>
            <a:r>
              <a:rPr lang="ru-RU" dirty="0">
                <a:solidFill>
                  <a:srgbClr val="0000CC"/>
                </a:solidFill>
              </a:rPr>
              <a:t> коли-</a:t>
            </a:r>
            <a:r>
              <a:rPr lang="ru-RU" dirty="0" err="1">
                <a:solidFill>
                  <a:srgbClr val="0000CC"/>
                </a:solidFill>
              </a:rPr>
              <a:t>небудь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>
                <a:solidFill>
                  <a:srgbClr val="0000CC"/>
                </a:solidFill>
              </a:rPr>
              <a:t>ділене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>
                <a:solidFill>
                  <a:srgbClr val="0000CC"/>
                </a:solidFill>
              </a:rPr>
              <a:t>виявиться</a:t>
            </a:r>
            <a:r>
              <a:rPr lang="ru-RU" dirty="0">
                <a:solidFill>
                  <a:srgbClr val="0000CC"/>
                </a:solidFill>
              </a:rPr>
              <a:t> нулем, </a:t>
            </a:r>
            <a:r>
              <a:rPr lang="ru-RU" dirty="0" err="1">
                <a:solidFill>
                  <a:srgbClr val="0000CC"/>
                </a:solidFill>
              </a:rPr>
              <a:t>повертаємо</a:t>
            </a:r>
            <a:r>
              <a:rPr lang="ru-RU" dirty="0">
                <a:solidFill>
                  <a:srgbClr val="0000CC"/>
                </a:solidFill>
              </a:rPr>
              <a:t> нуль як і </a:t>
            </a:r>
            <a:r>
              <a:rPr lang="ru-RU" dirty="0" err="1" smtClean="0">
                <a:solidFill>
                  <a:srgbClr val="0000CC"/>
                </a:solidFill>
              </a:rPr>
              <a:t>частку</a:t>
            </a:r>
            <a:r>
              <a:rPr lang="ru-RU" dirty="0" smtClean="0">
                <a:solidFill>
                  <a:srgbClr val="0000CC"/>
                </a:solidFill>
              </a:rPr>
              <a:t>, </a:t>
            </a:r>
            <a:r>
              <a:rPr lang="ru-RU" dirty="0">
                <a:solidFill>
                  <a:srgbClr val="0000CC"/>
                </a:solidFill>
              </a:rPr>
              <a:t>і </a:t>
            </a:r>
            <a:r>
              <a:rPr lang="ru-RU" dirty="0" err="1" smtClean="0">
                <a:solidFill>
                  <a:srgbClr val="0000CC"/>
                </a:solidFill>
              </a:rPr>
              <a:t>залишок</a:t>
            </a:r>
            <a:r>
              <a:rPr lang="ru-RU" dirty="0" smtClean="0">
                <a:solidFill>
                  <a:srgbClr val="0000CC"/>
                </a:solidFill>
              </a:rPr>
              <a:t>. </a:t>
            </a:r>
            <a:r>
              <a:rPr lang="ru-RU" dirty="0" err="1" smtClean="0">
                <a:solidFill>
                  <a:srgbClr val="0000CC"/>
                </a:solidFill>
              </a:rPr>
              <a:t>Розробити</a:t>
            </a:r>
            <a:r>
              <a:rPr lang="ru-RU" dirty="0" smtClean="0">
                <a:solidFill>
                  <a:srgbClr val="0000CC"/>
                </a:solidFill>
              </a:rPr>
              <a:t> </a:t>
            </a:r>
            <a:r>
              <a:rPr lang="ru-RU" dirty="0">
                <a:solidFill>
                  <a:srgbClr val="0000CC"/>
                </a:solidFill>
              </a:rPr>
              <a:t>процедуру </a:t>
            </a:r>
            <a:r>
              <a:rPr lang="ru-RU" dirty="0" err="1" smtClean="0">
                <a:solidFill>
                  <a:srgbClr val="0000CC"/>
                </a:solidFill>
              </a:rPr>
              <a:t>ділення</a:t>
            </a:r>
            <a:r>
              <a:rPr lang="ru-RU" dirty="0" smtClean="0">
                <a:solidFill>
                  <a:srgbClr val="0000CC"/>
                </a:solidFill>
              </a:rPr>
              <a:t> </a:t>
            </a:r>
            <a:r>
              <a:rPr lang="ru-RU" dirty="0" err="1" smtClean="0">
                <a:solidFill>
                  <a:srgbClr val="0000CC"/>
                </a:solidFill>
              </a:rPr>
              <a:t>многочленів</a:t>
            </a:r>
            <a:endParaRPr lang="uk-UA" dirty="0">
              <a:solidFill>
                <a:srgbClr val="0000CC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8576" y="4890170"/>
            <a:ext cx="91725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b="1" dirty="0">
                <a:solidFill>
                  <a:srgbClr val="C00000"/>
                </a:solidFill>
              </a:rPr>
              <a:t>Варіант </a:t>
            </a:r>
            <a:r>
              <a:rPr lang="en-US" b="1" dirty="0" smtClean="0">
                <a:solidFill>
                  <a:srgbClr val="C00000"/>
                </a:solidFill>
              </a:rPr>
              <a:t>1</a:t>
            </a:r>
            <a:r>
              <a:rPr lang="uk-UA" b="1" dirty="0" smtClean="0">
                <a:solidFill>
                  <a:srgbClr val="C00000"/>
                </a:solidFill>
              </a:rPr>
              <a:t>8</a:t>
            </a:r>
            <a:r>
              <a:rPr lang="uk-UA" dirty="0" smtClean="0">
                <a:solidFill>
                  <a:srgbClr val="C00000"/>
                </a:solidFill>
              </a:rPr>
              <a:t>. Нехай</a:t>
            </a:r>
            <a:r>
              <a:rPr lang="ru-RU" dirty="0" smtClean="0">
                <a:solidFill>
                  <a:srgbClr val="C00000"/>
                </a:solidFill>
              </a:rPr>
              <a:t> </a:t>
            </a:r>
            <a:r>
              <a:rPr lang="ru-RU" dirty="0">
                <a:solidFill>
                  <a:srgbClr val="C00000"/>
                </a:solidFill>
              </a:rPr>
              <a:t>P1, P2 и P3 – </a:t>
            </a:r>
            <a:r>
              <a:rPr lang="ru-RU" dirty="0" err="1" smtClean="0">
                <a:solidFill>
                  <a:srgbClr val="C00000"/>
                </a:solidFill>
              </a:rPr>
              <a:t>многочлени</a:t>
            </a:r>
            <a:r>
              <a:rPr lang="ru-RU" dirty="0" smtClean="0">
                <a:solidFill>
                  <a:srgbClr val="C00000"/>
                </a:solidFill>
              </a:rPr>
              <a:t>. Нехай </a:t>
            </a:r>
            <a:r>
              <a:rPr lang="ru-RU" dirty="0">
                <a:solidFill>
                  <a:srgbClr val="C00000"/>
                </a:solidFill>
              </a:rPr>
              <a:t>Q1 </a:t>
            </a:r>
            <a:r>
              <a:rPr lang="ru-RU" dirty="0" smtClean="0">
                <a:solidFill>
                  <a:srgbClr val="C00000"/>
                </a:solidFill>
              </a:rPr>
              <a:t>є </a:t>
            </a:r>
            <a:r>
              <a:rPr lang="ru-RU" dirty="0" err="1" smtClean="0">
                <a:solidFill>
                  <a:srgbClr val="C00000"/>
                </a:solidFill>
              </a:rPr>
              <a:t>добутком</a:t>
            </a:r>
            <a:r>
              <a:rPr lang="ru-RU" dirty="0" smtClean="0">
                <a:solidFill>
                  <a:srgbClr val="C00000"/>
                </a:solidFill>
              </a:rPr>
              <a:t> </a:t>
            </a:r>
            <a:r>
              <a:rPr lang="ru-RU" dirty="0">
                <a:solidFill>
                  <a:srgbClr val="C00000"/>
                </a:solidFill>
              </a:rPr>
              <a:t>P1 и P2, а Q2 </a:t>
            </a:r>
            <a:r>
              <a:rPr lang="ru-RU" dirty="0" err="1" smtClean="0">
                <a:solidFill>
                  <a:srgbClr val="C00000"/>
                </a:solidFill>
              </a:rPr>
              <a:t>добутком</a:t>
            </a:r>
            <a:r>
              <a:rPr lang="ru-RU" dirty="0" smtClean="0">
                <a:solidFill>
                  <a:srgbClr val="C00000"/>
                </a:solidFill>
              </a:rPr>
              <a:t> P1 </a:t>
            </a:r>
            <a:r>
              <a:rPr lang="ru-RU" dirty="0">
                <a:solidFill>
                  <a:srgbClr val="C00000"/>
                </a:solidFill>
              </a:rPr>
              <a:t>и P3.  </a:t>
            </a:r>
            <a:r>
              <a:rPr lang="ru-RU" dirty="0" err="1" smtClean="0">
                <a:solidFill>
                  <a:srgbClr val="C00000"/>
                </a:solidFill>
              </a:rPr>
              <a:t>Напишіть</a:t>
            </a:r>
            <a:r>
              <a:rPr lang="ru-RU" dirty="0" smtClean="0">
                <a:solidFill>
                  <a:srgbClr val="C00000"/>
                </a:solidFill>
              </a:rPr>
              <a:t> процедуру, </a:t>
            </a:r>
            <a:r>
              <a:rPr lang="ru-RU" dirty="0" err="1" smtClean="0">
                <a:solidFill>
                  <a:srgbClr val="C00000"/>
                </a:solidFill>
              </a:rPr>
              <a:t>що</a:t>
            </a:r>
            <a:r>
              <a:rPr lang="ru-RU" dirty="0" smtClean="0">
                <a:solidFill>
                  <a:srgbClr val="C00000"/>
                </a:solidFill>
              </a:rPr>
              <a:t> </a:t>
            </a:r>
            <a:r>
              <a:rPr lang="ru-RU" dirty="0" err="1" smtClean="0">
                <a:solidFill>
                  <a:srgbClr val="C00000"/>
                </a:solidFill>
              </a:rPr>
              <a:t>обчислює</a:t>
            </a:r>
            <a:r>
              <a:rPr lang="ru-RU" dirty="0" smtClean="0">
                <a:solidFill>
                  <a:srgbClr val="C00000"/>
                </a:solidFill>
              </a:rPr>
              <a:t> </a:t>
            </a:r>
            <a:r>
              <a:rPr lang="ru-RU" dirty="0" err="1" smtClean="0">
                <a:solidFill>
                  <a:srgbClr val="C00000"/>
                </a:solidFill>
              </a:rPr>
              <a:t>найменший</a:t>
            </a:r>
            <a:r>
              <a:rPr lang="ru-RU" dirty="0" smtClean="0">
                <a:solidFill>
                  <a:srgbClr val="C00000"/>
                </a:solidFill>
              </a:rPr>
              <a:t> </a:t>
            </a:r>
            <a:r>
              <a:rPr lang="ru-RU" dirty="0" err="1" smtClean="0">
                <a:solidFill>
                  <a:srgbClr val="C00000"/>
                </a:solidFill>
              </a:rPr>
              <a:t>загальний</a:t>
            </a:r>
            <a:r>
              <a:rPr lang="ru-RU" dirty="0" smtClean="0">
                <a:solidFill>
                  <a:srgbClr val="C00000"/>
                </a:solidFill>
              </a:rPr>
              <a:t> </a:t>
            </a:r>
            <a:r>
              <a:rPr lang="ru-RU" dirty="0" err="1" smtClean="0">
                <a:solidFill>
                  <a:srgbClr val="C00000"/>
                </a:solidFill>
              </a:rPr>
              <a:t>дільник</a:t>
            </a:r>
            <a:r>
              <a:rPr lang="ru-RU" dirty="0" smtClean="0">
                <a:solidFill>
                  <a:srgbClr val="C00000"/>
                </a:solidFill>
              </a:rPr>
              <a:t> (НОД) </a:t>
            </a:r>
            <a:r>
              <a:rPr lang="ru-RU" dirty="0">
                <a:solidFill>
                  <a:srgbClr val="C00000"/>
                </a:solidFill>
              </a:rPr>
              <a:t>Q1 и Q2</a:t>
            </a:r>
            <a:endParaRPr lang="uk-UA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442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28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381001" y="38100"/>
            <a:ext cx="8763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200" b="1" dirty="0" smtClean="0"/>
              <a:t>Джерела</a:t>
            </a:r>
            <a:endParaRPr lang="uk-UA" sz="32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81000" y="1062335"/>
            <a:ext cx="85725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smtClean="0"/>
              <a:t>1. </a:t>
            </a:r>
            <a:r>
              <a:rPr lang="en-US" dirty="0" smtClean="0"/>
              <a:t>Harold Abelson</a:t>
            </a:r>
            <a:r>
              <a:rPr lang="uk-UA" dirty="0" smtClean="0"/>
              <a:t>,</a:t>
            </a:r>
            <a:r>
              <a:rPr lang="en-US" dirty="0" smtClean="0"/>
              <a:t> </a:t>
            </a:r>
            <a:r>
              <a:rPr lang="en-US" dirty="0"/>
              <a:t>Gerald Jay </a:t>
            </a:r>
            <a:r>
              <a:rPr lang="en-US" dirty="0" err="1" smtClean="0"/>
              <a:t>Sussman</a:t>
            </a:r>
            <a:r>
              <a:rPr lang="uk-UA" dirty="0" smtClean="0"/>
              <a:t>,</a:t>
            </a:r>
            <a:r>
              <a:rPr lang="en-US" dirty="0" smtClean="0"/>
              <a:t> </a:t>
            </a:r>
            <a:r>
              <a:rPr lang="en-US" dirty="0"/>
              <a:t>Julie </a:t>
            </a:r>
            <a:r>
              <a:rPr lang="en-US" dirty="0" err="1" smtClean="0"/>
              <a:t>Sussman</a:t>
            </a:r>
            <a:r>
              <a:rPr lang="uk-UA" dirty="0" smtClean="0"/>
              <a:t>. </a:t>
            </a:r>
            <a:r>
              <a:rPr lang="en-US" dirty="0"/>
              <a:t>Structure and Interpretation</a:t>
            </a:r>
          </a:p>
          <a:p>
            <a:r>
              <a:rPr lang="en-US" dirty="0"/>
              <a:t>of Computer </a:t>
            </a:r>
            <a:r>
              <a:rPr lang="en-US" dirty="0" smtClean="0"/>
              <a:t>Programs</a:t>
            </a:r>
            <a:r>
              <a:rPr lang="uk-UA" dirty="0" smtClean="0"/>
              <a:t>. </a:t>
            </a:r>
            <a:r>
              <a:rPr lang="en-US" dirty="0"/>
              <a:t>The MIT </a:t>
            </a:r>
            <a:r>
              <a:rPr lang="en-US" dirty="0" smtClean="0"/>
              <a:t>Press</a:t>
            </a:r>
            <a:r>
              <a:rPr lang="uk-UA" dirty="0" smtClean="0"/>
              <a:t>. 2005 (</a:t>
            </a:r>
            <a:r>
              <a:rPr lang="uk-UA" dirty="0" err="1"/>
              <a:t>Харольд</a:t>
            </a:r>
            <a:r>
              <a:rPr lang="uk-UA" dirty="0"/>
              <a:t> </a:t>
            </a:r>
            <a:r>
              <a:rPr lang="uk-UA" dirty="0" err="1" smtClean="0"/>
              <a:t>Абельсон</a:t>
            </a:r>
            <a:r>
              <a:rPr lang="uk-UA" dirty="0" smtClean="0"/>
              <a:t>, Джеральд </a:t>
            </a:r>
            <a:r>
              <a:rPr lang="uk-UA" dirty="0" err="1" smtClean="0"/>
              <a:t>Джей</a:t>
            </a:r>
            <a:r>
              <a:rPr lang="uk-UA" dirty="0" smtClean="0"/>
              <a:t> </a:t>
            </a:r>
            <a:r>
              <a:rPr lang="uk-UA" dirty="0" err="1" smtClean="0"/>
              <a:t>Сассман</a:t>
            </a:r>
            <a:r>
              <a:rPr lang="uk-UA" dirty="0" smtClean="0"/>
              <a:t>, </a:t>
            </a:r>
            <a:r>
              <a:rPr lang="uk-UA" dirty="0" err="1" smtClean="0"/>
              <a:t>Джули</a:t>
            </a:r>
            <a:r>
              <a:rPr lang="uk-UA" dirty="0" smtClean="0"/>
              <a:t> </a:t>
            </a:r>
            <a:r>
              <a:rPr lang="uk-UA" dirty="0" err="1" smtClean="0"/>
              <a:t>Сассман</a:t>
            </a:r>
            <a:r>
              <a:rPr lang="uk-UA" dirty="0" smtClean="0"/>
              <a:t>. </a:t>
            </a:r>
            <a:r>
              <a:rPr lang="uk-UA" dirty="0"/>
              <a:t>Структура и </a:t>
            </a:r>
            <a:r>
              <a:rPr lang="uk-UA" dirty="0" err="1" smtClean="0"/>
              <a:t>интерпретация</a:t>
            </a:r>
            <a:r>
              <a:rPr lang="uk-UA" dirty="0" smtClean="0"/>
              <a:t> </a:t>
            </a:r>
            <a:r>
              <a:rPr lang="uk-UA" dirty="0" err="1" smtClean="0"/>
              <a:t>компьютерных</a:t>
            </a:r>
            <a:r>
              <a:rPr lang="uk-UA" dirty="0" smtClean="0"/>
              <a:t> </a:t>
            </a:r>
            <a:r>
              <a:rPr lang="uk-UA" dirty="0" err="1" smtClean="0"/>
              <a:t>программ</a:t>
            </a:r>
            <a:r>
              <a:rPr lang="uk-UA" dirty="0" smtClean="0"/>
              <a:t>.</a:t>
            </a:r>
            <a:endParaRPr lang="uk-UA" dirty="0"/>
          </a:p>
          <a:p>
            <a:r>
              <a:rPr lang="uk-UA" dirty="0" smtClean="0"/>
              <a:t>«</a:t>
            </a:r>
            <a:r>
              <a:rPr lang="uk-UA" dirty="0" err="1" smtClean="0"/>
              <a:t>Добросвет</a:t>
            </a:r>
            <a:r>
              <a:rPr lang="uk-UA" dirty="0" smtClean="0"/>
              <a:t>», </a:t>
            </a:r>
            <a:r>
              <a:rPr lang="uk-UA" dirty="0"/>
              <a:t>2006</a:t>
            </a:r>
            <a:r>
              <a:rPr lang="uk-UA" dirty="0" smtClean="0"/>
              <a:t>) </a:t>
            </a:r>
          </a:p>
          <a:p>
            <a:r>
              <a:rPr lang="uk-UA" dirty="0" smtClean="0"/>
              <a:t>2. </a:t>
            </a:r>
            <a:r>
              <a:rPr lang="uk-UA" dirty="0" err="1" smtClean="0"/>
              <a:t>Филд</a:t>
            </a:r>
            <a:r>
              <a:rPr lang="uk-UA" dirty="0" smtClean="0"/>
              <a:t>. А., </a:t>
            </a:r>
            <a:r>
              <a:rPr lang="uk-UA" dirty="0" err="1" smtClean="0"/>
              <a:t>Харрисон</a:t>
            </a:r>
            <a:r>
              <a:rPr lang="uk-UA" dirty="0" smtClean="0"/>
              <a:t>  П. </a:t>
            </a:r>
            <a:r>
              <a:rPr lang="uk-UA" dirty="0" err="1" smtClean="0"/>
              <a:t>Функциональное</a:t>
            </a:r>
            <a:r>
              <a:rPr lang="uk-UA" dirty="0" smtClean="0"/>
              <a:t> </a:t>
            </a:r>
            <a:r>
              <a:rPr lang="uk-UA" dirty="0" err="1" smtClean="0"/>
              <a:t>программирование</a:t>
            </a:r>
            <a:r>
              <a:rPr lang="uk-UA" dirty="0" smtClean="0"/>
              <a:t>. –М.: «Мир», 1993</a:t>
            </a:r>
          </a:p>
          <a:p>
            <a:r>
              <a:rPr lang="uk-UA" dirty="0" smtClean="0"/>
              <a:t>3.</a:t>
            </a:r>
            <a:r>
              <a:rPr lang="ru-RU" dirty="0"/>
              <a:t> </a:t>
            </a:r>
            <a:r>
              <a:rPr lang="ru-RU" dirty="0" smtClean="0"/>
              <a:t>Городня Л. Введение </a:t>
            </a:r>
            <a:r>
              <a:rPr lang="ru-RU" dirty="0"/>
              <a:t>программирование на языке </a:t>
            </a:r>
            <a:r>
              <a:rPr lang="ru-RU" dirty="0" smtClean="0"/>
              <a:t>Лисп. </a:t>
            </a:r>
            <a:r>
              <a:rPr lang="en-US" dirty="0" smtClean="0"/>
              <a:t>http</a:t>
            </a:r>
            <a:r>
              <a:rPr lang="en-US" dirty="0"/>
              <a:t>://ict.edu.ru/ft/005133/prog_lisp.pdf</a:t>
            </a:r>
            <a:r>
              <a:rPr lang="uk-UA" dirty="0" smtClean="0"/>
              <a:t>     </a:t>
            </a:r>
          </a:p>
          <a:p>
            <a:r>
              <a:rPr lang="uk-UA" dirty="0" smtClean="0"/>
              <a:t>4. </a:t>
            </a:r>
            <a:r>
              <a:rPr lang="uk-UA" dirty="0" err="1" smtClean="0"/>
              <a:t>Хювенен</a:t>
            </a:r>
            <a:r>
              <a:rPr lang="uk-UA" dirty="0" smtClean="0"/>
              <a:t> Є.  </a:t>
            </a:r>
            <a:r>
              <a:rPr lang="uk-UA" dirty="0" err="1" smtClean="0"/>
              <a:t>Сеппянен</a:t>
            </a:r>
            <a:r>
              <a:rPr lang="uk-UA" dirty="0" smtClean="0"/>
              <a:t> И. Мир </a:t>
            </a:r>
            <a:r>
              <a:rPr lang="uk-UA" dirty="0" err="1" smtClean="0"/>
              <a:t>Лиспа</a:t>
            </a:r>
            <a:r>
              <a:rPr lang="uk-UA" dirty="0" smtClean="0"/>
              <a:t>. Т.1. </a:t>
            </a:r>
            <a:r>
              <a:rPr lang="uk-UA" dirty="0" err="1" smtClean="0"/>
              <a:t>Введение</a:t>
            </a:r>
            <a:r>
              <a:rPr lang="uk-UA" dirty="0" smtClean="0"/>
              <a:t> в </a:t>
            </a:r>
            <a:r>
              <a:rPr lang="uk-UA" dirty="0" err="1"/>
              <a:t>Л</a:t>
            </a:r>
            <a:r>
              <a:rPr lang="uk-UA" dirty="0" err="1" smtClean="0"/>
              <a:t>исп</a:t>
            </a:r>
            <a:r>
              <a:rPr lang="uk-UA" dirty="0" smtClean="0"/>
              <a:t> и </a:t>
            </a:r>
            <a:r>
              <a:rPr lang="uk-UA" dirty="0" err="1" smtClean="0"/>
              <a:t>функциональное</a:t>
            </a:r>
            <a:r>
              <a:rPr lang="uk-UA" dirty="0" smtClean="0"/>
              <a:t> </a:t>
            </a:r>
            <a:r>
              <a:rPr lang="uk-UA" dirty="0" err="1" smtClean="0"/>
              <a:t>программирование</a:t>
            </a:r>
            <a:r>
              <a:rPr lang="uk-UA" dirty="0" smtClean="0"/>
              <a:t>. 1990 </a:t>
            </a:r>
            <a:r>
              <a:rPr lang="en-US" dirty="0" smtClean="0">
                <a:hlinkClick r:id="rId2"/>
              </a:rPr>
              <a:t>bydlokoder.ru/</a:t>
            </a:r>
            <a:r>
              <a:rPr lang="en-US" dirty="0" err="1" smtClean="0">
                <a:hlinkClick r:id="rId2"/>
              </a:rPr>
              <a:t>index.php?p</a:t>
            </a:r>
            <a:r>
              <a:rPr lang="en-US" dirty="0" smtClean="0">
                <a:hlinkClick r:id="rId2"/>
              </a:rPr>
              <a:t>=</a:t>
            </a:r>
            <a:r>
              <a:rPr lang="en-US" dirty="0" err="1" smtClean="0">
                <a:hlinkClick r:id="rId2"/>
              </a:rPr>
              <a:t>books_LISP</a:t>
            </a:r>
            <a:endParaRPr lang="uk-UA" dirty="0" smtClean="0">
              <a:hlinkClick r:id="rId2"/>
            </a:endParaRPr>
          </a:p>
          <a:p>
            <a:pPr fontAlgn="base"/>
            <a:r>
              <a:rPr lang="uk-UA" dirty="0" smtClean="0"/>
              <a:t>5. </a:t>
            </a:r>
            <a:r>
              <a:rPr lang="ru-RU" i="1" dirty="0" err="1"/>
              <a:t>Кристиан</a:t>
            </a:r>
            <a:r>
              <a:rPr lang="ru-RU" i="1" dirty="0"/>
              <a:t> </a:t>
            </a:r>
            <a:r>
              <a:rPr lang="ru-RU" i="1" dirty="0" err="1" smtClean="0"/>
              <a:t>Кеннек</a:t>
            </a:r>
            <a:r>
              <a:rPr lang="ru-RU" b="1" i="1" dirty="0" smtClean="0"/>
              <a:t>. </a:t>
            </a:r>
            <a:r>
              <a:rPr lang="ru-RU" dirty="0" smtClean="0"/>
              <a:t>Интерпретация Лиспа </a:t>
            </a:r>
            <a:r>
              <a:rPr lang="ru-RU" dirty="0"/>
              <a:t>и </a:t>
            </a:r>
            <a:r>
              <a:rPr lang="ru-RU" dirty="0" err="1" smtClean="0"/>
              <a:t>Scheme</a:t>
            </a:r>
            <a:r>
              <a:rPr lang="ru-RU" dirty="0" smtClean="0"/>
              <a:t>. </a:t>
            </a:r>
            <a:r>
              <a:rPr lang="ru-RU" dirty="0" err="1" smtClean="0"/>
              <a:t>Електронний</a:t>
            </a:r>
            <a:r>
              <a:rPr lang="ru-RU" dirty="0" smtClean="0"/>
              <a:t> ресурс. Режим доступу: </a:t>
            </a:r>
            <a:r>
              <a:rPr lang="en-US" dirty="0">
                <a:hlinkClick r:id="rId3"/>
              </a:rPr>
              <a:t>http://blog.ilammy.net/lisp</a:t>
            </a:r>
            <a:r>
              <a:rPr lang="en-US" dirty="0" smtClean="0">
                <a:hlinkClick r:id="rId3"/>
              </a:rPr>
              <a:t>/</a:t>
            </a:r>
            <a:r>
              <a:rPr lang="uk-UA" dirty="0" smtClean="0"/>
              <a:t> </a:t>
            </a:r>
            <a:endParaRPr lang="ru-RU" dirty="0"/>
          </a:p>
          <a:p>
            <a:endParaRPr lang="en-US" dirty="0">
              <a:hlinkClick r:id="rId2"/>
            </a:endParaRP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9348650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824685" y="1999916"/>
            <a:ext cx="3571336" cy="2386222"/>
          </a:xfrm>
          <a:prstGeom prst="rect">
            <a:avLst/>
          </a:prstGeo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r>
              <a:rPr lang="ru-RU" sz="3200" i="0" dirty="0" err="1" smtClean="0"/>
              <a:t>Дякую</a:t>
            </a:r>
            <a:r>
              <a:rPr lang="ru-RU" sz="3200" i="0" dirty="0" smtClean="0"/>
              <a:t> за </a:t>
            </a:r>
            <a:r>
              <a:rPr lang="ru-RU" sz="3200" i="0" dirty="0" err="1" smtClean="0"/>
              <a:t>увагу</a:t>
            </a:r>
            <a:r>
              <a:rPr lang="ru-RU" sz="3200" i="0" dirty="0" smtClean="0"/>
              <a:t/>
            </a:r>
            <a:br>
              <a:rPr lang="ru-RU" sz="3200" i="0" dirty="0" smtClean="0"/>
            </a:br>
            <a:r>
              <a:rPr lang="ru-RU" sz="3200" i="0" dirty="0" smtClean="0"/>
              <a:t/>
            </a:r>
            <a:br>
              <a:rPr lang="ru-RU" sz="3200" i="0" dirty="0" smtClean="0"/>
            </a:br>
            <a:r>
              <a:rPr lang="ru-RU" sz="3200" i="0" dirty="0" err="1" smtClean="0"/>
              <a:t>Ковалюк</a:t>
            </a:r>
            <a:r>
              <a:rPr lang="ru-RU" sz="3200" i="0" dirty="0" smtClean="0"/>
              <a:t> Т.В.</a:t>
            </a:r>
            <a:br>
              <a:rPr lang="ru-RU" sz="3200" i="0" dirty="0" smtClean="0"/>
            </a:br>
            <a:r>
              <a:rPr lang="en-US" sz="3200" i="0" dirty="0" smtClean="0"/>
              <a:t/>
            </a:r>
            <a:br>
              <a:rPr lang="en-US" sz="3200" i="0" dirty="0" smtClean="0"/>
            </a:br>
            <a:r>
              <a:rPr lang="en-US" sz="3200" i="0" dirty="0" smtClean="0"/>
              <a:t>tkovalyuk@ukr.net</a:t>
            </a:r>
            <a:endParaRPr lang="ru-RU" sz="3200" i="0" dirty="0" smtClean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6110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3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4002406" y="87868"/>
            <a:ext cx="1223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600" b="1" dirty="0" smtClean="0"/>
              <a:t>Зміст</a:t>
            </a:r>
            <a:endParaRPr lang="uk-UA" sz="36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778133"/>
            <a:ext cx="91440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 indent="450215" algn="just">
              <a:spcBef>
                <a:spcPts val="600"/>
              </a:spcBef>
              <a:spcAft>
                <a:spcPts val="600"/>
              </a:spcAft>
            </a:pPr>
            <a:endParaRPr lang="uk-UA" sz="3200" b="1" dirty="0">
              <a:solidFill>
                <a:prstClr val="black"/>
              </a:solidFill>
            </a:endParaRPr>
          </a:p>
          <a:p>
            <a:pPr marL="0" lvl="2" indent="450215" algn="just">
              <a:spcBef>
                <a:spcPts val="600"/>
              </a:spcBef>
              <a:spcAft>
                <a:spcPts val="600"/>
              </a:spcAft>
            </a:pPr>
            <a:endParaRPr lang="ru-RU" sz="3200" b="1" dirty="0"/>
          </a:p>
          <a:p>
            <a:pPr marL="0" lvl="2" indent="450215" algn="just">
              <a:spcBef>
                <a:spcPts val="600"/>
              </a:spcBef>
              <a:spcAft>
                <a:spcPts val="600"/>
              </a:spcAft>
            </a:pPr>
            <a:endParaRPr lang="ru-RU" sz="3200" b="1" dirty="0">
              <a:ea typeface="Palatino Linotype" panose="02040502050505030304" pitchFamily="18" charset="0"/>
            </a:endParaRPr>
          </a:p>
          <a:p>
            <a:pPr indent="450215" algn="just">
              <a:spcBef>
                <a:spcPts val="600"/>
              </a:spcBef>
              <a:spcAft>
                <a:spcPts val="600"/>
              </a:spcAft>
            </a:pPr>
            <a:endParaRPr lang="ru-RU" b="1" dirty="0">
              <a:solidFill>
                <a:srgbClr val="000000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indent="450215" algn="just">
              <a:spcBef>
                <a:spcPts val="600"/>
              </a:spcBef>
              <a:spcAft>
                <a:spcPts val="600"/>
              </a:spcAft>
            </a:pPr>
            <a:endParaRPr lang="ru-RU" b="1" dirty="0">
              <a:solidFill>
                <a:srgbClr val="000000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indent="450215" algn="just">
              <a:spcBef>
                <a:spcPts val="600"/>
              </a:spcBef>
              <a:spcAft>
                <a:spcPts val="600"/>
              </a:spcAft>
            </a:pPr>
            <a:r>
              <a:rPr lang="uk-UA" b="1" dirty="0" smtClean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endParaRPr lang="ru-RU" b="1" dirty="0">
              <a:solidFill>
                <a:srgbClr val="000000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55151" y="1036820"/>
            <a:ext cx="3658566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pPr indent="450215">
              <a:spcBef>
                <a:spcPts val="600"/>
              </a:spcBef>
              <a:spcAft>
                <a:spcPts val="600"/>
              </a:spcAft>
            </a:pPr>
            <a:r>
              <a:rPr lang="uk-UA" b="1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Символи як об</a:t>
            </a: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’</a:t>
            </a:r>
            <a:r>
              <a:rPr lang="uk-UA" b="1" dirty="0" err="1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єкти</a:t>
            </a:r>
            <a:r>
              <a:rPr lang="uk-UA" b="1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даних</a:t>
            </a:r>
            <a:endParaRPr lang="ru-RU" b="1" dirty="0">
              <a:solidFill>
                <a:srgbClr val="000000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55151" y="1340356"/>
            <a:ext cx="6389649" cy="369332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indent="450215">
              <a:spcBef>
                <a:spcPts val="600"/>
              </a:spcBef>
              <a:spcAft>
                <a:spcPts val="600"/>
              </a:spcAft>
            </a:pPr>
            <a:r>
              <a:rPr lang="uk-UA" b="1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Примітиви для роботи з символами</a:t>
            </a:r>
            <a:endParaRPr lang="ru-RU" b="1" dirty="0">
              <a:solidFill>
                <a:srgbClr val="000000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55151" y="1675563"/>
            <a:ext cx="6226232" cy="369332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indent="450215">
              <a:spcBef>
                <a:spcPts val="600"/>
              </a:spcBef>
              <a:spcAft>
                <a:spcPts val="600"/>
              </a:spcAft>
            </a:pPr>
            <a:r>
              <a:rPr lang="uk-UA" b="1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Приклад: символьне диференціювання</a:t>
            </a:r>
            <a:endParaRPr lang="ru-RU" b="1" dirty="0">
              <a:solidFill>
                <a:srgbClr val="000000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55151" y="2044895"/>
            <a:ext cx="7437863" cy="313932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indent="450215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b="1" dirty="0" err="1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Програма</a:t>
            </a:r>
            <a:r>
              <a:rPr lang="ru-RU" b="1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диференціювання</a:t>
            </a:r>
            <a:r>
              <a:rPr lang="ru-RU" b="1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з </a:t>
            </a:r>
            <a:r>
              <a:rPr lang="ru-RU" b="1" dirty="0" err="1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абстрактними</a:t>
            </a:r>
            <a:r>
              <a:rPr lang="ru-RU" b="1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даними</a:t>
            </a:r>
            <a:endParaRPr lang="ru-RU" b="1" dirty="0">
              <a:solidFill>
                <a:srgbClr val="000000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628238" y="2352458"/>
            <a:ext cx="2135906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uk-UA" b="1" dirty="0" smtClean="0">
                <a:latin typeface="Arial" panose="020B0604020202020204" pitchFamily="34" charset="0"/>
                <a:cs typeface="Arial" panose="020B0604020202020204" pitchFamily="34" charset="0"/>
              </a:rPr>
              <a:t>Подання </a:t>
            </a:r>
            <a:r>
              <a:rPr lang="uk-UA" b="1" dirty="0">
                <a:latin typeface="Arial" panose="020B0604020202020204" pitchFamily="34" charset="0"/>
                <a:cs typeface="Arial" panose="020B0604020202020204" pitchFamily="34" charset="0"/>
              </a:rPr>
              <a:t>множин</a:t>
            </a:r>
            <a:endParaRPr lang="uk-U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628238" y="2716913"/>
            <a:ext cx="4048673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pPr algn="ctr"/>
            <a:r>
              <a:rPr lang="uk-UA" b="1" dirty="0">
                <a:latin typeface="Arial" panose="020B0604020202020204" pitchFamily="34" charset="0"/>
                <a:cs typeface="Arial" panose="020B0604020202020204" pitchFamily="34" charset="0"/>
              </a:rPr>
              <a:t>Множини як впорядковані списки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628238" y="3056508"/>
            <a:ext cx="3315716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uk-UA" b="1" dirty="0">
                <a:latin typeface="Arial" panose="020B0604020202020204" pitchFamily="34" charset="0"/>
                <a:cs typeface="Arial" panose="020B0604020202020204" pitchFamily="34" charset="0"/>
              </a:rPr>
              <a:t>Множини як бінарні дерева</a:t>
            </a:r>
            <a:endParaRPr lang="uk-U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628238" y="3386400"/>
            <a:ext cx="5174173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pPr algn="ctr"/>
            <a:r>
              <a:rPr lang="uk-UA" b="1" dirty="0">
                <a:latin typeface="Arial" panose="020B0604020202020204" pitchFamily="34" charset="0"/>
                <a:cs typeface="Arial" panose="020B0604020202020204" pitchFamily="34" charset="0"/>
              </a:rPr>
              <a:t>Множинні уявлення для абстрактних даних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155151" y="3765435"/>
            <a:ext cx="8017727" cy="369332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uk-UA" b="1" dirty="0">
                <a:latin typeface="Arial" panose="020B0604020202020204" pitchFamily="34" charset="0"/>
                <a:cs typeface="Arial" panose="020B0604020202020204" pitchFamily="34" charset="0"/>
              </a:rPr>
              <a:t>Приклад. Арифметичні операції над комплексними числами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493089" y="4192374"/>
            <a:ext cx="8650911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ru-RU" b="1" dirty="0" err="1">
                <a:solidFill>
                  <a:srgbClr val="FF0000"/>
                </a:solidFill>
                <a:hlinkClick r:id="rId2" action="ppaction://hlinksldjump"/>
              </a:rPr>
              <a:t>Лабораторна</a:t>
            </a:r>
            <a:r>
              <a:rPr lang="ru-RU" b="1" dirty="0">
                <a:solidFill>
                  <a:srgbClr val="FF0000"/>
                </a:solidFill>
                <a:hlinkClick r:id="rId2" action="ppaction://hlinksldjump"/>
              </a:rPr>
              <a:t> робота 5. </a:t>
            </a:r>
            <a:r>
              <a:rPr lang="uk-UA" b="1" dirty="0">
                <a:solidFill>
                  <a:srgbClr val="FF0000"/>
                </a:solidFill>
                <a:hlinkClick r:id="rId2" action="ppaction://hlinksldjump"/>
              </a:rPr>
              <a:t>Символьні дані, множини, узагальнені арифметичні операції</a:t>
            </a:r>
            <a:endParaRPr lang="uk-UA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4044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4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1" y="0"/>
            <a:ext cx="914399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ctr">
              <a:spcBef>
                <a:spcPts val="600"/>
              </a:spcBef>
              <a:spcAft>
                <a:spcPts val="600"/>
              </a:spcAft>
            </a:pPr>
            <a:r>
              <a:rPr lang="uk-UA" sz="3200" b="1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cs typeface="Times New Roman" panose="02020603050405020304" pitchFamily="18" charset="0"/>
              </a:rPr>
              <a:t>Си</a:t>
            </a:r>
            <a:r>
              <a:rPr lang="en-US" sz="3200" b="1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cs typeface="Times New Roman" panose="02020603050405020304" pitchFamily="18" charset="0"/>
              </a:rPr>
              <a:t>c</a:t>
            </a:r>
            <a:r>
              <a:rPr lang="uk-UA" sz="3200" b="1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cs typeface="Times New Roman" panose="02020603050405020304" pitchFamily="18" charset="0"/>
              </a:rPr>
              <a:t>теми з узагальненими операціями</a:t>
            </a:r>
            <a:endParaRPr lang="ru-RU" sz="3200" b="1" dirty="0">
              <a:solidFill>
                <a:srgbClr val="000000"/>
              </a:solidFill>
              <a:effectLst/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22663" y="958994"/>
            <a:ext cx="87054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/>
              <a:t>У </a:t>
            </a:r>
            <a:r>
              <a:rPr lang="uk-UA" dirty="0" smtClean="0"/>
              <a:t>попередній презентації розглядали, </a:t>
            </a:r>
            <a:r>
              <a:rPr lang="uk-UA" dirty="0"/>
              <a:t>як проектувати системи, де об'єкти даних можуть бути представлені більш ніж одним способом. </a:t>
            </a:r>
            <a:endParaRPr lang="uk-UA" dirty="0" smtClean="0"/>
          </a:p>
          <a:p>
            <a:r>
              <a:rPr lang="uk-UA" b="1" dirty="0" smtClean="0">
                <a:solidFill>
                  <a:srgbClr val="FF0000"/>
                </a:solidFill>
              </a:rPr>
              <a:t>Основна </a:t>
            </a:r>
            <a:r>
              <a:rPr lang="uk-UA" b="1" dirty="0">
                <a:solidFill>
                  <a:srgbClr val="FF0000"/>
                </a:solidFill>
              </a:rPr>
              <a:t>ідея полягає в тому, щоб зв'язати код, який визначає операції над даними, і численні реалізації даних, за допомогою узагальнених процедур інтерфейсу</a:t>
            </a:r>
            <a:r>
              <a:rPr lang="uk-UA" dirty="0"/>
              <a:t>.</a:t>
            </a: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965" y="3082653"/>
            <a:ext cx="6356860" cy="327064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1" name="Прямоугольник 10"/>
          <p:cNvSpPr/>
          <p:nvPr/>
        </p:nvSpPr>
        <p:spPr>
          <a:xfrm>
            <a:off x="223024" y="2159323"/>
            <a:ext cx="8686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smtClean="0"/>
              <a:t>Ту  </a:t>
            </a:r>
            <a:r>
              <a:rPr lang="uk-UA" dirty="0"/>
              <a:t>саму ідею можна використовувати не тільки для того, щоб визначати узагальнені операції для </a:t>
            </a:r>
            <a:r>
              <a:rPr lang="uk-UA" b="1" dirty="0"/>
              <a:t>декількох реалізацій одного типу</a:t>
            </a:r>
            <a:r>
              <a:rPr lang="uk-UA" dirty="0"/>
              <a:t>, але і для того, щоб визначати </a:t>
            </a:r>
            <a:r>
              <a:rPr lang="uk-UA" b="1" dirty="0"/>
              <a:t>операції, узагальнені щодо кількох різних типів аргументів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223024" y="3682817"/>
            <a:ext cx="185110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smtClean="0"/>
              <a:t>Розглянемо структуру </a:t>
            </a:r>
            <a:r>
              <a:rPr lang="uk-UA" dirty="0"/>
              <a:t>системи, яку </a:t>
            </a:r>
            <a:r>
              <a:rPr lang="uk-UA" dirty="0" smtClean="0"/>
              <a:t>будуватимемо.</a:t>
            </a:r>
            <a:endParaRPr lang="uk-UA" dirty="0"/>
          </a:p>
        </p:txBody>
      </p:sp>
      <p:sp>
        <p:nvSpPr>
          <p:cNvPr id="13" name="Стрелка вправо 12"/>
          <p:cNvSpPr/>
          <p:nvPr/>
        </p:nvSpPr>
        <p:spPr>
          <a:xfrm>
            <a:off x="1851103" y="3958683"/>
            <a:ext cx="579864" cy="1561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93713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643808" y="0"/>
            <a:ext cx="632615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3200" b="1" dirty="0"/>
              <a:t>Узагальнені арифметичні операції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34884" y="969024"/>
            <a:ext cx="875299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b="1" dirty="0" smtClean="0">
                <a:solidFill>
                  <a:srgbClr val="C00000"/>
                </a:solidFill>
              </a:rPr>
              <a:t>Постановка завдання.</a:t>
            </a:r>
          </a:p>
          <a:p>
            <a:r>
              <a:rPr lang="uk-UA" dirty="0" smtClean="0"/>
              <a:t>Потрібно мати </a:t>
            </a:r>
            <a:r>
              <a:rPr lang="uk-UA" dirty="0"/>
              <a:t>узагальнену процедуру складання </a:t>
            </a:r>
            <a:r>
              <a:rPr lang="uk-UA" dirty="0" err="1">
                <a:solidFill>
                  <a:srgbClr val="0000CC"/>
                </a:solidFill>
              </a:rPr>
              <a:t>add</a:t>
            </a:r>
            <a:r>
              <a:rPr lang="uk-UA" dirty="0"/>
              <a:t>, яка діяла б як звичайне елементарне додавання + по відношенню до звичайних числах, як</a:t>
            </a:r>
            <a:r>
              <a:rPr lang="uk-UA" dirty="0">
                <a:solidFill>
                  <a:srgbClr val="0000CC"/>
                </a:solidFill>
              </a:rPr>
              <a:t> </a:t>
            </a:r>
            <a:r>
              <a:rPr lang="uk-UA" dirty="0" err="1">
                <a:solidFill>
                  <a:srgbClr val="0000CC"/>
                </a:solidFill>
              </a:rPr>
              <a:t>add-rat</a:t>
            </a:r>
            <a:r>
              <a:rPr lang="uk-UA" dirty="0">
                <a:solidFill>
                  <a:srgbClr val="0000CC"/>
                </a:solidFill>
              </a:rPr>
              <a:t> </a:t>
            </a:r>
            <a:r>
              <a:rPr lang="uk-UA" dirty="0"/>
              <a:t>по відношенню до раціональних числах і як </a:t>
            </a:r>
            <a:r>
              <a:rPr lang="uk-UA" dirty="0" err="1">
                <a:solidFill>
                  <a:srgbClr val="0000CC"/>
                </a:solidFill>
              </a:rPr>
              <a:t>add-complex</a:t>
            </a:r>
            <a:r>
              <a:rPr lang="uk-UA" dirty="0"/>
              <a:t> по відношенню до комплексних. </a:t>
            </a:r>
            <a:r>
              <a:rPr lang="uk-UA" dirty="0" smtClean="0"/>
              <a:t>Для цього до </a:t>
            </a:r>
            <a:r>
              <a:rPr lang="uk-UA" dirty="0"/>
              <a:t>кожного числа </a:t>
            </a:r>
            <a:r>
              <a:rPr lang="uk-UA" dirty="0" smtClean="0"/>
              <a:t>прикріпимо </a:t>
            </a:r>
            <a:r>
              <a:rPr lang="uk-UA" b="1" dirty="0"/>
              <a:t>мітку типу </a:t>
            </a:r>
            <a:r>
              <a:rPr lang="uk-UA" dirty="0"/>
              <a:t>і змусимо узагальнену процедуру передавати управління в потрібний пакет відповідно до </a:t>
            </a:r>
            <a:r>
              <a:rPr lang="uk-UA" dirty="0" smtClean="0"/>
              <a:t>типів </a:t>
            </a:r>
            <a:r>
              <a:rPr lang="uk-UA" dirty="0"/>
              <a:t>своїх аргументів</a:t>
            </a:r>
            <a:r>
              <a:rPr lang="uk-UA" dirty="0" smtClean="0"/>
              <a:t>.</a:t>
            </a:r>
            <a:endParaRPr lang="uk-UA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34884" y="2935224"/>
            <a:ext cx="875299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b="1" dirty="0" smtClean="0">
                <a:solidFill>
                  <a:srgbClr val="C00000"/>
                </a:solidFill>
              </a:rPr>
              <a:t>Ідея.</a:t>
            </a:r>
          </a:p>
          <a:p>
            <a:r>
              <a:rPr lang="uk-UA" dirty="0" smtClean="0"/>
              <a:t>Для користувача потрібна одна процедура </a:t>
            </a:r>
            <a:r>
              <a:rPr lang="en-US" dirty="0">
                <a:solidFill>
                  <a:srgbClr val="0000CC"/>
                </a:solidFill>
              </a:rPr>
              <a:t>add</a:t>
            </a:r>
            <a:r>
              <a:rPr lang="en-US" dirty="0"/>
              <a:t>, </a:t>
            </a:r>
            <a:r>
              <a:rPr lang="uk-UA" dirty="0"/>
              <a:t>яка </a:t>
            </a:r>
            <a:r>
              <a:rPr lang="uk-UA" dirty="0" smtClean="0"/>
              <a:t>працює з будь-якими числами. Процедура </a:t>
            </a:r>
            <a:r>
              <a:rPr lang="en-US" dirty="0">
                <a:solidFill>
                  <a:srgbClr val="0000CC"/>
                </a:solidFill>
              </a:rPr>
              <a:t>a</a:t>
            </a:r>
            <a:r>
              <a:rPr lang="en-US" dirty="0" smtClean="0">
                <a:solidFill>
                  <a:srgbClr val="0000CC"/>
                </a:solidFill>
              </a:rPr>
              <a:t>dd </a:t>
            </a:r>
            <a:r>
              <a:rPr lang="uk-UA" dirty="0"/>
              <a:t>є частиною узагальненого інтерфейсу, який дозволяє </a:t>
            </a:r>
            <a:r>
              <a:rPr lang="uk-UA" dirty="0" smtClean="0"/>
              <a:t>програмам, що </a:t>
            </a:r>
            <a:r>
              <a:rPr lang="uk-UA" dirty="0"/>
              <a:t>користуються числами, однаковим чином звертатися до </a:t>
            </a:r>
            <a:r>
              <a:rPr lang="uk-UA" dirty="0" smtClean="0"/>
              <a:t>пакетів </a:t>
            </a:r>
            <a:r>
              <a:rPr lang="uk-UA" b="1" dirty="0"/>
              <a:t>звичайної, раціональної та комплексної арифметики</a:t>
            </a:r>
            <a:r>
              <a:rPr lang="uk-UA" dirty="0"/>
              <a:t>. </a:t>
            </a:r>
            <a:endParaRPr lang="uk-UA" dirty="0" smtClean="0"/>
          </a:p>
          <a:p>
            <a:r>
              <a:rPr lang="uk-UA" dirty="0" smtClean="0"/>
              <a:t>Будь-який </a:t>
            </a:r>
            <a:r>
              <a:rPr lang="uk-UA" dirty="0"/>
              <a:t>конкретний </a:t>
            </a:r>
            <a:r>
              <a:rPr lang="uk-UA" dirty="0" smtClean="0"/>
              <a:t>арифметичний пакет </a:t>
            </a:r>
            <a:r>
              <a:rPr lang="uk-UA" dirty="0"/>
              <a:t>(наприклад, комплексна арифметика) сам по собі доступний через </a:t>
            </a:r>
            <a:r>
              <a:rPr lang="uk-UA" dirty="0" smtClean="0"/>
              <a:t>узагальнені процедури </a:t>
            </a:r>
            <a:r>
              <a:rPr lang="uk-UA" dirty="0"/>
              <a:t>(наприклад, </a:t>
            </a:r>
            <a:r>
              <a:rPr lang="en-US" dirty="0">
                <a:solidFill>
                  <a:srgbClr val="0000CC"/>
                </a:solidFill>
              </a:rPr>
              <a:t>add-complex</a:t>
            </a:r>
            <a:r>
              <a:rPr lang="en-US" dirty="0"/>
              <a:t>), </a:t>
            </a:r>
            <a:r>
              <a:rPr lang="uk-UA" dirty="0"/>
              <a:t>які пов'язують пакети, призначені </a:t>
            </a:r>
            <a:r>
              <a:rPr lang="uk-UA" dirty="0" smtClean="0"/>
              <a:t>для різних </a:t>
            </a:r>
            <a:r>
              <a:rPr lang="uk-UA" dirty="0"/>
              <a:t>реалізацій (таких, як </a:t>
            </a:r>
            <a:r>
              <a:rPr lang="uk-UA" dirty="0" err="1"/>
              <a:t>декартові</a:t>
            </a:r>
            <a:r>
              <a:rPr lang="uk-UA" dirty="0"/>
              <a:t> і полярні числа). </a:t>
            </a:r>
            <a:r>
              <a:rPr lang="uk-UA" dirty="0" smtClean="0"/>
              <a:t>Структура </a:t>
            </a:r>
            <a:r>
              <a:rPr lang="uk-UA" dirty="0"/>
              <a:t>системи </a:t>
            </a:r>
            <a:r>
              <a:rPr lang="uk-UA" dirty="0" smtClean="0"/>
              <a:t>має бути адитивна</a:t>
            </a:r>
            <a:r>
              <a:rPr lang="uk-UA" dirty="0"/>
              <a:t>, так </a:t>
            </a:r>
            <a:r>
              <a:rPr lang="uk-UA" dirty="0" smtClean="0"/>
              <a:t>щоб </a:t>
            </a:r>
            <a:r>
              <a:rPr lang="uk-UA" dirty="0"/>
              <a:t>можна проектувати окремі арифметичні </a:t>
            </a:r>
            <a:r>
              <a:rPr lang="uk-UA" dirty="0" smtClean="0"/>
              <a:t>пакети незалежно </a:t>
            </a:r>
            <a:r>
              <a:rPr lang="uk-UA" dirty="0"/>
              <a:t>і поєднувати їх, отримуючи узагальнену арифметичну систему.</a:t>
            </a:r>
          </a:p>
        </p:txBody>
      </p:sp>
    </p:spTree>
    <p:extLst>
      <p:ext uri="{BB962C8B-B14F-4D97-AF65-F5344CB8AC3E}">
        <p14:creationId xmlns:p14="http://schemas.microsoft.com/office/powerpoint/2010/main" val="41028153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643808" y="0"/>
            <a:ext cx="632615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3200" b="1" dirty="0"/>
              <a:t>Узагальнені арифметичні операції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680225" y="971470"/>
            <a:ext cx="75047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b="1" dirty="0"/>
              <a:t>Узагальнені арифметичні процедури </a:t>
            </a:r>
            <a:r>
              <a:rPr lang="uk-UA" b="1" dirty="0" smtClean="0"/>
              <a:t>можна визначити так:</a:t>
            </a:r>
            <a:endParaRPr lang="uk-UA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823224" y="1440023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CC"/>
                </a:solidFill>
                <a:latin typeface="Corbel" panose="020B0503020204020204" pitchFamily="34" charset="0"/>
              </a:rPr>
              <a:t>(define (add x y) (apply-generic ’add x y))</a:t>
            </a:r>
          </a:p>
          <a:p>
            <a:r>
              <a:rPr lang="en-US" dirty="0">
                <a:solidFill>
                  <a:srgbClr val="0000CC"/>
                </a:solidFill>
                <a:latin typeface="Corbel" panose="020B0503020204020204" pitchFamily="34" charset="0"/>
              </a:rPr>
              <a:t>(define (sub x y) (apply-generic ’sub x y))</a:t>
            </a:r>
          </a:p>
          <a:p>
            <a:r>
              <a:rPr lang="en-US" dirty="0">
                <a:solidFill>
                  <a:srgbClr val="0000CC"/>
                </a:solidFill>
                <a:latin typeface="Corbel" panose="020B0503020204020204" pitchFamily="34" charset="0"/>
              </a:rPr>
              <a:t>(define (</a:t>
            </a:r>
            <a:r>
              <a:rPr lang="en-US" dirty="0" err="1">
                <a:solidFill>
                  <a:srgbClr val="0000CC"/>
                </a:solidFill>
                <a:latin typeface="Corbel" panose="020B0503020204020204" pitchFamily="34" charset="0"/>
              </a:rPr>
              <a:t>mul</a:t>
            </a:r>
            <a:r>
              <a:rPr lang="en-US" dirty="0">
                <a:solidFill>
                  <a:srgbClr val="0000CC"/>
                </a:solidFill>
                <a:latin typeface="Corbel" panose="020B0503020204020204" pitchFamily="34" charset="0"/>
              </a:rPr>
              <a:t> x y) (apply-generic ’</a:t>
            </a:r>
            <a:r>
              <a:rPr lang="en-US" dirty="0" err="1">
                <a:solidFill>
                  <a:srgbClr val="0000CC"/>
                </a:solidFill>
                <a:latin typeface="Corbel" panose="020B0503020204020204" pitchFamily="34" charset="0"/>
              </a:rPr>
              <a:t>mul</a:t>
            </a:r>
            <a:r>
              <a:rPr lang="en-US" dirty="0">
                <a:solidFill>
                  <a:srgbClr val="0000CC"/>
                </a:solidFill>
                <a:latin typeface="Corbel" panose="020B0503020204020204" pitchFamily="34" charset="0"/>
              </a:rPr>
              <a:t> x y))</a:t>
            </a:r>
          </a:p>
          <a:p>
            <a:r>
              <a:rPr lang="es-ES" dirty="0">
                <a:solidFill>
                  <a:srgbClr val="0000CC"/>
                </a:solidFill>
                <a:latin typeface="Corbel" panose="020B0503020204020204" pitchFamily="34" charset="0"/>
              </a:rPr>
              <a:t>(define (div x y) (apply-generic ’div x y))</a:t>
            </a:r>
            <a:endParaRPr lang="uk-UA" dirty="0">
              <a:solidFill>
                <a:srgbClr val="0000CC"/>
              </a:solidFill>
              <a:latin typeface="Corbel" panose="020B050302020402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34885" y="2739573"/>
            <a:ext cx="878645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smtClean="0"/>
              <a:t>Розглянемо пакет </a:t>
            </a:r>
            <a:r>
              <a:rPr lang="uk-UA" dirty="0"/>
              <a:t>для роботи зі звичайними </a:t>
            </a:r>
            <a:r>
              <a:rPr lang="uk-UA" dirty="0" smtClean="0"/>
              <a:t>числами. </a:t>
            </a:r>
          </a:p>
          <a:p>
            <a:r>
              <a:rPr lang="uk-UA" dirty="0" smtClean="0"/>
              <a:t>Помітимо звичайні числа </a:t>
            </a:r>
            <a:r>
              <a:rPr lang="uk-UA" dirty="0"/>
              <a:t>символом </a:t>
            </a:r>
            <a:r>
              <a:rPr lang="uk-UA" dirty="0" err="1">
                <a:solidFill>
                  <a:srgbClr val="0000CC"/>
                </a:solidFill>
              </a:rPr>
              <a:t>scheme-numbe</a:t>
            </a:r>
            <a:r>
              <a:rPr lang="uk-UA" dirty="0" err="1"/>
              <a:t>r</a:t>
            </a:r>
            <a:r>
              <a:rPr lang="uk-UA" dirty="0"/>
              <a:t>. </a:t>
            </a:r>
            <a:endParaRPr lang="uk-UA" dirty="0" smtClean="0"/>
          </a:p>
          <a:p>
            <a:r>
              <a:rPr lang="uk-UA" dirty="0" smtClean="0"/>
              <a:t>Арифметичні операції </a:t>
            </a:r>
            <a:r>
              <a:rPr lang="uk-UA" dirty="0"/>
              <a:t>цього пакета - це елементарні арифметичні </a:t>
            </a:r>
            <a:r>
              <a:rPr lang="uk-UA" dirty="0" smtClean="0"/>
              <a:t>процедури.</a:t>
            </a:r>
          </a:p>
          <a:p>
            <a:r>
              <a:rPr lang="uk-UA" dirty="0" smtClean="0"/>
              <a:t>Оскільки </a:t>
            </a:r>
            <a:r>
              <a:rPr lang="uk-UA" dirty="0"/>
              <a:t>кожна з них приймає по два аргументи, в таблицю вони </a:t>
            </a:r>
            <a:r>
              <a:rPr lang="uk-UA" dirty="0" smtClean="0"/>
              <a:t>заносяться з </a:t>
            </a:r>
            <a:r>
              <a:rPr lang="uk-UA" dirty="0"/>
              <a:t>ключем-списком (</a:t>
            </a:r>
            <a:r>
              <a:rPr lang="uk-UA" b="1" dirty="0" err="1"/>
              <a:t>scheme-number</a:t>
            </a:r>
            <a:r>
              <a:rPr lang="uk-UA" b="1" dirty="0"/>
              <a:t> </a:t>
            </a:r>
            <a:r>
              <a:rPr lang="uk-UA" b="1" dirty="0" err="1"/>
              <a:t>scheme-number</a:t>
            </a:r>
            <a:r>
              <a:rPr lang="uk-UA" dirty="0"/>
              <a:t>):</a:t>
            </a:r>
          </a:p>
        </p:txBody>
      </p:sp>
    </p:spTree>
    <p:extLst>
      <p:ext uri="{BB962C8B-B14F-4D97-AF65-F5344CB8AC3E}">
        <p14:creationId xmlns:p14="http://schemas.microsoft.com/office/powerpoint/2010/main" val="42191802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798956" y="2484469"/>
            <a:ext cx="5977054" cy="3970318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(define (install-scheme-number-package)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define (tag x)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attach-tag ’scheme-number x))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put </a:t>
            </a:r>
            <a:r>
              <a:rPr lang="en-US" b="1" dirty="0">
                <a:solidFill>
                  <a:srgbClr val="0000CC"/>
                </a:solidFill>
              </a:rPr>
              <a:t>’add</a:t>
            </a:r>
            <a:r>
              <a:rPr lang="en-US" dirty="0">
                <a:solidFill>
                  <a:srgbClr val="0000CC"/>
                </a:solidFill>
              </a:rPr>
              <a:t> ’(scheme-number scheme-number)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</a:t>
            </a:r>
            <a:r>
              <a:rPr lang="es-ES" dirty="0" smtClean="0">
                <a:solidFill>
                  <a:srgbClr val="0000CC"/>
                </a:solidFill>
              </a:rPr>
              <a:t>(</a:t>
            </a:r>
            <a:r>
              <a:rPr lang="es-ES" dirty="0">
                <a:solidFill>
                  <a:srgbClr val="0000CC"/>
                </a:solidFill>
              </a:rPr>
              <a:t>lambda (x y) (tag (+ x y))))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put </a:t>
            </a:r>
            <a:r>
              <a:rPr lang="en-US" b="1" dirty="0">
                <a:solidFill>
                  <a:srgbClr val="0000CC"/>
                </a:solidFill>
              </a:rPr>
              <a:t>’sub</a:t>
            </a:r>
            <a:r>
              <a:rPr lang="en-US" dirty="0">
                <a:solidFill>
                  <a:srgbClr val="0000CC"/>
                </a:solidFill>
              </a:rPr>
              <a:t> ’(scheme-number scheme-number)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</a:t>
            </a:r>
            <a:r>
              <a:rPr lang="es-ES" dirty="0" smtClean="0">
                <a:solidFill>
                  <a:srgbClr val="0000CC"/>
                </a:solidFill>
              </a:rPr>
              <a:t>(</a:t>
            </a:r>
            <a:r>
              <a:rPr lang="es-ES" dirty="0">
                <a:solidFill>
                  <a:srgbClr val="0000CC"/>
                </a:solidFill>
              </a:rPr>
              <a:t>lambda (x y) (tag (- x y))))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put </a:t>
            </a:r>
            <a:r>
              <a:rPr lang="en-US" b="1" dirty="0">
                <a:solidFill>
                  <a:srgbClr val="0000CC"/>
                </a:solidFill>
              </a:rPr>
              <a:t>’</a:t>
            </a:r>
            <a:r>
              <a:rPr lang="en-US" b="1" dirty="0" err="1">
                <a:solidFill>
                  <a:srgbClr val="0000CC"/>
                </a:solidFill>
              </a:rPr>
              <a:t>mul</a:t>
            </a:r>
            <a:r>
              <a:rPr lang="en-US" dirty="0">
                <a:solidFill>
                  <a:srgbClr val="0000CC"/>
                </a:solidFill>
              </a:rPr>
              <a:t> ’(scheme-number scheme-number)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</a:t>
            </a:r>
            <a:r>
              <a:rPr lang="es-ES" dirty="0" smtClean="0">
                <a:solidFill>
                  <a:srgbClr val="0000CC"/>
                </a:solidFill>
              </a:rPr>
              <a:t>(</a:t>
            </a:r>
            <a:r>
              <a:rPr lang="es-ES" dirty="0">
                <a:solidFill>
                  <a:srgbClr val="0000CC"/>
                </a:solidFill>
              </a:rPr>
              <a:t>lambda (x y) (tag (* x y))))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put </a:t>
            </a:r>
            <a:r>
              <a:rPr lang="en-US" b="1" dirty="0">
                <a:solidFill>
                  <a:srgbClr val="0000CC"/>
                </a:solidFill>
              </a:rPr>
              <a:t>’div</a:t>
            </a:r>
            <a:r>
              <a:rPr lang="en-US" dirty="0">
                <a:solidFill>
                  <a:srgbClr val="0000CC"/>
                </a:solidFill>
              </a:rPr>
              <a:t> ’(scheme-number scheme-number)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</a:t>
            </a:r>
            <a:r>
              <a:rPr lang="es-ES" dirty="0" smtClean="0">
                <a:solidFill>
                  <a:srgbClr val="0000CC"/>
                </a:solidFill>
              </a:rPr>
              <a:t>(</a:t>
            </a:r>
            <a:r>
              <a:rPr lang="es-ES" dirty="0">
                <a:solidFill>
                  <a:srgbClr val="0000CC"/>
                </a:solidFill>
              </a:rPr>
              <a:t>lambda (x y) (tag (/ x y))))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put ’make ’scheme-number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lambda (x) (tag x)))</a:t>
            </a:r>
          </a:p>
          <a:p>
            <a:r>
              <a:rPr lang="en-US" dirty="0">
                <a:solidFill>
                  <a:srgbClr val="0000CC"/>
                </a:solidFill>
              </a:rPr>
              <a:t>’done)</a:t>
            </a:r>
            <a:endParaRPr lang="uk-UA" dirty="0">
              <a:solidFill>
                <a:srgbClr val="0000CC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643808" y="0"/>
            <a:ext cx="632615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3200" b="1" dirty="0"/>
              <a:t>Узагальнені арифметичні операції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34524" y="795958"/>
            <a:ext cx="878645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smtClean="0"/>
              <a:t>Розглянемо пакет </a:t>
            </a:r>
            <a:r>
              <a:rPr lang="uk-UA" dirty="0"/>
              <a:t>для роботи зі звичайними </a:t>
            </a:r>
            <a:r>
              <a:rPr lang="uk-UA" dirty="0" smtClean="0"/>
              <a:t>числами. </a:t>
            </a:r>
          </a:p>
          <a:p>
            <a:r>
              <a:rPr lang="uk-UA" dirty="0" smtClean="0"/>
              <a:t>Помітимо звичайні числа </a:t>
            </a:r>
            <a:r>
              <a:rPr lang="uk-UA" dirty="0"/>
              <a:t>символом </a:t>
            </a:r>
            <a:r>
              <a:rPr lang="uk-UA" dirty="0" err="1">
                <a:solidFill>
                  <a:srgbClr val="0000CC"/>
                </a:solidFill>
              </a:rPr>
              <a:t>scheme-numbe</a:t>
            </a:r>
            <a:r>
              <a:rPr lang="uk-UA" dirty="0" err="1"/>
              <a:t>r</a:t>
            </a:r>
            <a:r>
              <a:rPr lang="uk-UA" dirty="0"/>
              <a:t>. </a:t>
            </a:r>
            <a:endParaRPr lang="uk-UA" dirty="0" smtClean="0"/>
          </a:p>
          <a:p>
            <a:r>
              <a:rPr lang="uk-UA" dirty="0" smtClean="0"/>
              <a:t>Арифметичні операції </a:t>
            </a:r>
            <a:r>
              <a:rPr lang="uk-UA" dirty="0"/>
              <a:t>цього пакета - це елементарні арифметичні </a:t>
            </a:r>
            <a:r>
              <a:rPr lang="uk-UA" dirty="0" smtClean="0"/>
              <a:t>процедури.</a:t>
            </a:r>
          </a:p>
          <a:p>
            <a:r>
              <a:rPr lang="uk-UA" dirty="0" smtClean="0"/>
              <a:t>Оскільки </a:t>
            </a:r>
            <a:r>
              <a:rPr lang="uk-UA" dirty="0"/>
              <a:t>кожна з них приймає по два аргументи, в таблицю вони </a:t>
            </a:r>
            <a:r>
              <a:rPr lang="uk-UA" dirty="0" smtClean="0"/>
              <a:t>заносяться з </a:t>
            </a:r>
            <a:r>
              <a:rPr lang="uk-UA" dirty="0"/>
              <a:t>ключем-списком (</a:t>
            </a:r>
            <a:r>
              <a:rPr lang="uk-UA" b="1" dirty="0" err="1"/>
              <a:t>scheme-number</a:t>
            </a:r>
            <a:r>
              <a:rPr lang="uk-UA" b="1" dirty="0"/>
              <a:t> </a:t>
            </a:r>
            <a:r>
              <a:rPr lang="uk-UA" b="1" dirty="0" err="1"/>
              <a:t>scheme-number</a:t>
            </a:r>
            <a:r>
              <a:rPr lang="uk-UA" dirty="0"/>
              <a:t>):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34524" y="3099368"/>
            <a:ext cx="190614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b="1" dirty="0" smtClean="0"/>
              <a:t>Каркас </a:t>
            </a:r>
            <a:r>
              <a:rPr lang="uk-UA" b="1" dirty="0"/>
              <a:t>узагальненої арифметичної системи:</a:t>
            </a:r>
          </a:p>
        </p:txBody>
      </p:sp>
      <p:sp>
        <p:nvSpPr>
          <p:cNvPr id="6" name="Стрелка вправо 5"/>
          <p:cNvSpPr/>
          <p:nvPr/>
        </p:nvSpPr>
        <p:spPr>
          <a:xfrm>
            <a:off x="1940312" y="3635298"/>
            <a:ext cx="858644" cy="4014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735144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22662" y="872687"/>
            <a:ext cx="885407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/>
              <a:t>Тепер, коли каркас узагальненої арифметичної системи побудований, </a:t>
            </a:r>
            <a:r>
              <a:rPr lang="uk-UA" dirty="0" smtClean="0"/>
              <a:t>можна </a:t>
            </a:r>
            <a:r>
              <a:rPr lang="uk-UA" dirty="0"/>
              <a:t>додавати нові типи чисел. </a:t>
            </a:r>
            <a:endParaRPr lang="uk-UA" dirty="0" smtClean="0"/>
          </a:p>
          <a:p>
            <a:r>
              <a:rPr lang="uk-UA" b="1" dirty="0" smtClean="0"/>
              <a:t>Пакет</a:t>
            </a:r>
            <a:r>
              <a:rPr lang="uk-UA" b="1" dirty="0"/>
              <a:t>, який реалізує арифметику раціональних </a:t>
            </a:r>
            <a:r>
              <a:rPr lang="uk-UA" b="1" dirty="0" smtClean="0"/>
              <a:t>чисел, такий:</a:t>
            </a:r>
            <a:endParaRPr lang="uk-UA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67991" y="1796017"/>
            <a:ext cx="3679902" cy="4770537"/>
          </a:xfrm>
          <a:prstGeom prst="rect">
            <a:avLst/>
          </a:prstGeom>
          <a:solidFill>
            <a:schemeClr val="bg1"/>
          </a:solidFill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CC"/>
                </a:solidFill>
              </a:rPr>
              <a:t>(define (install-rational-package)</a:t>
            </a:r>
          </a:p>
          <a:p>
            <a:r>
              <a:rPr lang="uk-UA" sz="1600" i="1" dirty="0">
                <a:solidFill>
                  <a:srgbClr val="0000CC"/>
                </a:solidFill>
              </a:rPr>
              <a:t>;; </a:t>
            </a:r>
            <a:r>
              <a:rPr lang="uk-UA" sz="1600" i="1" dirty="0" smtClean="0">
                <a:solidFill>
                  <a:srgbClr val="0000CC"/>
                </a:solidFill>
              </a:rPr>
              <a:t>внутрішні процедури</a:t>
            </a:r>
            <a:endParaRPr lang="uk-UA" sz="1600" i="1" dirty="0">
              <a:solidFill>
                <a:srgbClr val="0000CC"/>
              </a:solidFill>
            </a:endParaRPr>
          </a:p>
          <a:p>
            <a:r>
              <a:rPr lang="uk-UA" sz="1600" dirty="0" smtClean="0">
                <a:solidFill>
                  <a:srgbClr val="0000CC"/>
                </a:solidFill>
              </a:rPr>
              <a:t>   </a:t>
            </a:r>
            <a:r>
              <a:rPr lang="en-US" sz="1600" dirty="0" smtClean="0">
                <a:solidFill>
                  <a:srgbClr val="0000CC"/>
                </a:solidFill>
              </a:rPr>
              <a:t>(</a:t>
            </a:r>
            <a:r>
              <a:rPr lang="en-US" sz="1600" dirty="0">
                <a:solidFill>
                  <a:srgbClr val="0000CC"/>
                </a:solidFill>
              </a:rPr>
              <a:t>define (</a:t>
            </a:r>
            <a:r>
              <a:rPr lang="en-US" sz="1600" dirty="0" err="1">
                <a:solidFill>
                  <a:srgbClr val="0000CC"/>
                </a:solidFill>
              </a:rPr>
              <a:t>numer</a:t>
            </a:r>
            <a:r>
              <a:rPr lang="en-US" sz="1600" dirty="0">
                <a:solidFill>
                  <a:srgbClr val="0000CC"/>
                </a:solidFill>
              </a:rPr>
              <a:t> x) (car x))</a:t>
            </a:r>
          </a:p>
          <a:p>
            <a:r>
              <a:rPr lang="uk-UA" sz="1600" dirty="0" smtClean="0">
                <a:solidFill>
                  <a:srgbClr val="0000CC"/>
                </a:solidFill>
              </a:rPr>
              <a:t>   </a:t>
            </a:r>
            <a:r>
              <a:rPr lang="en-US" sz="1600" dirty="0" smtClean="0">
                <a:solidFill>
                  <a:srgbClr val="0000CC"/>
                </a:solidFill>
              </a:rPr>
              <a:t>(</a:t>
            </a:r>
            <a:r>
              <a:rPr lang="en-US" sz="1600" dirty="0">
                <a:solidFill>
                  <a:srgbClr val="0000CC"/>
                </a:solidFill>
              </a:rPr>
              <a:t>define (</a:t>
            </a:r>
            <a:r>
              <a:rPr lang="en-US" sz="1600" dirty="0" err="1">
                <a:solidFill>
                  <a:srgbClr val="0000CC"/>
                </a:solidFill>
              </a:rPr>
              <a:t>denom</a:t>
            </a:r>
            <a:r>
              <a:rPr lang="en-US" sz="1600" dirty="0">
                <a:solidFill>
                  <a:srgbClr val="0000CC"/>
                </a:solidFill>
              </a:rPr>
              <a:t> x) (</a:t>
            </a:r>
            <a:r>
              <a:rPr lang="en-US" sz="1600" dirty="0" err="1">
                <a:solidFill>
                  <a:srgbClr val="0000CC"/>
                </a:solidFill>
              </a:rPr>
              <a:t>cdr</a:t>
            </a:r>
            <a:r>
              <a:rPr lang="en-US" sz="1600" dirty="0">
                <a:solidFill>
                  <a:srgbClr val="0000CC"/>
                </a:solidFill>
              </a:rPr>
              <a:t> x))</a:t>
            </a:r>
          </a:p>
          <a:p>
            <a:r>
              <a:rPr lang="uk-UA" sz="1600" dirty="0" smtClean="0">
                <a:solidFill>
                  <a:srgbClr val="0000CC"/>
                </a:solidFill>
              </a:rPr>
              <a:t>   </a:t>
            </a:r>
            <a:r>
              <a:rPr lang="en-US" sz="1600" dirty="0" smtClean="0">
                <a:solidFill>
                  <a:srgbClr val="0000CC"/>
                </a:solidFill>
              </a:rPr>
              <a:t>(</a:t>
            </a:r>
            <a:r>
              <a:rPr lang="en-US" sz="1600" dirty="0">
                <a:solidFill>
                  <a:srgbClr val="0000CC"/>
                </a:solidFill>
              </a:rPr>
              <a:t>define (make-rat n d)</a:t>
            </a:r>
          </a:p>
          <a:p>
            <a:r>
              <a:rPr lang="uk-UA" sz="1600" dirty="0" smtClean="0">
                <a:solidFill>
                  <a:srgbClr val="0000CC"/>
                </a:solidFill>
              </a:rPr>
              <a:t>        </a:t>
            </a:r>
            <a:r>
              <a:rPr lang="en-US" sz="1600" dirty="0" smtClean="0">
                <a:solidFill>
                  <a:srgbClr val="0000CC"/>
                </a:solidFill>
              </a:rPr>
              <a:t>(</a:t>
            </a:r>
            <a:r>
              <a:rPr lang="en-US" sz="1600" dirty="0">
                <a:solidFill>
                  <a:srgbClr val="0000CC"/>
                </a:solidFill>
              </a:rPr>
              <a:t>let ((g (</a:t>
            </a:r>
            <a:r>
              <a:rPr lang="en-US" sz="1600" dirty="0" err="1">
                <a:solidFill>
                  <a:srgbClr val="0000CC"/>
                </a:solidFill>
              </a:rPr>
              <a:t>gcd</a:t>
            </a:r>
            <a:r>
              <a:rPr lang="en-US" sz="1600" dirty="0">
                <a:solidFill>
                  <a:srgbClr val="0000CC"/>
                </a:solidFill>
              </a:rPr>
              <a:t> n d)))</a:t>
            </a:r>
          </a:p>
          <a:p>
            <a:r>
              <a:rPr lang="uk-UA" sz="1600" dirty="0" smtClean="0">
                <a:solidFill>
                  <a:srgbClr val="0000CC"/>
                </a:solidFill>
              </a:rPr>
              <a:t>             </a:t>
            </a:r>
            <a:r>
              <a:rPr lang="pt-BR" sz="1600" dirty="0" smtClean="0">
                <a:solidFill>
                  <a:srgbClr val="0000CC"/>
                </a:solidFill>
              </a:rPr>
              <a:t>(</a:t>
            </a:r>
            <a:r>
              <a:rPr lang="pt-BR" sz="1600" dirty="0">
                <a:solidFill>
                  <a:srgbClr val="0000CC"/>
                </a:solidFill>
              </a:rPr>
              <a:t>cons (/ n g) (/ d g))))</a:t>
            </a:r>
          </a:p>
          <a:p>
            <a:r>
              <a:rPr lang="en-US" sz="1600" dirty="0">
                <a:solidFill>
                  <a:srgbClr val="0000CC"/>
                </a:solidFill>
              </a:rPr>
              <a:t>(define (add-rat x y)</a:t>
            </a:r>
          </a:p>
          <a:p>
            <a:r>
              <a:rPr lang="uk-UA" sz="1600" dirty="0" smtClean="0">
                <a:solidFill>
                  <a:srgbClr val="0000CC"/>
                </a:solidFill>
              </a:rPr>
              <a:t>     </a:t>
            </a:r>
            <a:r>
              <a:rPr lang="en-US" sz="1600" dirty="0" smtClean="0">
                <a:solidFill>
                  <a:srgbClr val="0000CC"/>
                </a:solidFill>
              </a:rPr>
              <a:t>(</a:t>
            </a:r>
            <a:r>
              <a:rPr lang="en-US" sz="1600" dirty="0">
                <a:solidFill>
                  <a:srgbClr val="0000CC"/>
                </a:solidFill>
              </a:rPr>
              <a:t>make-rat (+ (* (</a:t>
            </a:r>
            <a:r>
              <a:rPr lang="en-US" sz="1600" dirty="0" err="1">
                <a:solidFill>
                  <a:srgbClr val="0000CC"/>
                </a:solidFill>
              </a:rPr>
              <a:t>numer</a:t>
            </a:r>
            <a:r>
              <a:rPr lang="en-US" sz="1600" dirty="0">
                <a:solidFill>
                  <a:srgbClr val="0000CC"/>
                </a:solidFill>
              </a:rPr>
              <a:t> x) (</a:t>
            </a:r>
            <a:r>
              <a:rPr lang="en-US" sz="1600" dirty="0" err="1">
                <a:solidFill>
                  <a:srgbClr val="0000CC"/>
                </a:solidFill>
              </a:rPr>
              <a:t>denom</a:t>
            </a:r>
            <a:r>
              <a:rPr lang="en-US" sz="1600" dirty="0">
                <a:solidFill>
                  <a:srgbClr val="0000CC"/>
                </a:solidFill>
              </a:rPr>
              <a:t> y))</a:t>
            </a:r>
          </a:p>
          <a:p>
            <a:r>
              <a:rPr lang="uk-UA" sz="1600" dirty="0" smtClean="0">
                <a:solidFill>
                  <a:srgbClr val="0000CC"/>
                </a:solidFill>
              </a:rPr>
              <a:t>                            </a:t>
            </a:r>
            <a:r>
              <a:rPr lang="en-US" sz="1600" dirty="0" smtClean="0">
                <a:solidFill>
                  <a:srgbClr val="0000CC"/>
                </a:solidFill>
              </a:rPr>
              <a:t>(* </a:t>
            </a:r>
            <a:r>
              <a:rPr lang="en-US" sz="1600" dirty="0">
                <a:solidFill>
                  <a:srgbClr val="0000CC"/>
                </a:solidFill>
              </a:rPr>
              <a:t>(</a:t>
            </a:r>
            <a:r>
              <a:rPr lang="en-US" sz="1600" dirty="0" err="1">
                <a:solidFill>
                  <a:srgbClr val="0000CC"/>
                </a:solidFill>
              </a:rPr>
              <a:t>numer</a:t>
            </a:r>
            <a:r>
              <a:rPr lang="en-US" sz="1600" dirty="0">
                <a:solidFill>
                  <a:srgbClr val="0000CC"/>
                </a:solidFill>
              </a:rPr>
              <a:t> y) (</a:t>
            </a:r>
            <a:r>
              <a:rPr lang="en-US" sz="1600" dirty="0" err="1">
                <a:solidFill>
                  <a:srgbClr val="0000CC"/>
                </a:solidFill>
              </a:rPr>
              <a:t>denom</a:t>
            </a:r>
            <a:r>
              <a:rPr lang="en-US" sz="1600" dirty="0">
                <a:solidFill>
                  <a:srgbClr val="0000CC"/>
                </a:solidFill>
              </a:rPr>
              <a:t> x)))</a:t>
            </a:r>
          </a:p>
          <a:p>
            <a:r>
              <a:rPr lang="uk-UA" sz="1600" dirty="0" smtClean="0">
                <a:solidFill>
                  <a:srgbClr val="0000CC"/>
                </a:solidFill>
              </a:rPr>
              <a:t>                       </a:t>
            </a:r>
            <a:r>
              <a:rPr lang="en-US" sz="1600" dirty="0" smtClean="0">
                <a:solidFill>
                  <a:srgbClr val="0000CC"/>
                </a:solidFill>
              </a:rPr>
              <a:t>(* </a:t>
            </a:r>
            <a:r>
              <a:rPr lang="en-US" sz="1600" dirty="0">
                <a:solidFill>
                  <a:srgbClr val="0000CC"/>
                </a:solidFill>
              </a:rPr>
              <a:t>(</a:t>
            </a:r>
            <a:r>
              <a:rPr lang="en-US" sz="1600" dirty="0" err="1">
                <a:solidFill>
                  <a:srgbClr val="0000CC"/>
                </a:solidFill>
              </a:rPr>
              <a:t>denom</a:t>
            </a:r>
            <a:r>
              <a:rPr lang="en-US" sz="1600" dirty="0">
                <a:solidFill>
                  <a:srgbClr val="0000CC"/>
                </a:solidFill>
              </a:rPr>
              <a:t> x) (</a:t>
            </a:r>
            <a:r>
              <a:rPr lang="en-US" sz="1600" dirty="0" err="1">
                <a:solidFill>
                  <a:srgbClr val="0000CC"/>
                </a:solidFill>
              </a:rPr>
              <a:t>denom</a:t>
            </a:r>
            <a:r>
              <a:rPr lang="en-US" sz="1600" dirty="0">
                <a:solidFill>
                  <a:srgbClr val="0000CC"/>
                </a:solidFill>
              </a:rPr>
              <a:t> y))))</a:t>
            </a:r>
          </a:p>
          <a:p>
            <a:r>
              <a:rPr lang="en-US" sz="1600" dirty="0">
                <a:solidFill>
                  <a:srgbClr val="0000CC"/>
                </a:solidFill>
              </a:rPr>
              <a:t>(define (sub-rat x y)</a:t>
            </a:r>
          </a:p>
          <a:p>
            <a:r>
              <a:rPr lang="uk-UA" sz="1600" dirty="0" smtClean="0">
                <a:solidFill>
                  <a:srgbClr val="0000CC"/>
                </a:solidFill>
              </a:rPr>
              <a:t>       </a:t>
            </a:r>
            <a:r>
              <a:rPr lang="en-US" sz="1600" dirty="0" smtClean="0">
                <a:solidFill>
                  <a:srgbClr val="0000CC"/>
                </a:solidFill>
              </a:rPr>
              <a:t>(</a:t>
            </a:r>
            <a:r>
              <a:rPr lang="en-US" sz="1600" dirty="0">
                <a:solidFill>
                  <a:srgbClr val="0000CC"/>
                </a:solidFill>
              </a:rPr>
              <a:t>make-rat (- (* (</a:t>
            </a:r>
            <a:r>
              <a:rPr lang="en-US" sz="1600" dirty="0" err="1">
                <a:solidFill>
                  <a:srgbClr val="0000CC"/>
                </a:solidFill>
              </a:rPr>
              <a:t>numer</a:t>
            </a:r>
            <a:r>
              <a:rPr lang="en-US" sz="1600" dirty="0">
                <a:solidFill>
                  <a:srgbClr val="0000CC"/>
                </a:solidFill>
              </a:rPr>
              <a:t> x) (</a:t>
            </a:r>
            <a:r>
              <a:rPr lang="en-US" sz="1600" dirty="0" err="1">
                <a:solidFill>
                  <a:srgbClr val="0000CC"/>
                </a:solidFill>
              </a:rPr>
              <a:t>denom</a:t>
            </a:r>
            <a:r>
              <a:rPr lang="en-US" sz="1600" dirty="0">
                <a:solidFill>
                  <a:srgbClr val="0000CC"/>
                </a:solidFill>
              </a:rPr>
              <a:t> y))</a:t>
            </a:r>
          </a:p>
          <a:p>
            <a:r>
              <a:rPr lang="uk-UA" sz="1600" dirty="0" smtClean="0">
                <a:solidFill>
                  <a:srgbClr val="0000CC"/>
                </a:solidFill>
              </a:rPr>
              <a:t>                             </a:t>
            </a:r>
            <a:r>
              <a:rPr lang="en-US" sz="1600" dirty="0" smtClean="0">
                <a:solidFill>
                  <a:srgbClr val="0000CC"/>
                </a:solidFill>
              </a:rPr>
              <a:t>(* </a:t>
            </a:r>
            <a:r>
              <a:rPr lang="en-US" sz="1600" dirty="0">
                <a:solidFill>
                  <a:srgbClr val="0000CC"/>
                </a:solidFill>
              </a:rPr>
              <a:t>(</a:t>
            </a:r>
            <a:r>
              <a:rPr lang="en-US" sz="1600" dirty="0" err="1">
                <a:solidFill>
                  <a:srgbClr val="0000CC"/>
                </a:solidFill>
              </a:rPr>
              <a:t>numer</a:t>
            </a:r>
            <a:r>
              <a:rPr lang="en-US" sz="1600" dirty="0">
                <a:solidFill>
                  <a:srgbClr val="0000CC"/>
                </a:solidFill>
              </a:rPr>
              <a:t> y) (</a:t>
            </a:r>
            <a:r>
              <a:rPr lang="en-US" sz="1600" dirty="0" err="1">
                <a:solidFill>
                  <a:srgbClr val="0000CC"/>
                </a:solidFill>
              </a:rPr>
              <a:t>denom</a:t>
            </a:r>
            <a:r>
              <a:rPr lang="en-US" sz="1600" dirty="0">
                <a:solidFill>
                  <a:srgbClr val="0000CC"/>
                </a:solidFill>
              </a:rPr>
              <a:t> x)))</a:t>
            </a:r>
          </a:p>
          <a:p>
            <a:r>
              <a:rPr lang="uk-UA" sz="1600" dirty="0" smtClean="0">
                <a:solidFill>
                  <a:srgbClr val="0000CC"/>
                </a:solidFill>
              </a:rPr>
              <a:t>                          </a:t>
            </a:r>
            <a:r>
              <a:rPr lang="en-US" sz="1600" dirty="0" smtClean="0">
                <a:solidFill>
                  <a:srgbClr val="0000CC"/>
                </a:solidFill>
              </a:rPr>
              <a:t>(* </a:t>
            </a:r>
            <a:r>
              <a:rPr lang="en-US" sz="1600" dirty="0">
                <a:solidFill>
                  <a:srgbClr val="0000CC"/>
                </a:solidFill>
              </a:rPr>
              <a:t>(</a:t>
            </a:r>
            <a:r>
              <a:rPr lang="en-US" sz="1600" dirty="0" err="1">
                <a:solidFill>
                  <a:srgbClr val="0000CC"/>
                </a:solidFill>
              </a:rPr>
              <a:t>denom</a:t>
            </a:r>
            <a:r>
              <a:rPr lang="en-US" sz="1600" dirty="0">
                <a:solidFill>
                  <a:srgbClr val="0000CC"/>
                </a:solidFill>
              </a:rPr>
              <a:t> x) (</a:t>
            </a:r>
            <a:r>
              <a:rPr lang="en-US" sz="1600" dirty="0" err="1">
                <a:solidFill>
                  <a:srgbClr val="0000CC"/>
                </a:solidFill>
              </a:rPr>
              <a:t>denom</a:t>
            </a:r>
            <a:r>
              <a:rPr lang="en-US" sz="1600" dirty="0">
                <a:solidFill>
                  <a:srgbClr val="0000CC"/>
                </a:solidFill>
              </a:rPr>
              <a:t> y))))</a:t>
            </a:r>
          </a:p>
          <a:p>
            <a:r>
              <a:rPr lang="en-US" sz="1600" dirty="0">
                <a:solidFill>
                  <a:srgbClr val="0000CC"/>
                </a:solidFill>
              </a:rPr>
              <a:t>(define (</a:t>
            </a:r>
            <a:r>
              <a:rPr lang="en-US" sz="1600" dirty="0" err="1">
                <a:solidFill>
                  <a:srgbClr val="0000CC"/>
                </a:solidFill>
              </a:rPr>
              <a:t>mul</a:t>
            </a:r>
            <a:r>
              <a:rPr lang="en-US" sz="1600" dirty="0">
                <a:solidFill>
                  <a:srgbClr val="0000CC"/>
                </a:solidFill>
              </a:rPr>
              <a:t>-rat x y)</a:t>
            </a:r>
          </a:p>
          <a:p>
            <a:r>
              <a:rPr lang="uk-UA" sz="1600" dirty="0" smtClean="0">
                <a:solidFill>
                  <a:srgbClr val="0000CC"/>
                </a:solidFill>
              </a:rPr>
              <a:t>      </a:t>
            </a:r>
            <a:r>
              <a:rPr lang="en-US" sz="1600" dirty="0" smtClean="0">
                <a:solidFill>
                  <a:srgbClr val="0000CC"/>
                </a:solidFill>
              </a:rPr>
              <a:t>(</a:t>
            </a:r>
            <a:r>
              <a:rPr lang="en-US" sz="1600" dirty="0">
                <a:solidFill>
                  <a:srgbClr val="0000CC"/>
                </a:solidFill>
              </a:rPr>
              <a:t>make-rat (* (</a:t>
            </a:r>
            <a:r>
              <a:rPr lang="en-US" sz="1600" dirty="0" err="1">
                <a:solidFill>
                  <a:srgbClr val="0000CC"/>
                </a:solidFill>
              </a:rPr>
              <a:t>numer</a:t>
            </a:r>
            <a:r>
              <a:rPr lang="en-US" sz="1600" dirty="0">
                <a:solidFill>
                  <a:srgbClr val="0000CC"/>
                </a:solidFill>
              </a:rPr>
              <a:t> x) (</a:t>
            </a:r>
            <a:r>
              <a:rPr lang="en-US" sz="1600" dirty="0" err="1">
                <a:solidFill>
                  <a:srgbClr val="0000CC"/>
                </a:solidFill>
              </a:rPr>
              <a:t>numer</a:t>
            </a:r>
            <a:r>
              <a:rPr lang="en-US" sz="1600" dirty="0">
                <a:solidFill>
                  <a:srgbClr val="0000CC"/>
                </a:solidFill>
              </a:rPr>
              <a:t> y))</a:t>
            </a:r>
          </a:p>
          <a:p>
            <a:r>
              <a:rPr lang="uk-UA" sz="1600" dirty="0" smtClean="0">
                <a:solidFill>
                  <a:srgbClr val="0000CC"/>
                </a:solidFill>
              </a:rPr>
              <a:t>                         </a:t>
            </a:r>
            <a:r>
              <a:rPr lang="en-US" sz="1600" dirty="0" smtClean="0">
                <a:solidFill>
                  <a:srgbClr val="0000CC"/>
                </a:solidFill>
              </a:rPr>
              <a:t>(* </a:t>
            </a:r>
            <a:r>
              <a:rPr lang="en-US" sz="1600" dirty="0">
                <a:solidFill>
                  <a:srgbClr val="0000CC"/>
                </a:solidFill>
              </a:rPr>
              <a:t>(</a:t>
            </a:r>
            <a:r>
              <a:rPr lang="en-US" sz="1600" dirty="0" err="1">
                <a:solidFill>
                  <a:srgbClr val="0000CC"/>
                </a:solidFill>
              </a:rPr>
              <a:t>denom</a:t>
            </a:r>
            <a:r>
              <a:rPr lang="en-US" sz="1600" dirty="0">
                <a:solidFill>
                  <a:srgbClr val="0000CC"/>
                </a:solidFill>
              </a:rPr>
              <a:t> x) (</a:t>
            </a:r>
            <a:r>
              <a:rPr lang="en-US" sz="1600" dirty="0" err="1">
                <a:solidFill>
                  <a:srgbClr val="0000CC"/>
                </a:solidFill>
              </a:rPr>
              <a:t>denom</a:t>
            </a:r>
            <a:r>
              <a:rPr lang="en-US" sz="1600" dirty="0">
                <a:solidFill>
                  <a:srgbClr val="0000CC"/>
                </a:solidFill>
              </a:rPr>
              <a:t> y))))</a:t>
            </a:r>
          </a:p>
          <a:p>
            <a:endParaRPr lang="uk-UA" sz="1600" dirty="0">
              <a:solidFill>
                <a:srgbClr val="0000CC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293222" y="1796017"/>
            <a:ext cx="4572000" cy="4770537"/>
          </a:xfrm>
          <a:prstGeom prst="rect">
            <a:avLst/>
          </a:prstGeom>
          <a:solidFill>
            <a:schemeClr val="bg1"/>
          </a:solidFill>
          <a:ln>
            <a:solidFill>
              <a:srgbClr val="0000CC"/>
            </a:solidFill>
          </a:ln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0000CC"/>
                </a:solidFill>
              </a:rPr>
              <a:t>(define (div-rat x y)</a:t>
            </a:r>
          </a:p>
          <a:p>
            <a:r>
              <a:rPr lang="uk-UA" sz="1600" dirty="0" smtClean="0">
                <a:solidFill>
                  <a:srgbClr val="0000CC"/>
                </a:solidFill>
              </a:rPr>
              <a:t>      </a:t>
            </a:r>
            <a:r>
              <a:rPr lang="en-US" sz="1600" dirty="0" smtClean="0">
                <a:solidFill>
                  <a:srgbClr val="0000CC"/>
                </a:solidFill>
              </a:rPr>
              <a:t>(</a:t>
            </a:r>
            <a:r>
              <a:rPr lang="en-US" sz="1600" dirty="0">
                <a:solidFill>
                  <a:srgbClr val="0000CC"/>
                </a:solidFill>
              </a:rPr>
              <a:t>make-rat (* (</a:t>
            </a:r>
            <a:r>
              <a:rPr lang="en-US" sz="1600" dirty="0" err="1">
                <a:solidFill>
                  <a:srgbClr val="0000CC"/>
                </a:solidFill>
              </a:rPr>
              <a:t>numer</a:t>
            </a:r>
            <a:r>
              <a:rPr lang="en-US" sz="1600" dirty="0">
                <a:solidFill>
                  <a:srgbClr val="0000CC"/>
                </a:solidFill>
              </a:rPr>
              <a:t> x) (</a:t>
            </a:r>
            <a:r>
              <a:rPr lang="en-US" sz="1600" dirty="0" err="1">
                <a:solidFill>
                  <a:srgbClr val="0000CC"/>
                </a:solidFill>
              </a:rPr>
              <a:t>denom</a:t>
            </a:r>
            <a:r>
              <a:rPr lang="en-US" sz="1600" dirty="0">
                <a:solidFill>
                  <a:srgbClr val="0000CC"/>
                </a:solidFill>
              </a:rPr>
              <a:t> y))</a:t>
            </a:r>
          </a:p>
          <a:p>
            <a:r>
              <a:rPr lang="uk-UA" sz="1600" dirty="0" smtClean="0">
                <a:solidFill>
                  <a:srgbClr val="0000CC"/>
                </a:solidFill>
              </a:rPr>
              <a:t>                         </a:t>
            </a:r>
            <a:r>
              <a:rPr lang="en-US" sz="1600" dirty="0" smtClean="0">
                <a:solidFill>
                  <a:srgbClr val="0000CC"/>
                </a:solidFill>
              </a:rPr>
              <a:t>(* </a:t>
            </a:r>
            <a:r>
              <a:rPr lang="en-US" sz="1600" dirty="0">
                <a:solidFill>
                  <a:srgbClr val="0000CC"/>
                </a:solidFill>
              </a:rPr>
              <a:t>(</a:t>
            </a:r>
            <a:r>
              <a:rPr lang="en-US" sz="1600" dirty="0" err="1">
                <a:solidFill>
                  <a:srgbClr val="0000CC"/>
                </a:solidFill>
              </a:rPr>
              <a:t>denom</a:t>
            </a:r>
            <a:r>
              <a:rPr lang="en-US" sz="1600" dirty="0">
                <a:solidFill>
                  <a:srgbClr val="0000CC"/>
                </a:solidFill>
              </a:rPr>
              <a:t> x) (</a:t>
            </a:r>
            <a:r>
              <a:rPr lang="en-US" sz="1600" dirty="0" err="1">
                <a:solidFill>
                  <a:srgbClr val="0000CC"/>
                </a:solidFill>
              </a:rPr>
              <a:t>numer</a:t>
            </a:r>
            <a:r>
              <a:rPr lang="en-US" sz="1600" dirty="0">
                <a:solidFill>
                  <a:srgbClr val="0000CC"/>
                </a:solidFill>
              </a:rPr>
              <a:t> y))))</a:t>
            </a:r>
          </a:p>
          <a:p>
            <a:r>
              <a:rPr lang="uk-UA" sz="1600" i="1" dirty="0">
                <a:solidFill>
                  <a:srgbClr val="0000CC"/>
                </a:solidFill>
              </a:rPr>
              <a:t>;; </a:t>
            </a:r>
            <a:r>
              <a:rPr lang="uk-UA" sz="1600" i="1" dirty="0" smtClean="0">
                <a:solidFill>
                  <a:srgbClr val="0000CC"/>
                </a:solidFill>
              </a:rPr>
              <a:t>інтерфейс до іншої системи</a:t>
            </a:r>
            <a:endParaRPr lang="uk-UA" sz="1600" i="1" dirty="0">
              <a:solidFill>
                <a:srgbClr val="0000CC"/>
              </a:solidFill>
            </a:endParaRPr>
          </a:p>
          <a:p>
            <a:r>
              <a:rPr lang="sv-SE" sz="1600" dirty="0">
                <a:solidFill>
                  <a:srgbClr val="0000CC"/>
                </a:solidFill>
              </a:rPr>
              <a:t>(define (tag x) (attach-tag ’rational x))</a:t>
            </a:r>
          </a:p>
          <a:p>
            <a:r>
              <a:rPr lang="en-US" sz="1600" dirty="0">
                <a:solidFill>
                  <a:srgbClr val="0000CC"/>
                </a:solidFill>
              </a:rPr>
              <a:t>(put ’add ’(rational rational)</a:t>
            </a:r>
          </a:p>
          <a:p>
            <a:r>
              <a:rPr lang="uk-UA" sz="1600" dirty="0" smtClean="0">
                <a:solidFill>
                  <a:srgbClr val="0000CC"/>
                </a:solidFill>
              </a:rPr>
              <a:t>        </a:t>
            </a:r>
            <a:r>
              <a:rPr lang="es-ES" sz="1600" dirty="0" smtClean="0">
                <a:solidFill>
                  <a:srgbClr val="0000CC"/>
                </a:solidFill>
              </a:rPr>
              <a:t>(</a:t>
            </a:r>
            <a:r>
              <a:rPr lang="es-ES" sz="1600" dirty="0">
                <a:solidFill>
                  <a:srgbClr val="0000CC"/>
                </a:solidFill>
              </a:rPr>
              <a:t>lambda (x y) (tag (add-rat x y))))</a:t>
            </a:r>
          </a:p>
          <a:p>
            <a:r>
              <a:rPr lang="en-US" sz="1600" dirty="0">
                <a:solidFill>
                  <a:srgbClr val="0000CC"/>
                </a:solidFill>
              </a:rPr>
              <a:t>(put ’sub ’(rational rational)</a:t>
            </a:r>
          </a:p>
          <a:p>
            <a:r>
              <a:rPr lang="uk-UA" sz="1600" dirty="0" smtClean="0">
                <a:solidFill>
                  <a:srgbClr val="0000CC"/>
                </a:solidFill>
              </a:rPr>
              <a:t>         </a:t>
            </a:r>
            <a:r>
              <a:rPr lang="es-ES" sz="1600" dirty="0" smtClean="0">
                <a:solidFill>
                  <a:srgbClr val="0000CC"/>
                </a:solidFill>
              </a:rPr>
              <a:t>(</a:t>
            </a:r>
            <a:r>
              <a:rPr lang="es-ES" sz="1600" dirty="0">
                <a:solidFill>
                  <a:srgbClr val="0000CC"/>
                </a:solidFill>
              </a:rPr>
              <a:t>lambda (x y) (tag (sub-rat x y))))</a:t>
            </a:r>
          </a:p>
          <a:p>
            <a:r>
              <a:rPr lang="en-US" sz="1600" dirty="0">
                <a:solidFill>
                  <a:srgbClr val="0000CC"/>
                </a:solidFill>
              </a:rPr>
              <a:t>(put ’</a:t>
            </a:r>
            <a:r>
              <a:rPr lang="en-US" sz="1600" dirty="0" err="1">
                <a:solidFill>
                  <a:srgbClr val="0000CC"/>
                </a:solidFill>
              </a:rPr>
              <a:t>mul</a:t>
            </a:r>
            <a:r>
              <a:rPr lang="en-US" sz="1600" dirty="0">
                <a:solidFill>
                  <a:srgbClr val="0000CC"/>
                </a:solidFill>
              </a:rPr>
              <a:t> ’(rational rational)</a:t>
            </a:r>
          </a:p>
          <a:p>
            <a:r>
              <a:rPr lang="uk-UA" sz="1600" dirty="0" smtClean="0">
                <a:solidFill>
                  <a:srgbClr val="0000CC"/>
                </a:solidFill>
              </a:rPr>
              <a:t>        </a:t>
            </a:r>
            <a:r>
              <a:rPr lang="es-ES" sz="1600" dirty="0" smtClean="0">
                <a:solidFill>
                  <a:srgbClr val="0000CC"/>
                </a:solidFill>
              </a:rPr>
              <a:t>(</a:t>
            </a:r>
            <a:r>
              <a:rPr lang="es-ES" sz="1600" dirty="0">
                <a:solidFill>
                  <a:srgbClr val="0000CC"/>
                </a:solidFill>
              </a:rPr>
              <a:t>lambda (x y) (tag (mul-rat x y))))</a:t>
            </a:r>
          </a:p>
          <a:p>
            <a:r>
              <a:rPr lang="en-US" sz="1600" dirty="0">
                <a:solidFill>
                  <a:srgbClr val="0000CC"/>
                </a:solidFill>
              </a:rPr>
              <a:t>(put ’div ’(rational rational)</a:t>
            </a:r>
          </a:p>
          <a:p>
            <a:r>
              <a:rPr lang="uk-UA" sz="1600" dirty="0" smtClean="0">
                <a:solidFill>
                  <a:srgbClr val="0000CC"/>
                </a:solidFill>
              </a:rPr>
              <a:t>        </a:t>
            </a:r>
            <a:r>
              <a:rPr lang="es-ES" sz="1600" dirty="0" smtClean="0">
                <a:solidFill>
                  <a:srgbClr val="0000CC"/>
                </a:solidFill>
              </a:rPr>
              <a:t>(</a:t>
            </a:r>
            <a:r>
              <a:rPr lang="es-ES" sz="1600" dirty="0">
                <a:solidFill>
                  <a:srgbClr val="0000CC"/>
                </a:solidFill>
              </a:rPr>
              <a:t>lambda (x y) (tag (div-rat x y))))</a:t>
            </a:r>
          </a:p>
          <a:p>
            <a:r>
              <a:rPr lang="en-US" sz="1600" dirty="0">
                <a:solidFill>
                  <a:srgbClr val="0000CC"/>
                </a:solidFill>
              </a:rPr>
              <a:t>(put ’make ’rational</a:t>
            </a:r>
          </a:p>
          <a:p>
            <a:r>
              <a:rPr lang="uk-UA" sz="1600" dirty="0" smtClean="0">
                <a:solidFill>
                  <a:srgbClr val="0000CC"/>
                </a:solidFill>
              </a:rPr>
              <a:t>         </a:t>
            </a:r>
            <a:r>
              <a:rPr lang="pt-BR" sz="1600" dirty="0" smtClean="0">
                <a:solidFill>
                  <a:srgbClr val="0000CC"/>
                </a:solidFill>
              </a:rPr>
              <a:t>(</a:t>
            </a:r>
            <a:r>
              <a:rPr lang="pt-BR" sz="1600" dirty="0">
                <a:solidFill>
                  <a:srgbClr val="0000CC"/>
                </a:solidFill>
              </a:rPr>
              <a:t>lambda (n d) (tag (make-rat n d))))</a:t>
            </a:r>
          </a:p>
          <a:p>
            <a:r>
              <a:rPr lang="en-US" sz="1600" dirty="0">
                <a:solidFill>
                  <a:srgbClr val="0000CC"/>
                </a:solidFill>
              </a:rPr>
              <a:t>’done</a:t>
            </a:r>
            <a:r>
              <a:rPr lang="en-US" sz="1600" dirty="0" smtClean="0">
                <a:solidFill>
                  <a:srgbClr val="0000CC"/>
                </a:solidFill>
              </a:rPr>
              <a:t>)</a:t>
            </a:r>
            <a:endParaRPr lang="uk-UA" sz="1600" dirty="0" smtClean="0">
              <a:solidFill>
                <a:srgbClr val="0000CC"/>
              </a:solidFill>
            </a:endParaRPr>
          </a:p>
          <a:p>
            <a:endParaRPr lang="en-US" sz="1600" dirty="0">
              <a:solidFill>
                <a:srgbClr val="0000CC"/>
              </a:solidFill>
            </a:endParaRPr>
          </a:p>
          <a:p>
            <a:r>
              <a:rPr lang="en-US" sz="1600" dirty="0">
                <a:solidFill>
                  <a:srgbClr val="0000CC"/>
                </a:solidFill>
              </a:rPr>
              <a:t>(define (make-rational n d)</a:t>
            </a:r>
          </a:p>
          <a:p>
            <a:r>
              <a:rPr lang="uk-UA" sz="1600" dirty="0" smtClean="0">
                <a:solidFill>
                  <a:srgbClr val="0000CC"/>
                </a:solidFill>
              </a:rPr>
              <a:t>       </a:t>
            </a:r>
            <a:r>
              <a:rPr lang="en-US" sz="1600" dirty="0" smtClean="0">
                <a:solidFill>
                  <a:srgbClr val="0000CC"/>
                </a:solidFill>
              </a:rPr>
              <a:t>((</a:t>
            </a:r>
            <a:r>
              <a:rPr lang="en-US" sz="1600" dirty="0">
                <a:solidFill>
                  <a:srgbClr val="0000CC"/>
                </a:solidFill>
              </a:rPr>
              <a:t>get ’make ’rational) n d))</a:t>
            </a:r>
            <a:endParaRPr lang="uk-UA" sz="16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0" y="118635"/>
            <a:ext cx="91016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800" b="1" dirty="0" smtClean="0"/>
              <a:t>Пакет узагальненої арифметики для раціональних чисел</a:t>
            </a:r>
            <a:endParaRPr lang="uk-UA" sz="2800" b="1" dirty="0"/>
          </a:p>
        </p:txBody>
      </p:sp>
    </p:spTree>
    <p:extLst>
      <p:ext uri="{BB962C8B-B14F-4D97-AF65-F5344CB8AC3E}">
        <p14:creationId xmlns:p14="http://schemas.microsoft.com/office/powerpoint/2010/main" val="14484529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801548"/>
            <a:ext cx="9144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/>
              <a:t>Ми можемо встановити подібний пакет і для комплексних чисел, використовуючи мітку</a:t>
            </a:r>
          </a:p>
          <a:p>
            <a:r>
              <a:rPr lang="uk-UA" dirty="0" err="1">
                <a:solidFill>
                  <a:srgbClr val="0000CC"/>
                </a:solidFill>
              </a:rPr>
              <a:t>complex</a:t>
            </a:r>
            <a:r>
              <a:rPr lang="uk-UA" dirty="0"/>
              <a:t>. </a:t>
            </a:r>
            <a:r>
              <a:rPr lang="uk-UA" dirty="0" smtClean="0"/>
              <a:t>При </a:t>
            </a:r>
            <a:r>
              <a:rPr lang="uk-UA" dirty="0"/>
              <a:t>створенні пакета ми витягаємо з таблиці операції </a:t>
            </a:r>
            <a:r>
              <a:rPr lang="uk-UA" dirty="0" err="1" smtClean="0">
                <a:solidFill>
                  <a:srgbClr val="0000CC"/>
                </a:solidFill>
              </a:rPr>
              <a:t>make-from-real-imag</a:t>
            </a:r>
            <a:r>
              <a:rPr lang="uk-UA" dirty="0" smtClean="0"/>
              <a:t> </a:t>
            </a:r>
            <a:r>
              <a:rPr lang="uk-UA" dirty="0"/>
              <a:t>і </a:t>
            </a:r>
            <a:endParaRPr lang="uk-UA" dirty="0" smtClean="0"/>
          </a:p>
          <a:p>
            <a:r>
              <a:rPr lang="uk-UA" dirty="0" err="1" smtClean="0">
                <a:solidFill>
                  <a:srgbClr val="0000CC"/>
                </a:solidFill>
              </a:rPr>
              <a:t>make-from-mag-ang</a:t>
            </a:r>
            <a:r>
              <a:rPr lang="uk-UA" dirty="0"/>
              <a:t>, </a:t>
            </a:r>
            <a:r>
              <a:rPr lang="uk-UA" dirty="0" smtClean="0"/>
              <a:t>які визначені в </a:t>
            </a:r>
            <a:r>
              <a:rPr lang="uk-UA" dirty="0" err="1" smtClean="0"/>
              <a:t>декартовому</a:t>
            </a:r>
            <a:r>
              <a:rPr lang="uk-UA" dirty="0" smtClean="0"/>
              <a:t> </a:t>
            </a:r>
            <a:r>
              <a:rPr lang="uk-UA" dirty="0"/>
              <a:t>і полярному пакетах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4453" y="133815"/>
            <a:ext cx="8933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800" b="1" dirty="0" smtClean="0"/>
              <a:t>Пакет узагальненої арифметики для комплексних чисел</a:t>
            </a:r>
            <a:endParaRPr lang="uk-UA" sz="28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440180" y="1724878"/>
            <a:ext cx="5520690" cy="5016758"/>
          </a:xfrm>
          <a:prstGeom prst="rect">
            <a:avLst/>
          </a:prstGeom>
          <a:solidFill>
            <a:schemeClr val="bg1"/>
          </a:solidFill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CC"/>
                </a:solidFill>
              </a:rPr>
              <a:t>(define (install-complex-package)</a:t>
            </a:r>
          </a:p>
          <a:p>
            <a:r>
              <a:rPr lang="uk-UA" sz="1600" i="1" dirty="0">
                <a:solidFill>
                  <a:srgbClr val="0000CC"/>
                </a:solidFill>
              </a:rPr>
              <a:t>;; </a:t>
            </a:r>
            <a:r>
              <a:rPr lang="uk-UA" sz="1600" i="1" dirty="0" smtClean="0">
                <a:solidFill>
                  <a:srgbClr val="0000CC"/>
                </a:solidFill>
              </a:rPr>
              <a:t>процедури, що імпортуються з </a:t>
            </a:r>
            <a:r>
              <a:rPr lang="uk-UA" sz="1600" i="1" dirty="0" err="1">
                <a:solidFill>
                  <a:srgbClr val="0000CC"/>
                </a:solidFill>
              </a:rPr>
              <a:t>декартова</a:t>
            </a:r>
            <a:endParaRPr lang="uk-UA" sz="1600" i="1" dirty="0">
              <a:solidFill>
                <a:srgbClr val="0000CC"/>
              </a:solidFill>
            </a:endParaRPr>
          </a:p>
          <a:p>
            <a:r>
              <a:rPr lang="uk-UA" sz="1600" i="1" dirty="0">
                <a:solidFill>
                  <a:srgbClr val="0000CC"/>
                </a:solidFill>
              </a:rPr>
              <a:t>;; </a:t>
            </a:r>
            <a:r>
              <a:rPr lang="uk-UA" sz="1600" i="1" dirty="0" smtClean="0">
                <a:solidFill>
                  <a:srgbClr val="0000CC"/>
                </a:solidFill>
              </a:rPr>
              <a:t>і полярного пакетів</a:t>
            </a:r>
            <a:endParaRPr lang="uk-UA" sz="1600" i="1" dirty="0">
              <a:solidFill>
                <a:srgbClr val="0000CC"/>
              </a:solidFill>
            </a:endParaRPr>
          </a:p>
          <a:p>
            <a:r>
              <a:rPr lang="uk-UA" sz="1600" dirty="0" smtClean="0">
                <a:solidFill>
                  <a:srgbClr val="0000CC"/>
                </a:solidFill>
              </a:rPr>
              <a:t>    </a:t>
            </a:r>
            <a:r>
              <a:rPr lang="en-US" sz="1600" dirty="0" smtClean="0">
                <a:solidFill>
                  <a:srgbClr val="0000CC"/>
                </a:solidFill>
              </a:rPr>
              <a:t>(</a:t>
            </a:r>
            <a:r>
              <a:rPr lang="en-US" sz="1600" dirty="0">
                <a:solidFill>
                  <a:srgbClr val="0000CC"/>
                </a:solidFill>
              </a:rPr>
              <a:t>define (make-from-real-</a:t>
            </a:r>
            <a:r>
              <a:rPr lang="en-US" sz="1600" dirty="0" err="1">
                <a:solidFill>
                  <a:srgbClr val="0000CC"/>
                </a:solidFill>
              </a:rPr>
              <a:t>imag</a:t>
            </a:r>
            <a:r>
              <a:rPr lang="en-US" sz="1600" dirty="0">
                <a:solidFill>
                  <a:srgbClr val="0000CC"/>
                </a:solidFill>
              </a:rPr>
              <a:t> x y)</a:t>
            </a:r>
          </a:p>
          <a:p>
            <a:r>
              <a:rPr lang="uk-UA" sz="1600" dirty="0" smtClean="0">
                <a:solidFill>
                  <a:srgbClr val="0000CC"/>
                </a:solidFill>
              </a:rPr>
              <a:t>          </a:t>
            </a:r>
            <a:r>
              <a:rPr lang="en-US" sz="1600" dirty="0" smtClean="0">
                <a:solidFill>
                  <a:srgbClr val="0000CC"/>
                </a:solidFill>
              </a:rPr>
              <a:t>((</a:t>
            </a:r>
            <a:r>
              <a:rPr lang="en-US" sz="1600" dirty="0">
                <a:solidFill>
                  <a:srgbClr val="0000CC"/>
                </a:solidFill>
              </a:rPr>
              <a:t>get ’make-from-real-</a:t>
            </a:r>
            <a:r>
              <a:rPr lang="en-US" sz="1600" dirty="0" err="1">
                <a:solidFill>
                  <a:srgbClr val="0000CC"/>
                </a:solidFill>
              </a:rPr>
              <a:t>imag</a:t>
            </a:r>
            <a:r>
              <a:rPr lang="en-US" sz="1600" dirty="0">
                <a:solidFill>
                  <a:srgbClr val="0000CC"/>
                </a:solidFill>
              </a:rPr>
              <a:t> ’rectangular) x y))</a:t>
            </a:r>
          </a:p>
          <a:p>
            <a:r>
              <a:rPr lang="uk-UA" sz="1600" dirty="0" smtClean="0">
                <a:solidFill>
                  <a:srgbClr val="0000CC"/>
                </a:solidFill>
              </a:rPr>
              <a:t>    </a:t>
            </a:r>
            <a:r>
              <a:rPr lang="en-US" sz="1600" dirty="0" smtClean="0">
                <a:solidFill>
                  <a:srgbClr val="0000CC"/>
                </a:solidFill>
              </a:rPr>
              <a:t>(</a:t>
            </a:r>
            <a:r>
              <a:rPr lang="en-US" sz="1600" dirty="0">
                <a:solidFill>
                  <a:srgbClr val="0000CC"/>
                </a:solidFill>
              </a:rPr>
              <a:t>define (make-from-mag-</a:t>
            </a:r>
            <a:r>
              <a:rPr lang="en-US" sz="1600" dirty="0" err="1">
                <a:solidFill>
                  <a:srgbClr val="0000CC"/>
                </a:solidFill>
              </a:rPr>
              <a:t>ang</a:t>
            </a:r>
            <a:r>
              <a:rPr lang="en-US" sz="1600" dirty="0">
                <a:solidFill>
                  <a:srgbClr val="0000CC"/>
                </a:solidFill>
              </a:rPr>
              <a:t> r a)</a:t>
            </a:r>
          </a:p>
          <a:p>
            <a:r>
              <a:rPr lang="uk-UA" sz="1600" dirty="0" smtClean="0">
                <a:solidFill>
                  <a:srgbClr val="0000CC"/>
                </a:solidFill>
              </a:rPr>
              <a:t>         </a:t>
            </a:r>
            <a:r>
              <a:rPr lang="en-US" sz="1600" dirty="0" smtClean="0">
                <a:solidFill>
                  <a:srgbClr val="0000CC"/>
                </a:solidFill>
              </a:rPr>
              <a:t>((</a:t>
            </a:r>
            <a:r>
              <a:rPr lang="en-US" sz="1600" dirty="0">
                <a:solidFill>
                  <a:srgbClr val="0000CC"/>
                </a:solidFill>
              </a:rPr>
              <a:t>get ’make-from-mag-</a:t>
            </a:r>
            <a:r>
              <a:rPr lang="en-US" sz="1600" dirty="0" err="1">
                <a:solidFill>
                  <a:srgbClr val="0000CC"/>
                </a:solidFill>
              </a:rPr>
              <a:t>ang</a:t>
            </a:r>
            <a:r>
              <a:rPr lang="en-US" sz="1600" dirty="0">
                <a:solidFill>
                  <a:srgbClr val="0000CC"/>
                </a:solidFill>
              </a:rPr>
              <a:t> ’polar) r a))</a:t>
            </a:r>
          </a:p>
          <a:p>
            <a:r>
              <a:rPr lang="uk-UA" sz="1600" i="1" dirty="0">
                <a:solidFill>
                  <a:srgbClr val="0000CC"/>
                </a:solidFill>
              </a:rPr>
              <a:t>;; </a:t>
            </a:r>
            <a:r>
              <a:rPr lang="uk-UA" sz="1600" i="1" dirty="0" smtClean="0">
                <a:solidFill>
                  <a:srgbClr val="0000CC"/>
                </a:solidFill>
              </a:rPr>
              <a:t>внутрішні процедури</a:t>
            </a:r>
            <a:endParaRPr lang="uk-UA" sz="1600" i="1" dirty="0">
              <a:solidFill>
                <a:srgbClr val="0000CC"/>
              </a:solidFill>
            </a:endParaRPr>
          </a:p>
          <a:p>
            <a:r>
              <a:rPr lang="uk-UA" sz="1600" dirty="0" smtClean="0">
                <a:solidFill>
                  <a:srgbClr val="0000CC"/>
                </a:solidFill>
              </a:rPr>
              <a:t>    </a:t>
            </a:r>
            <a:r>
              <a:rPr lang="en-US" sz="1600" dirty="0" smtClean="0">
                <a:solidFill>
                  <a:srgbClr val="0000CC"/>
                </a:solidFill>
              </a:rPr>
              <a:t>(</a:t>
            </a:r>
            <a:r>
              <a:rPr lang="en-US" sz="1600" dirty="0">
                <a:solidFill>
                  <a:srgbClr val="0000CC"/>
                </a:solidFill>
              </a:rPr>
              <a:t>define (add-complex z1 z2)</a:t>
            </a:r>
          </a:p>
          <a:p>
            <a:r>
              <a:rPr lang="uk-UA" sz="1600" dirty="0" smtClean="0">
                <a:solidFill>
                  <a:srgbClr val="0000CC"/>
                </a:solidFill>
              </a:rPr>
              <a:t>        </a:t>
            </a:r>
            <a:r>
              <a:rPr lang="en-US" sz="1600" dirty="0" smtClean="0">
                <a:solidFill>
                  <a:srgbClr val="0000CC"/>
                </a:solidFill>
              </a:rPr>
              <a:t>(</a:t>
            </a:r>
            <a:r>
              <a:rPr lang="en-US" sz="1600" dirty="0">
                <a:solidFill>
                  <a:srgbClr val="0000CC"/>
                </a:solidFill>
              </a:rPr>
              <a:t>make-from-real-</a:t>
            </a:r>
            <a:r>
              <a:rPr lang="en-US" sz="1600" dirty="0" err="1">
                <a:solidFill>
                  <a:srgbClr val="0000CC"/>
                </a:solidFill>
              </a:rPr>
              <a:t>imag</a:t>
            </a:r>
            <a:r>
              <a:rPr lang="en-US" sz="1600" dirty="0">
                <a:solidFill>
                  <a:srgbClr val="0000CC"/>
                </a:solidFill>
              </a:rPr>
              <a:t> (+ (real-part z1) (real-part z2))</a:t>
            </a:r>
          </a:p>
          <a:p>
            <a:r>
              <a:rPr lang="uk-UA" sz="1600" dirty="0" smtClean="0">
                <a:solidFill>
                  <a:srgbClr val="0000CC"/>
                </a:solidFill>
              </a:rPr>
              <a:t>                                                </a:t>
            </a:r>
            <a:r>
              <a:rPr lang="en-US" sz="1600" dirty="0" smtClean="0">
                <a:solidFill>
                  <a:srgbClr val="0000CC"/>
                </a:solidFill>
              </a:rPr>
              <a:t>(+ </a:t>
            </a:r>
            <a:r>
              <a:rPr lang="en-US" sz="1600" dirty="0">
                <a:solidFill>
                  <a:srgbClr val="0000CC"/>
                </a:solidFill>
              </a:rPr>
              <a:t>(</a:t>
            </a:r>
            <a:r>
              <a:rPr lang="en-US" sz="1600" dirty="0" err="1">
                <a:solidFill>
                  <a:srgbClr val="0000CC"/>
                </a:solidFill>
              </a:rPr>
              <a:t>imag</a:t>
            </a:r>
            <a:r>
              <a:rPr lang="en-US" sz="1600" dirty="0">
                <a:solidFill>
                  <a:srgbClr val="0000CC"/>
                </a:solidFill>
              </a:rPr>
              <a:t>-part z1) (</a:t>
            </a:r>
            <a:r>
              <a:rPr lang="en-US" sz="1600" dirty="0" err="1">
                <a:solidFill>
                  <a:srgbClr val="0000CC"/>
                </a:solidFill>
              </a:rPr>
              <a:t>imag</a:t>
            </a:r>
            <a:r>
              <a:rPr lang="en-US" sz="1600" dirty="0">
                <a:solidFill>
                  <a:srgbClr val="0000CC"/>
                </a:solidFill>
              </a:rPr>
              <a:t>-part z2))))</a:t>
            </a:r>
          </a:p>
          <a:p>
            <a:r>
              <a:rPr lang="uk-UA" sz="1600" dirty="0" smtClean="0">
                <a:solidFill>
                  <a:srgbClr val="0000CC"/>
                </a:solidFill>
              </a:rPr>
              <a:t>     </a:t>
            </a:r>
            <a:r>
              <a:rPr lang="en-US" sz="1600" dirty="0" smtClean="0">
                <a:solidFill>
                  <a:srgbClr val="0000CC"/>
                </a:solidFill>
              </a:rPr>
              <a:t>(</a:t>
            </a:r>
            <a:r>
              <a:rPr lang="en-US" sz="1600" dirty="0">
                <a:solidFill>
                  <a:srgbClr val="0000CC"/>
                </a:solidFill>
              </a:rPr>
              <a:t>define (sub-complex z1 z2)</a:t>
            </a:r>
          </a:p>
          <a:p>
            <a:r>
              <a:rPr lang="uk-UA" sz="1600" dirty="0" smtClean="0">
                <a:solidFill>
                  <a:srgbClr val="0000CC"/>
                </a:solidFill>
              </a:rPr>
              <a:t>          </a:t>
            </a:r>
            <a:r>
              <a:rPr lang="en-US" sz="1600" dirty="0" smtClean="0">
                <a:solidFill>
                  <a:srgbClr val="0000CC"/>
                </a:solidFill>
              </a:rPr>
              <a:t>(</a:t>
            </a:r>
            <a:r>
              <a:rPr lang="en-US" sz="1600" dirty="0">
                <a:solidFill>
                  <a:srgbClr val="0000CC"/>
                </a:solidFill>
              </a:rPr>
              <a:t>make-from-real-</a:t>
            </a:r>
            <a:r>
              <a:rPr lang="en-US" sz="1600" dirty="0" err="1">
                <a:solidFill>
                  <a:srgbClr val="0000CC"/>
                </a:solidFill>
              </a:rPr>
              <a:t>imag</a:t>
            </a:r>
            <a:r>
              <a:rPr lang="en-US" sz="1600" dirty="0">
                <a:solidFill>
                  <a:srgbClr val="0000CC"/>
                </a:solidFill>
              </a:rPr>
              <a:t> (- (real-part z1) (real-part z2))</a:t>
            </a:r>
          </a:p>
          <a:p>
            <a:r>
              <a:rPr lang="uk-UA" sz="1600" dirty="0" smtClean="0">
                <a:solidFill>
                  <a:srgbClr val="0000CC"/>
                </a:solidFill>
              </a:rPr>
              <a:t>                                                  </a:t>
            </a:r>
            <a:r>
              <a:rPr lang="en-US" sz="1600" dirty="0" smtClean="0">
                <a:solidFill>
                  <a:srgbClr val="0000CC"/>
                </a:solidFill>
              </a:rPr>
              <a:t>(- </a:t>
            </a:r>
            <a:r>
              <a:rPr lang="en-US" sz="1600" dirty="0">
                <a:solidFill>
                  <a:srgbClr val="0000CC"/>
                </a:solidFill>
              </a:rPr>
              <a:t>(</a:t>
            </a:r>
            <a:r>
              <a:rPr lang="en-US" sz="1600" dirty="0" err="1">
                <a:solidFill>
                  <a:srgbClr val="0000CC"/>
                </a:solidFill>
              </a:rPr>
              <a:t>imag</a:t>
            </a:r>
            <a:r>
              <a:rPr lang="en-US" sz="1600" dirty="0">
                <a:solidFill>
                  <a:srgbClr val="0000CC"/>
                </a:solidFill>
              </a:rPr>
              <a:t>-part z1) (</a:t>
            </a:r>
            <a:r>
              <a:rPr lang="en-US" sz="1600" dirty="0" err="1">
                <a:solidFill>
                  <a:srgbClr val="0000CC"/>
                </a:solidFill>
              </a:rPr>
              <a:t>imag</a:t>
            </a:r>
            <a:r>
              <a:rPr lang="en-US" sz="1600" dirty="0">
                <a:solidFill>
                  <a:srgbClr val="0000CC"/>
                </a:solidFill>
              </a:rPr>
              <a:t>-part z2))))</a:t>
            </a:r>
          </a:p>
          <a:p>
            <a:r>
              <a:rPr lang="uk-UA" sz="1600" dirty="0" smtClean="0">
                <a:solidFill>
                  <a:srgbClr val="0000CC"/>
                </a:solidFill>
              </a:rPr>
              <a:t>     </a:t>
            </a:r>
            <a:r>
              <a:rPr lang="en-US" sz="1600" dirty="0" smtClean="0">
                <a:solidFill>
                  <a:srgbClr val="0000CC"/>
                </a:solidFill>
              </a:rPr>
              <a:t>(</a:t>
            </a:r>
            <a:r>
              <a:rPr lang="en-US" sz="1600" dirty="0">
                <a:solidFill>
                  <a:srgbClr val="0000CC"/>
                </a:solidFill>
              </a:rPr>
              <a:t>define (</a:t>
            </a:r>
            <a:r>
              <a:rPr lang="en-US" sz="1600" dirty="0" err="1">
                <a:solidFill>
                  <a:srgbClr val="0000CC"/>
                </a:solidFill>
              </a:rPr>
              <a:t>mul</a:t>
            </a:r>
            <a:r>
              <a:rPr lang="en-US" sz="1600" dirty="0">
                <a:solidFill>
                  <a:srgbClr val="0000CC"/>
                </a:solidFill>
              </a:rPr>
              <a:t>-complex z1 z2)</a:t>
            </a:r>
          </a:p>
          <a:p>
            <a:r>
              <a:rPr lang="uk-UA" sz="1600" dirty="0" smtClean="0">
                <a:solidFill>
                  <a:srgbClr val="0000CC"/>
                </a:solidFill>
              </a:rPr>
              <a:t>          </a:t>
            </a:r>
            <a:r>
              <a:rPr lang="en-US" sz="1600" dirty="0" smtClean="0">
                <a:solidFill>
                  <a:srgbClr val="0000CC"/>
                </a:solidFill>
              </a:rPr>
              <a:t>(</a:t>
            </a:r>
            <a:r>
              <a:rPr lang="en-US" sz="1600" dirty="0">
                <a:solidFill>
                  <a:srgbClr val="0000CC"/>
                </a:solidFill>
              </a:rPr>
              <a:t>make-from-mag-</a:t>
            </a:r>
            <a:r>
              <a:rPr lang="en-US" sz="1600" dirty="0" err="1">
                <a:solidFill>
                  <a:srgbClr val="0000CC"/>
                </a:solidFill>
              </a:rPr>
              <a:t>ang</a:t>
            </a:r>
            <a:r>
              <a:rPr lang="en-US" sz="1600" dirty="0">
                <a:solidFill>
                  <a:srgbClr val="0000CC"/>
                </a:solidFill>
              </a:rPr>
              <a:t> (* (magnitude z1) (magnitude z2))</a:t>
            </a:r>
          </a:p>
          <a:p>
            <a:r>
              <a:rPr lang="uk-UA" sz="1600" dirty="0" smtClean="0">
                <a:solidFill>
                  <a:srgbClr val="0000CC"/>
                </a:solidFill>
              </a:rPr>
              <a:t>                                                 </a:t>
            </a:r>
            <a:r>
              <a:rPr lang="en-US" sz="1600" dirty="0" smtClean="0">
                <a:solidFill>
                  <a:srgbClr val="0000CC"/>
                </a:solidFill>
              </a:rPr>
              <a:t>(+ </a:t>
            </a:r>
            <a:r>
              <a:rPr lang="en-US" sz="1600" dirty="0">
                <a:solidFill>
                  <a:srgbClr val="0000CC"/>
                </a:solidFill>
              </a:rPr>
              <a:t>(angle z1) (angle z2))))</a:t>
            </a:r>
          </a:p>
          <a:p>
            <a:r>
              <a:rPr lang="en-US" sz="1600" dirty="0">
                <a:solidFill>
                  <a:srgbClr val="0000CC"/>
                </a:solidFill>
              </a:rPr>
              <a:t>(define (div-complex z1 z2)</a:t>
            </a:r>
          </a:p>
          <a:p>
            <a:r>
              <a:rPr lang="uk-UA" sz="1600" dirty="0" smtClean="0">
                <a:solidFill>
                  <a:srgbClr val="0000CC"/>
                </a:solidFill>
              </a:rPr>
              <a:t>         </a:t>
            </a:r>
            <a:r>
              <a:rPr lang="en-US" sz="1600" dirty="0" smtClean="0">
                <a:solidFill>
                  <a:srgbClr val="0000CC"/>
                </a:solidFill>
              </a:rPr>
              <a:t>(</a:t>
            </a:r>
            <a:r>
              <a:rPr lang="en-US" sz="1600" dirty="0">
                <a:solidFill>
                  <a:srgbClr val="0000CC"/>
                </a:solidFill>
              </a:rPr>
              <a:t>make-from-mag-</a:t>
            </a:r>
            <a:r>
              <a:rPr lang="en-US" sz="1600" dirty="0" err="1">
                <a:solidFill>
                  <a:srgbClr val="0000CC"/>
                </a:solidFill>
              </a:rPr>
              <a:t>ang</a:t>
            </a:r>
            <a:r>
              <a:rPr lang="en-US" sz="1600" dirty="0">
                <a:solidFill>
                  <a:srgbClr val="0000CC"/>
                </a:solidFill>
              </a:rPr>
              <a:t> (/ (magnitude z1) (magnitude z2))</a:t>
            </a:r>
          </a:p>
          <a:p>
            <a:r>
              <a:rPr lang="uk-UA" sz="1600" dirty="0" smtClean="0">
                <a:solidFill>
                  <a:srgbClr val="0000CC"/>
                </a:solidFill>
              </a:rPr>
              <a:t>                                                </a:t>
            </a:r>
            <a:r>
              <a:rPr lang="en-US" sz="1600" dirty="0" smtClean="0">
                <a:solidFill>
                  <a:srgbClr val="0000CC"/>
                </a:solidFill>
              </a:rPr>
              <a:t>(- </a:t>
            </a:r>
            <a:r>
              <a:rPr lang="en-US" sz="1600" dirty="0">
                <a:solidFill>
                  <a:srgbClr val="0000CC"/>
                </a:solidFill>
              </a:rPr>
              <a:t>(angle z1) (angle z2))))</a:t>
            </a:r>
            <a:endParaRPr lang="uk-UA" sz="16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041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9966</TotalTime>
  <Words>3688</Words>
  <Application>Microsoft Office PowerPoint</Application>
  <PresentationFormat>Экран (4:3)</PresentationFormat>
  <Paragraphs>359</Paragraphs>
  <Slides>29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29</vt:i4>
      </vt:variant>
    </vt:vector>
  </HeadingPairs>
  <TitlesOfParts>
    <vt:vector size="42" baseType="lpstr">
      <vt:lpstr>AntiquaPSCyr-Regular</vt:lpstr>
      <vt:lpstr>Arial</vt:lpstr>
      <vt:lpstr>Calibri</vt:lpstr>
      <vt:lpstr>Calibri Light</vt:lpstr>
      <vt:lpstr>CMMI10</vt:lpstr>
      <vt:lpstr>CMR10</vt:lpstr>
      <vt:lpstr>CMR7</vt:lpstr>
      <vt:lpstr>CMSY10</vt:lpstr>
      <vt:lpstr>Corbel</vt:lpstr>
      <vt:lpstr>Palatino Linotype</vt:lpstr>
      <vt:lpstr>Times New Roman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Дякую за увагу  Ковалюк Т.В.  tkovalyuk@ukr.net</vt:lpstr>
    </vt:vector>
  </TitlesOfParts>
  <Company>CtrlSoft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Администратор</dc:creator>
  <cp:lastModifiedBy>Администратор</cp:lastModifiedBy>
  <cp:revision>285</cp:revision>
  <dcterms:created xsi:type="dcterms:W3CDTF">2018-09-03T19:09:38Z</dcterms:created>
  <dcterms:modified xsi:type="dcterms:W3CDTF">2018-11-13T05:44:11Z</dcterms:modified>
</cp:coreProperties>
</file>