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3" r:id="rId13"/>
  </p:sldIdLst>
  <p:sldSz cx="12192000" cy="6858000"/>
  <p:notesSz cx="6858000" cy="9144000"/>
  <p:embeddedFontLst>
    <p:embeddedFont>
      <p:font typeface="Abril Fatface" panose="02000503000000020003" pitchFamily="2" charset="0"/>
      <p:regular r:id="rId15"/>
    </p:embeddedFont>
    <p:embeddedFont>
      <p:font typeface="Newsreader" panose="020B0604020202020204" charset="0"/>
      <p:regular r:id="rId16"/>
      <p:bold r:id="rId17"/>
      <p:italic r:id="rId18"/>
      <p:boldItalic r:id="rId19"/>
    </p:embeddedFont>
    <p:embeddedFont>
      <p:font typeface="Newsreader SemiBol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>
          <a:extLst>
            <a:ext uri="{FF2B5EF4-FFF2-40B4-BE49-F238E27FC236}">
              <a16:creationId xmlns:a16="http://schemas.microsoft.com/office/drawing/2014/main" id="{88D0E178-38BC-B13A-B330-B981BB0EF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73618e60_0_63:notes">
            <a:extLst>
              <a:ext uri="{FF2B5EF4-FFF2-40B4-BE49-F238E27FC236}">
                <a16:creationId xmlns:a16="http://schemas.microsoft.com/office/drawing/2014/main" id="{915F6931-858B-0194-43D2-2022789367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73618e60_0_63:notes">
            <a:extLst>
              <a:ext uri="{FF2B5EF4-FFF2-40B4-BE49-F238E27FC236}">
                <a16:creationId xmlns:a16="http://schemas.microsoft.com/office/drawing/2014/main" id="{FD456628-D602-5DB9-8DD1-C98410BBB5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422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>
          <a:extLst>
            <a:ext uri="{FF2B5EF4-FFF2-40B4-BE49-F238E27FC236}">
              <a16:creationId xmlns:a16="http://schemas.microsoft.com/office/drawing/2014/main" id="{BB084362-0750-B7DD-2150-983CBFA24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73618e60_0_63:notes">
            <a:extLst>
              <a:ext uri="{FF2B5EF4-FFF2-40B4-BE49-F238E27FC236}">
                <a16:creationId xmlns:a16="http://schemas.microsoft.com/office/drawing/2014/main" id="{5885ADA3-9C86-24C1-9B83-544DD37750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73618e60_0_63:notes">
            <a:extLst>
              <a:ext uri="{FF2B5EF4-FFF2-40B4-BE49-F238E27FC236}">
                <a16:creationId xmlns:a16="http://schemas.microsoft.com/office/drawing/2014/main" id="{F2E81B64-607C-3857-A3CC-310655782D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79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>
          <a:extLst>
            <a:ext uri="{FF2B5EF4-FFF2-40B4-BE49-F238E27FC236}">
              <a16:creationId xmlns:a16="http://schemas.microsoft.com/office/drawing/2014/main" id="{A437EC83-9050-DE46-CEC9-C92EC54C8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73618e60_0_63:notes">
            <a:extLst>
              <a:ext uri="{FF2B5EF4-FFF2-40B4-BE49-F238E27FC236}">
                <a16:creationId xmlns:a16="http://schemas.microsoft.com/office/drawing/2014/main" id="{6C34684C-24B8-1D1B-4BEE-A84EC7E399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73618e60_0_63:notes">
            <a:extLst>
              <a:ext uri="{FF2B5EF4-FFF2-40B4-BE49-F238E27FC236}">
                <a16:creationId xmlns:a16="http://schemas.microsoft.com/office/drawing/2014/main" id="{2FEE8664-0D1B-9DFD-B14D-E1AC3AF896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46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1EFC7455-E91C-8437-17F7-646E9E768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073618e60_0_21:notes">
            <a:extLst>
              <a:ext uri="{FF2B5EF4-FFF2-40B4-BE49-F238E27FC236}">
                <a16:creationId xmlns:a16="http://schemas.microsoft.com/office/drawing/2014/main" id="{51323BE2-D5C9-8960-AA46-E6E8551239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073618e60_0_21:notes">
            <a:extLst>
              <a:ext uri="{FF2B5EF4-FFF2-40B4-BE49-F238E27FC236}">
                <a16:creationId xmlns:a16="http://schemas.microsoft.com/office/drawing/2014/main" id="{1B302205-9639-67A0-96B1-0C732B5B87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1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>
          <a:extLst>
            <a:ext uri="{FF2B5EF4-FFF2-40B4-BE49-F238E27FC236}">
              <a16:creationId xmlns:a16="http://schemas.microsoft.com/office/drawing/2014/main" id="{C0DABC43-5002-EEDE-1F32-3C1052482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73618e60_0_63:notes">
            <a:extLst>
              <a:ext uri="{FF2B5EF4-FFF2-40B4-BE49-F238E27FC236}">
                <a16:creationId xmlns:a16="http://schemas.microsoft.com/office/drawing/2014/main" id="{0ED3F80F-0349-5B4D-C455-E967100945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73618e60_0_63:notes">
            <a:extLst>
              <a:ext uri="{FF2B5EF4-FFF2-40B4-BE49-F238E27FC236}">
                <a16:creationId xmlns:a16="http://schemas.microsoft.com/office/drawing/2014/main" id="{4EC1ED01-6CDF-1813-8E4A-08B29665CD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69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>
          <a:extLst>
            <a:ext uri="{FF2B5EF4-FFF2-40B4-BE49-F238E27FC236}">
              <a16:creationId xmlns:a16="http://schemas.microsoft.com/office/drawing/2014/main" id="{342C6DA4-1528-9F9A-FE12-70290717D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73618e60_0_63:notes">
            <a:extLst>
              <a:ext uri="{FF2B5EF4-FFF2-40B4-BE49-F238E27FC236}">
                <a16:creationId xmlns:a16="http://schemas.microsoft.com/office/drawing/2014/main" id="{7AAB592A-1ADD-FDE5-423D-0E34BBB8E3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73618e60_0_63:notes">
            <a:extLst>
              <a:ext uri="{FF2B5EF4-FFF2-40B4-BE49-F238E27FC236}">
                <a16:creationId xmlns:a16="http://schemas.microsoft.com/office/drawing/2014/main" id="{01F462FF-0A2A-046F-C741-CBADE95A56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03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>
          <a:extLst>
            <a:ext uri="{FF2B5EF4-FFF2-40B4-BE49-F238E27FC236}">
              <a16:creationId xmlns:a16="http://schemas.microsoft.com/office/drawing/2014/main" id="{A91DD018-8DDC-DBC0-3BE0-67E141152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73618e60_0_63:notes">
            <a:extLst>
              <a:ext uri="{FF2B5EF4-FFF2-40B4-BE49-F238E27FC236}">
                <a16:creationId xmlns:a16="http://schemas.microsoft.com/office/drawing/2014/main" id="{8C17927F-5B7E-5992-3360-F501722801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73618e60_0_63:notes">
            <a:extLst>
              <a:ext uri="{FF2B5EF4-FFF2-40B4-BE49-F238E27FC236}">
                <a16:creationId xmlns:a16="http://schemas.microsoft.com/office/drawing/2014/main" id="{C593DFE9-7975-73FB-AA9E-BB3078D0ED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83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>
          <a:extLst>
            <a:ext uri="{FF2B5EF4-FFF2-40B4-BE49-F238E27FC236}">
              <a16:creationId xmlns:a16="http://schemas.microsoft.com/office/drawing/2014/main" id="{F89CDC30-DA17-9A41-3CF5-29E599B87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73618e60_0_63:notes">
            <a:extLst>
              <a:ext uri="{FF2B5EF4-FFF2-40B4-BE49-F238E27FC236}">
                <a16:creationId xmlns:a16="http://schemas.microsoft.com/office/drawing/2014/main" id="{BDFBA302-1C4D-6799-8740-16792F6598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73618e60_0_63:notes">
            <a:extLst>
              <a:ext uri="{FF2B5EF4-FFF2-40B4-BE49-F238E27FC236}">
                <a16:creationId xmlns:a16="http://schemas.microsoft.com/office/drawing/2014/main" id="{5BC05875-8AC3-81D3-36A8-D3459AAF1D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22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8525" y="2721800"/>
            <a:ext cx="11634900" cy="586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30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278525" y="641475"/>
            <a:ext cx="11634900" cy="208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9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278525" y="577650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>
            <a:spLocks noGrp="1"/>
          </p:cNvSpPr>
          <p:nvPr>
            <p:ph type="pic" idx="2"/>
          </p:nvPr>
        </p:nvSpPr>
        <p:spPr>
          <a:xfrm>
            <a:off x="278525" y="3687450"/>
            <a:ext cx="11634900" cy="2930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" name="Google Shape;16;p2"/>
          <p:cNvCxnSpPr/>
          <p:nvPr/>
        </p:nvCxnSpPr>
        <p:spPr>
          <a:xfrm>
            <a:off x="278525" y="348347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subTitle" idx="3"/>
          </p:nvPr>
        </p:nvSpPr>
        <p:spPr>
          <a:xfrm>
            <a:off x="9199575" y="7225"/>
            <a:ext cx="27138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4"/>
          </p:nvPr>
        </p:nvSpPr>
        <p:spPr>
          <a:xfrm>
            <a:off x="278525" y="2550"/>
            <a:ext cx="17727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003500" y="1713300"/>
            <a:ext cx="6116400" cy="611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42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003500" y="2499875"/>
            <a:ext cx="6116400" cy="293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r" rtl="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2"/>
          </p:nvPr>
        </p:nvSpPr>
        <p:spPr>
          <a:xfrm>
            <a:off x="742125" y="1713300"/>
            <a:ext cx="3723300" cy="3723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3" name="Google Shape;23;p3"/>
          <p:cNvCxnSpPr/>
          <p:nvPr/>
        </p:nvCxnSpPr>
        <p:spPr>
          <a:xfrm>
            <a:off x="278550" y="88712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3"/>
          <p:cNvSpPr txBox="1">
            <a:spLocks noGrp="1"/>
          </p:cNvSpPr>
          <p:nvPr>
            <p:ph type="subTitle" idx="3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278550" y="599252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293325" y="1544725"/>
            <a:ext cx="11620200" cy="3139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9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293325" y="4958375"/>
            <a:ext cx="11620200" cy="964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278550" y="88712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5"/>
          <p:cNvCxnSpPr/>
          <p:nvPr/>
        </p:nvCxnSpPr>
        <p:spPr>
          <a:xfrm>
            <a:off x="278475" y="4669000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293400" y="1486400"/>
            <a:ext cx="6812400" cy="763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293400" y="2249900"/>
            <a:ext cx="6812400" cy="349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278550" y="88712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7"/>
          <p:cNvSpPr txBox="1">
            <a:spLocks noGrp="1"/>
          </p:cNvSpPr>
          <p:nvPr>
            <p:ph type="subTitle" idx="2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3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>
            <a:spLocks noGrp="1"/>
          </p:cNvSpPr>
          <p:nvPr>
            <p:ph type="pic" idx="4"/>
          </p:nvPr>
        </p:nvSpPr>
        <p:spPr>
          <a:xfrm>
            <a:off x="7467750" y="1486400"/>
            <a:ext cx="4445700" cy="47172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4" name="Google Shape;64;p7"/>
          <p:cNvCxnSpPr/>
          <p:nvPr/>
        </p:nvCxnSpPr>
        <p:spPr>
          <a:xfrm>
            <a:off x="278550" y="660212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 amt="45000"/>
          </a:blip>
          <a:stretch>
            <a:fillRect/>
          </a:stretch>
        </p:blipFill>
        <p:spPr>
          <a:xfrm rot="5400000">
            <a:off x="2661276" y="-2661275"/>
            <a:ext cx="6866450" cy="121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marL="914400" lvl="1" indent="-355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marL="1371600" lvl="2" indent="-355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marL="1828800" lvl="3" indent="-355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marL="2286000" lvl="4" indent="-355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marL="2743200" lvl="5" indent="-355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marL="3200400" lvl="6" indent="-355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marL="3657600" lvl="7" indent="-355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marL="4114800" lvl="8" indent="-3556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Newsreader"/>
              <a:buChar char="■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278525" y="2721800"/>
            <a:ext cx="116349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dive into it!!!!!</a:t>
            </a:r>
            <a:endParaRPr dirty="0"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278525" y="641475"/>
            <a:ext cx="11634900" cy="208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LESSON 7 YAYY!!</a:t>
            </a:r>
            <a:endParaRPr sz="8800" dirty="0"/>
          </a:p>
        </p:txBody>
      </p:sp>
      <p:pic>
        <p:nvPicPr>
          <p:cNvPr id="164" name="Google Shape;164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2702" b="26779"/>
          <a:stretch/>
        </p:blipFill>
        <p:spPr>
          <a:xfrm>
            <a:off x="278525" y="3687450"/>
            <a:ext cx="11634898" cy="2930100"/>
          </a:xfrm>
          <a:prstGeom prst="rect">
            <a:avLst/>
          </a:prstGeom>
        </p:spPr>
      </p:pic>
      <p:sp>
        <p:nvSpPr>
          <p:cNvPr id="165" name="Google Shape;165;p17"/>
          <p:cNvSpPr txBox="1">
            <a:spLocks noGrp="1"/>
          </p:cNvSpPr>
          <p:nvPr>
            <p:ph type="subTitle" idx="3"/>
          </p:nvPr>
        </p:nvSpPr>
        <p:spPr>
          <a:xfrm>
            <a:off x="9199575" y="7225"/>
            <a:ext cx="27138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add your name here.</a:t>
            </a:r>
            <a:endParaRPr dirty="0"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4"/>
          </p:nvPr>
        </p:nvSpPr>
        <p:spPr>
          <a:xfrm>
            <a:off x="278525" y="2550"/>
            <a:ext cx="17727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MM/DD/YYYY</a:t>
            </a:r>
            <a:endParaRPr/>
          </a:p>
        </p:txBody>
      </p:sp>
      <p:pic>
        <p:nvPicPr>
          <p:cNvPr id="1026" name="Picture 2" descr="Computer Programming Background Images, HD Pictures and Wallpaper For Free  Download | Pngtree">
            <a:extLst>
              <a:ext uri="{FF2B5EF4-FFF2-40B4-BE49-F238E27FC236}">
                <a16:creationId xmlns:a16="http://schemas.microsoft.com/office/drawing/2014/main" id="{78171FAA-FE2B-B498-C2D2-B297D50FE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3" y="3687451"/>
            <a:ext cx="11634901" cy="293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>
          <a:extLst>
            <a:ext uri="{FF2B5EF4-FFF2-40B4-BE49-F238E27FC236}">
              <a16:creationId xmlns:a16="http://schemas.microsoft.com/office/drawing/2014/main" id="{3DB9CA32-C4D8-9C4E-2D2F-195D865FD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>
            <a:extLst>
              <a:ext uri="{FF2B5EF4-FFF2-40B4-BE49-F238E27FC236}">
                <a16:creationId xmlns:a16="http://schemas.microsoft.com/office/drawing/2014/main" id="{EC630FE2-B7EB-7336-937C-9C7A6BB23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400" y="1486400"/>
            <a:ext cx="1162005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Identity Operator</a:t>
            </a:r>
            <a:endParaRPr dirty="0"/>
          </a:p>
        </p:txBody>
      </p:sp>
      <p:sp>
        <p:nvSpPr>
          <p:cNvPr id="206" name="Google Shape;206;p21">
            <a:extLst>
              <a:ext uri="{FF2B5EF4-FFF2-40B4-BE49-F238E27FC236}">
                <a16:creationId xmlns:a16="http://schemas.microsoft.com/office/drawing/2014/main" id="{29A1AEC2-AAF8-A10C-7239-E93C3EDB21B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Operators</a:t>
            </a:r>
            <a:endParaRPr dirty="0"/>
          </a:p>
        </p:txBody>
      </p:sp>
      <p:sp>
        <p:nvSpPr>
          <p:cNvPr id="207" name="Google Shape;207;p21">
            <a:extLst>
              <a:ext uri="{FF2B5EF4-FFF2-40B4-BE49-F238E27FC236}">
                <a16:creationId xmlns:a16="http://schemas.microsoft.com/office/drawing/2014/main" id="{D4E929E9-C6C7-9BB8-8CFA-7739E47A953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presentation.</a:t>
            </a: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17E634-FE48-1D40-38BC-AA999F987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5" b="12670"/>
          <a:stretch/>
        </p:blipFill>
        <p:spPr bwMode="auto">
          <a:xfrm>
            <a:off x="2758499" y="2533337"/>
            <a:ext cx="6325539" cy="371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8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>
          <a:extLst>
            <a:ext uri="{FF2B5EF4-FFF2-40B4-BE49-F238E27FC236}">
              <a16:creationId xmlns:a16="http://schemas.microsoft.com/office/drawing/2014/main" id="{38D44A4C-7ECD-2B1E-08F0-E8D5CADA4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>
            <a:extLst>
              <a:ext uri="{FF2B5EF4-FFF2-40B4-BE49-F238E27FC236}">
                <a16:creationId xmlns:a16="http://schemas.microsoft.com/office/drawing/2014/main" id="{C4DB99D1-3013-9469-005A-D3A763838F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400" y="1486400"/>
            <a:ext cx="1162005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Logical Operator</a:t>
            </a:r>
            <a:endParaRPr dirty="0"/>
          </a:p>
        </p:txBody>
      </p:sp>
      <p:sp>
        <p:nvSpPr>
          <p:cNvPr id="206" name="Google Shape;206;p21">
            <a:extLst>
              <a:ext uri="{FF2B5EF4-FFF2-40B4-BE49-F238E27FC236}">
                <a16:creationId xmlns:a16="http://schemas.microsoft.com/office/drawing/2014/main" id="{40021230-8B50-07D2-0668-0E3851DC70B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Operators</a:t>
            </a:r>
            <a:endParaRPr dirty="0"/>
          </a:p>
        </p:txBody>
      </p:sp>
      <p:sp>
        <p:nvSpPr>
          <p:cNvPr id="207" name="Google Shape;207;p21">
            <a:extLst>
              <a:ext uri="{FF2B5EF4-FFF2-40B4-BE49-F238E27FC236}">
                <a16:creationId xmlns:a16="http://schemas.microsoft.com/office/drawing/2014/main" id="{FBD0A5FD-88DD-16BE-9D92-1B44A6C0DF0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presentation.</a:t>
            </a:r>
            <a:endParaRPr/>
          </a:p>
        </p:txBody>
      </p:sp>
      <p:sp>
        <p:nvSpPr>
          <p:cNvPr id="2" name="Google Shape;205;p21">
            <a:extLst>
              <a:ext uri="{FF2B5EF4-FFF2-40B4-BE49-F238E27FC236}">
                <a16:creationId xmlns:a16="http://schemas.microsoft.com/office/drawing/2014/main" id="{DC5612FC-7E90-F163-0DA1-6725D409F5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3044" y="2669620"/>
            <a:ext cx="6812400" cy="349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It gives Boolean Result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AND:</a:t>
            </a:r>
            <a:r>
              <a:rPr lang="en" dirty="0"/>
              <a:t> it returns true when both the operands are true, ptherwise returns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OR: </a:t>
            </a:r>
            <a:r>
              <a:rPr lang="en" dirty="0"/>
              <a:t>It returns true when atleast one of the operands is true, otherwise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NOT: </a:t>
            </a:r>
            <a:r>
              <a:rPr lang="en" dirty="0"/>
              <a:t>If the operand is true it will return false and if the operand is false it will return  true</a:t>
            </a: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06972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>
          <a:extLst>
            <a:ext uri="{FF2B5EF4-FFF2-40B4-BE49-F238E27FC236}">
              <a16:creationId xmlns:a16="http://schemas.microsoft.com/office/drawing/2014/main" id="{9059B13C-8E88-E0FA-913A-010947E35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>
            <a:extLst>
              <a:ext uri="{FF2B5EF4-FFF2-40B4-BE49-F238E27FC236}">
                <a16:creationId xmlns:a16="http://schemas.microsoft.com/office/drawing/2014/main" id="{F0AECB67-3A8E-9BB9-E069-010D51C3DE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400" y="1486400"/>
            <a:ext cx="1162005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Logical Operator</a:t>
            </a:r>
            <a:endParaRPr dirty="0"/>
          </a:p>
        </p:txBody>
      </p:sp>
      <p:sp>
        <p:nvSpPr>
          <p:cNvPr id="206" name="Google Shape;206;p21">
            <a:extLst>
              <a:ext uri="{FF2B5EF4-FFF2-40B4-BE49-F238E27FC236}">
                <a16:creationId xmlns:a16="http://schemas.microsoft.com/office/drawing/2014/main" id="{580AA88A-CE2A-83E1-7FD3-249FFF28825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Operators</a:t>
            </a:r>
            <a:endParaRPr dirty="0"/>
          </a:p>
        </p:txBody>
      </p:sp>
      <p:sp>
        <p:nvSpPr>
          <p:cNvPr id="207" name="Google Shape;207;p21">
            <a:extLst>
              <a:ext uri="{FF2B5EF4-FFF2-40B4-BE49-F238E27FC236}">
                <a16:creationId xmlns:a16="http://schemas.microsoft.com/office/drawing/2014/main" id="{C01A5402-55C7-9CDE-FF34-415D6F0C89D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presentation.</a:t>
            </a:r>
            <a:endParaRPr/>
          </a:p>
        </p:txBody>
      </p:sp>
      <p:pic>
        <p:nvPicPr>
          <p:cNvPr id="6146" name="Picture 2" descr="Operators in Python. In Python programming language… | by Praise James |  Medium">
            <a:extLst>
              <a:ext uri="{FF2B5EF4-FFF2-40B4-BE49-F238E27FC236}">
                <a16:creationId xmlns:a16="http://schemas.microsoft.com/office/drawing/2014/main" id="{6FCE15F6-AD28-4066-6D8B-83D92513D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562" y="2443397"/>
            <a:ext cx="5334861" cy="377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98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5003500" y="1713300"/>
            <a:ext cx="6116400" cy="611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check Type?</a:t>
            </a:r>
            <a:endParaRPr dirty="0"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5003500" y="2499875"/>
            <a:ext cx="6116400" cy="293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question is if you are confuse about type of data then how you can check and know the type.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It’s simple, use </a:t>
            </a:r>
            <a:r>
              <a:rPr lang="en" b="1" dirty="0"/>
              <a:t>type(variable name).  </a:t>
            </a:r>
            <a:r>
              <a:rPr lang="en" dirty="0"/>
              <a:t>As examples are given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Homework: </a:t>
            </a:r>
            <a:r>
              <a:rPr lang="en" dirty="0"/>
              <a:t>Similarly, find types of other datatypes we did in lesson 5 &amp; 6</a:t>
            </a:r>
            <a:endParaRPr b="1"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3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 Checking</a:t>
            </a: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4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presentation.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C14AE-CE58-00FD-82CF-60C570389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61" y="1818230"/>
            <a:ext cx="2981741" cy="151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88589-8BCB-6228-D9C3-5BE42D130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61" y="3668839"/>
            <a:ext cx="2981741" cy="13537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293400" y="1486400"/>
            <a:ext cx="6812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DID YOU KNOW?</a:t>
            </a:r>
            <a:endParaRPr dirty="0"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1"/>
          </p:nvPr>
        </p:nvSpPr>
        <p:spPr>
          <a:xfrm>
            <a:off x="293400" y="2714590"/>
            <a:ext cx="6812400" cy="349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Did you know that you can convert the type of data after saving the type value in the variable?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DataType</a:t>
            </a:r>
            <a:r>
              <a:rPr lang="en-US" b="1" dirty="0"/>
              <a:t> conversion </a:t>
            </a:r>
            <a:r>
              <a:rPr lang="en-US" dirty="0"/>
              <a:t>is the process of converting data from one type to another is called as datatype conversion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do this using </a:t>
            </a:r>
            <a:r>
              <a:rPr lang="en" b="1" dirty="0"/>
              <a:t>datatype_we_want_to_convert_into(Varible_we_Want_to_convert_into)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2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Conversions</a:t>
            </a:r>
            <a:endParaRPr dirty="0"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3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presentation.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49F50E-D80A-63DA-0AC9-6C208D00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505" y="1648918"/>
            <a:ext cx="3996272" cy="1065672"/>
          </a:xfrm>
          <a:prstGeom prst="rect">
            <a:avLst/>
          </a:prstGeom>
        </p:spPr>
      </p:pic>
      <p:sp>
        <p:nvSpPr>
          <p:cNvPr id="6" name="Google Shape;205;p21">
            <a:extLst>
              <a:ext uri="{FF2B5EF4-FFF2-40B4-BE49-F238E27FC236}">
                <a16:creationId xmlns:a16="http://schemas.microsoft.com/office/drawing/2014/main" id="{154A7AC1-A76F-530C-DF1A-8F68BCC8F26F}"/>
              </a:ext>
            </a:extLst>
          </p:cNvPr>
          <p:cNvSpPr txBox="1">
            <a:spLocks/>
          </p:cNvSpPr>
          <p:nvPr/>
        </p:nvSpPr>
        <p:spPr>
          <a:xfrm>
            <a:off x="7689738" y="1868150"/>
            <a:ext cx="6812400" cy="3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>
            <a:pPr marL="0" indent="0">
              <a:buFont typeface="Newsreader"/>
              <a:buNone/>
            </a:pPr>
            <a:r>
              <a:rPr lang="en-US" sz="1400" dirty="0"/>
              <a:t>float(marks)</a:t>
            </a:r>
          </a:p>
          <a:p>
            <a:pPr marL="0" indent="0">
              <a:buFont typeface="Newsreader"/>
              <a:buNone/>
            </a:pPr>
            <a:r>
              <a:rPr lang="en-US" sz="1400" dirty="0"/>
              <a:t>Here </a:t>
            </a:r>
          </a:p>
          <a:p>
            <a:pPr marL="0" indent="0">
              <a:buFont typeface="Newsreader"/>
              <a:buNone/>
            </a:pPr>
            <a:r>
              <a:rPr lang="en-US" sz="1400" b="1" dirty="0"/>
              <a:t>float</a:t>
            </a:r>
            <a:r>
              <a:rPr lang="en-US" sz="1400" dirty="0"/>
              <a:t> is the datatype we want to convert into </a:t>
            </a:r>
          </a:p>
          <a:p>
            <a:pPr marL="0" indent="0">
              <a:buFont typeface="Newsreader"/>
              <a:buNone/>
            </a:pPr>
            <a:r>
              <a:rPr lang="en-US" sz="1400" dirty="0"/>
              <a:t>marks is the </a:t>
            </a:r>
            <a:r>
              <a:rPr lang="en-US" sz="1400" b="1" dirty="0"/>
              <a:t>variable</a:t>
            </a:r>
            <a:r>
              <a:rPr lang="en-US" sz="1400" dirty="0"/>
              <a:t> we want to convert datatype of</a:t>
            </a:r>
          </a:p>
          <a:p>
            <a:pPr marL="0" indent="0" algn="l">
              <a:buFont typeface="Newsreader"/>
              <a:buNone/>
            </a:pPr>
            <a:endParaRPr lang="en-US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>
            <a:spLocks noGrp="1"/>
          </p:cNvSpPr>
          <p:nvPr>
            <p:ph type="body" idx="1"/>
          </p:nvPr>
        </p:nvSpPr>
        <p:spPr>
          <a:xfrm>
            <a:off x="293325" y="6367102"/>
            <a:ext cx="11620200" cy="35875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Few more examples</a:t>
            </a:r>
            <a:endParaRPr dirty="0"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2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Conversions</a:t>
            </a:r>
            <a:endParaRPr dirty="0"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3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presentation.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E5BB1-FBFA-905A-5DB7-2EA2B6AF3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49" y="1397028"/>
            <a:ext cx="4848902" cy="1562318"/>
          </a:xfrm>
          <a:prstGeom prst="rect">
            <a:avLst/>
          </a:prstGeom>
        </p:spPr>
      </p:pic>
      <p:sp>
        <p:nvSpPr>
          <p:cNvPr id="6" name="Google Shape;205;p21">
            <a:extLst>
              <a:ext uri="{FF2B5EF4-FFF2-40B4-BE49-F238E27FC236}">
                <a16:creationId xmlns:a16="http://schemas.microsoft.com/office/drawing/2014/main" id="{11011C8B-51B8-1C92-71FB-FCBD46374CA3}"/>
              </a:ext>
            </a:extLst>
          </p:cNvPr>
          <p:cNvSpPr txBox="1">
            <a:spLocks/>
          </p:cNvSpPr>
          <p:nvPr/>
        </p:nvSpPr>
        <p:spPr>
          <a:xfrm>
            <a:off x="530249" y="992642"/>
            <a:ext cx="2708439" cy="35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>
            <a:pPr marL="0" indent="0" algn="l">
              <a:buFont typeface="Newsreader"/>
              <a:buNone/>
            </a:pPr>
            <a:r>
              <a:rPr lang="en-US" sz="1600" b="1" dirty="0"/>
              <a:t>String</a:t>
            </a:r>
            <a:r>
              <a:rPr lang="en-US" sz="1800" b="1" dirty="0"/>
              <a:t> to integer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8F8953-5FFA-318B-252B-F087A3389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49" y="3565858"/>
            <a:ext cx="4006914" cy="987210"/>
          </a:xfrm>
          <a:prstGeom prst="rect">
            <a:avLst/>
          </a:prstGeom>
        </p:spPr>
      </p:pic>
      <p:sp>
        <p:nvSpPr>
          <p:cNvPr id="9" name="Google Shape;205;p21">
            <a:extLst>
              <a:ext uri="{FF2B5EF4-FFF2-40B4-BE49-F238E27FC236}">
                <a16:creationId xmlns:a16="http://schemas.microsoft.com/office/drawing/2014/main" id="{5223DF50-B8DE-70AB-0B60-AE4CD6F39537}"/>
              </a:ext>
            </a:extLst>
          </p:cNvPr>
          <p:cNvSpPr txBox="1">
            <a:spLocks/>
          </p:cNvSpPr>
          <p:nvPr/>
        </p:nvSpPr>
        <p:spPr>
          <a:xfrm>
            <a:off x="530249" y="3124898"/>
            <a:ext cx="2708439" cy="35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>
            <a:pPr marL="0" indent="0" algn="l">
              <a:buFont typeface="Newsreader"/>
              <a:buNone/>
            </a:pPr>
            <a:r>
              <a:rPr lang="en-US" sz="1600" b="1" dirty="0"/>
              <a:t>String</a:t>
            </a:r>
            <a:r>
              <a:rPr lang="en-US" sz="1800" b="1" dirty="0"/>
              <a:t> to float</a:t>
            </a:r>
          </a:p>
        </p:txBody>
      </p:sp>
      <p:sp>
        <p:nvSpPr>
          <p:cNvPr id="10" name="Google Shape;205;p21">
            <a:extLst>
              <a:ext uri="{FF2B5EF4-FFF2-40B4-BE49-F238E27FC236}">
                <a16:creationId xmlns:a16="http://schemas.microsoft.com/office/drawing/2014/main" id="{89951885-458F-F8C2-1759-E591D54EA7F3}"/>
              </a:ext>
            </a:extLst>
          </p:cNvPr>
          <p:cNvSpPr txBox="1">
            <a:spLocks/>
          </p:cNvSpPr>
          <p:nvPr/>
        </p:nvSpPr>
        <p:spPr>
          <a:xfrm>
            <a:off x="6812851" y="992642"/>
            <a:ext cx="2708439" cy="35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>
            <a:pPr marL="0" indent="0" algn="l">
              <a:buFont typeface="Newsreader"/>
              <a:buNone/>
            </a:pPr>
            <a:r>
              <a:rPr lang="en-US" sz="1600" b="1" dirty="0"/>
              <a:t>String</a:t>
            </a:r>
            <a:r>
              <a:rPr lang="en-US" sz="1800" b="1" dirty="0"/>
              <a:t> to List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CD2CB5-53BF-08C3-127B-2434DC464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851" y="1471120"/>
            <a:ext cx="3494682" cy="1265999"/>
          </a:xfrm>
          <a:prstGeom prst="rect">
            <a:avLst/>
          </a:prstGeom>
        </p:spPr>
      </p:pic>
      <p:sp>
        <p:nvSpPr>
          <p:cNvPr id="15" name="Google Shape;205;p21">
            <a:extLst>
              <a:ext uri="{FF2B5EF4-FFF2-40B4-BE49-F238E27FC236}">
                <a16:creationId xmlns:a16="http://schemas.microsoft.com/office/drawing/2014/main" id="{2987535A-BE41-BA3B-A5DE-86B267CBA794}"/>
              </a:ext>
            </a:extLst>
          </p:cNvPr>
          <p:cNvSpPr txBox="1">
            <a:spLocks/>
          </p:cNvSpPr>
          <p:nvPr/>
        </p:nvSpPr>
        <p:spPr>
          <a:xfrm>
            <a:off x="3361942" y="4386546"/>
            <a:ext cx="2708439" cy="225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>
            <a:pPr marL="0" indent="0" algn="l">
              <a:buFont typeface="Newsreader"/>
              <a:buNone/>
            </a:pPr>
            <a:r>
              <a:rPr lang="en-US" sz="1600" dirty="0"/>
              <a:t>Convert all</a:t>
            </a:r>
          </a:p>
          <a:p>
            <a:pPr marL="342900" indent="-342900" algn="l">
              <a:buFont typeface="Newsreader"/>
              <a:buAutoNum type="arabicPeriod"/>
            </a:pPr>
            <a:r>
              <a:rPr lang="en-US" sz="1600" dirty="0"/>
              <a:t>Set to list</a:t>
            </a:r>
          </a:p>
          <a:p>
            <a:pPr marL="342900" indent="-342900" algn="l">
              <a:buFont typeface="Newsreader"/>
              <a:buAutoNum type="arabicPeriod"/>
            </a:pPr>
            <a:r>
              <a:rPr lang="en-US" sz="1600" dirty="0"/>
              <a:t>Set to tuple</a:t>
            </a:r>
          </a:p>
          <a:p>
            <a:pPr marL="342900" indent="-342900" algn="l">
              <a:buFont typeface="Newsreader"/>
              <a:buAutoNum type="arabicPeriod"/>
            </a:pPr>
            <a:r>
              <a:rPr lang="en-US" sz="1600" dirty="0"/>
              <a:t>Float to integer</a:t>
            </a:r>
            <a:endParaRPr lang="en-US" sz="1800" dirty="0"/>
          </a:p>
          <a:p>
            <a:pPr marL="0" indent="0" algn="l">
              <a:buFont typeface="Newsreader"/>
              <a:buNone/>
            </a:pPr>
            <a:endParaRPr lang="en-US" sz="1600" dirty="0"/>
          </a:p>
        </p:txBody>
      </p:sp>
      <p:sp>
        <p:nvSpPr>
          <p:cNvPr id="16" name="Google Shape;205;p21">
            <a:extLst>
              <a:ext uri="{FF2B5EF4-FFF2-40B4-BE49-F238E27FC236}">
                <a16:creationId xmlns:a16="http://schemas.microsoft.com/office/drawing/2014/main" id="{2CC64F04-D2B0-55A1-34DB-434A9E5D8EAC}"/>
              </a:ext>
            </a:extLst>
          </p:cNvPr>
          <p:cNvSpPr txBox="1">
            <a:spLocks/>
          </p:cNvSpPr>
          <p:nvPr/>
        </p:nvSpPr>
        <p:spPr>
          <a:xfrm>
            <a:off x="709248" y="4386547"/>
            <a:ext cx="2708439" cy="225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>
            <a:pPr marL="0" indent="0" algn="l">
              <a:buFont typeface="Newsreader"/>
              <a:buNone/>
            </a:pPr>
            <a:r>
              <a:rPr lang="en-US" sz="1600" dirty="0"/>
              <a:t>Convert all</a:t>
            </a:r>
          </a:p>
          <a:p>
            <a:pPr marL="342900" indent="-342900" algn="l">
              <a:buFont typeface="Newsreader"/>
              <a:buAutoNum type="arabicPeriod"/>
            </a:pPr>
            <a:r>
              <a:rPr lang="en-US" sz="1600" dirty="0"/>
              <a:t>Integer to string</a:t>
            </a:r>
          </a:p>
          <a:p>
            <a:pPr marL="342900" indent="-342900" algn="l">
              <a:buFont typeface="Newsreader"/>
              <a:buAutoNum type="arabicPeriod"/>
            </a:pPr>
            <a:r>
              <a:rPr lang="en-US" sz="1600" dirty="0"/>
              <a:t>Float to string</a:t>
            </a:r>
          </a:p>
          <a:p>
            <a:pPr marL="342900" indent="-342900" algn="l">
              <a:buFont typeface="Newsreader"/>
              <a:buAutoNum type="arabicPeriod"/>
            </a:pPr>
            <a:r>
              <a:rPr lang="en-US" sz="1600" dirty="0"/>
              <a:t>List to string</a:t>
            </a:r>
          </a:p>
          <a:p>
            <a:pPr marL="342900" indent="-342900" algn="l">
              <a:buFont typeface="Newsreader"/>
              <a:buAutoNum type="arabicPeriod"/>
            </a:pPr>
            <a:r>
              <a:rPr lang="en-US" sz="1600" dirty="0"/>
              <a:t>Tuple to string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DD9B70-2C20-FE2A-38D0-EEE93EA4C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851" y="3456674"/>
            <a:ext cx="3494682" cy="838207"/>
          </a:xfrm>
          <a:prstGeom prst="rect">
            <a:avLst/>
          </a:prstGeom>
        </p:spPr>
      </p:pic>
      <p:sp>
        <p:nvSpPr>
          <p:cNvPr id="20" name="Google Shape;205;p21">
            <a:extLst>
              <a:ext uri="{FF2B5EF4-FFF2-40B4-BE49-F238E27FC236}">
                <a16:creationId xmlns:a16="http://schemas.microsoft.com/office/drawing/2014/main" id="{BF230176-3DF3-993E-1F42-D61F4A06DA04}"/>
              </a:ext>
            </a:extLst>
          </p:cNvPr>
          <p:cNvSpPr txBox="1">
            <a:spLocks/>
          </p:cNvSpPr>
          <p:nvPr/>
        </p:nvSpPr>
        <p:spPr>
          <a:xfrm>
            <a:off x="6812850" y="2986053"/>
            <a:ext cx="2708439" cy="35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>
            <a:pPr marL="0" indent="0" algn="l">
              <a:buFont typeface="Newsreader"/>
              <a:buNone/>
            </a:pPr>
            <a:r>
              <a:rPr lang="en-US" sz="1600" b="1" dirty="0"/>
              <a:t>Tuple</a:t>
            </a:r>
            <a:r>
              <a:rPr lang="en-US" sz="1800" b="1" dirty="0"/>
              <a:t> to 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3DFBF9E0-F6E2-743A-420D-0D51FEF4D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>
            <a:extLst>
              <a:ext uri="{FF2B5EF4-FFF2-40B4-BE49-F238E27FC236}">
                <a16:creationId xmlns:a16="http://schemas.microsoft.com/office/drawing/2014/main" id="{BE015962-BD46-F646-B96B-40F1A030D6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3500" y="1713300"/>
            <a:ext cx="6116400" cy="611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Expression?</a:t>
            </a:r>
            <a:endParaRPr dirty="0"/>
          </a:p>
        </p:txBody>
      </p:sp>
      <p:sp>
        <p:nvSpPr>
          <p:cNvPr id="172" name="Google Shape;172;p18">
            <a:extLst>
              <a:ext uri="{FF2B5EF4-FFF2-40B4-BE49-F238E27FC236}">
                <a16:creationId xmlns:a16="http://schemas.microsoft.com/office/drawing/2014/main" id="{16330D60-2653-1C86-C6F0-38D3253B52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03500" y="2349975"/>
            <a:ext cx="6116400" cy="65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Combination of Operators and Operands</a:t>
            </a:r>
            <a:endParaRPr dirty="0"/>
          </a:p>
        </p:txBody>
      </p:sp>
      <p:sp>
        <p:nvSpPr>
          <p:cNvPr id="174" name="Google Shape;174;p18">
            <a:extLst>
              <a:ext uri="{FF2B5EF4-FFF2-40B4-BE49-F238E27FC236}">
                <a16:creationId xmlns:a16="http://schemas.microsoft.com/office/drawing/2014/main" id="{8FCE44F9-7523-07E0-92AA-A17914BF15B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Opeartors</a:t>
            </a:r>
            <a:endParaRPr dirty="0"/>
          </a:p>
        </p:txBody>
      </p:sp>
      <p:sp>
        <p:nvSpPr>
          <p:cNvPr id="175" name="Google Shape;175;p18">
            <a:extLst>
              <a:ext uri="{FF2B5EF4-FFF2-40B4-BE49-F238E27FC236}">
                <a16:creationId xmlns:a16="http://schemas.microsoft.com/office/drawing/2014/main" id="{E8CB7DE7-816F-3597-B92C-E08407F6D43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presentation.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DA8F7B-F8FE-2243-D747-2CE8881E6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78" y="1600921"/>
            <a:ext cx="4077324" cy="3795538"/>
          </a:xfrm>
          <a:prstGeom prst="rect">
            <a:avLst/>
          </a:prstGeom>
        </p:spPr>
      </p:pic>
      <p:sp>
        <p:nvSpPr>
          <p:cNvPr id="4" name="Google Shape;171;p18">
            <a:extLst>
              <a:ext uri="{FF2B5EF4-FFF2-40B4-BE49-F238E27FC236}">
                <a16:creationId xmlns:a16="http://schemas.microsoft.com/office/drawing/2014/main" id="{803A4218-A0F2-D671-0EB1-348808E6CCD7}"/>
              </a:ext>
            </a:extLst>
          </p:cNvPr>
          <p:cNvSpPr txBox="1">
            <a:spLocks/>
          </p:cNvSpPr>
          <p:nvPr/>
        </p:nvSpPr>
        <p:spPr>
          <a:xfrm>
            <a:off x="5003500" y="3106471"/>
            <a:ext cx="6116400" cy="61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4200" b="0" i="0" u="none" strike="noStrike" cap="none">
                <a:solidFill>
                  <a:schemeClr val="accent2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dirty="0"/>
              <a:t>What is Operators?</a:t>
            </a:r>
          </a:p>
        </p:txBody>
      </p:sp>
      <p:sp>
        <p:nvSpPr>
          <p:cNvPr id="6" name="Google Shape;172;p18">
            <a:extLst>
              <a:ext uri="{FF2B5EF4-FFF2-40B4-BE49-F238E27FC236}">
                <a16:creationId xmlns:a16="http://schemas.microsoft.com/office/drawing/2014/main" id="{EC96DFE1-DF34-EFD1-E44D-C4143716E26B}"/>
              </a:ext>
            </a:extLst>
          </p:cNvPr>
          <p:cNvSpPr txBox="1">
            <a:spLocks/>
          </p:cNvSpPr>
          <p:nvPr/>
        </p:nvSpPr>
        <p:spPr>
          <a:xfrm>
            <a:off x="5003500" y="3863066"/>
            <a:ext cx="6116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marL="914400" marR="0" lvl="1" indent="-3556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marL="1371600" marR="0" lvl="2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marL="1828800" marR="0" lvl="3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marL="2286000" marR="0" lvl="4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marL="2743200" marR="0" lvl="5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marL="3200400" marR="0" lvl="6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marL="3657600" marR="0" lvl="7" indent="-3556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marL="4114800" marR="0" lvl="8" indent="-3556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>
            <a:pPr marL="0" indent="0">
              <a:buFont typeface="Newsreader"/>
              <a:buNone/>
            </a:pPr>
            <a:r>
              <a:rPr lang="en-US" dirty="0"/>
              <a:t>Operators are the symbol that tells the computer to do certain calculations on our data</a:t>
            </a:r>
          </a:p>
        </p:txBody>
      </p:sp>
    </p:spTree>
    <p:extLst>
      <p:ext uri="{BB962C8B-B14F-4D97-AF65-F5344CB8AC3E}">
        <p14:creationId xmlns:p14="http://schemas.microsoft.com/office/powerpoint/2010/main" val="319623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>
          <a:extLst>
            <a:ext uri="{FF2B5EF4-FFF2-40B4-BE49-F238E27FC236}">
              <a16:creationId xmlns:a16="http://schemas.microsoft.com/office/drawing/2014/main" id="{77764871-B700-3F2A-C979-B700E9BF7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>
            <a:extLst>
              <a:ext uri="{FF2B5EF4-FFF2-40B4-BE49-F238E27FC236}">
                <a16:creationId xmlns:a16="http://schemas.microsoft.com/office/drawing/2014/main" id="{FB9D6E7A-0C13-DC5B-D6C7-B93951B112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400" y="1486400"/>
            <a:ext cx="1162005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Arithmetic Operator</a:t>
            </a:r>
            <a:endParaRPr dirty="0"/>
          </a:p>
        </p:txBody>
      </p:sp>
      <p:sp>
        <p:nvSpPr>
          <p:cNvPr id="205" name="Google Shape;205;p21">
            <a:extLst>
              <a:ext uri="{FF2B5EF4-FFF2-40B4-BE49-F238E27FC236}">
                <a16:creationId xmlns:a16="http://schemas.microsoft.com/office/drawing/2014/main" id="{D8C65041-D26D-43A4-B40F-B2865AB320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400" y="2714590"/>
            <a:ext cx="6812400" cy="349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06" name="Google Shape;206;p21">
            <a:extLst>
              <a:ext uri="{FF2B5EF4-FFF2-40B4-BE49-F238E27FC236}">
                <a16:creationId xmlns:a16="http://schemas.microsoft.com/office/drawing/2014/main" id="{BEA0D31C-C5E4-2B1C-99B7-AC470B5784A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Operators</a:t>
            </a:r>
            <a:endParaRPr dirty="0"/>
          </a:p>
        </p:txBody>
      </p:sp>
      <p:sp>
        <p:nvSpPr>
          <p:cNvPr id="207" name="Google Shape;207;p21">
            <a:extLst>
              <a:ext uri="{FF2B5EF4-FFF2-40B4-BE49-F238E27FC236}">
                <a16:creationId xmlns:a16="http://schemas.microsoft.com/office/drawing/2014/main" id="{77B5DAED-75DF-5940-309A-6B556D6E6D8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presentation.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46752A-0660-80E3-5A0F-9FF24E3C5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58051"/>
              </p:ext>
            </p:extLst>
          </p:nvPr>
        </p:nvGraphicFramePr>
        <p:xfrm>
          <a:off x="2032000" y="3061952"/>
          <a:ext cx="8127999" cy="2354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781241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39061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35594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73069"/>
                  </a:ext>
                </a:extLst>
              </a:tr>
              <a:tr h="479641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ewsreader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Newsreader"/>
                        </a:rPr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ewsreader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ewsreader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ewsreader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ewsreader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ewsreader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a –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Newsreader" panose="020B0604020202020204" charset="0"/>
                        </a:rPr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Newsreader" panose="020B060402020202020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Newsreader" panose="020B0604020202020204" charset="0"/>
                        </a:rPr>
                        <a:t>a *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779435"/>
                  </a:ext>
                </a:extLst>
              </a:tr>
              <a:tr h="26686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Newsreader" panose="020B0604020202020204" charset="0"/>
                        </a:rPr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Newsreader" panose="020B0604020202020204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Newsreader" panose="020B0604020202020204" charset="0"/>
                        </a:rPr>
                        <a:t>a /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1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Newsreader" panose="020B0604020202020204" charset="0"/>
                        </a:rPr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Newsreader" panose="020B060402020202020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Newsreader" panose="020B0604020202020204" charset="0"/>
                        </a:rPr>
                        <a:t>a %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16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70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>
          <a:extLst>
            <a:ext uri="{FF2B5EF4-FFF2-40B4-BE49-F238E27FC236}">
              <a16:creationId xmlns:a16="http://schemas.microsoft.com/office/drawing/2014/main" id="{950D287D-A3CF-6F0D-1C31-EAE099772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>
            <a:extLst>
              <a:ext uri="{FF2B5EF4-FFF2-40B4-BE49-F238E27FC236}">
                <a16:creationId xmlns:a16="http://schemas.microsoft.com/office/drawing/2014/main" id="{8B610EA6-28B2-F151-1397-2445F86C2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400" y="1486400"/>
            <a:ext cx="1162005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Assignment Operator</a:t>
            </a:r>
            <a:endParaRPr dirty="0"/>
          </a:p>
        </p:txBody>
      </p:sp>
      <p:sp>
        <p:nvSpPr>
          <p:cNvPr id="205" name="Google Shape;205;p21">
            <a:extLst>
              <a:ext uri="{FF2B5EF4-FFF2-40B4-BE49-F238E27FC236}">
                <a16:creationId xmlns:a16="http://schemas.microsoft.com/office/drawing/2014/main" id="{F7D78D86-D699-5735-883C-560433B932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400" y="2714590"/>
            <a:ext cx="6812400" cy="349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06" name="Google Shape;206;p21">
            <a:extLst>
              <a:ext uri="{FF2B5EF4-FFF2-40B4-BE49-F238E27FC236}">
                <a16:creationId xmlns:a16="http://schemas.microsoft.com/office/drawing/2014/main" id="{C48B2403-BF61-11BE-DED1-184629FEC87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Operators</a:t>
            </a:r>
            <a:endParaRPr dirty="0"/>
          </a:p>
        </p:txBody>
      </p:sp>
      <p:sp>
        <p:nvSpPr>
          <p:cNvPr id="207" name="Google Shape;207;p21">
            <a:extLst>
              <a:ext uri="{FF2B5EF4-FFF2-40B4-BE49-F238E27FC236}">
                <a16:creationId xmlns:a16="http://schemas.microsoft.com/office/drawing/2014/main" id="{DF0217B9-9DDF-675D-4BE2-2B126F6DBDB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presentation.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0535C8-315B-CDBB-34D0-AC84BB2CF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832047"/>
              </p:ext>
            </p:extLst>
          </p:nvPr>
        </p:nvGraphicFramePr>
        <p:xfrm>
          <a:off x="2032000" y="3061952"/>
          <a:ext cx="8127999" cy="2328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781241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39061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35594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73069"/>
                  </a:ext>
                </a:extLst>
              </a:tr>
              <a:tr h="479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Newsreader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Num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Num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Num+=5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Num = Num + 5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-=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Num-=5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Num = Num - 5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779435"/>
                  </a:ext>
                </a:extLst>
              </a:tr>
              <a:tr h="266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Num*=5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Num = Num 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1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Newsreader" panose="020B0604020202020204" charset="0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Num/=5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Num = Num /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161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B76AC7-8619-8D66-8E39-C99E4889D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97533"/>
              </p:ext>
            </p:extLst>
          </p:nvPr>
        </p:nvGraphicFramePr>
        <p:xfrm>
          <a:off x="1996708" y="5045654"/>
          <a:ext cx="812799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19377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447555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1122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Num%=5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2"/>
                          </a:solidFill>
                          <a:latin typeface="Newsreader"/>
                          <a:ea typeface="+mn-ea"/>
                          <a:cs typeface="+mn-cs"/>
                          <a:sym typeface="Arial"/>
                        </a:rPr>
                        <a:t>Num = Num %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01322"/>
                  </a:ext>
                </a:extLst>
              </a:tr>
            </a:tbl>
          </a:graphicData>
        </a:graphic>
      </p:graphicFrame>
      <p:sp>
        <p:nvSpPr>
          <p:cNvPr id="7" name="Google Shape;172;p18">
            <a:extLst>
              <a:ext uri="{FF2B5EF4-FFF2-40B4-BE49-F238E27FC236}">
                <a16:creationId xmlns:a16="http://schemas.microsoft.com/office/drawing/2014/main" id="{8570E81D-1B4C-DB50-54A8-C35E2E6EE967}"/>
              </a:ext>
            </a:extLst>
          </p:cNvPr>
          <p:cNvSpPr txBox="1">
            <a:spLocks/>
          </p:cNvSpPr>
          <p:nvPr/>
        </p:nvSpPr>
        <p:spPr>
          <a:xfrm>
            <a:off x="2057130" y="2286681"/>
            <a:ext cx="6116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>
            <a:pPr marL="0" indent="0">
              <a:buFont typeface="Newsreader"/>
              <a:buNone/>
            </a:pPr>
            <a:r>
              <a:rPr lang="en-US" dirty="0"/>
              <a:t>Assigning Values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62457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>
          <a:extLst>
            <a:ext uri="{FF2B5EF4-FFF2-40B4-BE49-F238E27FC236}">
              <a16:creationId xmlns:a16="http://schemas.microsoft.com/office/drawing/2014/main" id="{76F9BDA0-65C9-C8FA-C444-6AB1EFA4D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>
            <a:extLst>
              <a:ext uri="{FF2B5EF4-FFF2-40B4-BE49-F238E27FC236}">
                <a16:creationId xmlns:a16="http://schemas.microsoft.com/office/drawing/2014/main" id="{46A512F6-FAC8-BB6F-F160-8DEF8CBC6C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400" y="1486400"/>
            <a:ext cx="1162005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Comparison Operator</a:t>
            </a:r>
            <a:endParaRPr dirty="0"/>
          </a:p>
        </p:txBody>
      </p:sp>
      <p:sp>
        <p:nvSpPr>
          <p:cNvPr id="206" name="Google Shape;206;p21">
            <a:extLst>
              <a:ext uri="{FF2B5EF4-FFF2-40B4-BE49-F238E27FC236}">
                <a16:creationId xmlns:a16="http://schemas.microsoft.com/office/drawing/2014/main" id="{E3FA00A9-D1CD-53A6-CD83-A7F9A94C8EE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Operators</a:t>
            </a:r>
            <a:endParaRPr dirty="0"/>
          </a:p>
        </p:txBody>
      </p:sp>
      <p:sp>
        <p:nvSpPr>
          <p:cNvPr id="207" name="Google Shape;207;p21">
            <a:extLst>
              <a:ext uri="{FF2B5EF4-FFF2-40B4-BE49-F238E27FC236}">
                <a16:creationId xmlns:a16="http://schemas.microsoft.com/office/drawing/2014/main" id="{96F67361-4A60-D8D2-672F-84510467FA7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presentation.</a:t>
            </a:r>
            <a:endParaRPr/>
          </a:p>
        </p:txBody>
      </p:sp>
      <p:sp>
        <p:nvSpPr>
          <p:cNvPr id="7" name="Google Shape;172;p18">
            <a:extLst>
              <a:ext uri="{FF2B5EF4-FFF2-40B4-BE49-F238E27FC236}">
                <a16:creationId xmlns:a16="http://schemas.microsoft.com/office/drawing/2014/main" id="{16841BA5-5BC1-9CAC-76E2-6E374BDCB956}"/>
              </a:ext>
            </a:extLst>
          </p:cNvPr>
          <p:cNvSpPr txBox="1">
            <a:spLocks/>
          </p:cNvSpPr>
          <p:nvPr/>
        </p:nvSpPr>
        <p:spPr>
          <a:xfrm>
            <a:off x="2057130" y="2286681"/>
            <a:ext cx="6116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Newsreader"/>
              <a:buChar char="■"/>
              <a:defRPr sz="2000" b="0" i="0" u="none" strike="noStrike" cap="none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>
            <a:pPr marL="0" indent="0">
              <a:buFont typeface="Newsreader"/>
              <a:buNone/>
            </a:pPr>
            <a:r>
              <a:rPr lang="en-US" dirty="0"/>
              <a:t>Comparing two variables</a:t>
            </a:r>
          </a:p>
        </p:txBody>
      </p:sp>
      <p:pic>
        <p:nvPicPr>
          <p:cNvPr id="3074" name="Picture 2" descr="Python - Comparison Operators | Teaching Resources">
            <a:extLst>
              <a:ext uri="{FF2B5EF4-FFF2-40B4-BE49-F238E27FC236}">
                <a16:creationId xmlns:a16="http://schemas.microsoft.com/office/drawing/2014/main" id="{01AEAD31-59EC-00A6-6071-2E3AA5E94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8"/>
          <a:stretch/>
        </p:blipFill>
        <p:spPr bwMode="auto">
          <a:xfrm>
            <a:off x="3490099" y="3147934"/>
            <a:ext cx="5489289" cy="322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D16903-F5B8-C8C2-837C-4C8E367AB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224" y="2849174"/>
            <a:ext cx="2140384" cy="15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9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>
          <a:extLst>
            <a:ext uri="{FF2B5EF4-FFF2-40B4-BE49-F238E27FC236}">
              <a16:creationId xmlns:a16="http://schemas.microsoft.com/office/drawing/2014/main" id="{03BE7D84-DD1F-3427-D1BE-1175B4E88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>
            <a:extLst>
              <a:ext uri="{FF2B5EF4-FFF2-40B4-BE49-F238E27FC236}">
                <a16:creationId xmlns:a16="http://schemas.microsoft.com/office/drawing/2014/main" id="{DD980C7E-3751-DA44-4B51-B5F6648A33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400" y="1486400"/>
            <a:ext cx="1162005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Identity Operator</a:t>
            </a:r>
            <a:endParaRPr dirty="0"/>
          </a:p>
        </p:txBody>
      </p:sp>
      <p:sp>
        <p:nvSpPr>
          <p:cNvPr id="206" name="Google Shape;206;p21">
            <a:extLst>
              <a:ext uri="{FF2B5EF4-FFF2-40B4-BE49-F238E27FC236}">
                <a16:creationId xmlns:a16="http://schemas.microsoft.com/office/drawing/2014/main" id="{6C5B7ED4-90B7-C1A1-8716-DCCC9424D4C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Operators</a:t>
            </a:r>
            <a:endParaRPr dirty="0"/>
          </a:p>
        </p:txBody>
      </p:sp>
      <p:sp>
        <p:nvSpPr>
          <p:cNvPr id="207" name="Google Shape;207;p21">
            <a:extLst>
              <a:ext uri="{FF2B5EF4-FFF2-40B4-BE49-F238E27FC236}">
                <a16:creationId xmlns:a16="http://schemas.microsoft.com/office/drawing/2014/main" id="{088D7B6A-3E49-5F1D-67C8-155211CAA59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presentation.</a:t>
            </a:r>
            <a:endParaRPr/>
          </a:p>
        </p:txBody>
      </p:sp>
      <p:pic>
        <p:nvPicPr>
          <p:cNvPr id="4098" name="Picture 2" descr="Python Operators with Examples - Studyopedia">
            <a:extLst>
              <a:ext uri="{FF2B5EF4-FFF2-40B4-BE49-F238E27FC236}">
                <a16:creationId xmlns:a16="http://schemas.microsoft.com/office/drawing/2014/main" id="{426DC438-17EB-C915-DDA0-AEE10B960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451" y="2950751"/>
            <a:ext cx="86868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72782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000000"/>
      </a:accent1>
      <a:accent2>
        <a:srgbClr val="EFEFEF"/>
      </a:accent2>
      <a:accent3>
        <a:srgbClr val="D9D9D9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483</Words>
  <Application>Microsoft Office PowerPoint</Application>
  <PresentationFormat>Widescreen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Abril Fatface</vt:lpstr>
      <vt:lpstr>Arial</vt:lpstr>
      <vt:lpstr>Aldrich</vt:lpstr>
      <vt:lpstr>Newsreader</vt:lpstr>
      <vt:lpstr>Newsreader SemiBold</vt:lpstr>
      <vt:lpstr>Calibri</vt:lpstr>
      <vt:lpstr>SlidesMania</vt:lpstr>
      <vt:lpstr>LESSON 7 YAYY!!</vt:lpstr>
      <vt:lpstr>How to check Type?</vt:lpstr>
      <vt:lpstr>DID YOU KNOW?</vt:lpstr>
      <vt:lpstr>PowerPoint Presentation</vt:lpstr>
      <vt:lpstr>What is Expression?</vt:lpstr>
      <vt:lpstr>Arithmetic Operator</vt:lpstr>
      <vt:lpstr>Assignment Operator</vt:lpstr>
      <vt:lpstr> Comparison Operator</vt:lpstr>
      <vt:lpstr>Identity Operator</vt:lpstr>
      <vt:lpstr>Identity Operator</vt:lpstr>
      <vt:lpstr>Logical Operator</vt:lpstr>
      <vt:lpstr>Logical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Humna Jamil</cp:lastModifiedBy>
  <cp:revision>11</cp:revision>
  <dcterms:modified xsi:type="dcterms:W3CDTF">2024-10-12T14:34:15Z</dcterms:modified>
</cp:coreProperties>
</file>