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312" r:id="rId9"/>
    <p:sldId id="313" r:id="rId10"/>
    <p:sldId id="26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74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Comfortaa" panose="020B0604020202020204" charset="0"/>
      <p:regular r:id="rId24"/>
      <p:bold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  <p:embeddedFont>
      <p:font typeface="Source Code Pro Medium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A81"/>
    <a:srgbClr val="D87152"/>
    <a:srgbClr val="FD4A4A"/>
    <a:srgbClr val="94EE6B"/>
    <a:srgbClr val="BD64B5"/>
    <a:srgbClr val="4C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EC8F6-DA2C-4751-A1D9-6F3AB3190D1A}">
  <a:tblStyle styleId="{DBEEC8F6-DA2C-4751-A1D9-6F3AB3190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D81300-0412-4516-A4B8-4DC392B567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14:49:10.7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476 0 24575,'-3'67'0,"-3"-1"0,-3 0 0,-2 0 0,-4-1 0,-2-1 0,-49 119 0,-3-19 0,33-76 0,30-67 0,-2 0 0,-1-1 0,-1 0 0,0 0 0,-21 28 0,0 0 0,27-41 0,0 1 0,0-1 0,0 0 0,-1 0 0,0-1 0,0 0 0,-1 0 0,0 0 0,0 0 0,0-1 0,-1 0 0,-13 8 0,19-13 0,0 1 0,0-1 0,-1 1 0,1-1 0,0 0 0,0 1 0,-1-1 0,1 0 0,0 0 0,-1 0 0,1 0 0,0 0 0,-1 0 0,1 0 0,0 0 0,-1-1 0,1 1 0,0 0 0,0-1 0,-1 1 0,1-1 0,0 0 0,0 1 0,0-1 0,-2-1 0,1-1 0,0 1 0,0 0 0,1-1 0,-1 0 0,1 1 0,-1-1 0,1 0 0,0 1 0,0-1 0,0 0 0,0-4 0,-2-10 0,2 0 0,0-1 0,1-20 0,0 29 0,3-77 0,-1 290 0,-2-201 0,0 0 0,0 0 0,0 0 0,1-1 0,-1 1 0,1 0 0,0 0 0,-1-1 0,1 1 0,0-1 0,1 1 0,-1 0 0,0-1 0,1 0 0,-1 1 0,1-1 0,0 0 0,0 0 0,0 0 0,0 0 0,0 0 0,0 0 0,1-1 0,-1 1 0,1-1 0,-1 0 0,1 1 0,-1-1 0,1 0 0,0-1 0,-1 1 0,1 0 0,0-1 0,4 1 0,7-1 0,0-1 0,1-1 0,-1 0 0,0-1 0,24-7 0,13-2 0,-14 8-682,48 1-1,-58 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7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9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2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1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82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5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10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26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6" r:id="rId9"/>
    <p:sldLayoutId id="2147483668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615337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5 &amp; 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Python Programming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Let’s start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Sequences </a:t>
            </a:r>
            <a:r>
              <a:rPr lang="en" dirty="0">
                <a:solidFill>
                  <a:schemeClr val="accent4"/>
                </a:solidFill>
              </a:rPr>
              <a:t>Datatype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654929" y="126457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sequence types</a:t>
            </a:r>
            <a:r>
              <a:rPr lang="en-US" dirty="0"/>
              <a:t> are used to store collections of items (values) in an </a:t>
            </a:r>
            <a:r>
              <a:rPr lang="en-US" b="1" dirty="0"/>
              <a:t>ordered</a:t>
            </a:r>
            <a:r>
              <a:rPr lang="en-US" dirty="0"/>
              <a:t> manner. Each element in a sequence has a </a:t>
            </a:r>
            <a:r>
              <a:rPr lang="en-US" b="1" dirty="0"/>
              <a:t>position</a:t>
            </a:r>
            <a:r>
              <a:rPr lang="en-US" dirty="0"/>
              <a:t> or </a:t>
            </a:r>
            <a:r>
              <a:rPr lang="en-US" b="1" dirty="0"/>
              <a:t>index</a:t>
            </a:r>
            <a:r>
              <a:rPr lang="en-US" dirty="0"/>
              <a:t> that starts from 0. Python supports several built-in sequence types, and they differ in terms of </a:t>
            </a:r>
            <a:r>
              <a:rPr lang="en-US" b="1" dirty="0"/>
              <a:t>mutability</a:t>
            </a:r>
            <a:r>
              <a:rPr lang="en-US" dirty="0"/>
              <a:t> (whether you can change their elements)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Different kinds</a:t>
            </a:r>
            <a:r>
              <a:rPr lang="en" dirty="0"/>
              <a:t>:</a:t>
            </a:r>
            <a:endParaRPr dirty="0"/>
          </a:p>
          <a:p>
            <a:pPr marL="742950" indent="-285750"/>
            <a:r>
              <a:rPr lang="en" dirty="0"/>
              <a:t>List</a:t>
            </a:r>
            <a:endParaRPr dirty="0"/>
          </a:p>
          <a:p>
            <a:pPr marL="742950" indent="-285750"/>
            <a:r>
              <a:rPr lang="en-US" dirty="0"/>
              <a:t>Tuple</a:t>
            </a:r>
          </a:p>
          <a:p>
            <a:pPr marL="742950" indent="-285750"/>
            <a:r>
              <a:rPr lang="en-US" dirty="0"/>
              <a:t>Range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List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394899" y="1695454"/>
            <a:ext cx="712051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5E7EB"/>
                </a:solidFill>
                <a:effectLst/>
                <a:latin typeface="Poppins" panose="00000500000000000000" pitchFamily="2" charset="0"/>
              </a:rPr>
              <a:t>A list is an ordered collection of data with elements separated by a comma and enclosed within square brackets. Lists are mutable and can be modified after creation.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36392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30B01-FDD2-ADE4-BDB8-2798DBAA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64" y="2571750"/>
            <a:ext cx="446784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7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Tuple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394899" y="1695454"/>
            <a:ext cx="712051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5E7EB"/>
                </a:solidFill>
                <a:effectLst/>
                <a:latin typeface="Poppins" panose="00000500000000000000" pitchFamily="2" charset="0"/>
              </a:rPr>
              <a:t>A tuple is an ordered collection of data with elements separated by a comma and enclosed within round brackets. Tuples are immutable and can not be modified after creation. 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36392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FB92D-126C-E3AF-0D34-E02894BA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5" y="2740152"/>
            <a:ext cx="4629796" cy="124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E5433-55AF-11F6-B9D8-E90574A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10" y="3030704"/>
            <a:ext cx="199100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Range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394899" y="1695454"/>
            <a:ext cx="712051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5E7EB"/>
                </a:solidFill>
                <a:effectLst/>
                <a:latin typeface="Poppins" panose="00000500000000000000" pitchFamily="2" charset="0"/>
              </a:rPr>
              <a:t>A </a:t>
            </a:r>
            <a:r>
              <a:rPr lang="en-US" dirty="0">
                <a:solidFill>
                  <a:srgbClr val="E5E7EB"/>
                </a:solidFill>
                <a:latin typeface="Poppins" panose="00000500000000000000" pitchFamily="2" charset="0"/>
              </a:rPr>
              <a:t>range</a:t>
            </a:r>
            <a:r>
              <a:rPr lang="en-US" b="0" i="0" dirty="0">
                <a:solidFill>
                  <a:srgbClr val="E5E7EB"/>
                </a:solidFill>
                <a:effectLst/>
                <a:latin typeface="Poppins" panose="00000500000000000000" pitchFamily="2" charset="0"/>
              </a:rPr>
              <a:t> returns a sequence of numbers as specified by the user. If not specified by the user then it starts from 0 by default and increments by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5E7EB"/>
                </a:solidFill>
                <a:latin typeface="Poppins" panose="00000500000000000000" pitchFamily="2" charset="0"/>
              </a:rPr>
              <a:t>Syntax:  </a:t>
            </a:r>
            <a:r>
              <a:rPr lang="en-US" dirty="0">
                <a:solidFill>
                  <a:srgbClr val="E5E7EB"/>
                </a:solidFill>
                <a:latin typeface="Poppins" panose="00000500000000000000" pitchFamily="2" charset="0"/>
              </a:rPr>
              <a:t>range( start, stop, step) </a:t>
            </a:r>
            <a:r>
              <a:rPr lang="en-US" dirty="0">
                <a:solidFill>
                  <a:srgbClr val="E5E7EB"/>
                </a:solidFill>
                <a:latin typeface="Poppins" panose="00000500000000000000" pitchFamily="2" charset="0"/>
                <a:sym typeface="Wingdings" panose="05000000000000000000" pitchFamily="2" charset="2"/>
              </a:rPr>
              <a:t> start value is included, stop value is not included and step is the difference between values</a:t>
            </a:r>
            <a:endParaRPr b="1"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36392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FFB0-EACB-3634-1D0F-BA6826AA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47" y="3362215"/>
            <a:ext cx="1629002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E17CA-7D86-9B65-DD1B-F09600B9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46699"/>
            <a:ext cx="19243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</a:t>
            </a:r>
            <a:r>
              <a:rPr lang="en" dirty="0">
                <a:solidFill>
                  <a:schemeClr val="accent4"/>
                </a:solidFill>
              </a:rPr>
              <a:t>Datatype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654929" y="126457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mapping type</a:t>
            </a:r>
            <a:r>
              <a:rPr lang="en-US" dirty="0"/>
              <a:t> like a dictionary holds data in key-value pairs.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Keys must be unique and immutable, while values can be of any data type.</a:t>
            </a:r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CC76-3DC5-8BB3-866A-AF8CCF27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" y="2997047"/>
            <a:ext cx="4115374" cy="1362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F9D18-0C8A-B911-D41D-431BE594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34" y="3293331"/>
            <a:ext cx="395342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</a:t>
            </a:r>
            <a:r>
              <a:rPr lang="en" dirty="0">
                <a:solidFill>
                  <a:schemeClr val="accent4"/>
                </a:solidFill>
              </a:rPr>
              <a:t>Datatype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654929" y="126457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5E7EB"/>
                </a:solidFill>
                <a:effectLst/>
                <a:latin typeface="Poppins" panose="00000500000000000000" pitchFamily="2" charset="0"/>
              </a:rPr>
              <a:t>Set is an unordered collection of elements in which no element is repeated. The elements of sets are separated by a comma and contained within curly braces.</a:t>
            </a:r>
            <a:endParaRPr i="1"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975CB-6068-3A01-AE3D-A6F069A6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10" y="2953569"/>
            <a:ext cx="2410161" cy="49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67D6E-07D3-E09F-6A53-4FFB79B7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490" y="2603784"/>
            <a:ext cx="177189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</a:t>
            </a:r>
            <a:r>
              <a:rPr lang="en" dirty="0">
                <a:solidFill>
                  <a:schemeClr val="accent4"/>
                </a:solidFill>
              </a:rPr>
              <a:t>Datatype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654929" y="126457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types are used to store and manipulate data in a raw, binary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has three main </a:t>
            </a:r>
            <a:r>
              <a:rPr lang="en-US" b="1" dirty="0"/>
              <a:t>binary types</a:t>
            </a:r>
            <a:r>
              <a:rPr lang="en-US" dirty="0"/>
              <a:t>:</a:t>
            </a:r>
          </a:p>
          <a:p>
            <a:pPr marL="285750" indent="-285750"/>
            <a:r>
              <a:rPr lang="en-US" i="1" dirty="0"/>
              <a:t>bytes</a:t>
            </a:r>
          </a:p>
          <a:p>
            <a:pPr marL="285750" indent="-285750"/>
            <a:r>
              <a:rPr lang="en-US" i="1" dirty="0" err="1"/>
              <a:t>bytearray</a:t>
            </a:r>
            <a:endParaRPr lang="en-US" i="1" dirty="0"/>
          </a:p>
          <a:p>
            <a:pPr marL="285750" indent="-285750"/>
            <a:r>
              <a:rPr lang="en-US" i="1" dirty="0" err="1"/>
              <a:t>Memoryview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i="1"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21390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Bytes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394899" y="1695454"/>
            <a:ext cx="712051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</a:t>
            </a:r>
            <a:r>
              <a:rPr lang="en-US" b="1" dirty="0"/>
              <a:t>byte</a:t>
            </a:r>
            <a:r>
              <a:rPr lang="en-US" dirty="0"/>
              <a:t> is represented by an integer from 0 to 255. Once created, you can't modify it 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36392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D0C18-3B32-9590-0B74-3B1669ED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63" y="2631128"/>
            <a:ext cx="3600953" cy="96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EFF327-9F6B-CF76-33F4-DE3FE50C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1" y="2812128"/>
            <a:ext cx="166710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</a:t>
            </a:r>
            <a:r>
              <a:rPr lang="en" dirty="0">
                <a:solidFill>
                  <a:schemeClr val="accent4"/>
                </a:solidFill>
              </a:rPr>
              <a:t>exercise </a:t>
            </a:r>
            <a:r>
              <a:rPr lang="en" dirty="0">
                <a:solidFill>
                  <a:schemeClr val="lt2"/>
                </a:solidFill>
              </a:rPr>
              <a:t>01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860" name="Google Shape;860;p4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2878200" y="1529000"/>
            <a:ext cx="6175486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Pakflix , movie streaming website.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</a:t>
            </a:r>
            <a:r>
              <a:rPr lang="en" dirty="0"/>
              <a:t>tore the 3 titles of the movie using list (string)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Store each movie’s rating as a floating-point number</a:t>
            </a: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Use a tuple to store different genres for each movie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Use a set to store the different subscription plans offered by the service.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Use a dictionary to store user information. Each user should have a unique ID (int) as the key and a value that stores their name and email.</a:t>
            </a:r>
            <a:r>
              <a:rPr lang="en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Simulate storing a movie trailer using a bytes object.</a:t>
            </a:r>
            <a:endParaRPr lang="en" dirty="0"/>
          </a:p>
        </p:txBody>
      </p:sp>
      <p:sp>
        <p:nvSpPr>
          <p:cNvPr id="896" name="Google Shape;896;p49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vs Datatypes, definition of datatype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built-in python datatypes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and exploration.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540405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datatypes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r>
              <a:rPr lang="en" dirty="0">
                <a:solidFill>
                  <a:schemeClr val="accent4"/>
                </a:solidFill>
              </a:rPr>
              <a:t>types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203320" y="3434983"/>
            <a:ext cx="7466544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Datatype defines the kind of information that a variable can hold&gt;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vs </a:t>
            </a:r>
            <a:r>
              <a:rPr lang="en" dirty="0">
                <a:solidFill>
                  <a:schemeClr val="lt2"/>
                </a:solidFill>
              </a:rPr>
              <a:t>Datatypes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D87152"/>
                </a:solidFill>
              </a:rPr>
              <a:t>Data types</a:t>
            </a:r>
            <a:r>
              <a:rPr lang="en-US" dirty="0">
                <a:solidFill>
                  <a:srgbClr val="D87152"/>
                </a:solidFill>
              </a:rPr>
              <a:t> </a:t>
            </a:r>
            <a:r>
              <a:rPr lang="en-US" dirty="0"/>
              <a:t>define the </a:t>
            </a:r>
            <a:r>
              <a:rPr lang="en-US" b="1" dirty="0">
                <a:solidFill>
                  <a:srgbClr val="D87152"/>
                </a:solidFill>
              </a:rPr>
              <a:t>kind of data</a:t>
            </a:r>
            <a:r>
              <a:rPr lang="en-US" dirty="0"/>
              <a:t> that a variable can hold. Just like you can store different types of things in a container in daily life (e.g., you store water in bottles and food in plates), variables in programming store different </a:t>
            </a:r>
            <a:r>
              <a:rPr lang="en-US" b="1" dirty="0"/>
              <a:t>types</a:t>
            </a:r>
            <a:r>
              <a:rPr lang="en-US" dirty="0"/>
              <a:t> of data, such as numbers, text, or true/false values.</a:t>
            </a:r>
            <a:endParaRPr dirty="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E81A81"/>
                </a:solidFill>
              </a:rPr>
              <a:t>variable</a:t>
            </a:r>
            <a:r>
              <a:rPr lang="en-US" dirty="0"/>
              <a:t> is like a container that holds information. You can think of it as a </a:t>
            </a:r>
            <a:r>
              <a:rPr lang="en-US" b="1" dirty="0"/>
              <a:t>label</a:t>
            </a:r>
            <a:r>
              <a:rPr lang="en-US" dirty="0"/>
              <a:t> or </a:t>
            </a:r>
            <a:r>
              <a:rPr lang="en-US" b="1" dirty="0"/>
              <a:t>box</a:t>
            </a:r>
            <a:r>
              <a:rPr lang="en-US" dirty="0"/>
              <a:t> where we store things for later use. Variables can change their values over time.</a:t>
            </a: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</a:t>
            </a:r>
            <a:r>
              <a:rPr lang="en" dirty="0">
                <a:solidFill>
                  <a:schemeClr val="accent4"/>
                </a:solidFill>
              </a:rPr>
              <a:t>datatypes in python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950649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Numeric datatypes</a:t>
            </a: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String 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dirty="0">
                <a:solidFill>
                  <a:schemeClr val="accent5"/>
                </a:solidFill>
              </a:rPr>
              <a:t>Boolean</a:t>
            </a:r>
          </a:p>
          <a:p>
            <a:pPr>
              <a:buClr>
                <a:srgbClr val="4CAE97"/>
              </a:buClr>
              <a:buSzPts val="1400"/>
            </a:pPr>
            <a:r>
              <a:rPr lang="en" dirty="0">
                <a:solidFill>
                  <a:srgbClr val="4CAE97"/>
                </a:solidFill>
              </a:rPr>
              <a:t>Sequences datatypes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D64B5"/>
              </a:buClr>
              <a:buSzPts val="1400"/>
              <a:buChar char="●"/>
            </a:pPr>
            <a:r>
              <a:rPr lang="en" dirty="0">
                <a:solidFill>
                  <a:srgbClr val="BD64B5"/>
                </a:solidFill>
              </a:rPr>
              <a:t>Mapping types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4EE6B"/>
              </a:buClr>
              <a:buSzPts val="1400"/>
              <a:buChar char="●"/>
            </a:pPr>
            <a:r>
              <a:rPr lang="en" dirty="0">
                <a:solidFill>
                  <a:srgbClr val="94EE6B"/>
                </a:solidFill>
              </a:rPr>
              <a:t>Set types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D4A4A"/>
              </a:buClr>
              <a:buSzPts val="1400"/>
              <a:buChar char="●"/>
            </a:pPr>
            <a:r>
              <a:rPr lang="en" dirty="0">
                <a:solidFill>
                  <a:srgbClr val="FD4A4A"/>
                </a:solidFill>
              </a:rPr>
              <a:t>Binary types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81A81"/>
              </a:buClr>
              <a:buSzPts val="1400"/>
              <a:buChar char="●"/>
            </a:pPr>
            <a:r>
              <a:rPr lang="en" dirty="0">
                <a:solidFill>
                  <a:srgbClr val="E81A81"/>
                </a:solidFill>
              </a:rPr>
              <a:t>None types</a:t>
            </a:r>
            <a:endParaRPr dirty="0">
              <a:solidFill>
                <a:srgbClr val="E81A81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5171117" y="1726759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 sequence of characters enclosed in single or double quotes.</a:t>
            </a: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639941" y="1726759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Integer(int): </a:t>
            </a:r>
            <a:r>
              <a:rPr lang="en-US" dirty="0"/>
              <a:t>Whole numbers, both positive and negative, without decimals.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87152"/>
                </a:solidFill>
              </a:rPr>
              <a:t>Float: </a:t>
            </a:r>
            <a:r>
              <a:rPr lang="en-US" dirty="0"/>
              <a:t>Numbers with decimal points.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</a:rPr>
              <a:t>Complex: </a:t>
            </a:r>
            <a:r>
              <a:rPr lang="en-US" dirty="0"/>
              <a:t>Numbers with real and imaginary parts as a + </a:t>
            </a:r>
            <a:r>
              <a:rPr lang="en-US" dirty="0" err="1"/>
              <a:t>bj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411701" y="1269459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Numeric</a:t>
            </a:r>
            <a:endParaRPr sz="2000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942882" y="1269459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String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20671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353315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3A892E5A-1229-1865-F163-F080D8417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</a:t>
            </a:r>
            <a:r>
              <a:rPr lang="en" dirty="0">
                <a:solidFill>
                  <a:schemeClr val="accent4"/>
                </a:solidFill>
              </a:rPr>
              <a:t>datatypes in python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6E67C-7DE2-0D83-D979-F08C50A9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00" y="2734200"/>
            <a:ext cx="2295845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 </a:t>
            </a:r>
            <a:r>
              <a:rPr lang="en" dirty="0">
                <a:solidFill>
                  <a:schemeClr val="accent4"/>
                </a:solidFill>
              </a:rPr>
              <a:t>Examples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Integer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2874354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6090021" y="2684087"/>
            <a:ext cx="2270308" cy="6225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61844-AD7D-9CB0-6F18-99FA9ED7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4" y="2166881"/>
            <a:ext cx="1419423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34C52-5BF7-FD81-B00D-F80FD2D7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187" y="2827389"/>
            <a:ext cx="2495898" cy="60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42BE3B-AEB9-7C44-FAFE-5629937A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69" y="3295736"/>
            <a:ext cx="3108985" cy="11771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D87C42D-D073-55DB-0E6C-AC6AADD04728}"/>
                  </a:ext>
                </a:extLst>
              </p14:cNvPr>
              <p14:cNvContentPartPr/>
              <p14:nvPr/>
            </p14:nvContentPartPr>
            <p14:xfrm>
              <a:off x="8092209" y="2777096"/>
              <a:ext cx="171360" cy="41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D87C42D-D073-55DB-0E6C-AC6AADD047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3569" y="2768096"/>
                <a:ext cx="18900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7A4EB79-56B5-43B1-1E0A-CBE4180B67C9}"/>
              </a:ext>
            </a:extLst>
          </p:cNvPr>
          <p:cNvSpPr txBox="1"/>
          <p:nvPr/>
        </p:nvSpPr>
        <p:spPr>
          <a:xfrm>
            <a:off x="6637868" y="2084834"/>
            <a:ext cx="227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1A81"/>
                </a:solidFill>
              </a:rPr>
              <a:t>Python uses j instead of </a:t>
            </a:r>
            <a:r>
              <a:rPr lang="en-US" dirty="0" err="1">
                <a:solidFill>
                  <a:srgbClr val="E81A81"/>
                </a:solidFill>
              </a:rPr>
              <a:t>i</a:t>
            </a:r>
            <a:r>
              <a:rPr lang="en-US" dirty="0">
                <a:solidFill>
                  <a:srgbClr val="E81A81"/>
                </a:solidFill>
              </a:rPr>
              <a:t> as i is use for current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5171117" y="1726759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use to represent two values true (1) or false (0). </a:t>
            </a:r>
            <a:endParaRPr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639941" y="1715470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None: </a:t>
            </a:r>
            <a:r>
              <a:rPr lang="en-US" dirty="0"/>
              <a:t>represents the absence of a value or a null value in Python.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411701" y="125817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None</a:t>
            </a:r>
            <a:endParaRPr sz="2000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942882" y="1269459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Boolean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20671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353315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3A892E5A-1229-1865-F163-F080D8417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</a:t>
            </a:r>
            <a:r>
              <a:rPr lang="en" dirty="0">
                <a:solidFill>
                  <a:schemeClr val="accent4"/>
                </a:solidFill>
              </a:rPr>
              <a:t>datatypes in python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DD1C0-C062-C45D-DE2B-047B45E3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56" y="2718335"/>
            <a:ext cx="1505160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DCB62-C3F8-EBBE-F32C-08AD6582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87" y="3276652"/>
            <a:ext cx="5039428" cy="781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3C4D0-9F93-CFD3-C708-1CBC0B89ACE3}"/>
              </a:ext>
            </a:extLst>
          </p:cNvPr>
          <p:cNvSpPr txBox="1"/>
          <p:nvPr/>
        </p:nvSpPr>
        <p:spPr>
          <a:xfrm>
            <a:off x="2617271" y="4087286"/>
            <a:ext cx="3069240" cy="106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Source Code Pro"/>
              <a:buNone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200" dirty="0"/>
              <a:t>Null or null are both not defined</a:t>
            </a:r>
          </a:p>
        </p:txBody>
      </p:sp>
    </p:spTree>
    <p:extLst>
      <p:ext uri="{BB962C8B-B14F-4D97-AF65-F5344CB8AC3E}">
        <p14:creationId xmlns:p14="http://schemas.microsoft.com/office/powerpoint/2010/main" val="2897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-427157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Boolean Examples!</a:t>
            </a:r>
            <a:endParaRPr sz="32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048978" y="705013"/>
            <a:ext cx="280922" cy="3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AFDD4-EC0D-FC55-FF03-50F8215F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28" y="1608718"/>
            <a:ext cx="4447970" cy="33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188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732</Words>
  <Application>Microsoft Office PowerPoint</Application>
  <PresentationFormat>On-screen Show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Nunito Light</vt:lpstr>
      <vt:lpstr>Arial</vt:lpstr>
      <vt:lpstr>Fira Code</vt:lpstr>
      <vt:lpstr>Source Code Pro Medium</vt:lpstr>
      <vt:lpstr>Source Code Pro</vt:lpstr>
      <vt:lpstr>Poppins</vt:lpstr>
      <vt:lpstr>Anaheim</vt:lpstr>
      <vt:lpstr>Bebas Neue</vt:lpstr>
      <vt:lpstr>Comfortaa</vt:lpstr>
      <vt:lpstr>Introduction to Java Programming for High School by Slidesgo</vt:lpstr>
      <vt:lpstr>Lesson 5 &amp; 6  Python Programming   </vt:lpstr>
      <vt:lpstr>Table of contents</vt:lpstr>
      <vt:lpstr>Datatypes</vt:lpstr>
      <vt:lpstr>Variables vs Datatypes</vt:lpstr>
      <vt:lpstr>Built-in datatypes in python</vt:lpstr>
      <vt:lpstr>Built-in datatypes in python</vt:lpstr>
      <vt:lpstr>Numeric Examples</vt:lpstr>
      <vt:lpstr>Built-in datatypes in python</vt:lpstr>
      <vt:lpstr>Boolean Examples!</vt:lpstr>
      <vt:lpstr>Sequences Datatype </vt:lpstr>
      <vt:lpstr>List</vt:lpstr>
      <vt:lpstr>Tuple</vt:lpstr>
      <vt:lpstr>Range</vt:lpstr>
      <vt:lpstr>Mapping Datatype </vt:lpstr>
      <vt:lpstr>Set Datatype </vt:lpstr>
      <vt:lpstr>Binary Datatype </vt:lpstr>
      <vt:lpstr>Bytes</vt:lpstr>
      <vt:lpstr>Practical exercise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Humna Jamil</cp:lastModifiedBy>
  <cp:revision>17</cp:revision>
  <dcterms:modified xsi:type="dcterms:W3CDTF">2024-10-07T14:11:22Z</dcterms:modified>
</cp:coreProperties>
</file>