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8" r:id="rId3"/>
    <p:sldId id="261" r:id="rId4"/>
    <p:sldId id="314" r:id="rId5"/>
    <p:sldId id="315" r:id="rId6"/>
    <p:sldId id="316" r:id="rId7"/>
    <p:sldId id="317" r:id="rId8"/>
    <p:sldId id="318" r:id="rId9"/>
    <p:sldId id="307" r:id="rId10"/>
    <p:sldId id="319" r:id="rId11"/>
    <p:sldId id="262" r:id="rId12"/>
    <p:sldId id="320" r:id="rId13"/>
    <p:sldId id="321" r:id="rId14"/>
  </p:sldIdLst>
  <p:sldSz cx="9144000" cy="5143500" type="screen16x9"/>
  <p:notesSz cx="6858000" cy="9144000"/>
  <p:embeddedFontLst>
    <p:embeddedFont>
      <p:font typeface="IBM Plex Mono" panose="020B0509050203000203" pitchFamily="49"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Source Code Pro" panose="020B0509030403020204"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319F1A-6423-425B-9932-70777FE9DA56}">
  <a:tblStyle styleId="{DC319F1A-6423-425B-9932-70777FE9DA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82" d="100"/>
          <a:sy n="82" d="100"/>
        </p:scale>
        <p:origin x="12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13.695"/>
    </inkml:context>
    <inkml:brush xml:id="br0">
      <inkml:brushProperty name="width" value="0.05" units="cm"/>
      <inkml:brushProperty name="height" value="0.05" units="cm"/>
      <inkml:brushProperty name="color" value="#CC0066"/>
    </inkml:brush>
  </inkml:definitions>
  <inkml:trace contextRef="#ctx0" brushRef="#br0">76 157 24575,'4'-39'0,"-1"11"0,1-1 0,9-32 0,-24 123 0,4-47 0,0-1 0,0 1 0,-19 24 0,-13 26 0,38-63 0,1 0 0,-1-1 0,1 1 0,0 0 0,0-1 0,-1 1 0,1 0 0,0-1 0,1 1 0,-1 0 0,0-1 0,0 1 0,1 0 0,-1-1 0,1 1 0,0-1 0,-1 1 0,1-1 0,0 1 0,0-1 0,0 1 0,0-1 0,0 0 0,0 1 0,0-1 0,0 0 0,1 0 0,-1 0 0,0 0 0,1 0 0,-1 0 0,1 0 0,-1-1 0,1 1 0,-1 0 0,1-1 0,2 1 0,7 3 0,0 0 0,1 0 0,22 3 0,9-3-210,81-3-1,-95-2-733,-2 1-5882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15.294"/>
    </inkml:context>
    <inkml:brush xml:id="br0">
      <inkml:brushProperty name="width" value="0.05" units="cm"/>
      <inkml:brushProperty name="height" value="0.05" units="cm"/>
      <inkml:brushProperty name="color" value="#CC0066"/>
    </inkml:brush>
  </inkml:definitions>
  <inkml:trace contextRef="#ctx0" brushRef="#br0">1 555 24575,'10'-2'0,"1"0"0,-1 0 0,0-2 0,0 1 0,0-1 0,0 0 0,12-8 0,12-4 0,216-92 0,-219 95 0,1 1 0,1 1 0,-1 2 0,2 2 0,53-6 0,-38 5 0,0-2 0,0-2 0,73-29 0,132-72 0,-134 57 0,20-20 0,-119 67-1365,-2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22.980"/>
    </inkml:context>
    <inkml:brush xml:id="br0">
      <inkml:brushProperty name="width" value="0.05" units="cm"/>
      <inkml:brushProperty name="height" value="0.05" units="cm"/>
      <inkml:brushProperty name="color" value="#CC0066"/>
    </inkml:brush>
  </inkml:definitions>
  <inkml:trace contextRef="#ctx0" brushRef="#br0">131 0 24575,'-3'0'0,"0"1"0,0-1 0,0 1 0,0 0 0,0 0 0,0 0 0,1 0 0,-1 1 0,0-1 0,1 1 0,-1-1 0,1 1 0,-1 0 0,1 0 0,0 0 0,0 0 0,-1 0 0,-1 4 0,-32 53 0,28-45 0,2-4 0,1 1 0,1 0 0,-1 1 0,2-1 0,0 1 0,0-1 0,1 1 0,0 0 0,1 0 0,1 19 0,0-25 0,0 1 0,1-1 0,0 1 0,0-1 0,1 1 0,0-1 0,0 0 0,0 0 0,1 0 0,0 0 0,0 0 0,1 0 0,-1-1 0,1 0 0,0 0 0,1 0 0,-1 0 0,1 0 0,0-1 0,7 5 0,6 1 0,1 0 0,0-1 0,1-1 0,0-1 0,0-1 0,0-1 0,28 4 0,-16-5 0,1-1 0,0-1 0,64-7 0,-71 0-1365,-6-3-5461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24.046"/>
    </inkml:context>
    <inkml:brush xml:id="br0">
      <inkml:brushProperty name="width" value="0.05" units="cm"/>
      <inkml:brushProperty name="height" value="0.05" units="cm"/>
      <inkml:brushProperty name="color" value="#CC0066"/>
    </inkml:brush>
  </inkml:definitions>
  <inkml:trace contextRef="#ctx0" brushRef="#br0">1 232 24575,'12'-2'0,"0"0"0,0-1 0,0 0 0,-1-1 0,1 0 0,-1-1 0,0-1 0,17-10 0,28-12 0,117-56 0,-71 31 0,-83 43-1365,-4-1-5461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25.155"/>
    </inkml:context>
    <inkml:brush xml:id="br0">
      <inkml:brushProperty name="width" value="0.05" units="cm"/>
      <inkml:brushProperty name="height" value="0.05" units="cm"/>
      <inkml:brushProperty name="color" value="#CC0066"/>
    </inkml:brush>
  </inkml:definitions>
  <inkml:trace contextRef="#ctx0" brushRef="#br0">0 0 24575,'1'17'0,"0"0"0,1 0 0,1-1 0,1 1 0,0-1 0,13 31 0,0-10 0,36 59 0,-25-43 0,-23-40 0,1-1 0,1 0 0,0 0 0,0-1 0,12 14 0,-1-6-341,-1 0 0,-1 2-1,16 25 1,-22-29-6485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26.407"/>
    </inkml:context>
    <inkml:brush xml:id="br0">
      <inkml:brushProperty name="width" value="0.05" units="cm"/>
      <inkml:brushProperty name="height" value="0.05" units="cm"/>
      <inkml:brushProperty name="color" value="#CC0066"/>
    </inkml:brush>
  </inkml:definitions>
  <inkml:trace contextRef="#ctx0" brushRef="#br0">0 335 24575,'0'-5'0,"0"-7"0,11-2 0,3-4 0,5-4 0,4-3 0,9-3 0,0-3 0,4 0 0,2 4 0,-6 2 0,-3 5 0,-1 1 0,0 3 0,-4-1 0,-2 3 0,-4 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0:27.423"/>
    </inkml:context>
    <inkml:brush xml:id="br0">
      <inkml:brushProperty name="width" value="0.05" units="cm"/>
      <inkml:brushProperty name="height" value="0.05" units="cm"/>
      <inkml:brushProperty name="color" value="#CC0066"/>
    </inkml:brush>
  </inkml:definitions>
  <inkml:trace contextRef="#ctx0" brushRef="#br0">1 1 24575,'1'17'0,"0"1"0,2 0 0,0-1 0,1 0 0,0 0 0,1 0 0,9 17 0,60 111 0,-37-77 0,9 11 3,-25-45-459,-2 2 0,19 45 0,-29-53-6370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40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214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00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81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09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64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37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3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605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4.xml"/><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customXml" Target="../ink/ink1.xml"/><Relationship Id="rId12" Type="http://schemas.openxmlformats.org/officeDocument/2006/relationships/image" Target="../media/image12.png"/><Relationship Id="rId17" Type="http://schemas.openxmlformats.org/officeDocument/2006/relationships/customXml" Target="../ink/ink6.xml"/><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customXml" Target="../ink/ink3.xml"/><Relationship Id="rId5" Type="http://schemas.openxmlformats.org/officeDocument/2006/relationships/image" Target="../media/image8.png"/><Relationship Id="rId15" Type="http://schemas.openxmlformats.org/officeDocument/2006/relationships/customXml" Target="../ink/ink5.xml"/><Relationship Id="rId10" Type="http://schemas.openxmlformats.org/officeDocument/2006/relationships/image" Target="../media/image11.png"/><Relationship Id="rId19" Type="http://schemas.openxmlformats.org/officeDocument/2006/relationships/customXml" Target="../ink/ink7.xml"/><Relationship Id="rId4" Type="http://schemas.openxmlformats.org/officeDocument/2006/relationships/image" Target="../media/image2.png"/><Relationship Id="rId9" Type="http://schemas.openxmlformats.org/officeDocument/2006/relationships/customXml" Target="../ink/ink2.xml"/><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27432" y="1773873"/>
            <a:ext cx="6974700" cy="17554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Lesson 4</a:t>
            </a:r>
            <a:endParaRPr sz="5400" dirty="0">
              <a:solidFill>
                <a:schemeClr val="dk1"/>
              </a:solidFill>
            </a:endParaRPr>
          </a:p>
        </p:txBody>
      </p:sp>
      <p:grpSp>
        <p:nvGrpSpPr>
          <p:cNvPr id="1433" name="Google Shape;1433;p35"/>
          <p:cNvGrpSpPr/>
          <p:nvPr/>
        </p:nvGrpSpPr>
        <p:grpSpPr>
          <a:xfrm>
            <a:off x="1113957" y="3711578"/>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to name Variables</a:t>
            </a:r>
            <a:endParaRPr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131074"/>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3">
            <a:extLst>
              <a:ext uri="{FF2B5EF4-FFF2-40B4-BE49-F238E27FC236}">
                <a16:creationId xmlns:a16="http://schemas.microsoft.com/office/drawing/2014/main" id="{B21C6B6D-F260-3C6F-15E8-1D4AB86B4F2C}"/>
              </a:ext>
            </a:extLst>
          </p:cNvPr>
          <p:cNvGraphicFramePr>
            <a:graphicFrameLocks noGrp="1"/>
          </p:cNvGraphicFramePr>
          <p:nvPr>
            <p:extLst>
              <p:ext uri="{D42A27DB-BD31-4B8C-83A1-F6EECF244321}">
                <p14:modId xmlns:p14="http://schemas.microsoft.com/office/powerpoint/2010/main" val="865115747"/>
              </p:ext>
            </p:extLst>
          </p:nvPr>
        </p:nvGraphicFramePr>
        <p:xfrm>
          <a:off x="1325325" y="1324635"/>
          <a:ext cx="7047744" cy="2372360"/>
        </p:xfrm>
        <a:graphic>
          <a:graphicData uri="http://schemas.openxmlformats.org/drawingml/2006/table">
            <a:tbl>
              <a:tblPr firstRow="1" bandRow="1">
                <a:tableStyleId>{DC319F1A-6423-425B-9932-70777FE9DA56}</a:tableStyleId>
              </a:tblPr>
              <a:tblGrid>
                <a:gridCol w="2168152">
                  <a:extLst>
                    <a:ext uri="{9D8B030D-6E8A-4147-A177-3AD203B41FA5}">
                      <a16:colId xmlns:a16="http://schemas.microsoft.com/office/drawing/2014/main" val="978651622"/>
                    </a:ext>
                  </a:extLst>
                </a:gridCol>
                <a:gridCol w="4879592">
                  <a:extLst>
                    <a:ext uri="{9D8B030D-6E8A-4147-A177-3AD203B41FA5}">
                      <a16:colId xmlns:a16="http://schemas.microsoft.com/office/drawing/2014/main" val="38019592"/>
                    </a:ext>
                  </a:extLst>
                </a:gridCol>
              </a:tblGrid>
              <a:tr h="370840">
                <a:tc>
                  <a:txBody>
                    <a:bodyPr/>
                    <a:lstStyle/>
                    <a:p>
                      <a:r>
                        <a:rPr lang="en-US" b="1" dirty="0"/>
                        <a:t>Valid Variable Names</a:t>
                      </a:r>
                    </a:p>
                  </a:txBody>
                  <a:tcPr/>
                </a:tc>
                <a:tc>
                  <a:txBody>
                    <a:bodyPr/>
                    <a:lstStyle/>
                    <a:p>
                      <a:r>
                        <a:rPr lang="en-US" b="1" dirty="0"/>
                        <a:t>Invalid Variable Names</a:t>
                      </a:r>
                    </a:p>
                  </a:txBody>
                  <a:tcPr/>
                </a:tc>
                <a:extLst>
                  <a:ext uri="{0D108BD9-81ED-4DB2-BD59-A6C34878D82A}">
                    <a16:rowId xmlns:a16="http://schemas.microsoft.com/office/drawing/2014/main" val="2836108462"/>
                  </a:ext>
                </a:extLst>
              </a:tr>
              <a:tr h="370840">
                <a:tc>
                  <a:txBody>
                    <a:bodyPr/>
                    <a:lstStyle/>
                    <a:p>
                      <a:r>
                        <a:rPr lang="en-US" dirty="0"/>
                        <a:t>age = 25</a:t>
                      </a:r>
                    </a:p>
                  </a:txBody>
                  <a:tcPr/>
                </a:tc>
                <a:tc>
                  <a:txBody>
                    <a:bodyPr/>
                    <a:lstStyle/>
                    <a:p>
                      <a:r>
                        <a:rPr lang="en-US" dirty="0"/>
                        <a:t>1name = "John" → Starts with a number (invalid).</a:t>
                      </a:r>
                    </a:p>
                  </a:txBody>
                  <a:tcPr/>
                </a:tc>
                <a:extLst>
                  <a:ext uri="{0D108BD9-81ED-4DB2-BD59-A6C34878D82A}">
                    <a16:rowId xmlns:a16="http://schemas.microsoft.com/office/drawing/2014/main" val="3906721926"/>
                  </a:ext>
                </a:extLst>
              </a:tr>
              <a:tr h="370840">
                <a:tc>
                  <a:txBody>
                    <a:bodyPr/>
                    <a:lstStyle/>
                    <a:p>
                      <a:r>
                        <a:rPr lang="en-US" dirty="0"/>
                        <a:t>Name = "Alice"</a:t>
                      </a:r>
                    </a:p>
                  </a:txBody>
                  <a:tcPr/>
                </a:tc>
                <a:tc>
                  <a:txBody>
                    <a:bodyPr/>
                    <a:lstStyle/>
                    <a:p>
                      <a:r>
                        <a:rPr lang="en-US" dirty="0"/>
                        <a:t>first-name = "Sam" → Contains a hyphen (invalid character).</a:t>
                      </a:r>
                    </a:p>
                  </a:txBody>
                  <a:tcPr/>
                </a:tc>
                <a:extLst>
                  <a:ext uri="{0D108BD9-81ED-4DB2-BD59-A6C34878D82A}">
                    <a16:rowId xmlns:a16="http://schemas.microsoft.com/office/drawing/2014/main" val="3021247495"/>
                  </a:ext>
                </a:extLst>
              </a:tr>
              <a:tr h="370840">
                <a:tc>
                  <a:txBody>
                    <a:bodyPr/>
                    <a:lstStyle/>
                    <a:p>
                      <a:r>
                        <a:rPr lang="en-US" dirty="0"/>
                        <a:t>_height = 5.9</a:t>
                      </a:r>
                    </a:p>
                  </a:txBody>
                  <a:tcPr/>
                </a:tc>
                <a:tc>
                  <a:txBody>
                    <a:bodyPr/>
                    <a:lstStyle/>
                    <a:p>
                      <a:r>
                        <a:rPr lang="en-US" dirty="0" err="1"/>
                        <a:t>total%score</a:t>
                      </a:r>
                      <a:r>
                        <a:rPr lang="en-US" dirty="0"/>
                        <a:t> = 95 → Contains a special symbol % (invalid)</a:t>
                      </a:r>
                    </a:p>
                  </a:txBody>
                  <a:tcPr/>
                </a:tc>
                <a:extLst>
                  <a:ext uri="{0D108BD9-81ED-4DB2-BD59-A6C34878D82A}">
                    <a16:rowId xmlns:a16="http://schemas.microsoft.com/office/drawing/2014/main" val="3595031397"/>
                  </a:ext>
                </a:extLst>
              </a:tr>
              <a:tr h="370840">
                <a:tc>
                  <a:txBody>
                    <a:bodyPr/>
                    <a:lstStyle/>
                    <a:p>
                      <a:r>
                        <a:rPr lang="en-US" dirty="0"/>
                        <a:t>score_1 = 100</a:t>
                      </a:r>
                    </a:p>
                  </a:txBody>
                  <a:tcPr/>
                </a:tc>
                <a:tc>
                  <a:txBody>
                    <a:bodyPr/>
                    <a:lstStyle/>
                    <a:p>
                      <a:r>
                        <a:rPr lang="en-US" dirty="0"/>
                        <a:t>my score = 50 → Contains a space (invalid).</a:t>
                      </a:r>
                    </a:p>
                  </a:txBody>
                  <a:tcPr/>
                </a:tc>
                <a:extLst>
                  <a:ext uri="{0D108BD9-81ED-4DB2-BD59-A6C34878D82A}">
                    <a16:rowId xmlns:a16="http://schemas.microsoft.com/office/drawing/2014/main" val="4125096897"/>
                  </a:ext>
                </a:extLst>
              </a:tr>
              <a:tr h="370840">
                <a:tc>
                  <a:txBody>
                    <a:bodyPr/>
                    <a:lstStyle/>
                    <a:p>
                      <a:r>
                        <a:rPr lang="en-US" dirty="0" err="1"/>
                        <a:t>total_marks</a:t>
                      </a:r>
                      <a:r>
                        <a:rPr lang="en-US" dirty="0"/>
                        <a:t> = 85</a:t>
                      </a:r>
                    </a:p>
                  </a:txBody>
                  <a:tcPr/>
                </a:tc>
                <a:tc>
                  <a:txBody>
                    <a:bodyPr/>
                    <a:lstStyle/>
                    <a:p>
                      <a:r>
                        <a:rPr lang="en-US" dirty="0"/>
                        <a:t>$color </a:t>
                      </a:r>
                      <a:r>
                        <a:rPr lang="en-US" sz="1400" b="0" i="0" u="none" strike="noStrike" cap="none" dirty="0">
                          <a:solidFill>
                            <a:srgbClr val="000000"/>
                          </a:solidFill>
                          <a:effectLst/>
                          <a:latin typeface="Arial"/>
                          <a:ea typeface="Arial"/>
                          <a:cs typeface="Arial"/>
                          <a:sym typeface="Arial"/>
                        </a:rPr>
                        <a:t>=</a:t>
                      </a:r>
                      <a:r>
                        <a:rPr lang="en-US" dirty="0"/>
                        <a:t> </a:t>
                      </a:r>
                      <a:r>
                        <a:rPr lang="en-US" sz="1400" b="0" i="0" u="none" strike="noStrike" cap="none" dirty="0">
                          <a:solidFill>
                            <a:srgbClr val="000000"/>
                          </a:solidFill>
                          <a:effectLst/>
                          <a:latin typeface="Arial"/>
                          <a:ea typeface="Arial"/>
                          <a:cs typeface="Arial"/>
                          <a:sym typeface="Arial"/>
                        </a:rPr>
                        <a:t>"orange“ </a:t>
                      </a:r>
                      <a:r>
                        <a:rPr lang="en-US" sz="1400" b="0" i="0" u="none" strike="noStrike" cap="none" dirty="0">
                          <a:solidFill>
                            <a:srgbClr val="000000"/>
                          </a:solidFill>
                          <a:effectLst/>
                          <a:latin typeface="Arial"/>
                          <a:ea typeface="Arial"/>
                          <a:cs typeface="Arial"/>
                          <a:sym typeface="Wingdings" panose="05000000000000000000" pitchFamily="2" charset="2"/>
                        </a:rPr>
                        <a:t> special character in the </a:t>
                      </a:r>
                      <a:r>
                        <a:rPr lang="en-US" sz="1400" b="0" i="0" u="none" strike="noStrike" cap="none" dirty="0" err="1">
                          <a:solidFill>
                            <a:srgbClr val="000000"/>
                          </a:solidFill>
                          <a:effectLst/>
                          <a:latin typeface="Arial"/>
                          <a:ea typeface="Arial"/>
                          <a:cs typeface="Arial"/>
                          <a:sym typeface="Wingdings" panose="05000000000000000000" pitchFamily="2" charset="2"/>
                        </a:rPr>
                        <a:t>begining</a:t>
                      </a:r>
                      <a:endParaRPr lang="en-US" dirty="0"/>
                    </a:p>
                  </a:txBody>
                  <a:tcPr/>
                </a:tc>
                <a:extLst>
                  <a:ext uri="{0D108BD9-81ED-4DB2-BD59-A6C34878D82A}">
                    <a16:rowId xmlns:a16="http://schemas.microsoft.com/office/drawing/2014/main" val="1848554534"/>
                  </a:ext>
                </a:extLst>
              </a:tr>
            </a:tbl>
          </a:graphicData>
        </a:graphic>
      </p:graphicFrame>
    </p:spTree>
    <p:extLst>
      <p:ext uri="{BB962C8B-B14F-4D97-AF65-F5344CB8AC3E}">
        <p14:creationId xmlns:p14="http://schemas.microsoft.com/office/powerpoint/2010/main" val="57118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2926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Scope of Variables</a:t>
            </a:r>
            <a:endParaRPr dirty="0"/>
          </a:p>
        </p:txBody>
      </p:sp>
      <p:sp>
        <p:nvSpPr>
          <p:cNvPr id="7" name="Google Shape;1639;p41">
            <a:extLst>
              <a:ext uri="{FF2B5EF4-FFF2-40B4-BE49-F238E27FC236}">
                <a16:creationId xmlns:a16="http://schemas.microsoft.com/office/drawing/2014/main" id="{5BE314D4-FBD5-1BDE-501D-CA313946DC4E}"/>
              </a:ext>
            </a:extLst>
          </p:cNvPr>
          <p:cNvSpPr txBox="1">
            <a:spLocks/>
          </p:cNvSpPr>
          <p:nvPr/>
        </p:nvSpPr>
        <p:spPr>
          <a:xfrm>
            <a:off x="537709" y="1970343"/>
            <a:ext cx="7347032"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1200" b="1" dirty="0"/>
              <a:t>Global Variable</a:t>
            </a:r>
            <a:r>
              <a:rPr lang="en-US" sz="1200" dirty="0"/>
              <a:t>: </a:t>
            </a:r>
            <a:r>
              <a:rPr lang="en-US" sz="1200" b="0" dirty="0"/>
              <a:t>A variable that is defined outside of a function and can be accessed from anywhere in the code, including inside functions.</a:t>
            </a:r>
          </a:p>
          <a:p>
            <a:pPr marL="0" indent="0"/>
            <a:endParaRPr lang="en-US" sz="1200" b="1" dirty="0"/>
          </a:p>
          <a:p>
            <a:pPr marL="0" indent="0"/>
            <a:r>
              <a:rPr lang="en-US" sz="1200" b="1" dirty="0"/>
              <a:t>Local Variable</a:t>
            </a:r>
            <a:r>
              <a:rPr lang="en-US" sz="1200" dirty="0"/>
              <a:t>: </a:t>
            </a:r>
            <a:r>
              <a:rPr lang="en-US" sz="1200" b="0" dirty="0"/>
              <a:t>A variable that is defined inside a function and can only be accessed within that function. It is not available outside the function.</a:t>
            </a:r>
            <a:endParaRPr lang="en-US" sz="14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2926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Scope of Variables</a:t>
            </a:r>
            <a:endParaRPr dirty="0"/>
          </a:p>
        </p:txBody>
      </p:sp>
      <p:pic>
        <p:nvPicPr>
          <p:cNvPr id="3" name="Picture 2">
            <a:extLst>
              <a:ext uri="{FF2B5EF4-FFF2-40B4-BE49-F238E27FC236}">
                <a16:creationId xmlns:a16="http://schemas.microsoft.com/office/drawing/2014/main" id="{6C214638-6455-E67B-935B-39C6DBF07921}"/>
              </a:ext>
            </a:extLst>
          </p:cNvPr>
          <p:cNvPicPr>
            <a:picLocks noChangeAspect="1"/>
          </p:cNvPicPr>
          <p:nvPr/>
        </p:nvPicPr>
        <p:blipFill>
          <a:blip r:embed="rId3"/>
          <a:stretch>
            <a:fillRect/>
          </a:stretch>
        </p:blipFill>
        <p:spPr>
          <a:xfrm>
            <a:off x="513932" y="1026266"/>
            <a:ext cx="5160037" cy="3372321"/>
          </a:xfrm>
          <a:prstGeom prst="rect">
            <a:avLst/>
          </a:prstGeom>
        </p:spPr>
      </p:pic>
      <p:pic>
        <p:nvPicPr>
          <p:cNvPr id="4" name="Picture 3">
            <a:extLst>
              <a:ext uri="{FF2B5EF4-FFF2-40B4-BE49-F238E27FC236}">
                <a16:creationId xmlns:a16="http://schemas.microsoft.com/office/drawing/2014/main" id="{01A9E70C-0EF4-A629-9C7F-FB59F2DB8473}"/>
              </a:ext>
            </a:extLst>
          </p:cNvPr>
          <p:cNvPicPr>
            <a:picLocks noChangeAspect="1"/>
          </p:cNvPicPr>
          <p:nvPr/>
        </p:nvPicPr>
        <p:blipFill>
          <a:blip r:embed="rId4"/>
          <a:stretch>
            <a:fillRect/>
          </a:stretch>
        </p:blipFill>
        <p:spPr>
          <a:xfrm>
            <a:off x="6173888" y="2288504"/>
            <a:ext cx="2048161" cy="847843"/>
          </a:xfrm>
          <a:prstGeom prst="rect">
            <a:avLst/>
          </a:prstGeom>
        </p:spPr>
      </p:pic>
      <p:sp>
        <p:nvSpPr>
          <p:cNvPr id="5" name="TextBox 4">
            <a:extLst>
              <a:ext uri="{FF2B5EF4-FFF2-40B4-BE49-F238E27FC236}">
                <a16:creationId xmlns:a16="http://schemas.microsoft.com/office/drawing/2014/main" id="{34936DBB-EB44-4589-60E9-E0C9DD30908D}"/>
              </a:ext>
            </a:extLst>
          </p:cNvPr>
          <p:cNvSpPr txBox="1"/>
          <p:nvPr/>
        </p:nvSpPr>
        <p:spPr>
          <a:xfrm>
            <a:off x="6482862" y="1336431"/>
            <a:ext cx="1617784" cy="307777"/>
          </a:xfrm>
          <a:prstGeom prst="rect">
            <a:avLst/>
          </a:prstGeom>
          <a:noFill/>
        </p:spPr>
        <p:txBody>
          <a:bodyPr wrap="square" rtlCol="0">
            <a:spAutoFit/>
          </a:bodyPr>
          <a:lstStyle/>
          <a:p>
            <a:r>
              <a:rPr lang="en-US" dirty="0"/>
              <a:t>Correct Example</a:t>
            </a:r>
          </a:p>
        </p:txBody>
      </p:sp>
    </p:spTree>
    <p:extLst>
      <p:ext uri="{BB962C8B-B14F-4D97-AF65-F5344CB8AC3E}">
        <p14:creationId xmlns:p14="http://schemas.microsoft.com/office/powerpoint/2010/main" val="175351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2926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Scope of Variables</a:t>
            </a:r>
            <a:endParaRPr dirty="0"/>
          </a:p>
        </p:txBody>
      </p:sp>
      <p:sp>
        <p:nvSpPr>
          <p:cNvPr id="5" name="TextBox 4">
            <a:extLst>
              <a:ext uri="{FF2B5EF4-FFF2-40B4-BE49-F238E27FC236}">
                <a16:creationId xmlns:a16="http://schemas.microsoft.com/office/drawing/2014/main" id="{34936DBB-EB44-4589-60E9-E0C9DD30908D}"/>
              </a:ext>
            </a:extLst>
          </p:cNvPr>
          <p:cNvSpPr txBox="1"/>
          <p:nvPr/>
        </p:nvSpPr>
        <p:spPr>
          <a:xfrm>
            <a:off x="6482862" y="1336431"/>
            <a:ext cx="1617784" cy="307777"/>
          </a:xfrm>
          <a:prstGeom prst="rect">
            <a:avLst/>
          </a:prstGeom>
          <a:noFill/>
        </p:spPr>
        <p:txBody>
          <a:bodyPr wrap="square" rtlCol="0">
            <a:spAutoFit/>
          </a:bodyPr>
          <a:lstStyle/>
          <a:p>
            <a:r>
              <a:rPr lang="en-US" dirty="0"/>
              <a:t>Incorrect Example</a:t>
            </a:r>
          </a:p>
        </p:txBody>
      </p:sp>
      <p:pic>
        <p:nvPicPr>
          <p:cNvPr id="6" name="Picture 5">
            <a:extLst>
              <a:ext uri="{FF2B5EF4-FFF2-40B4-BE49-F238E27FC236}">
                <a16:creationId xmlns:a16="http://schemas.microsoft.com/office/drawing/2014/main" id="{25D4926E-EC6B-82DC-5C3C-B52A0657CB83}"/>
              </a:ext>
            </a:extLst>
          </p:cNvPr>
          <p:cNvPicPr>
            <a:picLocks noChangeAspect="1"/>
          </p:cNvPicPr>
          <p:nvPr/>
        </p:nvPicPr>
        <p:blipFill>
          <a:blip r:embed="rId3"/>
          <a:stretch>
            <a:fillRect/>
          </a:stretch>
        </p:blipFill>
        <p:spPr>
          <a:xfrm>
            <a:off x="432589" y="1026266"/>
            <a:ext cx="5452395" cy="3372321"/>
          </a:xfrm>
          <a:prstGeom prst="rect">
            <a:avLst/>
          </a:prstGeom>
        </p:spPr>
      </p:pic>
      <p:pic>
        <p:nvPicPr>
          <p:cNvPr id="8" name="Picture 7">
            <a:extLst>
              <a:ext uri="{FF2B5EF4-FFF2-40B4-BE49-F238E27FC236}">
                <a16:creationId xmlns:a16="http://schemas.microsoft.com/office/drawing/2014/main" id="{7019A9D0-0222-A716-5587-ADE516B9B8E7}"/>
              </a:ext>
            </a:extLst>
          </p:cNvPr>
          <p:cNvPicPr>
            <a:picLocks noChangeAspect="1"/>
          </p:cNvPicPr>
          <p:nvPr/>
        </p:nvPicPr>
        <p:blipFill>
          <a:blip r:embed="rId4"/>
          <a:stretch>
            <a:fillRect/>
          </a:stretch>
        </p:blipFill>
        <p:spPr>
          <a:xfrm>
            <a:off x="5943599" y="2433835"/>
            <a:ext cx="5177192" cy="1403594"/>
          </a:xfrm>
          <a:prstGeom prst="rect">
            <a:avLst/>
          </a:prstGeom>
        </p:spPr>
      </p:pic>
    </p:spTree>
    <p:extLst>
      <p:ext uri="{BB962C8B-B14F-4D97-AF65-F5344CB8AC3E}">
        <p14:creationId xmlns:p14="http://schemas.microsoft.com/office/powerpoint/2010/main" val="352140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Comments</a:t>
            </a:r>
            <a:endParaRPr dirty="0"/>
          </a:p>
        </p:txBody>
      </p:sp>
      <p:sp>
        <p:nvSpPr>
          <p:cNvPr id="1469" name="Google Shape;1469;p37"/>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Single and multi line</a:t>
            </a:r>
            <a:endParaRPr dirty="0"/>
          </a:p>
        </p:txBody>
      </p:sp>
      <p:sp>
        <p:nvSpPr>
          <p:cNvPr id="1470" name="Google Shape;1470;p37"/>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a:t>
            </a:r>
            <a:endParaRPr dirty="0"/>
          </a:p>
        </p:txBody>
      </p:sp>
      <p:sp>
        <p:nvSpPr>
          <p:cNvPr id="1471" name="Google Shape;1471;p37"/>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rules</a:t>
            </a:r>
            <a:endParaRPr dirty="0"/>
          </a:p>
        </p:txBody>
      </p:sp>
      <p:sp>
        <p:nvSpPr>
          <p:cNvPr id="1472" name="Google Shape;1472;p37"/>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Local and Global variables</a:t>
            </a:r>
            <a:endParaRPr dirty="0"/>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xfrm>
            <a:off x="4366698"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477" name="Google Shape;1477;p37"/>
          <p:cNvSpPr txBox="1">
            <a:spLocks noGrp="1"/>
          </p:cNvSpPr>
          <p:nvPr>
            <p:ph type="subTitle" idx="13"/>
          </p:nvPr>
        </p:nvSpPr>
        <p:spPr>
          <a:xfrm>
            <a:off x="4366697" y="1918675"/>
            <a:ext cx="4057299"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Variable</a:t>
            </a:r>
            <a:endParaRPr dirty="0"/>
          </a:p>
        </p:txBody>
      </p:sp>
      <p:sp>
        <p:nvSpPr>
          <p:cNvPr id="1478" name="Google Shape;1478;p37"/>
          <p:cNvSpPr txBox="1">
            <a:spLocks noGrp="1"/>
          </p:cNvSpPr>
          <p:nvPr>
            <p:ph type="subTitle" idx="14"/>
          </p:nvPr>
        </p:nvSpPr>
        <p:spPr>
          <a:xfrm>
            <a:off x="720000" y="3614801"/>
            <a:ext cx="38520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Variable name convention</a:t>
            </a:r>
            <a:endParaRPr sz="1800" dirty="0"/>
          </a:p>
        </p:txBody>
      </p:sp>
      <p:sp>
        <p:nvSpPr>
          <p:cNvPr id="1479" name="Google Shape;1479;p37"/>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Scope of Variable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Comments</a:t>
            </a:r>
            <a:endParaRPr dirty="0"/>
          </a:p>
        </p:txBody>
      </p:sp>
      <p:sp>
        <p:nvSpPr>
          <p:cNvPr id="1623" name="Google Shape;1623;p40"/>
          <p:cNvSpPr txBox="1">
            <a:spLocks noGrp="1"/>
          </p:cNvSpPr>
          <p:nvPr>
            <p:ph type="subTitle" idx="1"/>
          </p:nvPr>
        </p:nvSpPr>
        <p:spPr>
          <a:xfrm>
            <a:off x="690156" y="1004149"/>
            <a:ext cx="6691200" cy="2111040"/>
          </a:xfrm>
          <a:prstGeom prst="rect">
            <a:avLst/>
          </a:prstGeom>
        </p:spPr>
        <p:txBody>
          <a:bodyPr spcFirstLastPara="1" wrap="square" lIns="91425" tIns="91425" rIns="91425" bIns="91425" anchor="ctr" anchorCtr="0">
            <a:noAutofit/>
          </a:bodyPr>
          <a:lstStyle/>
          <a:p>
            <a:pPr marL="0" indent="0"/>
            <a:r>
              <a:rPr lang="en-US" sz="1400" dirty="0"/>
              <a:t>A </a:t>
            </a:r>
            <a:r>
              <a:rPr lang="en-US" sz="1400" b="1" dirty="0"/>
              <a:t>comment</a:t>
            </a:r>
            <a:r>
              <a:rPr lang="en-US" sz="1400" dirty="0"/>
              <a:t> is a part of the coding file that the programmer does not want to execute, rather the programmer uses it to either explain a block of code or to avoid the execution of a specific part of code while testing.</a:t>
            </a:r>
          </a:p>
          <a:p>
            <a:pPr marL="0" indent="0"/>
            <a:r>
              <a:rPr lang="en-US" sz="1400" b="1" dirty="0"/>
              <a:t>Main Types:</a:t>
            </a:r>
          </a:p>
          <a:p>
            <a:pPr marL="0" indent="0"/>
            <a:r>
              <a:rPr lang="en-US" sz="1400" dirty="0"/>
              <a:t>There are two types of comments</a:t>
            </a:r>
          </a:p>
          <a:p>
            <a:pPr marL="0" indent="0"/>
            <a:r>
              <a:rPr lang="en-US" sz="1400" dirty="0"/>
              <a:t>1. Single line comment</a:t>
            </a:r>
          </a:p>
          <a:p>
            <a:pPr marL="0" indent="0"/>
            <a:r>
              <a:rPr lang="en-US" sz="1400" dirty="0"/>
              <a:t>2. Multiple line comment</a:t>
            </a:r>
            <a:endParaRPr sz="1400"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Comments</a:t>
            </a:r>
            <a:endParaRPr dirty="0"/>
          </a:p>
        </p:txBody>
      </p:sp>
      <p:sp>
        <p:nvSpPr>
          <p:cNvPr id="1623" name="Google Shape;1623;p40"/>
          <p:cNvSpPr txBox="1">
            <a:spLocks noGrp="1"/>
          </p:cNvSpPr>
          <p:nvPr>
            <p:ph type="subTitle" idx="1"/>
          </p:nvPr>
        </p:nvSpPr>
        <p:spPr>
          <a:xfrm>
            <a:off x="690156" y="1004149"/>
            <a:ext cx="6691200" cy="1666476"/>
          </a:xfrm>
          <a:prstGeom prst="rect">
            <a:avLst/>
          </a:prstGeom>
        </p:spPr>
        <p:txBody>
          <a:bodyPr spcFirstLastPara="1" wrap="square" lIns="91425" tIns="91425" rIns="91425" bIns="91425" anchor="ctr" anchorCtr="0">
            <a:noAutofit/>
          </a:bodyPr>
          <a:lstStyle/>
          <a:p>
            <a:pPr marL="0" indent="0"/>
            <a:r>
              <a:rPr lang="en-US" sz="1400" b="1" dirty="0"/>
              <a:t>Single line comment: </a:t>
            </a:r>
            <a:r>
              <a:rPr lang="en-US" sz="1400" dirty="0"/>
              <a:t>when the statement you want to hide from display is single line. For example: Explaining in one line about the functionality of  block of code.</a:t>
            </a:r>
          </a:p>
          <a:p>
            <a:pPr marL="0" indent="0"/>
            <a:r>
              <a:rPr lang="en-US" sz="1400" b="1" dirty="0"/>
              <a:t>Representation: </a:t>
            </a:r>
            <a:r>
              <a:rPr lang="en-US" sz="1400" dirty="0"/>
              <a:t>It starts with #</a:t>
            </a:r>
          </a:p>
          <a:p>
            <a:pPr marL="0" indent="0"/>
            <a:r>
              <a:rPr lang="en-US" sz="1400" b="1" dirty="0"/>
              <a:t>Example:  </a:t>
            </a:r>
            <a:r>
              <a:rPr lang="en-US" sz="1400" b="1" dirty="0" err="1"/>
              <a:t>huna</a:t>
            </a:r>
            <a:r>
              <a:rPr lang="en-US" sz="1400" b="1" dirty="0"/>
              <a:t> is the only output </a:t>
            </a:r>
          </a:p>
          <a:p>
            <a:pPr marL="0" indent="0"/>
            <a:endParaRPr lang="en-US" sz="1400" b="1" dirty="0"/>
          </a:p>
          <a:p>
            <a:pPr marL="0" indent="0"/>
            <a:endParaRPr lang="en-US" sz="1400" b="1"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2B9EF7F-A993-66B6-AEA3-EF99D2BFC8C4}"/>
              </a:ext>
            </a:extLst>
          </p:cNvPr>
          <p:cNvPicPr>
            <a:picLocks noChangeAspect="1"/>
          </p:cNvPicPr>
          <p:nvPr/>
        </p:nvPicPr>
        <p:blipFill>
          <a:blip r:embed="rId5"/>
          <a:stretch>
            <a:fillRect/>
          </a:stretch>
        </p:blipFill>
        <p:spPr>
          <a:xfrm>
            <a:off x="1393828" y="2361910"/>
            <a:ext cx="3398773" cy="804540"/>
          </a:xfrm>
          <a:prstGeom prst="rect">
            <a:avLst/>
          </a:prstGeom>
        </p:spPr>
      </p:pic>
    </p:spTree>
    <p:extLst>
      <p:ext uri="{BB962C8B-B14F-4D97-AF65-F5344CB8AC3E}">
        <p14:creationId xmlns:p14="http://schemas.microsoft.com/office/powerpoint/2010/main" val="317682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Comments</a:t>
            </a:r>
            <a:endParaRPr dirty="0"/>
          </a:p>
        </p:txBody>
      </p:sp>
      <p:sp>
        <p:nvSpPr>
          <p:cNvPr id="1623" name="Google Shape;1623;p40"/>
          <p:cNvSpPr txBox="1">
            <a:spLocks noGrp="1"/>
          </p:cNvSpPr>
          <p:nvPr>
            <p:ph type="subTitle" idx="1"/>
          </p:nvPr>
        </p:nvSpPr>
        <p:spPr>
          <a:xfrm>
            <a:off x="690156" y="1004149"/>
            <a:ext cx="6691200" cy="1666476"/>
          </a:xfrm>
          <a:prstGeom prst="rect">
            <a:avLst/>
          </a:prstGeom>
        </p:spPr>
        <p:txBody>
          <a:bodyPr spcFirstLastPara="1" wrap="square" lIns="91425" tIns="91425" rIns="91425" bIns="91425" anchor="ctr" anchorCtr="0">
            <a:noAutofit/>
          </a:bodyPr>
          <a:lstStyle/>
          <a:p>
            <a:pPr marL="0" indent="0"/>
            <a:r>
              <a:rPr lang="en-US" sz="1400" b="1" dirty="0"/>
              <a:t>Multi-line comment: </a:t>
            </a:r>
            <a:r>
              <a:rPr lang="en-US" sz="1400" dirty="0"/>
              <a:t>when the statement you want to hide from display are multiple lines. For example: Explaining in paragraph about the whole  code.</a:t>
            </a:r>
          </a:p>
          <a:p>
            <a:pPr marL="0" indent="0"/>
            <a:r>
              <a:rPr lang="en-US" sz="1400" b="1" dirty="0"/>
              <a:t>Representation: </a:t>
            </a:r>
            <a:r>
              <a:rPr lang="en-US" sz="1400" dirty="0"/>
              <a:t>It starts with “”” and ends with “””</a:t>
            </a:r>
          </a:p>
          <a:p>
            <a:pPr marL="0" indent="0"/>
            <a:r>
              <a:rPr lang="en-US" sz="1400" b="1" dirty="0"/>
              <a:t>Example:  </a:t>
            </a:r>
          </a:p>
          <a:p>
            <a:pPr marL="0" indent="0"/>
            <a:endParaRPr lang="en-US" sz="1400" b="1"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2DA2BB4-6C04-6610-DAEE-17CED752EDD2}"/>
              </a:ext>
            </a:extLst>
          </p:cNvPr>
          <p:cNvPicPr>
            <a:picLocks noChangeAspect="1"/>
          </p:cNvPicPr>
          <p:nvPr/>
        </p:nvPicPr>
        <p:blipFill>
          <a:blip r:embed="rId5"/>
          <a:stretch>
            <a:fillRect/>
          </a:stretch>
        </p:blipFill>
        <p:spPr>
          <a:xfrm>
            <a:off x="1996144" y="2425170"/>
            <a:ext cx="4648849" cy="1562318"/>
          </a:xfrm>
          <a:prstGeom prst="rect">
            <a:avLst/>
          </a:prstGeom>
        </p:spPr>
      </p:pic>
    </p:spTree>
    <p:extLst>
      <p:ext uri="{BB962C8B-B14F-4D97-AF65-F5344CB8AC3E}">
        <p14:creationId xmlns:p14="http://schemas.microsoft.com/office/powerpoint/2010/main" val="321193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Comments</a:t>
            </a:r>
            <a:endParaRPr dirty="0"/>
          </a:p>
        </p:txBody>
      </p:sp>
      <p:sp>
        <p:nvSpPr>
          <p:cNvPr id="1623" name="Google Shape;1623;p40"/>
          <p:cNvSpPr txBox="1">
            <a:spLocks noGrp="1"/>
          </p:cNvSpPr>
          <p:nvPr>
            <p:ph type="subTitle" idx="1"/>
          </p:nvPr>
        </p:nvSpPr>
        <p:spPr>
          <a:xfrm>
            <a:off x="690156" y="1004149"/>
            <a:ext cx="6691200" cy="1666476"/>
          </a:xfrm>
          <a:prstGeom prst="rect">
            <a:avLst/>
          </a:prstGeom>
        </p:spPr>
        <p:txBody>
          <a:bodyPr spcFirstLastPara="1" wrap="square" lIns="91425" tIns="91425" rIns="91425" bIns="91425" anchor="ctr" anchorCtr="0">
            <a:noAutofit/>
          </a:bodyPr>
          <a:lstStyle/>
          <a:p>
            <a:pPr marL="0" indent="0"/>
            <a:r>
              <a:rPr lang="en-US" sz="1400" b="1" dirty="0"/>
              <a:t>Multi-line comment: </a:t>
            </a:r>
            <a:r>
              <a:rPr lang="en-US" sz="1400" dirty="0"/>
              <a:t>when the statement you want to hide from display are multiple lines. For example: Explaining in paragraph about the whole  code.</a:t>
            </a:r>
          </a:p>
          <a:p>
            <a:pPr marL="0" indent="0"/>
            <a:r>
              <a:rPr lang="en-US" sz="1400" b="1" dirty="0"/>
              <a:t>Representation: </a:t>
            </a:r>
            <a:r>
              <a:rPr lang="en-US" sz="1400" dirty="0"/>
              <a:t>It starts with “”” and ends with “””</a:t>
            </a:r>
          </a:p>
          <a:p>
            <a:pPr marL="0" indent="0"/>
            <a:r>
              <a:rPr lang="en-US" sz="1400" b="1" dirty="0"/>
              <a:t>Example:  Error in idle shell.</a:t>
            </a:r>
          </a:p>
          <a:p>
            <a:pPr marL="0" indent="0"/>
            <a:endParaRPr lang="en-US" sz="1400" b="1" dirty="0"/>
          </a:p>
          <a:p>
            <a:pPr marL="0" indent="0"/>
            <a:endParaRPr lang="en-US" sz="1400" b="1"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5A45C21-0233-42A8-A8E0-161BBE852BA4}"/>
              </a:ext>
            </a:extLst>
          </p:cNvPr>
          <p:cNvPicPr>
            <a:picLocks noChangeAspect="1"/>
          </p:cNvPicPr>
          <p:nvPr/>
        </p:nvPicPr>
        <p:blipFill>
          <a:blip r:embed="rId5"/>
          <a:stretch>
            <a:fillRect/>
          </a:stretch>
        </p:blipFill>
        <p:spPr>
          <a:xfrm>
            <a:off x="1098240" y="2380535"/>
            <a:ext cx="6430272" cy="2019582"/>
          </a:xfrm>
          <a:prstGeom prst="rect">
            <a:avLst/>
          </a:prstGeom>
        </p:spPr>
      </p:pic>
    </p:spTree>
    <p:extLst>
      <p:ext uri="{BB962C8B-B14F-4D97-AF65-F5344CB8AC3E}">
        <p14:creationId xmlns:p14="http://schemas.microsoft.com/office/powerpoint/2010/main" val="34981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Variables</a:t>
            </a:r>
            <a:endParaRPr dirty="0"/>
          </a:p>
        </p:txBody>
      </p:sp>
      <p:sp>
        <p:nvSpPr>
          <p:cNvPr id="1623" name="Google Shape;1623;p40"/>
          <p:cNvSpPr txBox="1">
            <a:spLocks noGrp="1"/>
          </p:cNvSpPr>
          <p:nvPr>
            <p:ph type="subTitle" idx="1"/>
          </p:nvPr>
        </p:nvSpPr>
        <p:spPr>
          <a:xfrm>
            <a:off x="690156" y="1049305"/>
            <a:ext cx="6691200" cy="1666476"/>
          </a:xfrm>
          <a:prstGeom prst="rect">
            <a:avLst/>
          </a:prstGeom>
        </p:spPr>
        <p:txBody>
          <a:bodyPr spcFirstLastPara="1" wrap="square" lIns="91425" tIns="91425" rIns="91425" bIns="91425" anchor="ctr" anchorCtr="0">
            <a:noAutofit/>
          </a:bodyPr>
          <a:lstStyle/>
          <a:p>
            <a:pPr marL="0" indent="0"/>
            <a:r>
              <a:rPr lang="en-US" sz="1400" b="1" dirty="0"/>
              <a:t>Variable: </a:t>
            </a:r>
            <a:r>
              <a:rPr lang="en-US" sz="1400" dirty="0"/>
              <a:t> It is just like box where we store things. In programming Box will be variables and things will be data stored in the memory of computer. Data must be stored in the memory before it is processed.</a:t>
            </a:r>
          </a:p>
          <a:p>
            <a:pPr marL="0" indent="0"/>
            <a:r>
              <a:rPr lang="en-US" sz="1400" dirty="0"/>
              <a:t>In </a:t>
            </a:r>
            <a:r>
              <a:rPr lang="en-US" sz="1400" b="1" dirty="0"/>
              <a:t>programming, a variable </a:t>
            </a:r>
            <a:r>
              <a:rPr lang="en-US" sz="1400" dirty="0"/>
              <a:t>is a value that can change, depending on conditions or on information passed to the program.</a:t>
            </a:r>
          </a:p>
          <a:p>
            <a:pPr marL="0" indent="0"/>
            <a:r>
              <a:rPr lang="en-US" sz="1400" b="1" dirty="0"/>
              <a:t>Example:  </a:t>
            </a:r>
          </a:p>
          <a:p>
            <a:pPr marL="0" indent="0"/>
            <a:endParaRPr lang="en-US" sz="1400" b="1"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43FF7D-D8A0-5088-EDE2-8BBEE63AEBBE}"/>
              </a:ext>
            </a:extLst>
          </p:cNvPr>
          <p:cNvPicPr>
            <a:picLocks noChangeAspect="1"/>
          </p:cNvPicPr>
          <p:nvPr/>
        </p:nvPicPr>
        <p:blipFill>
          <a:blip r:embed="rId5"/>
          <a:stretch>
            <a:fillRect/>
          </a:stretch>
        </p:blipFill>
        <p:spPr>
          <a:xfrm>
            <a:off x="1213997" y="2680851"/>
            <a:ext cx="2181529" cy="1581371"/>
          </a:xfrm>
          <a:prstGeom prst="rect">
            <a:avLst/>
          </a:prstGeom>
        </p:spPr>
      </p:pic>
      <p:pic>
        <p:nvPicPr>
          <p:cNvPr id="6" name="Picture 5">
            <a:extLst>
              <a:ext uri="{FF2B5EF4-FFF2-40B4-BE49-F238E27FC236}">
                <a16:creationId xmlns:a16="http://schemas.microsoft.com/office/drawing/2014/main" id="{C0167450-D57F-4F01-EBC9-F34FBF1C52D0}"/>
              </a:ext>
            </a:extLst>
          </p:cNvPr>
          <p:cNvPicPr>
            <a:picLocks noChangeAspect="1"/>
          </p:cNvPicPr>
          <p:nvPr/>
        </p:nvPicPr>
        <p:blipFill>
          <a:blip r:embed="rId6"/>
          <a:stretch>
            <a:fillRect/>
          </a:stretch>
        </p:blipFill>
        <p:spPr>
          <a:xfrm>
            <a:off x="4726687" y="2674679"/>
            <a:ext cx="1865862" cy="826490"/>
          </a:xfrm>
          <a:prstGeom prst="rect">
            <a:avLst/>
          </a:prstGeom>
        </p:spPr>
      </p:pic>
    </p:spTree>
    <p:extLst>
      <p:ext uri="{BB962C8B-B14F-4D97-AF65-F5344CB8AC3E}">
        <p14:creationId xmlns:p14="http://schemas.microsoft.com/office/powerpoint/2010/main" val="70533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Variables</a:t>
            </a:r>
            <a:endParaRPr dirty="0"/>
          </a:p>
        </p:txBody>
      </p:sp>
      <p:sp>
        <p:nvSpPr>
          <p:cNvPr id="1623" name="Google Shape;1623;p40"/>
          <p:cNvSpPr txBox="1">
            <a:spLocks noGrp="1"/>
          </p:cNvSpPr>
          <p:nvPr>
            <p:ph type="subTitle" idx="1"/>
          </p:nvPr>
        </p:nvSpPr>
        <p:spPr>
          <a:xfrm>
            <a:off x="690156" y="1004149"/>
            <a:ext cx="6691200" cy="1666476"/>
          </a:xfrm>
          <a:prstGeom prst="rect">
            <a:avLst/>
          </a:prstGeom>
        </p:spPr>
        <p:txBody>
          <a:bodyPr spcFirstLastPara="1" wrap="square" lIns="91425" tIns="91425" rIns="91425" bIns="91425" anchor="ctr" anchorCtr="0">
            <a:noAutofit/>
          </a:bodyPr>
          <a:lstStyle/>
          <a:p>
            <a:pPr marL="0" indent="0"/>
            <a:r>
              <a:rPr lang="en-US" sz="1400" dirty="0"/>
              <a:t>In python, the programmer does not need to declare the variable type explicitly, we just need to assign the value to the variable.</a:t>
            </a:r>
          </a:p>
          <a:p>
            <a:pPr marL="0" indent="0"/>
            <a:r>
              <a:rPr lang="en-US" sz="1400" dirty="0"/>
              <a:t>In </a:t>
            </a:r>
            <a:r>
              <a:rPr lang="en-US" sz="1400" b="1" dirty="0"/>
              <a:t>programming, a variable </a:t>
            </a:r>
            <a:r>
              <a:rPr lang="en-US" sz="1400" dirty="0"/>
              <a:t>is a value that can change, depending on conditions or on information passed to the program.</a:t>
            </a:r>
          </a:p>
          <a:p>
            <a:pPr marL="0" indent="0"/>
            <a:r>
              <a:rPr lang="en-US" sz="1400" b="1" dirty="0"/>
              <a:t>Example:  </a:t>
            </a:r>
          </a:p>
          <a:p>
            <a:pPr marL="0" indent="0"/>
            <a:endParaRPr lang="en-US" sz="1400" b="1"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7641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48F9990-E4D4-C8FC-0C86-A3A6CBB08AD7}"/>
              </a:ext>
            </a:extLst>
          </p:cNvPr>
          <p:cNvPicPr>
            <a:picLocks noChangeAspect="1"/>
          </p:cNvPicPr>
          <p:nvPr/>
        </p:nvPicPr>
        <p:blipFill>
          <a:blip r:embed="rId5"/>
          <a:stretch>
            <a:fillRect/>
          </a:stretch>
        </p:blipFill>
        <p:spPr>
          <a:xfrm>
            <a:off x="1178931" y="2426677"/>
            <a:ext cx="2009257" cy="1753937"/>
          </a:xfrm>
          <a:prstGeom prst="rect">
            <a:avLst/>
          </a:prstGeom>
        </p:spPr>
      </p:pic>
      <p:pic>
        <p:nvPicPr>
          <p:cNvPr id="7" name="Picture 6">
            <a:extLst>
              <a:ext uri="{FF2B5EF4-FFF2-40B4-BE49-F238E27FC236}">
                <a16:creationId xmlns:a16="http://schemas.microsoft.com/office/drawing/2014/main" id="{D07B248A-5BE8-F4F9-5983-A33EB075FC07}"/>
              </a:ext>
            </a:extLst>
          </p:cNvPr>
          <p:cNvPicPr>
            <a:picLocks noChangeAspect="1"/>
          </p:cNvPicPr>
          <p:nvPr/>
        </p:nvPicPr>
        <p:blipFill>
          <a:blip r:embed="rId6"/>
          <a:stretch>
            <a:fillRect/>
          </a:stretch>
        </p:blipFill>
        <p:spPr>
          <a:xfrm>
            <a:off x="4505803" y="2382538"/>
            <a:ext cx="2495898" cy="1028844"/>
          </a:xfrm>
          <a:prstGeom prst="rect">
            <a:avLst/>
          </a:prstGeom>
        </p:spPr>
      </p:pic>
      <p:grpSp>
        <p:nvGrpSpPr>
          <p:cNvPr id="10" name="Group 9">
            <a:extLst>
              <a:ext uri="{FF2B5EF4-FFF2-40B4-BE49-F238E27FC236}">
                <a16:creationId xmlns:a16="http://schemas.microsoft.com/office/drawing/2014/main" id="{6EC1C27A-0F31-C85B-681F-0DBC62C7836C}"/>
              </a:ext>
            </a:extLst>
          </p:cNvPr>
          <p:cNvGrpSpPr/>
          <p:nvPr/>
        </p:nvGrpSpPr>
        <p:grpSpPr>
          <a:xfrm>
            <a:off x="7175156" y="2408036"/>
            <a:ext cx="537480" cy="200880"/>
            <a:chOff x="7175156" y="2408036"/>
            <a:chExt cx="537480" cy="20088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CE97BDB-F6E2-803B-96CE-9C407D9F6423}"/>
                    </a:ext>
                  </a:extLst>
                </p14:cNvPr>
                <p14:cNvContentPartPr/>
                <p14:nvPr/>
              </p14:nvContentPartPr>
              <p14:xfrm>
                <a:off x="7175156" y="2505956"/>
                <a:ext cx="116640" cy="102960"/>
              </p14:xfrm>
            </p:contentPart>
          </mc:Choice>
          <mc:Fallback xmlns="">
            <p:pic>
              <p:nvPicPr>
                <p:cNvPr id="8" name="Ink 7">
                  <a:extLst>
                    <a:ext uri="{FF2B5EF4-FFF2-40B4-BE49-F238E27FC236}">
                      <a16:creationId xmlns:a16="http://schemas.microsoft.com/office/drawing/2014/main" id="{1CE97BDB-F6E2-803B-96CE-9C407D9F6423}"/>
                    </a:ext>
                  </a:extLst>
                </p:cNvPr>
                <p:cNvPicPr/>
                <p:nvPr/>
              </p:nvPicPr>
              <p:blipFill>
                <a:blip r:embed="rId8"/>
                <a:stretch>
                  <a:fillRect/>
                </a:stretch>
              </p:blipFill>
              <p:spPr>
                <a:xfrm>
                  <a:off x="7166156" y="2496956"/>
                  <a:ext cx="1342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ADE0578-8C88-F838-C2D8-09F9990222B5}"/>
                    </a:ext>
                  </a:extLst>
                </p14:cNvPr>
                <p14:cNvContentPartPr/>
                <p14:nvPr/>
              </p14:nvContentPartPr>
              <p14:xfrm>
                <a:off x="7190636" y="2408036"/>
                <a:ext cx="522000" cy="200160"/>
              </p14:xfrm>
            </p:contentPart>
          </mc:Choice>
          <mc:Fallback xmlns="">
            <p:pic>
              <p:nvPicPr>
                <p:cNvPr id="9" name="Ink 8">
                  <a:extLst>
                    <a:ext uri="{FF2B5EF4-FFF2-40B4-BE49-F238E27FC236}">
                      <a16:creationId xmlns:a16="http://schemas.microsoft.com/office/drawing/2014/main" id="{BADE0578-8C88-F838-C2D8-09F9990222B5}"/>
                    </a:ext>
                  </a:extLst>
                </p:cNvPr>
                <p:cNvPicPr/>
                <p:nvPr/>
              </p:nvPicPr>
              <p:blipFill>
                <a:blip r:embed="rId10"/>
                <a:stretch>
                  <a:fillRect/>
                </a:stretch>
              </p:blipFill>
              <p:spPr>
                <a:xfrm>
                  <a:off x="7181996" y="2399036"/>
                  <a:ext cx="539640" cy="217800"/>
                </a:xfrm>
                <a:prstGeom prst="rect">
                  <a:avLst/>
                </a:prstGeom>
              </p:spPr>
            </p:pic>
          </mc:Fallback>
        </mc:AlternateContent>
      </p:grpSp>
      <p:grpSp>
        <p:nvGrpSpPr>
          <p:cNvPr id="18" name="Group 17">
            <a:extLst>
              <a:ext uri="{FF2B5EF4-FFF2-40B4-BE49-F238E27FC236}">
                <a16:creationId xmlns:a16="http://schemas.microsoft.com/office/drawing/2014/main" id="{F76766E4-84EB-0157-9292-E82A2FA4CBD8}"/>
              </a:ext>
            </a:extLst>
          </p:cNvPr>
          <p:cNvGrpSpPr/>
          <p:nvPr/>
        </p:nvGrpSpPr>
        <p:grpSpPr>
          <a:xfrm>
            <a:off x="7809836" y="1929956"/>
            <a:ext cx="626760" cy="477000"/>
            <a:chOff x="7809836" y="1929956"/>
            <a:chExt cx="626760" cy="477000"/>
          </a:xfrm>
        </p:grpSpPr>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C887413-7F77-E77F-AD17-E63D696E328E}"/>
                    </a:ext>
                  </a:extLst>
                </p14:cNvPr>
                <p14:cNvContentPartPr/>
                <p14:nvPr/>
              </p14:nvContentPartPr>
              <p14:xfrm>
                <a:off x="7809836" y="2246396"/>
                <a:ext cx="177120" cy="160560"/>
              </p14:xfrm>
            </p:contentPart>
          </mc:Choice>
          <mc:Fallback xmlns="">
            <p:pic>
              <p:nvPicPr>
                <p:cNvPr id="13" name="Ink 12">
                  <a:extLst>
                    <a:ext uri="{FF2B5EF4-FFF2-40B4-BE49-F238E27FC236}">
                      <a16:creationId xmlns:a16="http://schemas.microsoft.com/office/drawing/2014/main" id="{7C887413-7F77-E77F-AD17-E63D696E328E}"/>
                    </a:ext>
                  </a:extLst>
                </p:cNvPr>
                <p:cNvPicPr/>
                <p:nvPr/>
              </p:nvPicPr>
              <p:blipFill>
                <a:blip r:embed="rId12"/>
                <a:stretch>
                  <a:fillRect/>
                </a:stretch>
              </p:blipFill>
              <p:spPr>
                <a:xfrm>
                  <a:off x="7801196" y="2237396"/>
                  <a:ext cx="194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700048D7-A796-E5FA-EAFE-722CBE384BA2}"/>
                    </a:ext>
                  </a:extLst>
                </p14:cNvPr>
                <p14:cNvContentPartPr/>
                <p14:nvPr/>
              </p14:nvContentPartPr>
              <p14:xfrm>
                <a:off x="8003516" y="2151716"/>
                <a:ext cx="175320" cy="83520"/>
              </p14:xfrm>
            </p:contentPart>
          </mc:Choice>
          <mc:Fallback xmlns="">
            <p:pic>
              <p:nvPicPr>
                <p:cNvPr id="14" name="Ink 13">
                  <a:extLst>
                    <a:ext uri="{FF2B5EF4-FFF2-40B4-BE49-F238E27FC236}">
                      <a16:creationId xmlns:a16="http://schemas.microsoft.com/office/drawing/2014/main" id="{700048D7-A796-E5FA-EAFE-722CBE384BA2}"/>
                    </a:ext>
                  </a:extLst>
                </p:cNvPr>
                <p:cNvPicPr/>
                <p:nvPr/>
              </p:nvPicPr>
              <p:blipFill>
                <a:blip r:embed="rId14"/>
                <a:stretch>
                  <a:fillRect/>
                </a:stretch>
              </p:blipFill>
              <p:spPr>
                <a:xfrm>
                  <a:off x="7994876" y="2143076"/>
                  <a:ext cx="192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6CDEB96F-B251-D314-4BFE-2A4119986920}"/>
                    </a:ext>
                  </a:extLst>
                </p14:cNvPr>
                <p14:cNvContentPartPr/>
                <p14:nvPr/>
              </p14:nvContentPartPr>
              <p14:xfrm>
                <a:off x="8060036" y="2099516"/>
                <a:ext cx="98640" cy="194760"/>
              </p14:xfrm>
            </p:contentPart>
          </mc:Choice>
          <mc:Fallback xmlns="">
            <p:pic>
              <p:nvPicPr>
                <p:cNvPr id="15" name="Ink 14">
                  <a:extLst>
                    <a:ext uri="{FF2B5EF4-FFF2-40B4-BE49-F238E27FC236}">
                      <a16:creationId xmlns:a16="http://schemas.microsoft.com/office/drawing/2014/main" id="{6CDEB96F-B251-D314-4BFE-2A4119986920}"/>
                    </a:ext>
                  </a:extLst>
                </p:cNvPr>
                <p:cNvPicPr/>
                <p:nvPr/>
              </p:nvPicPr>
              <p:blipFill>
                <a:blip r:embed="rId16"/>
                <a:stretch>
                  <a:fillRect/>
                </a:stretch>
              </p:blipFill>
              <p:spPr>
                <a:xfrm>
                  <a:off x="8051036" y="2090516"/>
                  <a:ext cx="116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869D6BF4-2C22-0BE5-1E68-B05768F61589}"/>
                    </a:ext>
                  </a:extLst>
                </p14:cNvPr>
                <p14:cNvContentPartPr/>
                <p14:nvPr/>
              </p14:nvContentPartPr>
              <p14:xfrm>
                <a:off x="8297276" y="1967756"/>
                <a:ext cx="139320" cy="120960"/>
              </p14:xfrm>
            </p:contentPart>
          </mc:Choice>
          <mc:Fallback xmlns="">
            <p:pic>
              <p:nvPicPr>
                <p:cNvPr id="16" name="Ink 15">
                  <a:extLst>
                    <a:ext uri="{FF2B5EF4-FFF2-40B4-BE49-F238E27FC236}">
                      <a16:creationId xmlns:a16="http://schemas.microsoft.com/office/drawing/2014/main" id="{869D6BF4-2C22-0BE5-1E68-B05768F61589}"/>
                    </a:ext>
                  </a:extLst>
                </p:cNvPr>
                <p:cNvPicPr/>
                <p:nvPr/>
              </p:nvPicPr>
              <p:blipFill>
                <a:blip r:embed="rId18"/>
                <a:stretch>
                  <a:fillRect/>
                </a:stretch>
              </p:blipFill>
              <p:spPr>
                <a:xfrm>
                  <a:off x="8288276" y="1958756"/>
                  <a:ext cx="156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52C9DA1-1599-E912-DB95-EF304BC67873}"/>
                    </a:ext>
                  </a:extLst>
                </p14:cNvPr>
                <p14:cNvContentPartPr/>
                <p14:nvPr/>
              </p14:nvContentPartPr>
              <p14:xfrm>
                <a:off x="8319596" y="1929956"/>
                <a:ext cx="100800" cy="225720"/>
              </p14:xfrm>
            </p:contentPart>
          </mc:Choice>
          <mc:Fallback xmlns="">
            <p:pic>
              <p:nvPicPr>
                <p:cNvPr id="17" name="Ink 16">
                  <a:extLst>
                    <a:ext uri="{FF2B5EF4-FFF2-40B4-BE49-F238E27FC236}">
                      <a16:creationId xmlns:a16="http://schemas.microsoft.com/office/drawing/2014/main" id="{452C9DA1-1599-E912-DB95-EF304BC67873}"/>
                    </a:ext>
                  </a:extLst>
                </p:cNvPr>
                <p:cNvPicPr/>
                <p:nvPr/>
              </p:nvPicPr>
              <p:blipFill>
                <a:blip r:embed="rId20"/>
                <a:stretch>
                  <a:fillRect/>
                </a:stretch>
              </p:blipFill>
              <p:spPr>
                <a:xfrm>
                  <a:off x="8310956" y="1921316"/>
                  <a:ext cx="118440" cy="243360"/>
                </a:xfrm>
                <a:prstGeom prst="rect">
                  <a:avLst/>
                </a:prstGeom>
              </p:spPr>
            </p:pic>
          </mc:Fallback>
        </mc:AlternateContent>
      </p:grpSp>
    </p:spTree>
    <p:extLst>
      <p:ext uri="{BB962C8B-B14F-4D97-AF65-F5344CB8AC3E}">
        <p14:creationId xmlns:p14="http://schemas.microsoft.com/office/powerpoint/2010/main" val="343364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1092036" y="266220"/>
            <a:ext cx="6691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to name Variables</a:t>
            </a:r>
            <a:endParaRPr dirty="0"/>
          </a:p>
        </p:txBody>
      </p:sp>
      <p:sp>
        <p:nvSpPr>
          <p:cNvPr id="1623" name="Google Shape;1623;p40"/>
          <p:cNvSpPr txBox="1">
            <a:spLocks noGrp="1"/>
          </p:cNvSpPr>
          <p:nvPr>
            <p:ph type="subTitle" idx="1"/>
          </p:nvPr>
        </p:nvSpPr>
        <p:spPr>
          <a:xfrm>
            <a:off x="783385" y="1267606"/>
            <a:ext cx="6691200" cy="2111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 sz="1600" dirty="0"/>
              <a:t>1. The first character of a variablename must be alphabet (a-z,A-Z) or underscore (_)</a:t>
            </a:r>
          </a:p>
          <a:p>
            <a:pPr marL="0" lvl="0" indent="0" algn="l" rtl="0">
              <a:spcBef>
                <a:spcPts val="0"/>
              </a:spcBef>
              <a:spcAft>
                <a:spcPts val="0"/>
              </a:spcAft>
            </a:pPr>
            <a:r>
              <a:rPr lang="en" sz="1600" dirty="0"/>
              <a:t>2. The characters allowed within the name are underscore, digits, upper-case letters, lowe-case letters.</a:t>
            </a:r>
          </a:p>
          <a:p>
            <a:pPr marL="0" lvl="0" indent="0" algn="l" rtl="0">
              <a:spcBef>
                <a:spcPts val="0"/>
              </a:spcBef>
              <a:spcAft>
                <a:spcPts val="0"/>
              </a:spcAft>
            </a:pPr>
            <a:r>
              <a:rPr lang="en" sz="1600" dirty="0"/>
              <a:t>3. Special symbols such as %^&amp;*!!@# are not allowed </a:t>
            </a:r>
          </a:p>
          <a:p>
            <a:pPr marL="0" lvl="0" indent="0" algn="l" rtl="0">
              <a:spcBef>
                <a:spcPts val="0"/>
              </a:spcBef>
              <a:spcAft>
                <a:spcPts val="0"/>
              </a:spcAft>
            </a:pPr>
            <a:r>
              <a:rPr lang="en" sz="1600" dirty="0"/>
              <a:t>4. Blank space or comma are not allowed </a:t>
            </a:r>
          </a:p>
          <a:p>
            <a:pPr marL="0" indent="0"/>
            <a:r>
              <a:rPr lang="en" sz="1600" dirty="0"/>
              <a:t>5. </a:t>
            </a:r>
            <a:r>
              <a:rPr lang="en-US" sz="1600" dirty="0"/>
              <a:t>Variables are case sensitive.</a:t>
            </a:r>
          </a:p>
          <a:p>
            <a:pPr marL="0" lvl="0" indent="0" algn="l" rtl="0">
              <a:spcBef>
                <a:spcPts val="0"/>
              </a:spcBef>
              <a:spcAft>
                <a:spcPts val="0"/>
              </a:spcAft>
            </a:pPr>
            <a:r>
              <a:rPr lang="en" sz="1600" dirty="0"/>
              <a:t>6. Variable name can’t start from number  </a:t>
            </a:r>
          </a:p>
          <a:p>
            <a:pPr marL="0" lvl="0" indent="0" algn="l" rtl="0">
              <a:spcBef>
                <a:spcPts val="0"/>
              </a:spcBef>
              <a:spcAft>
                <a:spcPts val="0"/>
              </a:spcAft>
            </a:pPr>
            <a:endParaRPr sz="1600"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1830" y="4131074"/>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7826095"/>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581</Words>
  <Application>Microsoft Office PowerPoint</Application>
  <PresentationFormat>On-screen Show (16:9)</PresentationFormat>
  <Paragraphs>68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Source Code Pro</vt:lpstr>
      <vt:lpstr>Poppins</vt:lpstr>
      <vt:lpstr>Arial</vt:lpstr>
      <vt:lpstr>IBM Plex Mono</vt:lpstr>
      <vt:lpstr>Introduction to Coding Workshop by Slidesgo</vt:lpstr>
      <vt:lpstr>Lesson 4</vt:lpstr>
      <vt:lpstr>Table of contents</vt:lpstr>
      <vt:lpstr>Comments</vt:lpstr>
      <vt:lpstr>Comments</vt:lpstr>
      <vt:lpstr>Comments</vt:lpstr>
      <vt:lpstr>Comments</vt:lpstr>
      <vt:lpstr>Variables</vt:lpstr>
      <vt:lpstr>Variables</vt:lpstr>
      <vt:lpstr>How to name Variables</vt:lpstr>
      <vt:lpstr>How to name Variables</vt:lpstr>
      <vt:lpstr>Scope of Variables</vt:lpstr>
      <vt:lpstr>Scope of Variables</vt:lpstr>
      <vt:lpstr>Scope of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Humna Jamil</cp:lastModifiedBy>
  <cp:revision>21</cp:revision>
  <dcterms:modified xsi:type="dcterms:W3CDTF">2024-09-29T15:18:31Z</dcterms:modified>
</cp:coreProperties>
</file>