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63"/>
  </p:notesMasterIdLst>
  <p:sldIdLst>
    <p:sldId id="256" r:id="rId2"/>
    <p:sldId id="330" r:id="rId3"/>
    <p:sldId id="331" r:id="rId4"/>
    <p:sldId id="262" r:id="rId5"/>
    <p:sldId id="354" r:id="rId6"/>
    <p:sldId id="265" r:id="rId7"/>
    <p:sldId id="266" r:id="rId8"/>
    <p:sldId id="355" r:id="rId9"/>
    <p:sldId id="268" r:id="rId10"/>
    <p:sldId id="269" r:id="rId11"/>
    <p:sldId id="271" r:id="rId12"/>
    <p:sldId id="267" r:id="rId13"/>
    <p:sldId id="273" r:id="rId14"/>
    <p:sldId id="270" r:id="rId15"/>
    <p:sldId id="356" r:id="rId16"/>
    <p:sldId id="333" r:id="rId17"/>
    <p:sldId id="334" r:id="rId18"/>
    <p:sldId id="344" r:id="rId19"/>
    <p:sldId id="336" r:id="rId20"/>
    <p:sldId id="337" r:id="rId21"/>
    <p:sldId id="345" r:id="rId22"/>
    <p:sldId id="339" r:id="rId23"/>
    <p:sldId id="340" r:id="rId24"/>
    <p:sldId id="346" r:id="rId25"/>
    <p:sldId id="342" r:id="rId26"/>
    <p:sldId id="343" r:id="rId27"/>
    <p:sldId id="372" r:id="rId28"/>
    <p:sldId id="365" r:id="rId29"/>
    <p:sldId id="366" r:id="rId30"/>
    <p:sldId id="367" r:id="rId31"/>
    <p:sldId id="368" r:id="rId32"/>
    <p:sldId id="369" r:id="rId33"/>
    <p:sldId id="370" r:id="rId34"/>
    <p:sldId id="371" r:id="rId35"/>
    <p:sldId id="298" r:id="rId36"/>
    <p:sldId id="299" r:id="rId37"/>
    <p:sldId id="306" r:id="rId38"/>
    <p:sldId id="373" r:id="rId39"/>
    <p:sldId id="375" r:id="rId40"/>
    <p:sldId id="374" r:id="rId41"/>
    <p:sldId id="300" r:id="rId42"/>
    <p:sldId id="309" r:id="rId43"/>
    <p:sldId id="310" r:id="rId44"/>
    <p:sldId id="311" r:id="rId45"/>
    <p:sldId id="357" r:id="rId46"/>
    <p:sldId id="358" r:id="rId47"/>
    <p:sldId id="360" r:id="rId48"/>
    <p:sldId id="361"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91" d="100"/>
          <a:sy n="91" d="100"/>
        </p:scale>
        <p:origin x="192" y="48"/>
      </p:cViewPr>
      <p:guideLst>
        <p:guide orient="horz" pos="162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黄 蒙" userId="7ca1a0c6032a5ea1" providerId="LiveId" clId="{3D16B9E5-1841-4576-971E-CC85619507A5}"/>
    <pc:docChg chg="modMainMaster">
      <pc:chgData name="黄 蒙" userId="7ca1a0c6032a5ea1" providerId="LiveId" clId="{3D16B9E5-1841-4576-971E-CC85619507A5}" dt="2018-11-09T11:33:54.555" v="0"/>
      <pc:docMkLst>
        <pc:docMk/>
      </pc:docMkLst>
      <pc:sldMasterChg chg="modSldLayout">
        <pc:chgData name="黄 蒙" userId="7ca1a0c6032a5ea1" providerId="LiveId" clId="{3D16B9E5-1841-4576-971E-CC85619507A5}" dt="2018-11-09T11:33:54.555" v="0"/>
        <pc:sldMasterMkLst>
          <pc:docMk/>
          <pc:sldMasterMk cId="0" sldId="2147483841"/>
        </pc:sldMasterMkLst>
        <pc:sldLayoutChg chg="setBg">
          <pc:chgData name="黄 蒙" userId="7ca1a0c6032a5ea1" providerId="LiveId" clId="{3D16B9E5-1841-4576-971E-CC85619507A5}" dt="2018-11-09T11:33:54.555" v="0"/>
          <pc:sldLayoutMkLst>
            <pc:docMk/>
            <pc:sldMasterMk cId="0" sldId="2147483841"/>
            <pc:sldLayoutMk cId="0" sldId="214748384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5E6C7-8767-4D58-B225-1345206EC3E6}"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426F82EF-8AC5-498F-A724-4F832BF05985}">
      <dgm:prSet phldrT="[文本]"/>
      <dgm:spPr/>
      <dgm:t>
        <a:bodyPr/>
        <a:lstStyle/>
        <a:p>
          <a:pPr algn="l"/>
          <a:r>
            <a:rPr lang="zh-CN" altLang="en-US" dirty="0"/>
            <a:t>两种离散商品</a:t>
          </a:r>
        </a:p>
      </dgm:t>
    </dgm:pt>
    <dgm:pt modelId="{388122FA-3C7C-4408-9A8C-8C51C6748C4D}" type="parTrans" cxnId="{742FA0D0-D28C-424C-8BE5-7F35DFB89BF9}">
      <dgm:prSet/>
      <dgm:spPr/>
      <dgm:t>
        <a:bodyPr/>
        <a:lstStyle/>
        <a:p>
          <a:endParaRPr lang="zh-CN" altLang="en-US"/>
        </a:p>
      </dgm:t>
    </dgm:pt>
    <dgm:pt modelId="{A3284CE4-D243-43A4-8D2D-101C0ED49825}" type="sibTrans" cxnId="{742FA0D0-D28C-424C-8BE5-7F35DFB89BF9}">
      <dgm:prSet/>
      <dgm:spPr/>
      <dgm:t>
        <a:bodyPr/>
        <a:lstStyle/>
        <a:p>
          <a:endParaRPr lang="zh-CN" altLang="en-US"/>
        </a:p>
      </dgm:t>
    </dgm:pt>
    <dgm:pt modelId="{B09A93BB-C16E-4A8E-B91C-9BBA5C4C11E2}">
      <dgm:prSet phldrT="[文本]"/>
      <dgm:spPr/>
      <dgm:t>
        <a:bodyPr/>
        <a:lstStyle/>
        <a:p>
          <a:r>
            <a:rPr lang="zh-CN" altLang="en-US" dirty="0"/>
            <a:t>多个离散商品</a:t>
          </a:r>
        </a:p>
      </dgm:t>
    </dgm:pt>
    <dgm:pt modelId="{98D1ED46-E5F6-4BC9-968B-930A8D7907DC}" type="parTrans" cxnId="{3780188A-DF6C-4BF3-B215-6A6A303FD562}">
      <dgm:prSet/>
      <dgm:spPr/>
      <dgm:t>
        <a:bodyPr/>
        <a:lstStyle/>
        <a:p>
          <a:endParaRPr lang="zh-CN" altLang="en-US"/>
        </a:p>
      </dgm:t>
    </dgm:pt>
    <dgm:pt modelId="{10EE44A9-1C5A-4058-8A75-5A4D0D156893}" type="sibTrans" cxnId="{3780188A-DF6C-4BF3-B215-6A6A303FD562}">
      <dgm:prSet/>
      <dgm:spPr/>
      <dgm:t>
        <a:bodyPr/>
        <a:lstStyle/>
        <a:p>
          <a:endParaRPr lang="zh-CN" altLang="en-US"/>
        </a:p>
      </dgm:t>
    </dgm:pt>
    <dgm:pt modelId="{BBDE4757-3078-48BB-ADC2-64EAD19EE33D}">
      <dgm:prSet phldrT="[文本]"/>
      <dgm:spPr/>
      <dgm:t>
        <a:bodyPr/>
        <a:lstStyle/>
        <a:p>
          <a:r>
            <a:rPr lang="zh-CN" altLang="en-US" dirty="0"/>
            <a:t>多个连续商品</a:t>
          </a:r>
        </a:p>
      </dgm:t>
    </dgm:pt>
    <dgm:pt modelId="{63FCFC01-9F1E-4F0E-8A9A-4FCCB56F56B4}" type="parTrans" cxnId="{6B32C93D-BD38-47A2-8F9F-AA7F73855475}">
      <dgm:prSet/>
      <dgm:spPr/>
      <dgm:t>
        <a:bodyPr/>
        <a:lstStyle/>
        <a:p>
          <a:endParaRPr lang="zh-CN" altLang="en-US"/>
        </a:p>
      </dgm:t>
    </dgm:pt>
    <dgm:pt modelId="{AAA9FDEF-B785-45DE-B0C7-C8760754D407}" type="sibTrans" cxnId="{6B32C93D-BD38-47A2-8F9F-AA7F73855475}">
      <dgm:prSet/>
      <dgm:spPr/>
      <dgm:t>
        <a:bodyPr/>
        <a:lstStyle/>
        <a:p>
          <a:endParaRPr lang="zh-CN" altLang="en-US"/>
        </a:p>
      </dgm:t>
    </dgm:pt>
    <dgm:pt modelId="{32976561-5AB1-4C68-9293-9DB570546E3A}" type="pres">
      <dgm:prSet presAssocID="{BA05E6C7-8767-4D58-B225-1345206EC3E6}" presName="arrowDiagram" presStyleCnt="0">
        <dgm:presLayoutVars>
          <dgm:chMax val="5"/>
          <dgm:dir/>
          <dgm:resizeHandles val="exact"/>
        </dgm:presLayoutVars>
      </dgm:prSet>
      <dgm:spPr/>
    </dgm:pt>
    <dgm:pt modelId="{741423F4-BAB5-49A5-BB2C-356A2BED8FC8}" type="pres">
      <dgm:prSet presAssocID="{BA05E6C7-8767-4D58-B225-1345206EC3E6}" presName="arrow" presStyleLbl="bgShp" presStyleIdx="0" presStyleCnt="1"/>
      <dgm:spPr/>
    </dgm:pt>
    <dgm:pt modelId="{77B77052-485B-4584-92FC-DAC1BA1CA5D3}" type="pres">
      <dgm:prSet presAssocID="{BA05E6C7-8767-4D58-B225-1345206EC3E6}" presName="arrowDiagram3" presStyleCnt="0"/>
      <dgm:spPr/>
    </dgm:pt>
    <dgm:pt modelId="{1D4513A1-6511-4ABD-B71C-2FB9058E1D07}" type="pres">
      <dgm:prSet presAssocID="{426F82EF-8AC5-498F-A724-4F832BF05985}" presName="bullet3a" presStyleLbl="node1" presStyleIdx="0" presStyleCnt="3"/>
      <dgm:spPr/>
    </dgm:pt>
    <dgm:pt modelId="{64453D1B-325F-4946-8E39-44FBE0C782C5}" type="pres">
      <dgm:prSet presAssocID="{426F82EF-8AC5-498F-A724-4F832BF05985}" presName="textBox3a" presStyleLbl="revTx" presStyleIdx="0" presStyleCnt="3">
        <dgm:presLayoutVars>
          <dgm:bulletEnabled val="1"/>
        </dgm:presLayoutVars>
      </dgm:prSet>
      <dgm:spPr/>
    </dgm:pt>
    <dgm:pt modelId="{AAF672C9-73CE-4266-8F55-8DB5035224F0}" type="pres">
      <dgm:prSet presAssocID="{B09A93BB-C16E-4A8E-B91C-9BBA5C4C11E2}" presName="bullet3b" presStyleLbl="node1" presStyleIdx="1" presStyleCnt="3"/>
      <dgm:spPr/>
    </dgm:pt>
    <dgm:pt modelId="{D3699906-DFDB-4155-A17F-09C2D1CB9CB0}" type="pres">
      <dgm:prSet presAssocID="{B09A93BB-C16E-4A8E-B91C-9BBA5C4C11E2}" presName="textBox3b" presStyleLbl="revTx" presStyleIdx="1" presStyleCnt="3">
        <dgm:presLayoutVars>
          <dgm:bulletEnabled val="1"/>
        </dgm:presLayoutVars>
      </dgm:prSet>
      <dgm:spPr/>
    </dgm:pt>
    <dgm:pt modelId="{CF354B44-15E2-4A45-A216-9DCC424B50B1}" type="pres">
      <dgm:prSet presAssocID="{BBDE4757-3078-48BB-ADC2-64EAD19EE33D}" presName="bullet3c" presStyleLbl="node1" presStyleIdx="2" presStyleCnt="3"/>
      <dgm:spPr/>
    </dgm:pt>
    <dgm:pt modelId="{DEC87BAA-A556-4A0A-BC5A-CB21A29F974E}" type="pres">
      <dgm:prSet presAssocID="{BBDE4757-3078-48BB-ADC2-64EAD19EE33D}" presName="textBox3c" presStyleLbl="revTx" presStyleIdx="2" presStyleCnt="3">
        <dgm:presLayoutVars>
          <dgm:bulletEnabled val="1"/>
        </dgm:presLayoutVars>
      </dgm:prSet>
      <dgm:spPr/>
    </dgm:pt>
  </dgm:ptLst>
  <dgm:cxnLst>
    <dgm:cxn modelId="{B360AA02-EC60-416D-B1E3-9C6357FD30D5}" type="presOf" srcId="{B09A93BB-C16E-4A8E-B91C-9BBA5C4C11E2}" destId="{D3699906-DFDB-4155-A17F-09C2D1CB9CB0}" srcOrd="0" destOrd="0" presId="urn:microsoft.com/office/officeart/2005/8/layout/arrow2"/>
    <dgm:cxn modelId="{528BD52D-43DF-4753-B19B-55DC8E37AA9E}" type="presOf" srcId="{426F82EF-8AC5-498F-A724-4F832BF05985}" destId="{64453D1B-325F-4946-8E39-44FBE0C782C5}" srcOrd="0" destOrd="0" presId="urn:microsoft.com/office/officeart/2005/8/layout/arrow2"/>
    <dgm:cxn modelId="{4C0D3536-8885-4D30-9527-F02533817441}" type="presOf" srcId="{BBDE4757-3078-48BB-ADC2-64EAD19EE33D}" destId="{DEC87BAA-A556-4A0A-BC5A-CB21A29F974E}" srcOrd="0" destOrd="0" presId="urn:microsoft.com/office/officeart/2005/8/layout/arrow2"/>
    <dgm:cxn modelId="{6B32C93D-BD38-47A2-8F9F-AA7F73855475}" srcId="{BA05E6C7-8767-4D58-B225-1345206EC3E6}" destId="{BBDE4757-3078-48BB-ADC2-64EAD19EE33D}" srcOrd="2" destOrd="0" parTransId="{63FCFC01-9F1E-4F0E-8A9A-4FCCB56F56B4}" sibTransId="{AAA9FDEF-B785-45DE-B0C7-C8760754D407}"/>
    <dgm:cxn modelId="{3780188A-DF6C-4BF3-B215-6A6A303FD562}" srcId="{BA05E6C7-8767-4D58-B225-1345206EC3E6}" destId="{B09A93BB-C16E-4A8E-B91C-9BBA5C4C11E2}" srcOrd="1" destOrd="0" parTransId="{98D1ED46-E5F6-4BC9-968B-930A8D7907DC}" sibTransId="{10EE44A9-1C5A-4058-8A75-5A4D0D156893}"/>
    <dgm:cxn modelId="{742FA0D0-D28C-424C-8BE5-7F35DFB89BF9}" srcId="{BA05E6C7-8767-4D58-B225-1345206EC3E6}" destId="{426F82EF-8AC5-498F-A724-4F832BF05985}" srcOrd="0" destOrd="0" parTransId="{388122FA-3C7C-4408-9A8C-8C51C6748C4D}" sibTransId="{A3284CE4-D243-43A4-8D2D-101C0ED49825}"/>
    <dgm:cxn modelId="{B2B182E4-260B-4923-8776-36A92B9E1F00}" type="presOf" srcId="{BA05E6C7-8767-4D58-B225-1345206EC3E6}" destId="{32976561-5AB1-4C68-9293-9DB570546E3A}" srcOrd="0" destOrd="0" presId="urn:microsoft.com/office/officeart/2005/8/layout/arrow2"/>
    <dgm:cxn modelId="{2F0B85E0-B1B7-4AB3-BBBB-327AA244255E}" type="presParOf" srcId="{32976561-5AB1-4C68-9293-9DB570546E3A}" destId="{741423F4-BAB5-49A5-BB2C-356A2BED8FC8}" srcOrd="0" destOrd="0" presId="urn:microsoft.com/office/officeart/2005/8/layout/arrow2"/>
    <dgm:cxn modelId="{4455BA85-22D2-45EC-ABEB-1ED0FA8F1655}" type="presParOf" srcId="{32976561-5AB1-4C68-9293-9DB570546E3A}" destId="{77B77052-485B-4584-92FC-DAC1BA1CA5D3}" srcOrd="1" destOrd="0" presId="urn:microsoft.com/office/officeart/2005/8/layout/arrow2"/>
    <dgm:cxn modelId="{66EE3FCE-191E-4A00-926F-AE3EAAF3D52D}" type="presParOf" srcId="{77B77052-485B-4584-92FC-DAC1BA1CA5D3}" destId="{1D4513A1-6511-4ABD-B71C-2FB9058E1D07}" srcOrd="0" destOrd="0" presId="urn:microsoft.com/office/officeart/2005/8/layout/arrow2"/>
    <dgm:cxn modelId="{8C928BFA-E7B9-460E-B0D1-BDBF85003528}" type="presParOf" srcId="{77B77052-485B-4584-92FC-DAC1BA1CA5D3}" destId="{64453D1B-325F-4946-8E39-44FBE0C782C5}" srcOrd="1" destOrd="0" presId="urn:microsoft.com/office/officeart/2005/8/layout/arrow2"/>
    <dgm:cxn modelId="{365541FD-F578-4EE0-931C-2BFAE751337A}" type="presParOf" srcId="{77B77052-485B-4584-92FC-DAC1BA1CA5D3}" destId="{AAF672C9-73CE-4266-8F55-8DB5035224F0}" srcOrd="2" destOrd="0" presId="urn:microsoft.com/office/officeart/2005/8/layout/arrow2"/>
    <dgm:cxn modelId="{418EFB7D-EB79-410F-8F50-B17672FD0166}" type="presParOf" srcId="{77B77052-485B-4584-92FC-DAC1BA1CA5D3}" destId="{D3699906-DFDB-4155-A17F-09C2D1CB9CB0}" srcOrd="3" destOrd="0" presId="urn:microsoft.com/office/officeart/2005/8/layout/arrow2"/>
    <dgm:cxn modelId="{D3BD3DE0-11A4-42AF-8AD7-8D3C49306096}" type="presParOf" srcId="{77B77052-485B-4584-92FC-DAC1BA1CA5D3}" destId="{CF354B44-15E2-4A45-A216-9DCC424B50B1}" srcOrd="4" destOrd="0" presId="urn:microsoft.com/office/officeart/2005/8/layout/arrow2"/>
    <dgm:cxn modelId="{284BC461-D3E9-4EF7-87AE-B87B45B8A37D}" type="presParOf" srcId="{77B77052-485B-4584-92FC-DAC1BA1CA5D3}" destId="{DEC87BAA-A556-4A0A-BC5A-CB21A29F974E}"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423F4-BAB5-49A5-BB2C-356A2BED8FC8}">
      <dsp:nvSpPr>
        <dsp:cNvPr id="0" name=""/>
        <dsp:cNvSpPr/>
      </dsp:nvSpPr>
      <dsp:spPr>
        <a:xfrm>
          <a:off x="677889" y="0"/>
          <a:ext cx="6502400" cy="4064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513A1-6511-4ABD-B71C-2FB9058E1D07}">
      <dsp:nvSpPr>
        <dsp:cNvPr id="0" name=""/>
        <dsp:cNvSpPr/>
      </dsp:nvSpPr>
      <dsp:spPr>
        <a:xfrm>
          <a:off x="1503694" y="2804972"/>
          <a:ext cx="169062" cy="16906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53D1B-325F-4946-8E39-44FBE0C782C5}">
      <dsp:nvSpPr>
        <dsp:cNvPr id="0" name=""/>
        <dsp:cNvSpPr/>
      </dsp:nvSpPr>
      <dsp:spPr>
        <a:xfrm>
          <a:off x="1588225" y="2889504"/>
          <a:ext cx="1515059" cy="117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83" tIns="0" rIns="0" bIns="0" numCol="1" spcCol="1270" anchor="t" anchorCtr="0">
          <a:noAutofit/>
        </a:bodyPr>
        <a:lstStyle/>
        <a:p>
          <a:pPr marL="0" lvl="0" indent="0" algn="l" defTabSz="1511300">
            <a:lnSpc>
              <a:spcPct val="90000"/>
            </a:lnSpc>
            <a:spcBef>
              <a:spcPct val="0"/>
            </a:spcBef>
            <a:spcAft>
              <a:spcPct val="35000"/>
            </a:spcAft>
            <a:buNone/>
          </a:pPr>
          <a:r>
            <a:rPr lang="zh-CN" altLang="en-US" sz="3400" kern="1200" dirty="0"/>
            <a:t>两种离散商品</a:t>
          </a:r>
        </a:p>
      </dsp:txBody>
      <dsp:txXfrm>
        <a:off x="1588225" y="2889504"/>
        <a:ext cx="1515059" cy="1174496"/>
      </dsp:txXfrm>
    </dsp:sp>
    <dsp:sp modelId="{AAF672C9-73CE-4266-8F55-8DB5035224F0}">
      <dsp:nvSpPr>
        <dsp:cNvPr id="0" name=""/>
        <dsp:cNvSpPr/>
      </dsp:nvSpPr>
      <dsp:spPr>
        <a:xfrm>
          <a:off x="2995995" y="1700377"/>
          <a:ext cx="305612" cy="3056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99906-DFDB-4155-A17F-09C2D1CB9CB0}">
      <dsp:nvSpPr>
        <dsp:cNvPr id="0" name=""/>
        <dsp:cNvSpPr/>
      </dsp:nvSpPr>
      <dsp:spPr>
        <a:xfrm>
          <a:off x="3148802" y="1853183"/>
          <a:ext cx="1560576" cy="2210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938" tIns="0" rIns="0" bIns="0" numCol="1" spcCol="1270" anchor="t" anchorCtr="0">
          <a:noAutofit/>
        </a:bodyPr>
        <a:lstStyle/>
        <a:p>
          <a:pPr marL="0" lvl="0" indent="0" algn="l" defTabSz="1511300">
            <a:lnSpc>
              <a:spcPct val="90000"/>
            </a:lnSpc>
            <a:spcBef>
              <a:spcPct val="0"/>
            </a:spcBef>
            <a:spcAft>
              <a:spcPct val="35000"/>
            </a:spcAft>
            <a:buNone/>
          </a:pPr>
          <a:r>
            <a:rPr lang="zh-CN" altLang="en-US" sz="3400" kern="1200" dirty="0"/>
            <a:t>多个离散商品</a:t>
          </a:r>
        </a:p>
      </dsp:txBody>
      <dsp:txXfrm>
        <a:off x="3148802" y="1853183"/>
        <a:ext cx="1560576" cy="2210816"/>
      </dsp:txXfrm>
    </dsp:sp>
    <dsp:sp modelId="{CF354B44-15E2-4A45-A216-9DCC424B50B1}">
      <dsp:nvSpPr>
        <dsp:cNvPr id="0" name=""/>
        <dsp:cNvSpPr/>
      </dsp:nvSpPr>
      <dsp:spPr>
        <a:xfrm>
          <a:off x="4790658" y="1028191"/>
          <a:ext cx="422656" cy="4226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C87BAA-A556-4A0A-BC5A-CB21A29F974E}">
      <dsp:nvSpPr>
        <dsp:cNvPr id="0" name=""/>
        <dsp:cNvSpPr/>
      </dsp:nvSpPr>
      <dsp:spPr>
        <a:xfrm>
          <a:off x="5001986" y="1239519"/>
          <a:ext cx="1560576" cy="282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957" tIns="0" rIns="0" bIns="0" numCol="1" spcCol="1270" anchor="t" anchorCtr="0">
          <a:noAutofit/>
        </a:bodyPr>
        <a:lstStyle/>
        <a:p>
          <a:pPr marL="0" lvl="0" indent="0" algn="l" defTabSz="1511300">
            <a:lnSpc>
              <a:spcPct val="90000"/>
            </a:lnSpc>
            <a:spcBef>
              <a:spcPct val="0"/>
            </a:spcBef>
            <a:spcAft>
              <a:spcPct val="35000"/>
            </a:spcAft>
            <a:buNone/>
          </a:pPr>
          <a:r>
            <a:rPr lang="zh-CN" altLang="en-US" sz="3400" kern="1200" dirty="0"/>
            <a:t>多个连续商品</a:t>
          </a:r>
        </a:p>
      </dsp:txBody>
      <dsp:txXfrm>
        <a:off x="5001986" y="1239519"/>
        <a:ext cx="1560576" cy="28244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7.wmf"/><Relationship Id="rId7" Type="http://schemas.openxmlformats.org/officeDocument/2006/relationships/image" Target="../media/image43.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3.wmf"/><Relationship Id="rId11" Type="http://schemas.openxmlformats.org/officeDocument/2006/relationships/image" Target="../media/image47.wmf"/><Relationship Id="rId5" Type="http://schemas.openxmlformats.org/officeDocument/2006/relationships/image" Target="../media/image10.wmf"/><Relationship Id="rId10" Type="http://schemas.openxmlformats.org/officeDocument/2006/relationships/image" Target="../media/image46.wmf"/><Relationship Id="rId4" Type="http://schemas.openxmlformats.org/officeDocument/2006/relationships/image" Target="../media/image8.wmf"/><Relationship Id="rId9"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5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5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50.wmf"/><Relationship Id="rId5" Type="http://schemas.openxmlformats.org/officeDocument/2006/relationships/image" Target="../media/image9.wmf"/><Relationship Id="rId10" Type="http://schemas.openxmlformats.org/officeDocument/2006/relationships/image" Target="../media/image49.wmf"/><Relationship Id="rId4" Type="http://schemas.openxmlformats.org/officeDocument/2006/relationships/image" Target="../media/image8.wmf"/><Relationship Id="rId9"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7.wmf"/><Relationship Id="rId7" Type="http://schemas.openxmlformats.org/officeDocument/2006/relationships/image" Target="../media/image43.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3.wmf"/><Relationship Id="rId11" Type="http://schemas.openxmlformats.org/officeDocument/2006/relationships/image" Target="../media/image47.wmf"/><Relationship Id="rId5" Type="http://schemas.openxmlformats.org/officeDocument/2006/relationships/image" Target="../media/image10.wmf"/><Relationship Id="rId10" Type="http://schemas.openxmlformats.org/officeDocument/2006/relationships/image" Target="../media/image46.wmf"/><Relationship Id="rId4" Type="http://schemas.openxmlformats.org/officeDocument/2006/relationships/image" Target="../media/image8.wmf"/><Relationship Id="rId9"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28.wmf"/><Relationship Id="rId4"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3.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24.wmf"/><Relationship Id="rId7" Type="http://schemas.openxmlformats.org/officeDocument/2006/relationships/image" Target="../media/image12.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13.wmf"/><Relationship Id="rId7" Type="http://schemas.openxmlformats.org/officeDocument/2006/relationships/image" Target="../media/image84.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13.wmf"/><Relationship Id="rId7" Type="http://schemas.openxmlformats.org/officeDocument/2006/relationships/image" Target="../media/image84.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9"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11.wmf"/><Relationship Id="rId7" Type="http://schemas.openxmlformats.org/officeDocument/2006/relationships/image" Target="../media/image82.wmf"/><Relationship Id="rId2" Type="http://schemas.openxmlformats.org/officeDocument/2006/relationships/image" Target="../media/image10.wmf"/><Relationship Id="rId1" Type="http://schemas.openxmlformats.org/officeDocument/2006/relationships/image" Target="../media/image24.wmf"/><Relationship Id="rId6" Type="http://schemas.openxmlformats.org/officeDocument/2006/relationships/image" Target="../media/image81.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10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3.wmf"/><Relationship Id="rId3" Type="http://schemas.openxmlformats.org/officeDocument/2006/relationships/image" Target="../media/image114.wmf"/><Relationship Id="rId7" Type="http://schemas.openxmlformats.org/officeDocument/2006/relationships/image" Target="../media/image118.wmf"/><Relationship Id="rId12" Type="http://schemas.openxmlformats.org/officeDocument/2006/relationships/image" Target="../media/image122.wmf"/><Relationship Id="rId2" Type="http://schemas.openxmlformats.org/officeDocument/2006/relationships/image" Target="../media/image113.wmf"/><Relationship Id="rId1" Type="http://schemas.openxmlformats.org/officeDocument/2006/relationships/image" Target="../media/image13.wmf"/><Relationship Id="rId6" Type="http://schemas.openxmlformats.org/officeDocument/2006/relationships/image" Target="../media/image117.wmf"/><Relationship Id="rId11" Type="http://schemas.openxmlformats.org/officeDocument/2006/relationships/image" Target="../media/image11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5.wmf"/><Relationship Id="rId1"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5.wmf"/><Relationship Id="rId7" Type="http://schemas.openxmlformats.org/officeDocument/2006/relationships/image" Target="../media/image146.wmf"/><Relationship Id="rId2" Type="http://schemas.openxmlformats.org/officeDocument/2006/relationships/image" Target="../media/image144.wmf"/><Relationship Id="rId1" Type="http://schemas.openxmlformats.org/officeDocument/2006/relationships/image" Target="../media/image13.wmf"/><Relationship Id="rId6" Type="http://schemas.openxmlformats.org/officeDocument/2006/relationships/image" Target="../media/image117.wmf"/><Relationship Id="rId11" Type="http://schemas.openxmlformats.org/officeDocument/2006/relationships/image" Target="../media/image149.wmf"/><Relationship Id="rId5" Type="http://schemas.openxmlformats.org/officeDocument/2006/relationships/image" Target="../media/image116.wmf"/><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image" Target="../media/image14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2.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D10D7-5B64-4F98-A32E-0FD7E7119E08}" type="datetimeFigureOut">
              <a:rPr lang="zh-CN" altLang="en-US" smtClean="0"/>
              <a:pPr/>
              <a:t>2018/11/9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13A45-8C62-4468-96CA-5DCD4826E285}" type="slidenum">
              <a:rPr lang="zh-CN" altLang="en-US" smtClean="0"/>
              <a:pPr/>
              <a:t>‹#›</a:t>
            </a:fld>
            <a:endParaRPr lang="zh-CN" altLang="en-US"/>
          </a:p>
        </p:txBody>
      </p:sp>
    </p:spTree>
    <p:extLst>
      <p:ext uri="{BB962C8B-B14F-4D97-AF65-F5344CB8AC3E}">
        <p14:creationId xmlns:p14="http://schemas.microsoft.com/office/powerpoint/2010/main" val="1075047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6213A45-8C62-4468-96CA-5DCD4826E285}"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pic>
        <p:nvPicPr>
          <p:cNvPr id="38913" name="Picture 1" descr="bg1"/>
          <p:cNvPicPr>
            <a:picLocks noChangeAspect="1" noChangeArrowheads="1"/>
          </p:cNvPicPr>
          <p:nvPr userDrawn="1"/>
        </p:nvPicPr>
        <p:blipFill>
          <a:blip r:embed="rId2" cstate="print"/>
          <a:srcRect/>
          <a:stretch>
            <a:fillRect/>
          </a:stretch>
        </p:blipFill>
        <p:spPr bwMode="auto">
          <a:xfrm>
            <a:off x="-32" y="-570728"/>
            <a:ext cx="9144000" cy="5715816"/>
          </a:xfrm>
          <a:prstGeom prst="rect">
            <a:avLst/>
          </a:prstGeom>
          <a:noFill/>
          <a:ln w="9525">
            <a:noFill/>
            <a:miter lim="800000"/>
            <a:headEnd/>
            <a:tailEnd/>
          </a:ln>
        </p:spPr>
      </p:pic>
      <p:sp>
        <p:nvSpPr>
          <p:cNvPr id="7" name="矩形 6"/>
          <p:cNvSpPr/>
          <p:nvPr/>
        </p:nvSpPr>
        <p:spPr bwMode="white">
          <a:xfrm>
            <a:off x="0" y="4479657"/>
            <a:ext cx="9144000" cy="665431"/>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4541398"/>
            <a:ext cx="2249424" cy="535089"/>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4534538"/>
            <a:ext cx="6784848" cy="535089"/>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71406" y="2286792"/>
            <a:ext cx="6477000" cy="1372023"/>
          </a:xfrm>
        </p:spPr>
        <p:txBody>
          <a:bodyPr anchor="b"/>
          <a:lstStyle>
            <a:lvl1pPr>
              <a:defRPr cap="all" baseline="0"/>
            </a:lvl1pPr>
          </a:lstStyle>
          <a:p>
            <a:r>
              <a:rPr kumimoji="0" lang="zh-CN" altLang="en-US" dirty="0"/>
              <a:t>单击此处编辑母版标题样式</a:t>
            </a:r>
            <a:endParaRPr kumimoji="0" lang="en-US" dirty="0"/>
          </a:p>
        </p:txBody>
      </p:sp>
      <p:sp>
        <p:nvSpPr>
          <p:cNvPr id="9" name="副标题 8"/>
          <p:cNvSpPr>
            <a:spLocks noGrp="1"/>
          </p:cNvSpPr>
          <p:nvPr>
            <p:ph type="subTitle" idx="1"/>
          </p:nvPr>
        </p:nvSpPr>
        <p:spPr>
          <a:xfrm>
            <a:off x="2362200" y="4538929"/>
            <a:ext cx="6705600" cy="514509"/>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4552929"/>
            <a:ext cx="2057400" cy="514509"/>
          </a:xfrm>
        </p:spPr>
        <p:txBody>
          <a:bodyPr>
            <a:noAutofit/>
          </a:bodyPr>
          <a:lstStyle>
            <a:lvl1pPr algn="ctr">
              <a:defRPr sz="2000">
                <a:solidFill>
                  <a:srgbClr val="FFFFFF"/>
                </a:solidFill>
              </a:defRPr>
            </a:lvl1pPr>
          </a:lstStyle>
          <a:p>
            <a:fld id="{84846C59-2FB2-4DC0-9FDC-335F8E464C56}" type="datetimeFigureOut">
              <a:rPr lang="zh-CN" altLang="en-US" smtClean="0"/>
              <a:pPr/>
              <a:t>2018/11/9</a:t>
            </a:fld>
            <a:endParaRPr lang="zh-CN" altLang="en-US"/>
          </a:p>
        </p:txBody>
      </p:sp>
      <p:sp>
        <p:nvSpPr>
          <p:cNvPr id="17" name="页脚占位符 16"/>
          <p:cNvSpPr>
            <a:spLocks noGrp="1"/>
          </p:cNvSpPr>
          <p:nvPr>
            <p:ph type="ftr" sz="quarter" idx="11"/>
          </p:nvPr>
        </p:nvSpPr>
        <p:spPr>
          <a:xfrm>
            <a:off x="2085393" y="177459"/>
            <a:ext cx="5867400" cy="273928"/>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171503"/>
            <a:ext cx="838200" cy="285838"/>
          </a:xfrm>
        </p:spPr>
        <p:txBody>
          <a:bodyPr/>
          <a:lstStyle>
            <a:lvl1pPr>
              <a:defRPr>
                <a:solidFill>
                  <a:schemeClr val="tx2"/>
                </a:solidFill>
              </a:defRPr>
            </a:lvl1pPr>
          </a:lstStyle>
          <a:p>
            <a:fld id="{B1DB149E-C4A4-46C8-A53C-027CCF4DE1F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DB149E-C4A4-46C8-A53C-027CCF4DE1FB}"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457341"/>
            <a:ext cx="2057400" cy="41387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457341"/>
            <a:ext cx="5562600" cy="41387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4687749"/>
            <a:ext cx="2209800" cy="273928"/>
          </a:xfrm>
        </p:spPr>
        <p:txBody>
          <a:bodyPr/>
          <a:lstStyle/>
          <a:p>
            <a:fld id="{84846C59-2FB2-4DC0-9FDC-335F8E464C56}" type="datetimeFigureOut">
              <a:rPr lang="zh-CN" altLang="en-US" smtClean="0"/>
              <a:pPr/>
              <a:t>2018/11/9</a:t>
            </a:fld>
            <a:endParaRPr lang="zh-CN" altLang="en-US"/>
          </a:p>
        </p:txBody>
      </p:sp>
      <p:sp>
        <p:nvSpPr>
          <p:cNvPr id="5" name="页脚占位符 4"/>
          <p:cNvSpPr>
            <a:spLocks noGrp="1"/>
          </p:cNvSpPr>
          <p:nvPr>
            <p:ph type="ftr" sz="quarter" idx="11"/>
          </p:nvPr>
        </p:nvSpPr>
        <p:spPr>
          <a:xfrm>
            <a:off x="457202" y="4687603"/>
            <a:ext cx="5573483" cy="273928"/>
          </a:xfrm>
        </p:spPr>
        <p:txBody>
          <a:bodyPr/>
          <a:lstStyle/>
          <a:p>
            <a:endParaRPr lang="zh-CN" altLang="en-US"/>
          </a:p>
        </p:txBody>
      </p:sp>
      <p:sp>
        <p:nvSpPr>
          <p:cNvPr id="7" name="矩形 6"/>
          <p:cNvSpPr/>
          <p:nvPr/>
        </p:nvSpPr>
        <p:spPr bwMode="white">
          <a:xfrm>
            <a:off x="6096318" y="0"/>
            <a:ext cx="320040" cy="5145088"/>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457341"/>
            <a:ext cx="228600" cy="4687747"/>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00174"/>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6056251" y="77849"/>
            <a:ext cx="400174" cy="244476"/>
          </a:xfrm>
        </p:spPr>
        <p:txBody>
          <a:bodyPr/>
          <a:lstStyle/>
          <a:p>
            <a:fld id="{B1DB149E-C4A4-46C8-A53C-027CCF4DE1F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DB149E-C4A4-46C8-A53C-027CCF4DE1FB}" type="slidenum">
              <a:rPr lang="zh-CN" altLang="en-US" smtClean="0"/>
              <a:pPr/>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00521"/>
            <a:ext cx="4038600" cy="33955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685365"/>
            <a:ext cx="2133600" cy="357298"/>
          </a:xfrm>
        </p:spPr>
        <p:txBody>
          <a:bodyPr/>
          <a:lstStyle>
            <a:lvl1pPr>
              <a:defRPr/>
            </a:lvl1pPr>
          </a:lstStyle>
          <a:p>
            <a:endParaRPr lang="zh-CN" altLang="zh-CN"/>
          </a:p>
        </p:txBody>
      </p:sp>
      <p:sp>
        <p:nvSpPr>
          <p:cNvPr id="6" name="页脚占位符 5"/>
          <p:cNvSpPr>
            <a:spLocks noGrp="1"/>
          </p:cNvSpPr>
          <p:nvPr>
            <p:ph type="ftr" sz="quarter" idx="11"/>
          </p:nvPr>
        </p:nvSpPr>
        <p:spPr>
          <a:xfrm>
            <a:off x="3124200" y="4685365"/>
            <a:ext cx="2895600" cy="357298"/>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4685365"/>
            <a:ext cx="2133600" cy="357298"/>
          </a:xfrm>
        </p:spPr>
        <p:txBody>
          <a:bodyPr/>
          <a:lstStyle>
            <a:lvl1pPr>
              <a:defRPr/>
            </a:lvl1pPr>
          </a:lstStyle>
          <a:p>
            <a:fld id="{3609A9DB-4F31-4028-AFEF-38C71A95A993}" type="slidenum">
              <a:rPr lang="zh-CN" altLang="zh-CN"/>
              <a:pPr/>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00521"/>
            <a:ext cx="4038600" cy="33955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521"/>
            <a:ext cx="4038600" cy="163999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954853"/>
            <a:ext cx="4038600" cy="1641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4685365"/>
            <a:ext cx="2133600" cy="357298"/>
          </a:xfrm>
        </p:spPr>
        <p:txBody>
          <a:bodyPr/>
          <a:lstStyle>
            <a:lvl1pPr>
              <a:defRPr/>
            </a:lvl1pPr>
          </a:lstStyle>
          <a:p>
            <a:endParaRPr lang="zh-CN" altLang="zh-CN"/>
          </a:p>
        </p:txBody>
      </p:sp>
      <p:sp>
        <p:nvSpPr>
          <p:cNvPr id="7" name="页脚占位符 6"/>
          <p:cNvSpPr>
            <a:spLocks noGrp="1"/>
          </p:cNvSpPr>
          <p:nvPr>
            <p:ph type="ftr" sz="quarter" idx="11"/>
          </p:nvPr>
        </p:nvSpPr>
        <p:spPr>
          <a:xfrm>
            <a:off x="3124200" y="4685365"/>
            <a:ext cx="2895600" cy="357298"/>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4685365"/>
            <a:ext cx="2133600" cy="357298"/>
          </a:xfrm>
        </p:spPr>
        <p:txBody>
          <a:bodyPr/>
          <a:lstStyle>
            <a:lvl1pPr>
              <a:defRPr/>
            </a:lvl1pPr>
          </a:lstStyle>
          <a:p>
            <a:fld id="{8F3F89E1-C2C7-4485-AA25-3E337B12ADC1}"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71503"/>
            <a:ext cx="8153400" cy="743179"/>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B1DB149E-C4A4-46C8-A53C-027CCF4DE1FB}" type="slidenum">
              <a:rPr lang="zh-CN" altLang="en-US" smtClean="0"/>
              <a:pPr/>
              <a:t>‹#›</a:t>
            </a:fld>
            <a:endParaRPr lang="zh-CN" altLang="en-US"/>
          </a:p>
        </p:txBody>
      </p:sp>
      <p:sp>
        <p:nvSpPr>
          <p:cNvPr id="8" name="内容占位符 7"/>
          <p:cNvSpPr>
            <a:spLocks noGrp="1"/>
          </p:cNvSpPr>
          <p:nvPr>
            <p:ph sz="quarter" idx="1"/>
          </p:nvPr>
        </p:nvSpPr>
        <p:spPr>
          <a:xfrm>
            <a:off x="612648" y="1200521"/>
            <a:ext cx="8153400" cy="3372891"/>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058036"/>
            <a:ext cx="7123113" cy="1255306"/>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143353"/>
            <a:ext cx="9144000" cy="85751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00521"/>
            <a:ext cx="1295400" cy="743179"/>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200521"/>
            <a:ext cx="7772400" cy="743179"/>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200521"/>
            <a:ext cx="7620000" cy="743179"/>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13" name="灯片编号占位符 12"/>
          <p:cNvSpPr>
            <a:spLocks noGrp="1"/>
          </p:cNvSpPr>
          <p:nvPr>
            <p:ph type="sldNum" sz="quarter" idx="11"/>
          </p:nvPr>
        </p:nvSpPr>
        <p:spPr>
          <a:xfrm>
            <a:off x="0" y="1314856"/>
            <a:ext cx="1295400" cy="526419"/>
          </a:xfrm>
        </p:spPr>
        <p:txBody>
          <a:bodyPr>
            <a:noAutofit/>
          </a:bodyPr>
          <a:lstStyle>
            <a:lvl1pPr>
              <a:defRPr sz="2400">
                <a:solidFill>
                  <a:srgbClr val="FFFFFF"/>
                </a:solidFill>
              </a:defRPr>
            </a:lvl1pPr>
          </a:lstStyle>
          <a:p>
            <a:fld id="{B1DB149E-C4A4-46C8-A53C-027CCF4DE1F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192543"/>
            <a:ext cx="3886200" cy="3430059"/>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192543"/>
            <a:ext cx="3886200" cy="3430059"/>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84846C59-2FB2-4DC0-9FDC-335F8E464C56}" type="datetimeFigureOut">
              <a:rPr lang="zh-CN" altLang="en-US" smtClean="0"/>
              <a:pPr/>
              <a:t>2018/11/9</a:t>
            </a:fld>
            <a:endParaRPr lang="zh-CN" altLang="en-US"/>
          </a:p>
        </p:txBody>
      </p:sp>
      <p:sp>
        <p:nvSpPr>
          <p:cNvPr id="10" name="灯片编号占位符 9"/>
          <p:cNvSpPr>
            <a:spLocks noGrp="1"/>
          </p:cNvSpPr>
          <p:nvPr>
            <p:ph type="sldNum" sz="quarter" idx="16"/>
          </p:nvPr>
        </p:nvSpPr>
        <p:spPr/>
        <p:txBody>
          <a:bodyPr rtlCol="0"/>
          <a:lstStyle/>
          <a:p>
            <a:fld id="{B1DB149E-C4A4-46C8-A53C-027CCF4DE1F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04851"/>
            <a:ext cx="8153400" cy="652664"/>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1829365"/>
            <a:ext cx="3886200" cy="2686879"/>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1829365"/>
            <a:ext cx="3886200" cy="2686879"/>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84846C59-2FB2-4DC0-9FDC-335F8E464C56}" type="datetimeFigureOut">
              <a:rPr lang="zh-CN" altLang="en-US" smtClean="0"/>
              <a:pPr/>
              <a:t>2018/11/9</a:t>
            </a:fld>
            <a:endParaRPr lang="zh-CN" altLang="en-US"/>
          </a:p>
        </p:txBody>
      </p:sp>
      <p:sp>
        <p:nvSpPr>
          <p:cNvPr id="12" name="灯片编号占位符 11"/>
          <p:cNvSpPr>
            <a:spLocks noGrp="1"/>
          </p:cNvSpPr>
          <p:nvPr>
            <p:ph type="sldNum" sz="quarter" idx="16"/>
          </p:nvPr>
        </p:nvSpPr>
        <p:spPr/>
        <p:txBody>
          <a:bodyPr rtlCol="0"/>
          <a:lstStyle/>
          <a:p>
            <a:fld id="{B1DB149E-C4A4-46C8-A53C-027CCF4DE1F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314856"/>
            <a:ext cx="3886200" cy="480208"/>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314856"/>
            <a:ext cx="3886200" cy="480208"/>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B1DB149E-C4A4-46C8-A53C-027CCF4DE1FB}"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4687747"/>
            <a:ext cx="533400" cy="285838"/>
          </a:xfrm>
        </p:spPr>
        <p:txBody>
          <a:bodyPr/>
          <a:lstStyle>
            <a:lvl1pPr>
              <a:defRPr>
                <a:solidFill>
                  <a:schemeClr val="tx2"/>
                </a:solidFill>
              </a:defRPr>
            </a:lvl1pPr>
          </a:lstStyle>
          <a:p>
            <a:fld id="{B1DB149E-C4A4-46C8-A53C-027CCF4DE1F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04851"/>
            <a:ext cx="8077200" cy="652664"/>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4846C59-2FB2-4DC0-9FDC-335F8E464C56}"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B1DB149E-C4A4-46C8-A53C-027CCF4DE1FB}" type="slidenum">
              <a:rPr lang="zh-CN" altLang="en-US" smtClean="0"/>
              <a:pPr/>
              <a:t>‹#›</a:t>
            </a:fld>
            <a:endParaRPr lang="zh-CN" altLang="en-US"/>
          </a:p>
        </p:txBody>
      </p:sp>
      <p:sp>
        <p:nvSpPr>
          <p:cNvPr id="3" name="文本占位符 2"/>
          <p:cNvSpPr>
            <a:spLocks noGrp="1"/>
          </p:cNvSpPr>
          <p:nvPr>
            <p:ph type="body" idx="2"/>
          </p:nvPr>
        </p:nvSpPr>
        <p:spPr>
          <a:xfrm>
            <a:off x="609600" y="1314856"/>
            <a:ext cx="1600200" cy="3258556"/>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314856"/>
            <a:ext cx="6400800" cy="3315723"/>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116070"/>
            <a:ext cx="7315200" cy="514509"/>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3430059"/>
            <a:ext cx="9144000" cy="665431"/>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498660"/>
            <a:ext cx="1463040" cy="535089"/>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491800"/>
            <a:ext cx="7598664" cy="535089"/>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487226"/>
            <a:ext cx="7315200" cy="514509"/>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515194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4687747"/>
            <a:ext cx="2667000" cy="273928"/>
          </a:xfrm>
        </p:spPr>
        <p:txBody>
          <a:bodyPr rtlCol="0"/>
          <a:lstStyle/>
          <a:p>
            <a:fld id="{84846C59-2FB2-4DC0-9FDC-335F8E464C56}" type="datetimeFigureOut">
              <a:rPr lang="zh-CN" altLang="en-US" smtClean="0"/>
              <a:pPr/>
              <a:t>2018/11/9</a:t>
            </a:fld>
            <a:endParaRPr lang="zh-CN" altLang="en-US"/>
          </a:p>
        </p:txBody>
      </p:sp>
      <p:sp>
        <p:nvSpPr>
          <p:cNvPr id="13" name="灯片编号占位符 12"/>
          <p:cNvSpPr>
            <a:spLocks noGrp="1"/>
          </p:cNvSpPr>
          <p:nvPr>
            <p:ph type="sldNum" sz="quarter" idx="11"/>
          </p:nvPr>
        </p:nvSpPr>
        <p:spPr>
          <a:xfrm>
            <a:off x="0" y="3501518"/>
            <a:ext cx="1447800" cy="497837"/>
          </a:xfrm>
        </p:spPr>
        <p:txBody>
          <a:bodyPr rtlCol="0"/>
          <a:lstStyle>
            <a:lvl1pPr>
              <a:defRPr sz="2800"/>
            </a:lvl1pPr>
          </a:lstStyle>
          <a:p>
            <a:fld id="{B1DB149E-C4A4-46C8-A53C-027CCF4DE1FB}" type="slidenum">
              <a:rPr lang="zh-CN" altLang="en-US" smtClean="0"/>
              <a:pPr/>
              <a:t>‹#›</a:t>
            </a:fld>
            <a:endParaRPr lang="zh-CN" altLang="en-US"/>
          </a:p>
        </p:txBody>
      </p:sp>
      <p:sp>
        <p:nvSpPr>
          <p:cNvPr id="14" name="页脚占位符 13"/>
          <p:cNvSpPr>
            <a:spLocks noGrp="1"/>
          </p:cNvSpPr>
          <p:nvPr>
            <p:ph type="ftr" sz="quarter" idx="12"/>
          </p:nvPr>
        </p:nvSpPr>
        <p:spPr>
          <a:xfrm>
            <a:off x="1600200" y="4687602"/>
            <a:ext cx="4572000" cy="273928"/>
          </a:xfrm>
        </p:spPr>
        <p:txBody>
          <a:bodyPr rtlCol="0"/>
          <a:lstStyle/>
          <a:p>
            <a:endParaRPr lang="zh-CN" altLang="en-US"/>
          </a:p>
        </p:txBody>
      </p:sp>
      <p:sp>
        <p:nvSpPr>
          <p:cNvPr id="3" name="图片占位符 2"/>
          <p:cNvSpPr>
            <a:spLocks noGrp="1"/>
          </p:cNvSpPr>
          <p:nvPr>
            <p:ph type="pic" idx="1"/>
          </p:nvPr>
        </p:nvSpPr>
        <p:spPr>
          <a:xfrm>
            <a:off x="1560576" y="0"/>
            <a:ext cx="7583424" cy="342777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937" name="Picture 1" descr="bg2"/>
          <p:cNvPicPr>
            <a:picLocks noChangeAspect="1" noChangeArrowheads="1"/>
          </p:cNvPicPr>
          <p:nvPr userDrawn="1"/>
        </p:nvPicPr>
        <p:blipFill>
          <a:blip r:embed="rId16" cstate="print"/>
          <a:srcRect/>
          <a:stretch>
            <a:fillRect/>
          </a:stretch>
        </p:blipFill>
        <p:spPr bwMode="auto">
          <a:xfrm>
            <a:off x="0" y="0"/>
            <a:ext cx="9144000" cy="5145088"/>
          </a:xfrm>
          <a:prstGeom prst="rect">
            <a:avLst/>
          </a:prstGeom>
          <a:noFill/>
          <a:ln w="9525">
            <a:noFill/>
            <a:miter lim="800000"/>
            <a:headEnd/>
            <a:tailEnd/>
          </a:ln>
        </p:spPr>
      </p:pic>
      <p:sp>
        <p:nvSpPr>
          <p:cNvPr id="22" name="标题占位符 21"/>
          <p:cNvSpPr>
            <a:spLocks noGrp="1"/>
          </p:cNvSpPr>
          <p:nvPr>
            <p:ph type="title"/>
          </p:nvPr>
        </p:nvSpPr>
        <p:spPr>
          <a:xfrm>
            <a:off x="609600" y="171503"/>
            <a:ext cx="8153400" cy="743179"/>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200521"/>
            <a:ext cx="8153400" cy="339575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4687747"/>
            <a:ext cx="2667000" cy="273928"/>
          </a:xfrm>
          <a:prstGeom prst="rect">
            <a:avLst/>
          </a:prstGeom>
        </p:spPr>
        <p:txBody>
          <a:bodyPr vert="horz" anchor="ctr" anchorCtr="0"/>
          <a:lstStyle>
            <a:lvl1pPr algn="l" eaLnBrk="1" latinLnBrk="0" hangingPunct="1">
              <a:defRPr kumimoji="0" sz="1400">
                <a:solidFill>
                  <a:schemeClr val="tx2"/>
                </a:solidFill>
              </a:defRPr>
            </a:lvl1pPr>
          </a:lstStyle>
          <a:p>
            <a:fld id="{84846C59-2FB2-4DC0-9FDC-335F8E464C56}" type="datetimeFigureOut">
              <a:rPr lang="zh-CN" altLang="en-US" smtClean="0"/>
              <a:pPr/>
              <a:t>2018/11/9</a:t>
            </a:fld>
            <a:endParaRPr lang="zh-CN" altLang="en-US"/>
          </a:p>
        </p:txBody>
      </p:sp>
      <p:sp>
        <p:nvSpPr>
          <p:cNvPr id="3" name="页脚占位符 2"/>
          <p:cNvSpPr>
            <a:spLocks noGrp="1"/>
          </p:cNvSpPr>
          <p:nvPr>
            <p:ph type="ftr" sz="quarter" idx="3"/>
          </p:nvPr>
        </p:nvSpPr>
        <p:spPr>
          <a:xfrm>
            <a:off x="609601" y="4687602"/>
            <a:ext cx="5421083" cy="273928"/>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926116"/>
            <a:ext cx="9144000" cy="24010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960416"/>
            <a:ext cx="533400" cy="17150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960416"/>
            <a:ext cx="8553450" cy="17150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954461"/>
            <a:ext cx="533400" cy="183414"/>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1DB149E-C4A4-46C8-A53C-027CCF4DE1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16" r:id="rId12"/>
    <p:sldLayoutId id="2147483853" r:id="rId13"/>
    <p:sldLayoutId id="2147483854" r:id="rId14"/>
  </p:sldLayoutIdLst>
  <p:transition>
    <p:fad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11.wmf"/><Relationship Id="rId4" Type="http://schemas.openxmlformats.org/officeDocument/2006/relationships/image" Target="../media/image33.wmf"/><Relationship Id="rId9" Type="http://schemas.openxmlformats.org/officeDocument/2006/relationships/oleObject" Target="../embeddings/oleObject35.bin"/><Relationship Id="rId1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39.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6.bin"/><Relationship Id="rId18" Type="http://schemas.openxmlformats.org/officeDocument/2006/relationships/image" Target="../media/image12.wmf"/><Relationship Id="rId3" Type="http://schemas.openxmlformats.org/officeDocument/2006/relationships/oleObject" Target="../embeddings/oleObject41.bin"/><Relationship Id="rId21" Type="http://schemas.openxmlformats.org/officeDocument/2006/relationships/slide" Target="slide15.xml"/><Relationship Id="rId7" Type="http://schemas.openxmlformats.org/officeDocument/2006/relationships/oleObject" Target="../embeddings/oleObject43.bin"/><Relationship Id="rId12" Type="http://schemas.openxmlformats.org/officeDocument/2006/relationships/image" Target="../media/image9.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0.vml"/><Relationship Id="rId6" Type="http://schemas.openxmlformats.org/officeDocument/2006/relationships/image" Target="../media/image6.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8.wmf"/><Relationship Id="rId19" Type="http://schemas.openxmlformats.org/officeDocument/2006/relationships/oleObject" Target="../embeddings/oleObject49.bin"/><Relationship Id="rId4" Type="http://schemas.openxmlformats.org/officeDocument/2006/relationships/image" Target="../media/image5.wmf"/><Relationship Id="rId9" Type="http://schemas.openxmlformats.org/officeDocument/2006/relationships/oleObject" Target="../embeddings/oleObject44.bin"/><Relationship Id="rId14" Type="http://schemas.openxmlformats.org/officeDocument/2006/relationships/image" Target="../media/image10.wmf"/><Relationship Id="rId22"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11.vml"/><Relationship Id="rId6" Type="http://schemas.openxmlformats.org/officeDocument/2006/relationships/image" Target="../media/image38.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image" Target="../media/image42.wmf"/><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53.bin"/><Relationship Id="rId14" Type="http://schemas.openxmlformats.org/officeDocument/2006/relationships/oleObject" Target="../embeddings/oleObject5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3.bin"/><Relationship Id="rId18" Type="http://schemas.openxmlformats.org/officeDocument/2006/relationships/image" Target="../media/image44.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10.w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13.vml"/><Relationship Id="rId6" Type="http://schemas.openxmlformats.org/officeDocument/2006/relationships/image" Target="../media/image6.wmf"/><Relationship Id="rId11" Type="http://schemas.openxmlformats.org/officeDocument/2006/relationships/oleObject" Target="../embeddings/oleObject62.bin"/><Relationship Id="rId24" Type="http://schemas.openxmlformats.org/officeDocument/2006/relationships/image" Target="../media/image47.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8.wmf"/><Relationship Id="rId19" Type="http://schemas.openxmlformats.org/officeDocument/2006/relationships/oleObject" Target="../embeddings/oleObject66.bin"/><Relationship Id="rId4" Type="http://schemas.openxmlformats.org/officeDocument/2006/relationships/image" Target="../media/image5.wmf"/><Relationship Id="rId9" Type="http://schemas.openxmlformats.org/officeDocument/2006/relationships/oleObject" Target="../embeddings/oleObject61.bin"/><Relationship Id="rId14" Type="http://schemas.openxmlformats.org/officeDocument/2006/relationships/image" Target="../media/image13.wmf"/><Relationship Id="rId22" Type="http://schemas.openxmlformats.org/officeDocument/2006/relationships/image" Target="../media/image4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70.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76.bin"/><Relationship Id="rId18" Type="http://schemas.openxmlformats.org/officeDocument/2006/relationships/image" Target="../media/image12.wmf"/><Relationship Id="rId26" Type="http://schemas.openxmlformats.org/officeDocument/2006/relationships/image" Target="../media/image51.wmf"/><Relationship Id="rId3" Type="http://schemas.openxmlformats.org/officeDocument/2006/relationships/oleObject" Target="../embeddings/oleObject71.bin"/><Relationship Id="rId21" Type="http://schemas.openxmlformats.org/officeDocument/2006/relationships/oleObject" Target="../embeddings/oleObject80.bin"/><Relationship Id="rId7" Type="http://schemas.openxmlformats.org/officeDocument/2006/relationships/oleObject" Target="../embeddings/oleObject73.bin"/><Relationship Id="rId12" Type="http://schemas.openxmlformats.org/officeDocument/2006/relationships/image" Target="../media/image9.wmf"/><Relationship Id="rId17" Type="http://schemas.openxmlformats.org/officeDocument/2006/relationships/oleObject" Target="../embeddings/oleObject78.bin"/><Relationship Id="rId25"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5.vml"/><Relationship Id="rId6" Type="http://schemas.openxmlformats.org/officeDocument/2006/relationships/image" Target="../media/image6.wmf"/><Relationship Id="rId11" Type="http://schemas.openxmlformats.org/officeDocument/2006/relationships/oleObject" Target="../embeddings/oleObject75.bin"/><Relationship Id="rId24" Type="http://schemas.openxmlformats.org/officeDocument/2006/relationships/image" Target="../media/image50.wmf"/><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oleObject" Target="../embeddings/oleObject81.bin"/><Relationship Id="rId28" Type="http://schemas.openxmlformats.org/officeDocument/2006/relationships/image" Target="../media/image52.wmf"/><Relationship Id="rId10" Type="http://schemas.openxmlformats.org/officeDocument/2006/relationships/image" Target="../media/image8.wmf"/><Relationship Id="rId19" Type="http://schemas.openxmlformats.org/officeDocument/2006/relationships/oleObject" Target="../embeddings/oleObject79.bin"/><Relationship Id="rId4" Type="http://schemas.openxmlformats.org/officeDocument/2006/relationships/image" Target="../media/image5.wmf"/><Relationship Id="rId9" Type="http://schemas.openxmlformats.org/officeDocument/2006/relationships/oleObject" Target="../embeddings/oleObject74.bin"/><Relationship Id="rId14" Type="http://schemas.openxmlformats.org/officeDocument/2006/relationships/image" Target="../media/image10.wmf"/><Relationship Id="rId22" Type="http://schemas.openxmlformats.org/officeDocument/2006/relationships/image" Target="../media/image49.wmf"/><Relationship Id="rId27"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5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0.bin"/><Relationship Id="rId18" Type="http://schemas.openxmlformats.org/officeDocument/2006/relationships/image" Target="../media/image44.w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10.w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17.vml"/><Relationship Id="rId6" Type="http://schemas.openxmlformats.org/officeDocument/2006/relationships/image" Target="../media/image6.wmf"/><Relationship Id="rId11" Type="http://schemas.openxmlformats.org/officeDocument/2006/relationships/oleObject" Target="../embeddings/oleObject89.bin"/><Relationship Id="rId24" Type="http://schemas.openxmlformats.org/officeDocument/2006/relationships/image" Target="../media/image47.w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5.bin"/><Relationship Id="rId10" Type="http://schemas.openxmlformats.org/officeDocument/2006/relationships/image" Target="../media/image8.wmf"/><Relationship Id="rId19" Type="http://schemas.openxmlformats.org/officeDocument/2006/relationships/oleObject" Target="../embeddings/oleObject93.bin"/><Relationship Id="rId4" Type="http://schemas.openxmlformats.org/officeDocument/2006/relationships/image" Target="../media/image5.wmf"/><Relationship Id="rId9" Type="http://schemas.openxmlformats.org/officeDocument/2006/relationships/oleObject" Target="../embeddings/oleObject88.bin"/><Relationship Id="rId14" Type="http://schemas.openxmlformats.org/officeDocument/2006/relationships/image" Target="../media/image13.wmf"/><Relationship Id="rId22" Type="http://schemas.openxmlformats.org/officeDocument/2006/relationships/image" Target="../media/image4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5.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99.bin"/></Relationships>
</file>

<file path=ppt/slides/_rels/slide29.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image" Target="../media/image63.wmf"/><Relationship Id="rId1" Type="http://schemas.openxmlformats.org/officeDocument/2006/relationships/vmlDrawing" Target="../drawings/vmlDrawing19.vml"/><Relationship Id="rId6" Type="http://schemas.openxmlformats.org/officeDocument/2006/relationships/image" Target="../media/image59.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22.wmf"/><Relationship Id="rId4" Type="http://schemas.openxmlformats.org/officeDocument/2006/relationships/image" Target="../media/image58.wmf"/><Relationship Id="rId9" Type="http://schemas.openxmlformats.org/officeDocument/2006/relationships/oleObject" Target="../embeddings/oleObject104.bin"/><Relationship Id="rId14" Type="http://schemas.openxmlformats.org/officeDocument/2006/relationships/image" Target="../media/image6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13.bin"/><Relationship Id="rId18" Type="http://schemas.openxmlformats.org/officeDocument/2006/relationships/image" Target="../media/image12.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9.wmf"/><Relationship Id="rId17"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20.vml"/><Relationship Id="rId6" Type="http://schemas.openxmlformats.org/officeDocument/2006/relationships/image" Target="../media/image6.wmf"/><Relationship Id="rId11" Type="http://schemas.openxmlformats.org/officeDocument/2006/relationships/oleObject" Target="../embeddings/oleObject112.bin"/><Relationship Id="rId5" Type="http://schemas.openxmlformats.org/officeDocument/2006/relationships/oleObject" Target="../embeddings/oleObject109.bin"/><Relationship Id="rId15" Type="http://schemas.openxmlformats.org/officeDocument/2006/relationships/oleObject" Target="../embeddings/oleObject114.bin"/><Relationship Id="rId10" Type="http://schemas.openxmlformats.org/officeDocument/2006/relationships/image" Target="../media/image8.wmf"/><Relationship Id="rId19" Type="http://schemas.openxmlformats.org/officeDocument/2006/relationships/oleObject" Target="../embeddings/oleObject116.bin"/><Relationship Id="rId4" Type="http://schemas.openxmlformats.org/officeDocument/2006/relationships/image" Target="../media/image5.wmf"/><Relationship Id="rId9" Type="http://schemas.openxmlformats.org/officeDocument/2006/relationships/oleObject" Target="../embeddings/oleObject111.bin"/><Relationship Id="rId14" Type="http://schemas.openxmlformats.org/officeDocument/2006/relationships/image" Target="../media/image10.wmf"/></Relationships>
</file>

<file path=ppt/slides/_rels/slide3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oleObject" Target="../embeddings/oleObject117.bin"/><Relationship Id="rId7"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1.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oleObject" Target="../embeddings/oleObject124.bin"/><Relationship Id="rId18" Type="http://schemas.openxmlformats.org/officeDocument/2006/relationships/image" Target="../media/image12.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25.wmf"/><Relationship Id="rId17" Type="http://schemas.openxmlformats.org/officeDocument/2006/relationships/oleObject" Target="../embeddings/oleObject126.bin"/><Relationship Id="rId2" Type="http://schemas.openxmlformats.org/officeDocument/2006/relationships/slideLayout" Target="../slideLayouts/slideLayout13.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22.vml"/><Relationship Id="rId6" Type="http://schemas.openxmlformats.org/officeDocument/2006/relationships/image" Target="../media/image69.wmf"/><Relationship Id="rId11" Type="http://schemas.openxmlformats.org/officeDocument/2006/relationships/oleObject" Target="../embeddings/oleObject123.bin"/><Relationship Id="rId5" Type="http://schemas.openxmlformats.org/officeDocument/2006/relationships/oleObject" Target="../embeddings/oleObject119.bin"/><Relationship Id="rId15" Type="http://schemas.openxmlformats.org/officeDocument/2006/relationships/oleObject" Target="../embeddings/oleObject125.bin"/><Relationship Id="rId10" Type="http://schemas.openxmlformats.org/officeDocument/2006/relationships/image" Target="../media/image24.wmf"/><Relationship Id="rId19" Type="http://schemas.openxmlformats.org/officeDocument/2006/relationships/oleObject" Target="../embeddings/oleObject127.bin"/><Relationship Id="rId4" Type="http://schemas.openxmlformats.org/officeDocument/2006/relationships/image" Target="../media/image68.wmf"/><Relationship Id="rId9" Type="http://schemas.openxmlformats.org/officeDocument/2006/relationships/oleObject" Target="../embeddings/oleObject122.bin"/><Relationship Id="rId1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1.wmf"/><Relationship Id="rId5" Type="http://schemas.openxmlformats.org/officeDocument/2006/relationships/oleObject" Target="../embeddings/oleObject129.bin"/><Relationship Id="rId4" Type="http://schemas.openxmlformats.org/officeDocument/2006/relationships/image" Target="../media/image70.wmf"/></Relationships>
</file>

<file path=ppt/slides/_rels/slide34.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131.bin"/><Relationship Id="rId4" Type="http://schemas.openxmlformats.org/officeDocument/2006/relationships/image" Target="../media/image72.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78.wmf"/><Relationship Id="rId3" Type="http://schemas.openxmlformats.org/officeDocument/2006/relationships/notesSlide" Target="../notesSlides/notesSlide1.xml"/><Relationship Id="rId7" Type="http://schemas.openxmlformats.org/officeDocument/2006/relationships/image" Target="../media/image75.wmf"/><Relationship Id="rId12"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33.bin"/><Relationship Id="rId11" Type="http://schemas.openxmlformats.org/officeDocument/2006/relationships/image" Target="../media/image77.wmf"/><Relationship Id="rId5" Type="http://schemas.openxmlformats.org/officeDocument/2006/relationships/image" Target="../media/image80.png"/><Relationship Id="rId15" Type="http://schemas.openxmlformats.org/officeDocument/2006/relationships/oleObject" Target="../embeddings/oleObject138.bin"/><Relationship Id="rId10" Type="http://schemas.openxmlformats.org/officeDocument/2006/relationships/oleObject" Target="../embeddings/oleObject135.bin"/><Relationship Id="rId4" Type="http://schemas.openxmlformats.org/officeDocument/2006/relationships/image" Target="../media/image79.png"/><Relationship Id="rId9" Type="http://schemas.openxmlformats.org/officeDocument/2006/relationships/image" Target="../media/image76.wmf"/><Relationship Id="rId14" Type="http://schemas.openxmlformats.org/officeDocument/2006/relationships/oleObject" Target="../embeddings/oleObject137.bin"/></Relationships>
</file>

<file path=ppt/slides/_rels/slide3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4.bin"/><Relationship Id="rId18" Type="http://schemas.openxmlformats.org/officeDocument/2006/relationships/image" Target="../media/image85.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82.wmf"/><Relationship Id="rId17" Type="http://schemas.openxmlformats.org/officeDocument/2006/relationships/oleObject" Target="../embeddings/oleObject146.bin"/><Relationship Id="rId2" Type="http://schemas.openxmlformats.org/officeDocument/2006/relationships/slideLayout" Target="../slideLayouts/slideLayout7.xml"/><Relationship Id="rId16" Type="http://schemas.openxmlformats.org/officeDocument/2006/relationships/image" Target="../media/image84.wmf"/><Relationship Id="rId1" Type="http://schemas.openxmlformats.org/officeDocument/2006/relationships/vmlDrawing" Target="../drawings/vmlDrawing26.vml"/><Relationship Id="rId6" Type="http://schemas.openxmlformats.org/officeDocument/2006/relationships/image" Target="../media/image6.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81.wmf"/><Relationship Id="rId4" Type="http://schemas.openxmlformats.org/officeDocument/2006/relationships/image" Target="../media/image5.wmf"/><Relationship Id="rId9" Type="http://schemas.openxmlformats.org/officeDocument/2006/relationships/oleObject" Target="../embeddings/oleObject142.bin"/><Relationship Id="rId14" Type="http://schemas.openxmlformats.org/officeDocument/2006/relationships/image" Target="../media/image83.wmf"/></Relationships>
</file>

<file path=ppt/slides/_rels/slide37.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7.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150.bin"/><Relationship Id="rId14" Type="http://schemas.openxmlformats.org/officeDocument/2006/relationships/image" Target="../media/image9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2.wmf"/><Relationship Id="rId5" Type="http://schemas.openxmlformats.org/officeDocument/2006/relationships/oleObject" Target="../embeddings/oleObject154.bin"/><Relationship Id="rId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4.wmf"/><Relationship Id="rId5" Type="http://schemas.openxmlformats.org/officeDocument/2006/relationships/oleObject" Target="../embeddings/oleObject156.bin"/><Relationship Id="rId4" Type="http://schemas.openxmlformats.org/officeDocument/2006/relationships/image" Target="../media/image93.wmf"/></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40.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63.bin"/><Relationship Id="rId18" Type="http://schemas.openxmlformats.org/officeDocument/2006/relationships/image" Target="../media/image85.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82.wmf"/><Relationship Id="rId17"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image" Target="../media/image84.wmf"/><Relationship Id="rId20" Type="http://schemas.openxmlformats.org/officeDocument/2006/relationships/image" Target="../media/image96.wmf"/><Relationship Id="rId1" Type="http://schemas.openxmlformats.org/officeDocument/2006/relationships/vmlDrawing" Target="../drawings/vmlDrawing30.vml"/><Relationship Id="rId6" Type="http://schemas.openxmlformats.org/officeDocument/2006/relationships/image" Target="../media/image6.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81.wmf"/><Relationship Id="rId19" Type="http://schemas.openxmlformats.org/officeDocument/2006/relationships/oleObject" Target="../embeddings/oleObject166.bin"/><Relationship Id="rId4" Type="http://schemas.openxmlformats.org/officeDocument/2006/relationships/image" Target="../media/image5.wmf"/><Relationship Id="rId9" Type="http://schemas.openxmlformats.org/officeDocument/2006/relationships/oleObject" Target="../embeddings/oleObject161.bin"/><Relationship Id="rId14" Type="http://schemas.openxmlformats.org/officeDocument/2006/relationships/image" Target="../media/image8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7.wmf"/></Relationships>
</file>

<file path=ppt/slides/_rels/slide4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73.bin"/><Relationship Id="rId18" Type="http://schemas.openxmlformats.org/officeDocument/2006/relationships/image" Target="../media/image98.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3.wmf"/><Relationship Id="rId17"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82.wmf"/><Relationship Id="rId20" Type="http://schemas.openxmlformats.org/officeDocument/2006/relationships/image" Target="../media/image99.wmf"/><Relationship Id="rId1" Type="http://schemas.openxmlformats.org/officeDocument/2006/relationships/vmlDrawing" Target="../drawings/vmlDrawing32.vml"/><Relationship Id="rId6" Type="http://schemas.openxmlformats.org/officeDocument/2006/relationships/image" Target="../media/image10.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2.wmf"/><Relationship Id="rId19" Type="http://schemas.openxmlformats.org/officeDocument/2006/relationships/oleObject" Target="../embeddings/oleObject176.bin"/><Relationship Id="rId4" Type="http://schemas.openxmlformats.org/officeDocument/2006/relationships/image" Target="../media/image24.wmf"/><Relationship Id="rId9" Type="http://schemas.openxmlformats.org/officeDocument/2006/relationships/oleObject" Target="../embeddings/oleObject171.bin"/><Relationship Id="rId14" Type="http://schemas.openxmlformats.org/officeDocument/2006/relationships/image" Target="../media/image8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1.wmf"/><Relationship Id="rId5" Type="http://schemas.openxmlformats.org/officeDocument/2006/relationships/oleObject" Target="../embeddings/oleObject178.bin"/><Relationship Id="rId4" Type="http://schemas.openxmlformats.org/officeDocument/2006/relationships/image" Target="../media/image10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7.wmf"/><Relationship Id="rId5" Type="http://schemas.openxmlformats.org/officeDocument/2006/relationships/oleObject" Target="../embeddings/oleObject180.bin"/><Relationship Id="rId4" Type="http://schemas.openxmlformats.org/officeDocument/2006/relationships/image" Target="../media/image102.wmf"/></Relationships>
</file>

<file path=ppt/slides/_rels/slide4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4.wmf"/><Relationship Id="rId5" Type="http://schemas.openxmlformats.org/officeDocument/2006/relationships/oleObject" Target="../embeddings/oleObject182.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84.bin"/></Relationships>
</file>

<file path=ppt/slides/_rels/slide47.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8.wmf"/><Relationship Id="rId11" Type="http://schemas.openxmlformats.org/officeDocument/2006/relationships/oleObject" Target="../embeddings/oleObject189.bin"/><Relationship Id="rId5" Type="http://schemas.openxmlformats.org/officeDocument/2006/relationships/oleObject" Target="../embeddings/oleObject186.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88.bin"/><Relationship Id="rId14" Type="http://schemas.openxmlformats.org/officeDocument/2006/relationships/image" Target="../media/image112.wmf"/></Relationships>
</file>

<file path=ppt/slides/_rels/slide4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6.wmf"/><Relationship Id="rId18" Type="http://schemas.openxmlformats.org/officeDocument/2006/relationships/oleObject" Target="../embeddings/oleObject199.bin"/><Relationship Id="rId26" Type="http://schemas.openxmlformats.org/officeDocument/2006/relationships/oleObject" Target="../embeddings/oleObject203.bin"/><Relationship Id="rId3" Type="http://schemas.openxmlformats.org/officeDocument/2006/relationships/oleObject" Target="../embeddings/oleObject191.bin"/><Relationship Id="rId21" Type="http://schemas.openxmlformats.org/officeDocument/2006/relationships/image" Target="../media/image120.wmf"/><Relationship Id="rId7" Type="http://schemas.openxmlformats.org/officeDocument/2006/relationships/oleObject" Target="../embeddings/oleObject193.bin"/><Relationship Id="rId12" Type="http://schemas.openxmlformats.org/officeDocument/2006/relationships/oleObject" Target="../embeddings/oleObject196.bin"/><Relationship Id="rId17" Type="http://schemas.openxmlformats.org/officeDocument/2006/relationships/image" Target="../media/image118.wmf"/><Relationship Id="rId25"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oleObject" Target="../embeddings/oleObject198.bin"/><Relationship Id="rId20" Type="http://schemas.openxmlformats.org/officeDocument/2006/relationships/oleObject" Target="../embeddings/oleObject200.bin"/><Relationship Id="rId29" Type="http://schemas.openxmlformats.org/officeDocument/2006/relationships/image" Target="../media/image123.wmf"/><Relationship Id="rId1" Type="http://schemas.openxmlformats.org/officeDocument/2006/relationships/vmlDrawing" Target="../drawings/vmlDrawing37.vml"/><Relationship Id="rId6" Type="http://schemas.openxmlformats.org/officeDocument/2006/relationships/image" Target="../media/image113.wmf"/><Relationship Id="rId11" Type="http://schemas.openxmlformats.org/officeDocument/2006/relationships/oleObject" Target="../embeddings/oleObject195.bin"/><Relationship Id="rId24" Type="http://schemas.openxmlformats.org/officeDocument/2006/relationships/oleObject" Target="../embeddings/oleObject202.bin"/><Relationship Id="rId5" Type="http://schemas.openxmlformats.org/officeDocument/2006/relationships/oleObject" Target="../embeddings/oleObject192.bin"/><Relationship Id="rId15" Type="http://schemas.openxmlformats.org/officeDocument/2006/relationships/image" Target="../media/image117.wmf"/><Relationship Id="rId23" Type="http://schemas.openxmlformats.org/officeDocument/2006/relationships/image" Target="../media/image121.wmf"/><Relationship Id="rId28" Type="http://schemas.openxmlformats.org/officeDocument/2006/relationships/oleObject" Target="../embeddings/oleObject204.bin"/><Relationship Id="rId10" Type="http://schemas.openxmlformats.org/officeDocument/2006/relationships/image" Target="../media/image115.wmf"/><Relationship Id="rId19" Type="http://schemas.openxmlformats.org/officeDocument/2006/relationships/image" Target="../media/image119.wmf"/><Relationship Id="rId4" Type="http://schemas.openxmlformats.org/officeDocument/2006/relationships/image" Target="../media/image13.wmf"/><Relationship Id="rId9" Type="http://schemas.openxmlformats.org/officeDocument/2006/relationships/oleObject" Target="../embeddings/oleObject194.bin"/><Relationship Id="rId14" Type="http://schemas.openxmlformats.org/officeDocument/2006/relationships/oleObject" Target="../embeddings/oleObject197.bin"/><Relationship Id="rId22" Type="http://schemas.openxmlformats.org/officeDocument/2006/relationships/oleObject" Target="../embeddings/oleObject201.bin"/><Relationship Id="rId27" Type="http://schemas.openxmlformats.org/officeDocument/2006/relationships/image" Target="../media/image12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50.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5.wmf"/><Relationship Id="rId5" Type="http://schemas.openxmlformats.org/officeDocument/2006/relationships/oleObject" Target="../embeddings/oleObject206.bin"/><Relationship Id="rId4" Type="http://schemas.openxmlformats.org/officeDocument/2006/relationships/image" Target="../media/image12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27.wmf"/></Relationships>
</file>

<file path=ppt/slides/_rels/slide52.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5.wmf"/><Relationship Id="rId5" Type="http://schemas.openxmlformats.org/officeDocument/2006/relationships/oleObject" Target="../embeddings/oleObject210.bin"/><Relationship Id="rId4" Type="http://schemas.openxmlformats.org/officeDocument/2006/relationships/image" Target="../media/image12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8.xml"/><Relationship Id="rId1" Type="http://schemas.openxmlformats.org/officeDocument/2006/relationships/vmlDrawing" Target="../drawings/vmlDrawing41.vml"/><Relationship Id="rId4" Type="http://schemas.openxmlformats.org/officeDocument/2006/relationships/image" Target="../media/image130.wmf"/></Relationships>
</file>

<file path=ppt/slides/_rels/slide54.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2.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216.bin"/><Relationship Id="rId14" Type="http://schemas.openxmlformats.org/officeDocument/2006/relationships/image" Target="../media/image13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224.bin"/><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141.wmf"/><Relationship Id="rId2" Type="http://schemas.openxmlformats.org/officeDocument/2006/relationships/slideLayout" Target="../slideLayouts/slideLayout2.xml"/><Relationship Id="rId16" Type="http://schemas.openxmlformats.org/officeDocument/2006/relationships/image" Target="../media/image143.wmf"/><Relationship Id="rId1" Type="http://schemas.openxmlformats.org/officeDocument/2006/relationships/vmlDrawing" Target="../drawings/vmlDrawing43.vml"/><Relationship Id="rId6" Type="http://schemas.openxmlformats.org/officeDocument/2006/relationships/image" Target="../media/image138.wmf"/><Relationship Id="rId11" Type="http://schemas.openxmlformats.org/officeDocument/2006/relationships/oleObject" Target="../embeddings/oleObject223.bin"/><Relationship Id="rId5" Type="http://schemas.openxmlformats.org/officeDocument/2006/relationships/oleObject" Target="../embeddings/oleObject220.bin"/><Relationship Id="rId15" Type="http://schemas.openxmlformats.org/officeDocument/2006/relationships/oleObject" Target="../embeddings/oleObject225.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222.bin"/><Relationship Id="rId14" Type="http://schemas.openxmlformats.org/officeDocument/2006/relationships/image" Target="../media/image142.wmf"/></Relationships>
</file>

<file path=ppt/slides/_rels/slide57.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116.wmf"/><Relationship Id="rId18" Type="http://schemas.openxmlformats.org/officeDocument/2006/relationships/oleObject" Target="../embeddings/oleObject234.bin"/><Relationship Id="rId3" Type="http://schemas.openxmlformats.org/officeDocument/2006/relationships/oleObject" Target="../embeddings/oleObject226.bin"/><Relationship Id="rId21" Type="http://schemas.openxmlformats.org/officeDocument/2006/relationships/image" Target="../media/image148.wmf"/><Relationship Id="rId7" Type="http://schemas.openxmlformats.org/officeDocument/2006/relationships/oleObject" Target="../embeddings/oleObject228.bin"/><Relationship Id="rId12" Type="http://schemas.openxmlformats.org/officeDocument/2006/relationships/oleObject" Target="../embeddings/oleObject231.bin"/><Relationship Id="rId17" Type="http://schemas.openxmlformats.org/officeDocument/2006/relationships/image" Target="../media/image146.wmf"/><Relationship Id="rId25" Type="http://schemas.openxmlformats.org/officeDocument/2006/relationships/image" Target="../media/image149.wmf"/><Relationship Id="rId2" Type="http://schemas.openxmlformats.org/officeDocument/2006/relationships/slideLayout" Target="../slideLayouts/slideLayout7.xml"/><Relationship Id="rId16" Type="http://schemas.openxmlformats.org/officeDocument/2006/relationships/oleObject" Target="../embeddings/oleObject233.bin"/><Relationship Id="rId20" Type="http://schemas.openxmlformats.org/officeDocument/2006/relationships/oleObject" Target="../embeddings/oleObject235.bin"/><Relationship Id="rId1" Type="http://schemas.openxmlformats.org/officeDocument/2006/relationships/vmlDrawing" Target="../drawings/vmlDrawing44.vml"/><Relationship Id="rId6" Type="http://schemas.openxmlformats.org/officeDocument/2006/relationships/image" Target="../media/image144.wmf"/><Relationship Id="rId11" Type="http://schemas.openxmlformats.org/officeDocument/2006/relationships/oleObject" Target="../embeddings/oleObject230.bin"/><Relationship Id="rId24" Type="http://schemas.openxmlformats.org/officeDocument/2006/relationships/oleObject" Target="../embeddings/oleObject237.bin"/><Relationship Id="rId5" Type="http://schemas.openxmlformats.org/officeDocument/2006/relationships/oleObject" Target="../embeddings/oleObject227.bin"/><Relationship Id="rId15" Type="http://schemas.openxmlformats.org/officeDocument/2006/relationships/image" Target="../media/image117.wmf"/><Relationship Id="rId23" Type="http://schemas.openxmlformats.org/officeDocument/2006/relationships/image" Target="../media/image118.wmf"/><Relationship Id="rId10" Type="http://schemas.openxmlformats.org/officeDocument/2006/relationships/image" Target="../media/image115.wmf"/><Relationship Id="rId19" Type="http://schemas.openxmlformats.org/officeDocument/2006/relationships/image" Target="../media/image147.wmf"/><Relationship Id="rId4" Type="http://schemas.openxmlformats.org/officeDocument/2006/relationships/image" Target="../media/image13.wmf"/><Relationship Id="rId9" Type="http://schemas.openxmlformats.org/officeDocument/2006/relationships/oleObject" Target="../embeddings/oleObject229.bin"/><Relationship Id="rId14" Type="http://schemas.openxmlformats.org/officeDocument/2006/relationships/oleObject" Target="../embeddings/oleObject232.bin"/><Relationship Id="rId22" Type="http://schemas.openxmlformats.org/officeDocument/2006/relationships/oleObject" Target="../embeddings/oleObject23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51.wmf"/><Relationship Id="rId5" Type="http://schemas.openxmlformats.org/officeDocument/2006/relationships/oleObject" Target="../embeddings/oleObject239.bin"/><Relationship Id="rId4" Type="http://schemas.openxmlformats.org/officeDocument/2006/relationships/image" Target="../media/image150.wmf"/></Relationships>
</file>

<file path=ppt/slides/_rels/slide59.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53.wmf"/><Relationship Id="rId5" Type="http://schemas.openxmlformats.org/officeDocument/2006/relationships/oleObject" Target="../embeddings/oleObject241.bin"/><Relationship Id="rId4" Type="http://schemas.openxmlformats.org/officeDocument/2006/relationships/image" Target="../media/image152.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3.png"/><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1.wmf"/><Relationship Id="rId4" Type="http://schemas.openxmlformats.org/officeDocument/2006/relationships/image" Target="../media/image24.wmf"/><Relationship Id="rId9" Type="http://schemas.openxmlformats.org/officeDocument/2006/relationships/oleObject" Target="../embeddings/oleObject22.bin"/><Relationship Id="rId1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7422" y="2715421"/>
            <a:ext cx="6572296" cy="1686488"/>
          </a:xfrm>
        </p:spPr>
        <p:txBody>
          <a:bodyPr>
            <a:normAutofit fontScale="90000"/>
          </a:bodyPr>
          <a:lstStyle/>
          <a:p>
            <a:r>
              <a:rPr lang="zh-CN" altLang="en-US" dirty="0">
                <a:solidFill>
                  <a:schemeClr val="bg1"/>
                </a:solidFill>
                <a:effectLst>
                  <a:outerShdw blurRad="38100" dist="38100" dir="2700000" algn="tl">
                    <a:srgbClr val="000000">
                      <a:alpha val="43137"/>
                    </a:srgbClr>
                  </a:outerShdw>
                </a:effectLst>
              </a:rPr>
              <a:t>从连续商品的角度考虑李嘉图模型中的比较优势，贸易和支付问题</a:t>
            </a:r>
          </a:p>
        </p:txBody>
      </p:sp>
      <p:sp>
        <p:nvSpPr>
          <p:cNvPr id="3" name="副标题 2"/>
          <p:cNvSpPr>
            <a:spLocks noGrp="1"/>
          </p:cNvSpPr>
          <p:nvPr>
            <p:ph type="subTitle" idx="1"/>
          </p:nvPr>
        </p:nvSpPr>
        <p:spPr/>
        <p:txBody>
          <a:bodyPr/>
          <a:lstStyle/>
          <a:p>
            <a:r>
              <a:rPr lang="en-US" altLang="zh-CN" dirty="0"/>
              <a:t>By R. </a:t>
            </a:r>
            <a:r>
              <a:rPr lang="zh-CN" altLang="en-US" dirty="0"/>
              <a:t>多恩布什</a:t>
            </a:r>
            <a:r>
              <a:rPr lang="en-US" altLang="zh-CN" dirty="0"/>
              <a:t>, S. </a:t>
            </a:r>
            <a:r>
              <a:rPr lang="zh-CN" altLang="en-US" dirty="0"/>
              <a:t>费希尔</a:t>
            </a:r>
            <a:r>
              <a:rPr lang="en-US" altLang="zh-CN" dirty="0"/>
              <a:t>, and P.A. </a:t>
            </a:r>
            <a:r>
              <a:rPr lang="zh-CN" altLang="en-US" dirty="0"/>
              <a:t>萨缪尔森</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4929190" y="331030"/>
          <a:ext cx="1571636" cy="669878"/>
        </p:xfrm>
        <a:graphic>
          <a:graphicData uri="http://schemas.openxmlformats.org/presentationml/2006/ole">
            <mc:AlternateContent xmlns:mc="http://schemas.openxmlformats.org/markup-compatibility/2006">
              <mc:Choice xmlns:v="urn:schemas-microsoft-com:vml" Requires="v">
                <p:oleObj spid="_x0000_s6146" name="Equation" r:id="rId3" imgW="774360" imgH="330120" progId="Equation.DSMT4">
                  <p:embed/>
                </p:oleObj>
              </mc:Choice>
              <mc:Fallback>
                <p:oleObj name="Equation" r:id="rId3" imgW="774360" imgH="330120" progId="Equation.DSMT4">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331030"/>
                        <a:ext cx="1571636" cy="66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p:cNvGraphicFramePr>
            <a:graphicFrameLocks noChangeAspect="1"/>
          </p:cNvGraphicFramePr>
          <p:nvPr/>
        </p:nvGraphicFramePr>
        <p:xfrm>
          <a:off x="1214414" y="1715288"/>
          <a:ext cx="4006096" cy="1214446"/>
        </p:xfrm>
        <a:graphic>
          <a:graphicData uri="http://schemas.openxmlformats.org/presentationml/2006/ole">
            <mc:AlternateContent xmlns:mc="http://schemas.openxmlformats.org/markup-compatibility/2006">
              <mc:Choice xmlns:v="urn:schemas-microsoft-com:vml" Requires="v">
                <p:oleObj spid="_x0000_s6147" name="Equation" r:id="rId5" imgW="1612800" imgH="558720" progId="Equation.DSMT4">
                  <p:embed/>
                </p:oleObj>
              </mc:Choice>
              <mc:Fallback>
                <p:oleObj name="Equation" r:id="rId5" imgW="1612800" imgH="558720" progId="Equation.DSMT4">
                  <p:embed/>
                  <p:pic>
                    <p:nvPicPr>
                      <p:cNvPr id="286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1715288"/>
                        <a:ext cx="4006096"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1214414" y="3429800"/>
          <a:ext cx="5214974" cy="695330"/>
        </p:xfrm>
        <a:graphic>
          <a:graphicData uri="http://schemas.openxmlformats.org/presentationml/2006/ole">
            <mc:AlternateContent xmlns:mc="http://schemas.openxmlformats.org/markup-compatibility/2006">
              <mc:Choice xmlns:v="urn:schemas-microsoft-com:vml" Requires="v">
                <p:oleObj spid="_x0000_s6148" name="Equation" r:id="rId7" imgW="2476440" imgH="330120" progId="Equation.DSMT4">
                  <p:embed/>
                </p:oleObj>
              </mc:Choice>
              <mc:Fallback>
                <p:oleObj name="Equation" r:id="rId7" imgW="2476440" imgH="330120" progId="Equation.DSMT4">
                  <p:embed/>
                  <p:pic>
                    <p:nvPicPr>
                      <p:cNvPr id="2867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14" y="3429800"/>
                        <a:ext cx="5214974" cy="695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500034" y="500842"/>
            <a:ext cx="4500594" cy="369332"/>
          </a:xfrm>
          <a:prstGeom prst="rect">
            <a:avLst/>
          </a:prstGeom>
          <a:noFill/>
        </p:spPr>
        <p:txBody>
          <a:bodyPr wrap="square" rtlCol="0">
            <a:spAutoFit/>
          </a:bodyPr>
          <a:lstStyle/>
          <a:p>
            <a:r>
              <a:rPr lang="en-US" altLang="zh-CN" dirty="0"/>
              <a:t>[0</a:t>
            </a:r>
            <a:r>
              <a:rPr lang="zh-CN" altLang="en-US" dirty="0"/>
              <a:t>，</a:t>
            </a:r>
            <a:r>
              <a:rPr lang="en-US" altLang="zh-CN" dirty="0"/>
              <a:t>1]</a:t>
            </a:r>
            <a:r>
              <a:rPr lang="zh-CN" altLang="en-US" dirty="0"/>
              <a:t>区间内所有商品消费的百分比加总：</a:t>
            </a:r>
          </a:p>
        </p:txBody>
      </p:sp>
      <p:sp>
        <p:nvSpPr>
          <p:cNvPr id="8" name="TextBox 7"/>
          <p:cNvSpPr txBox="1"/>
          <p:nvPr/>
        </p:nvSpPr>
        <p:spPr>
          <a:xfrm>
            <a:off x="500034" y="1358098"/>
            <a:ext cx="4857784" cy="369332"/>
          </a:xfrm>
          <a:prstGeom prst="rect">
            <a:avLst/>
          </a:prstGeom>
          <a:noFill/>
        </p:spPr>
        <p:txBody>
          <a:bodyPr wrap="square" rtlCol="0">
            <a:spAutoFit/>
          </a:bodyPr>
          <a:lstStyle/>
          <a:p>
            <a:r>
              <a:rPr lang="zh-CN" altLang="en-US" dirty="0"/>
              <a:t>记在本国具有比较优势商品上的消费比例为：</a:t>
            </a:r>
          </a:p>
        </p:txBody>
      </p:sp>
      <p:sp>
        <p:nvSpPr>
          <p:cNvPr id="10" name="TextBox 9"/>
          <p:cNvSpPr txBox="1"/>
          <p:nvPr/>
        </p:nvSpPr>
        <p:spPr>
          <a:xfrm>
            <a:off x="571472" y="2989030"/>
            <a:ext cx="4643470" cy="369332"/>
          </a:xfrm>
          <a:prstGeom prst="rect">
            <a:avLst/>
          </a:prstGeom>
          <a:noFill/>
        </p:spPr>
        <p:txBody>
          <a:bodyPr wrap="square" rtlCol="0">
            <a:spAutoFit/>
          </a:bodyPr>
          <a:lstStyle/>
          <a:p>
            <a:r>
              <a:rPr lang="zh-CN" altLang="en-US" dirty="0"/>
              <a:t>在国外具有比较优势商品上的消费比例为：</a:t>
            </a:r>
          </a:p>
        </p:txBody>
      </p:sp>
      <p:pic>
        <p:nvPicPr>
          <p:cNvPr id="28677" name="Picture 7" descr="C:\Documents and Settings\Administrator\桌面\6655 (3) [转换].png"/>
          <p:cNvPicPr>
            <a:picLocks noChangeAspect="1" noChangeArrowheads="1"/>
          </p:cNvPicPr>
          <p:nvPr/>
        </p:nvPicPr>
        <p:blipFill>
          <a:blip r:embed="rId9" cstate="print"/>
          <a:srcRect/>
          <a:stretch>
            <a:fillRect/>
          </a:stretch>
        </p:blipFill>
        <p:spPr bwMode="auto">
          <a:xfrm>
            <a:off x="0" y="3770313"/>
            <a:ext cx="9142413" cy="1376362"/>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742950" indent="-742950">
              <a:buFont typeface="+mj-lt"/>
              <a:buAutoNum type="alphaUcPeriod" startAt="3"/>
            </a:pPr>
            <a:r>
              <a:rPr lang="zh-CN" altLang="en-US" sz="4000" dirty="0"/>
              <a:t>均衡相对工资和专业化分工</a:t>
            </a:r>
          </a:p>
        </p:txBody>
      </p:sp>
      <p:sp>
        <p:nvSpPr>
          <p:cNvPr id="3" name="内容占位符 2"/>
          <p:cNvSpPr>
            <a:spLocks noGrp="1"/>
          </p:cNvSpPr>
          <p:nvPr>
            <p:ph sz="quarter" idx="1"/>
          </p:nvPr>
        </p:nvSpPr>
        <p:spPr>
          <a:xfrm>
            <a:off x="457200" y="1358097"/>
            <a:ext cx="8229600" cy="3237943"/>
          </a:xfrm>
        </p:spPr>
        <p:txBody>
          <a:bodyPr/>
          <a:lstStyle/>
          <a:p>
            <a:r>
              <a:rPr lang="zh-CN" altLang="en-US" dirty="0"/>
              <a:t>国内商品市场均衡要求：</a:t>
            </a:r>
            <a:endParaRPr lang="en-US" altLang="zh-CN" dirty="0"/>
          </a:p>
          <a:p>
            <a:pPr>
              <a:buNone/>
            </a:pPr>
            <a:r>
              <a:rPr lang="zh-CN" altLang="en-US" dirty="0"/>
              <a:t>   </a:t>
            </a:r>
            <a:r>
              <a:rPr lang="en-US" altLang="zh-CN" dirty="0"/>
              <a:t>		</a:t>
            </a:r>
            <a:r>
              <a:rPr lang="zh-CN" altLang="en-US" sz="1800" dirty="0"/>
              <a:t>国内劳动力收入</a:t>
            </a:r>
            <a:r>
              <a:rPr lang="en-US" altLang="zh-CN" sz="1800" dirty="0" err="1"/>
              <a:t>wL</a:t>
            </a:r>
            <a:r>
              <a:rPr lang="en-US" altLang="zh-CN" sz="1800" dirty="0"/>
              <a:t>=</a:t>
            </a:r>
            <a:r>
              <a:rPr lang="zh-CN" altLang="en-US" sz="1800" dirty="0"/>
              <a:t>全球消费的本国商品</a:t>
            </a:r>
            <a:endParaRPr lang="en-US" altLang="zh-CN" sz="1800" dirty="0"/>
          </a:p>
          <a:p>
            <a:pPr algn="ctr">
              <a:buNone/>
            </a:pPr>
            <a:r>
              <a:rPr lang="zh-CN" altLang="en-US" sz="1800" dirty="0"/>
              <a:t>（其中，</a:t>
            </a:r>
            <a:r>
              <a:rPr lang="en-US" altLang="zh-CN" sz="1800" dirty="0"/>
              <a:t>L</a:t>
            </a:r>
            <a:r>
              <a:rPr lang="zh-CN" altLang="en-US" sz="1800" dirty="0"/>
              <a:t>为国内劳动力数量，</a:t>
            </a:r>
            <a:r>
              <a:rPr lang="en-US" altLang="zh-CN" sz="1800" dirty="0"/>
              <a:t>L*</a:t>
            </a:r>
            <a:r>
              <a:rPr lang="zh-CN" altLang="en-US" sz="1800" dirty="0"/>
              <a:t>为国外劳动力数量）</a:t>
            </a:r>
            <a:endParaRPr lang="zh-CN" altLang="en-US" sz="2800" dirty="0"/>
          </a:p>
        </p:txBody>
      </p:sp>
      <p:graphicFrame>
        <p:nvGraphicFramePr>
          <p:cNvPr id="30722" name="Object 2"/>
          <p:cNvGraphicFramePr>
            <a:graphicFrameLocks noChangeAspect="1"/>
          </p:cNvGraphicFramePr>
          <p:nvPr/>
        </p:nvGraphicFramePr>
        <p:xfrm>
          <a:off x="714349" y="2770759"/>
          <a:ext cx="4071965" cy="516165"/>
        </p:xfrm>
        <a:graphic>
          <a:graphicData uri="http://schemas.openxmlformats.org/presentationml/2006/ole">
            <mc:AlternateContent xmlns:mc="http://schemas.openxmlformats.org/markup-compatibility/2006">
              <mc:Choice xmlns:v="urn:schemas-microsoft-com:vml" Requires="v">
                <p:oleObj spid="_x0000_s7170" name="Equation" r:id="rId3" imgW="1803240" imgH="228600" progId="Equation.DSMT4">
                  <p:embed/>
                </p:oleObj>
              </mc:Choice>
              <mc:Fallback>
                <p:oleObj name="Equation" r:id="rId3" imgW="1803240" imgH="228600" progId="Equation.DSMT4">
                  <p:embed/>
                  <p:pic>
                    <p:nvPicPr>
                      <p:cNvPr id="307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9" y="2770759"/>
                        <a:ext cx="4071965" cy="516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3"/>
          <p:cNvGraphicFramePr>
            <a:graphicFrameLocks noChangeAspect="1"/>
          </p:cNvGraphicFramePr>
          <p:nvPr/>
        </p:nvGraphicFramePr>
        <p:xfrm>
          <a:off x="714347" y="3715552"/>
          <a:ext cx="5117559" cy="857256"/>
        </p:xfrm>
        <a:graphic>
          <a:graphicData uri="http://schemas.openxmlformats.org/presentationml/2006/ole">
            <mc:AlternateContent xmlns:mc="http://schemas.openxmlformats.org/markup-compatibility/2006">
              <mc:Choice xmlns:v="urn:schemas-microsoft-com:vml" Requires="v">
                <p:oleObj spid="_x0000_s7171" name="Equation" r:id="rId5" imgW="2501640" imgH="419040" progId="Equation.DSMT4">
                  <p:embed/>
                </p:oleObj>
              </mc:Choice>
              <mc:Fallback>
                <p:oleObj name="Equation" r:id="rId5" imgW="2501640" imgH="419040" progId="Equation.DSMT4">
                  <p:embed/>
                  <p:pic>
                    <p:nvPicPr>
                      <p:cNvPr id="307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7" y="3715552"/>
                        <a:ext cx="5117559"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642910" y="3274782"/>
            <a:ext cx="2857520" cy="369332"/>
          </a:xfrm>
          <a:prstGeom prst="rect">
            <a:avLst/>
          </a:prstGeom>
          <a:noFill/>
        </p:spPr>
        <p:txBody>
          <a:bodyPr wrap="square" rtlCol="0">
            <a:spAutoFit/>
          </a:bodyPr>
          <a:lstStyle/>
          <a:p>
            <a:r>
              <a:rPr lang="zh-CN" altLang="en-US" dirty="0"/>
              <a:t>将上式进行变换，便可得：</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5400000">
            <a:off x="-205723" y="2509730"/>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1714480" y="4429932"/>
            <a:ext cx="5786478" cy="0"/>
          </a:xfrm>
          <a:prstGeom prst="line">
            <a:avLst/>
          </a:prstGeom>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1733266" y="837890"/>
            <a:ext cx="4421874" cy="3592042"/>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flipH="1" flipV="1">
            <a:off x="1714481" y="2376452"/>
            <a:ext cx="2953054"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16200000" flipH="1">
            <a:off x="3733654" y="3387546"/>
            <a:ext cx="2064727" cy="20044"/>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1028" name="Object 4"/>
          <p:cNvGraphicFramePr>
            <a:graphicFrameLocks noChangeAspect="1"/>
          </p:cNvGraphicFramePr>
          <p:nvPr/>
        </p:nvGraphicFramePr>
        <p:xfrm>
          <a:off x="1065213" y="2282825"/>
          <a:ext cx="363537" cy="350838"/>
        </p:xfrm>
        <a:graphic>
          <a:graphicData uri="http://schemas.openxmlformats.org/presentationml/2006/ole">
            <mc:AlternateContent xmlns:mc="http://schemas.openxmlformats.org/markup-compatibility/2006">
              <mc:Choice xmlns:v="urn:schemas-microsoft-com:vml" Requires="v">
                <p:oleObj spid="_x0000_s8194" name="Equation" r:id="rId3" imgW="152280" imgH="139680" progId="Equation.DSMT4">
                  <p:embed/>
                </p:oleObj>
              </mc:Choice>
              <mc:Fallback>
                <p:oleObj name="Equation" r:id="rId3" imgW="152280" imgH="139680" progId="Equation.DSMT4">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2282825"/>
                        <a:ext cx="3635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4587875" y="4445000"/>
          <a:ext cx="338138" cy="401638"/>
        </p:xfrm>
        <a:graphic>
          <a:graphicData uri="http://schemas.openxmlformats.org/presentationml/2006/ole">
            <mc:AlternateContent xmlns:mc="http://schemas.openxmlformats.org/markup-compatibility/2006">
              <mc:Choice xmlns:v="urn:schemas-microsoft-com:vml" Requires="v">
                <p:oleObj spid="_x0000_s8195" name="Equation" r:id="rId5" imgW="126720" imgH="164880" progId="Equation.DSMT4">
                  <p:embed/>
                </p:oleObj>
              </mc:Choice>
              <mc:Fallback>
                <p:oleObj name="Equation" r:id="rId5" imgW="126720" imgH="164880" progId="Equation.DSMT4">
                  <p:embed/>
                  <p:pic>
                    <p:nvPicPr>
                      <p:cNvPr id="10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75" y="4445000"/>
                        <a:ext cx="33813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8"/>
          <p:cNvGraphicFramePr>
            <a:graphicFrameLocks noChangeAspect="1"/>
          </p:cNvGraphicFramePr>
          <p:nvPr/>
        </p:nvGraphicFramePr>
        <p:xfrm>
          <a:off x="6429389" y="731171"/>
          <a:ext cx="1635137" cy="394307"/>
        </p:xfrm>
        <a:graphic>
          <a:graphicData uri="http://schemas.openxmlformats.org/presentationml/2006/ole">
            <mc:AlternateContent xmlns:mc="http://schemas.openxmlformats.org/markup-compatibility/2006">
              <mc:Choice xmlns:v="urn:schemas-microsoft-com:vml" Requires="v">
                <p:oleObj spid="_x0000_s8196" name="Equation" r:id="rId7" imgW="711000" imgH="228600" progId="Equation.DSMT4">
                  <p:embed/>
                </p:oleObj>
              </mc:Choice>
              <mc:Fallback>
                <p:oleObj name="Equation" r:id="rId7" imgW="711000" imgH="228600" progId="Equation.DSMT4">
                  <p:embed/>
                  <p:pic>
                    <p:nvPicPr>
                      <p:cNvPr id="103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9" y="731171"/>
                        <a:ext cx="1635137" cy="39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0"/>
          <p:cNvGraphicFramePr>
            <a:graphicFrameLocks noChangeAspect="1"/>
          </p:cNvGraphicFramePr>
          <p:nvPr/>
        </p:nvGraphicFramePr>
        <p:xfrm>
          <a:off x="7643834" y="4287056"/>
          <a:ext cx="414012" cy="285752"/>
        </p:xfrm>
        <a:graphic>
          <a:graphicData uri="http://schemas.openxmlformats.org/presentationml/2006/ole">
            <mc:AlternateContent xmlns:mc="http://schemas.openxmlformats.org/markup-compatibility/2006">
              <mc:Choice xmlns:v="urn:schemas-microsoft-com:vml" Requires="v">
                <p:oleObj spid="_x0000_s8197" name="Equation" r:id="rId9" imgW="126720" imgH="126720" progId="Equation.DSMT4">
                  <p:embed/>
                </p:oleObj>
              </mc:Choice>
              <mc:Fallback>
                <p:oleObj name="Equation" r:id="rId9" imgW="126720" imgH="126720" progId="Equation.DSMT4">
                  <p:embed/>
                  <p:pic>
                    <p:nvPicPr>
                      <p:cNvPr id="103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3834" y="4287056"/>
                        <a:ext cx="414012" cy="2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1"/>
          <p:cNvGraphicFramePr>
            <a:graphicFrameLocks noChangeAspect="1"/>
          </p:cNvGraphicFramePr>
          <p:nvPr/>
        </p:nvGraphicFramePr>
        <p:xfrm>
          <a:off x="6906228" y="4501370"/>
          <a:ext cx="281990" cy="327508"/>
        </p:xfrm>
        <a:graphic>
          <a:graphicData uri="http://schemas.openxmlformats.org/presentationml/2006/ole">
            <mc:AlternateContent xmlns:mc="http://schemas.openxmlformats.org/markup-compatibility/2006">
              <mc:Choice xmlns:v="urn:schemas-microsoft-com:vml" Requires="v">
                <p:oleObj spid="_x0000_s8198" name="Equation" r:id="rId11" imgW="88560" imgH="164880" progId="Equation.DSMT4">
                  <p:embed/>
                </p:oleObj>
              </mc:Choice>
              <mc:Fallback>
                <p:oleObj name="Equation" r:id="rId11" imgW="88560" imgH="164880" progId="Equation.DSMT4">
                  <p:embed/>
                  <p:pic>
                    <p:nvPicPr>
                      <p:cNvPr id="103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6228" y="4501370"/>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nvGraphicFramePr>
        <p:xfrm>
          <a:off x="1428729" y="4483395"/>
          <a:ext cx="443373" cy="375165"/>
        </p:xfrm>
        <a:graphic>
          <a:graphicData uri="http://schemas.openxmlformats.org/presentationml/2006/ole">
            <mc:AlternateContent xmlns:mc="http://schemas.openxmlformats.org/markup-compatibility/2006">
              <mc:Choice xmlns:v="urn:schemas-microsoft-com:vml" Requires="v">
                <p:oleObj spid="_x0000_s8199" name="Equation" r:id="rId13" imgW="126720" imgH="177480" progId="Equation.DSMT4">
                  <p:embed/>
                </p:oleObj>
              </mc:Choice>
              <mc:Fallback>
                <p:oleObj name="Equation" r:id="rId13" imgW="126720" imgH="177480" progId="Equation.DSMT4">
                  <p:embed/>
                  <p:pic>
                    <p:nvPicPr>
                      <p:cNvPr id="1036"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9" y="4483395"/>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均衡</a:t>
            </a:r>
          </a:p>
        </p:txBody>
      </p:sp>
      <p:sp>
        <p:nvSpPr>
          <p:cNvPr id="3" name="内容占位符 2"/>
          <p:cNvSpPr>
            <a:spLocks noGrp="1"/>
          </p:cNvSpPr>
          <p:nvPr>
            <p:ph sz="quarter" idx="1"/>
          </p:nvPr>
        </p:nvSpPr>
        <p:spPr/>
        <p:txBody>
          <a:bodyPr/>
          <a:lstStyle/>
          <a:p>
            <a:r>
              <a:rPr lang="zh-CN" altLang="en-US" dirty="0"/>
              <a:t>由式</a:t>
            </a:r>
            <a:endParaRPr lang="en-US" altLang="zh-CN" dirty="0"/>
          </a:p>
          <a:p>
            <a:endParaRPr lang="en-US" altLang="zh-CN" dirty="0"/>
          </a:p>
          <a:p>
            <a:endParaRPr lang="en-US" altLang="zh-CN" dirty="0"/>
          </a:p>
          <a:p>
            <a:r>
              <a:rPr lang="zh-CN" altLang="en-US" dirty="0"/>
              <a:t>两式联立可得：</a:t>
            </a:r>
          </a:p>
        </p:txBody>
      </p:sp>
      <p:graphicFrame>
        <p:nvGraphicFramePr>
          <p:cNvPr id="31748" name="Object 4"/>
          <p:cNvGraphicFramePr>
            <a:graphicFrameLocks noChangeAspect="1"/>
          </p:cNvGraphicFramePr>
          <p:nvPr/>
        </p:nvGraphicFramePr>
        <p:xfrm>
          <a:off x="1927219" y="1245388"/>
          <a:ext cx="1858963" cy="469900"/>
        </p:xfrm>
        <a:graphic>
          <a:graphicData uri="http://schemas.openxmlformats.org/presentationml/2006/ole">
            <mc:AlternateContent xmlns:mc="http://schemas.openxmlformats.org/markup-compatibility/2006">
              <mc:Choice xmlns:v="urn:schemas-microsoft-com:vml" Requires="v">
                <p:oleObj spid="_x0000_s9218" name="Equation" r:id="rId3" imgW="901440" imgH="228600" progId="Equation.DSMT4">
                  <p:embed/>
                </p:oleObj>
              </mc:Choice>
              <mc:Fallback>
                <p:oleObj name="Equation" r:id="rId3" imgW="901440" imgH="228600" progId="Equation.DSMT4">
                  <p:embed/>
                  <p:pic>
                    <p:nvPicPr>
                      <p:cNvPr id="31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19" y="1245388"/>
                        <a:ext cx="18589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1882792" y="1786726"/>
          <a:ext cx="5118100" cy="857250"/>
        </p:xfrm>
        <a:graphic>
          <a:graphicData uri="http://schemas.openxmlformats.org/presentationml/2006/ole">
            <mc:AlternateContent xmlns:mc="http://schemas.openxmlformats.org/markup-compatibility/2006">
              <mc:Choice xmlns:v="urn:schemas-microsoft-com:vml" Requires="v">
                <p:oleObj spid="_x0000_s9219" name="Equation" r:id="rId5" imgW="2501640" imgH="419040" progId="Equation.DSMT4">
                  <p:embed/>
                </p:oleObj>
              </mc:Choice>
              <mc:Fallback>
                <p:oleObj name="Equation" r:id="rId5" imgW="2501640" imgH="419040" progId="Equation.DSMT4">
                  <p:embed/>
                  <p:pic>
                    <p:nvPicPr>
                      <p:cNvPr id="317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92" y="1786726"/>
                        <a:ext cx="5118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3427434" y="2787650"/>
          <a:ext cx="4216400" cy="522288"/>
        </p:xfrm>
        <a:graphic>
          <a:graphicData uri="http://schemas.openxmlformats.org/presentationml/2006/ole">
            <mc:AlternateContent xmlns:mc="http://schemas.openxmlformats.org/markup-compatibility/2006">
              <mc:Choice xmlns:v="urn:schemas-microsoft-com:vml" Requires="v">
                <p:oleObj spid="_x0000_s9220" name="Equation" r:id="rId7" imgW="1841400" imgH="228600" progId="Equation.DSMT4">
                  <p:embed/>
                </p:oleObj>
              </mc:Choice>
              <mc:Fallback>
                <p:oleObj name="Equation" r:id="rId7" imgW="1841400" imgH="228600" progId="Equation.DSMT4">
                  <p:embed/>
                  <p:pic>
                    <p:nvPicPr>
                      <p:cNvPr id="317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434" y="2787650"/>
                        <a:ext cx="42164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5400000">
            <a:off x="-205723" y="2581165"/>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1714480" y="4501370"/>
            <a:ext cx="5786478" cy="0"/>
          </a:xfrm>
          <a:prstGeom prst="line">
            <a:avLst/>
          </a:prstGeom>
        </p:spPr>
        <p:style>
          <a:lnRef idx="2">
            <a:schemeClr val="dk1"/>
          </a:lnRef>
          <a:fillRef idx="0">
            <a:schemeClr val="dk1"/>
          </a:fillRef>
          <a:effectRef idx="1">
            <a:schemeClr val="dk1"/>
          </a:effectRef>
          <a:fontRef idx="minor">
            <a:schemeClr val="tx1"/>
          </a:fontRef>
        </p:style>
      </p:cxnSp>
      <p:sp>
        <p:nvSpPr>
          <p:cNvPr id="16" name="任意多边形 15"/>
          <p:cNvSpPr/>
          <p:nvPr/>
        </p:nvSpPr>
        <p:spPr>
          <a:xfrm>
            <a:off x="2285984" y="714163"/>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任意多边形 16"/>
          <p:cNvSpPr/>
          <p:nvPr/>
        </p:nvSpPr>
        <p:spPr>
          <a:xfrm>
            <a:off x="1733266" y="909328"/>
            <a:ext cx="4421874" cy="3592042"/>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flipH="1" flipV="1">
            <a:off x="1714481" y="2422626"/>
            <a:ext cx="2953054"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3755602" y="3460380"/>
            <a:ext cx="2071702" cy="10278"/>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1028" name="Object 4"/>
          <p:cNvGraphicFramePr>
            <a:graphicFrameLocks noChangeAspect="1"/>
          </p:cNvGraphicFramePr>
          <p:nvPr/>
        </p:nvGraphicFramePr>
        <p:xfrm>
          <a:off x="1137022" y="2301276"/>
          <a:ext cx="363144" cy="414144"/>
        </p:xfrm>
        <a:graphic>
          <a:graphicData uri="http://schemas.openxmlformats.org/presentationml/2006/ole">
            <mc:AlternateContent xmlns:mc="http://schemas.openxmlformats.org/markup-compatibility/2006">
              <mc:Choice xmlns:v="urn:schemas-microsoft-com:vml" Requires="v">
                <p:oleObj spid="_x0000_s10242" name="Equation" r:id="rId3" imgW="152280" imgH="164880" progId="Equation.DSMT4">
                  <p:embed/>
                </p:oleObj>
              </mc:Choice>
              <mc:Fallback>
                <p:oleObj name="Equation" r:id="rId3" imgW="152280" imgH="164880" progId="Equation.DSMT4">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022" y="2301276"/>
                        <a:ext cx="363144" cy="4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1138214" y="588106"/>
          <a:ext cx="504828" cy="375394"/>
        </p:xfrm>
        <a:graphic>
          <a:graphicData uri="http://schemas.openxmlformats.org/presentationml/2006/ole">
            <mc:AlternateContent xmlns:mc="http://schemas.openxmlformats.org/markup-compatibility/2006">
              <mc:Choice xmlns:v="urn:schemas-microsoft-com:vml" Requires="v">
                <p:oleObj spid="_x0000_s10243" name="Equation" r:id="rId5" imgW="152280" imgH="139680" progId="Equation.DSMT4">
                  <p:embed/>
                </p:oleObj>
              </mc:Choice>
              <mc:Fallback>
                <p:oleObj name="Equation" r:id="rId5" imgW="152280" imgH="139680" progId="Equation.DSMT4">
                  <p:embed/>
                  <p:pic>
                    <p:nvPicPr>
                      <p:cNvPr id="10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14" y="588106"/>
                        <a:ext cx="504828" cy="37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4643439" y="1834653"/>
          <a:ext cx="365319" cy="309263"/>
        </p:xfrm>
        <a:graphic>
          <a:graphicData uri="http://schemas.openxmlformats.org/presentationml/2006/ole">
            <mc:AlternateContent xmlns:mc="http://schemas.openxmlformats.org/markup-compatibility/2006">
              <mc:Choice xmlns:v="urn:schemas-microsoft-com:vml" Requires="v">
                <p:oleObj spid="_x0000_s10244" name="Equation" r:id="rId7" imgW="152280" imgH="164880" progId="Equation.DSMT4">
                  <p:embed/>
                </p:oleObj>
              </mc:Choice>
              <mc:Fallback>
                <p:oleObj name="Equation" r:id="rId7" imgW="152280" imgH="164880" progId="Equation.DSMT4">
                  <p:embed/>
                  <p:pic>
                    <p:nvPicPr>
                      <p:cNvPr id="10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9" y="1834653"/>
                        <a:ext cx="365319" cy="30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4571999" y="4559607"/>
          <a:ext cx="371797" cy="370391"/>
        </p:xfrm>
        <a:graphic>
          <a:graphicData uri="http://schemas.openxmlformats.org/presentationml/2006/ole">
            <mc:AlternateContent xmlns:mc="http://schemas.openxmlformats.org/markup-compatibility/2006">
              <mc:Choice xmlns:v="urn:schemas-microsoft-com:vml" Requires="v">
                <p:oleObj spid="_x0000_s10245" name="Equation" r:id="rId9" imgW="139680" imgH="152280" progId="Equation.DSMT4">
                  <p:embed/>
                </p:oleObj>
              </mc:Choice>
              <mc:Fallback>
                <p:oleObj name="Equation" r:id="rId9" imgW="139680" imgH="152280" progId="Equation.DSMT4">
                  <p:embed/>
                  <p:pic>
                    <p:nvPicPr>
                      <p:cNvPr id="103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1999" y="4559607"/>
                        <a:ext cx="371797" cy="37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8"/>
          <p:cNvGraphicFramePr>
            <a:graphicFrameLocks noChangeAspect="1"/>
          </p:cNvGraphicFramePr>
          <p:nvPr/>
        </p:nvGraphicFramePr>
        <p:xfrm>
          <a:off x="6429389" y="731171"/>
          <a:ext cx="1635137" cy="394307"/>
        </p:xfrm>
        <a:graphic>
          <a:graphicData uri="http://schemas.openxmlformats.org/presentationml/2006/ole">
            <mc:AlternateContent xmlns:mc="http://schemas.openxmlformats.org/markup-compatibility/2006">
              <mc:Choice xmlns:v="urn:schemas-microsoft-com:vml" Requires="v">
                <p:oleObj spid="_x0000_s10246" name="Equation" r:id="rId11" imgW="711000" imgH="228600" progId="Equation.DSMT4">
                  <p:embed/>
                </p:oleObj>
              </mc:Choice>
              <mc:Fallback>
                <p:oleObj name="Equation" r:id="rId11" imgW="711000" imgH="228600" progId="Equation.DSMT4">
                  <p:embed/>
                  <p:pic>
                    <p:nvPicPr>
                      <p:cNvPr id="103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9" y="731171"/>
                        <a:ext cx="1635137" cy="39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nvGraphicFramePr>
        <p:xfrm>
          <a:off x="7215206" y="3568489"/>
          <a:ext cx="928694" cy="406046"/>
        </p:xfrm>
        <a:graphic>
          <a:graphicData uri="http://schemas.openxmlformats.org/presentationml/2006/ole">
            <mc:AlternateContent xmlns:mc="http://schemas.openxmlformats.org/markup-compatibility/2006">
              <mc:Choice xmlns:v="urn:schemas-microsoft-com:vml" Requires="v">
                <p:oleObj spid="_x0000_s10247" name="Equation" r:id="rId13" imgW="330120" imgH="203040" progId="Equation.DSMT4">
                  <p:embed/>
                </p:oleObj>
              </mc:Choice>
              <mc:Fallback>
                <p:oleObj name="Equation" r:id="rId13" imgW="330120" imgH="203040" progId="Equation.DSMT4">
                  <p:embed/>
                  <p:pic>
                    <p:nvPicPr>
                      <p:cNvPr id="103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15206"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0"/>
          <p:cNvGraphicFramePr>
            <a:graphicFrameLocks noChangeAspect="1"/>
          </p:cNvGraphicFramePr>
          <p:nvPr/>
        </p:nvGraphicFramePr>
        <p:xfrm>
          <a:off x="7715272" y="4299099"/>
          <a:ext cx="396563" cy="273709"/>
        </p:xfrm>
        <a:graphic>
          <a:graphicData uri="http://schemas.openxmlformats.org/presentationml/2006/ole">
            <mc:AlternateContent xmlns:mc="http://schemas.openxmlformats.org/markup-compatibility/2006">
              <mc:Choice xmlns:v="urn:schemas-microsoft-com:vml" Requires="v">
                <p:oleObj spid="_x0000_s10248" name="Equation" r:id="rId15" imgW="126720" imgH="126720" progId="Equation.DSMT4">
                  <p:embed/>
                </p:oleObj>
              </mc:Choice>
              <mc:Fallback>
                <p:oleObj name="Equation" r:id="rId15" imgW="126720" imgH="126720" progId="Equation.DSMT4">
                  <p:embed/>
                  <p:pic>
                    <p:nvPicPr>
                      <p:cNvPr id="1034"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5272" y="4299099"/>
                        <a:ext cx="396563" cy="2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1"/>
          <p:cNvGraphicFramePr>
            <a:graphicFrameLocks noChangeAspect="1"/>
          </p:cNvGraphicFramePr>
          <p:nvPr/>
        </p:nvGraphicFramePr>
        <p:xfrm>
          <a:off x="7290406" y="4531052"/>
          <a:ext cx="281990" cy="327508"/>
        </p:xfrm>
        <a:graphic>
          <a:graphicData uri="http://schemas.openxmlformats.org/presentationml/2006/ole">
            <mc:AlternateContent xmlns:mc="http://schemas.openxmlformats.org/markup-compatibility/2006">
              <mc:Choice xmlns:v="urn:schemas-microsoft-com:vml" Requires="v">
                <p:oleObj spid="_x0000_s10249" name="Equation" r:id="rId17" imgW="88560" imgH="164880" progId="Equation.DSMT4">
                  <p:embed/>
                </p:oleObj>
              </mc:Choice>
              <mc:Fallback>
                <p:oleObj name="Equation" r:id="rId17" imgW="88560" imgH="164880" progId="Equation.DSMT4">
                  <p:embed/>
                  <p:pic>
                    <p:nvPicPr>
                      <p:cNvPr id="103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0406" y="4531052"/>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nvGraphicFramePr>
        <p:xfrm>
          <a:off x="1428729" y="4554833"/>
          <a:ext cx="443373" cy="375165"/>
        </p:xfrm>
        <a:graphic>
          <a:graphicData uri="http://schemas.openxmlformats.org/presentationml/2006/ole">
            <mc:AlternateContent xmlns:mc="http://schemas.openxmlformats.org/markup-compatibility/2006">
              <mc:Choice xmlns:v="urn:schemas-microsoft-com:vml" Requires="v">
                <p:oleObj spid="_x0000_s10250" name="Equation" r:id="rId19" imgW="126720" imgH="177480" progId="Equation.DSMT4">
                  <p:embed/>
                </p:oleObj>
              </mc:Choice>
              <mc:Fallback>
                <p:oleObj name="Equation" r:id="rId19" imgW="126720" imgH="177480" progId="Equation.DSMT4">
                  <p:embed/>
                  <p:pic>
                    <p:nvPicPr>
                      <p:cNvPr id="1036"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29" y="4554833"/>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4214810" y="72214"/>
            <a:ext cx="928694" cy="523220"/>
          </a:xfrm>
          <a:prstGeom prst="rect">
            <a:avLst/>
          </a:prstGeom>
          <a:noFill/>
        </p:spPr>
        <p:txBody>
          <a:bodyPr wrap="square" rtlCol="0">
            <a:spAutoFit/>
          </a:bodyPr>
          <a:lstStyle/>
          <a:p>
            <a:r>
              <a:rPr lang="zh-CN" altLang="en-US" sz="2800" dirty="0"/>
              <a:t>图一</a:t>
            </a:r>
          </a:p>
        </p:txBody>
      </p:sp>
      <p:pic>
        <p:nvPicPr>
          <p:cNvPr id="29707" name="Picture 10" descr="C:\Documents and Settings\Administrator\桌面\13 [转换].png">
            <a:hlinkClick r:id="rId21" action="ppaction://hlinksldjump"/>
          </p:cNvPr>
          <p:cNvPicPr>
            <a:picLocks noChangeAspect="1" noChangeArrowheads="1"/>
          </p:cNvPicPr>
          <p:nvPr/>
        </p:nvPicPr>
        <p:blipFill>
          <a:blip r:embed="rId22" cstate="print"/>
          <a:srcRect/>
          <a:stretch>
            <a:fillRect/>
          </a:stretch>
        </p:blipFill>
        <p:spPr bwMode="auto">
          <a:xfrm>
            <a:off x="8198056" y="4213255"/>
            <a:ext cx="803100" cy="931057"/>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514850" y="2481263"/>
          <a:ext cx="114300" cy="177800"/>
        </p:xfrm>
        <a:graphic>
          <a:graphicData uri="http://schemas.openxmlformats.org/presentationml/2006/ole">
            <mc:AlternateContent xmlns:mc="http://schemas.openxmlformats.org/markup-compatibility/2006">
              <mc:Choice xmlns:v="urn:schemas-microsoft-com:vml" Requires="v">
                <p:oleObj spid="_x0000_s11266" name="Equation" r:id="rId3" imgW="114120" imgH="177480" progId="Equation.DSMT4">
                  <p:embed/>
                </p:oleObj>
              </mc:Choice>
              <mc:Fallback>
                <p:oleObj name="Equation" r:id="rId3" imgW="114120" imgH="177480" progId="Equation.DSMT4">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481263"/>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2143125" y="1214438"/>
          <a:ext cx="5715000" cy="555625"/>
        </p:xfrm>
        <a:graphic>
          <a:graphicData uri="http://schemas.openxmlformats.org/presentationml/2006/ole">
            <mc:AlternateContent xmlns:mc="http://schemas.openxmlformats.org/markup-compatibility/2006">
              <mc:Choice xmlns:v="urn:schemas-microsoft-com:vml" Requires="v">
                <p:oleObj spid="_x0000_s11267" name="Equation" r:id="rId5" imgW="2616120" imgH="253800" progId="Equation.DSMT4">
                  <p:embed/>
                </p:oleObj>
              </mc:Choice>
              <mc:Fallback>
                <p:oleObj name="Equation" r:id="rId5" imgW="2616120" imgH="253800" progId="Equation.DSMT4">
                  <p:embed/>
                  <p:pic>
                    <p:nvPicPr>
                      <p:cNvPr id="30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1214438"/>
                        <a:ext cx="57150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5"/>
          <p:cNvGraphicFramePr>
            <a:graphicFrameLocks noChangeAspect="1"/>
          </p:cNvGraphicFramePr>
          <p:nvPr/>
        </p:nvGraphicFramePr>
        <p:xfrm>
          <a:off x="2143125" y="1857375"/>
          <a:ext cx="6858000" cy="1719263"/>
        </p:xfrm>
        <a:graphic>
          <a:graphicData uri="http://schemas.openxmlformats.org/presentationml/2006/ole">
            <mc:AlternateContent xmlns:mc="http://schemas.openxmlformats.org/markup-compatibility/2006">
              <mc:Choice xmlns:v="urn:schemas-microsoft-com:vml" Requires="v">
                <p:oleObj spid="_x0000_s11268" name="Equation" r:id="rId7" imgW="3136680" imgH="698400" progId="Equation.DSMT4">
                  <p:embed/>
                </p:oleObj>
              </mc:Choice>
              <mc:Fallback>
                <p:oleObj name="Equation" r:id="rId7" imgW="3136680" imgH="698400" progId="Equation.DSMT4">
                  <p:embed/>
                  <p:pic>
                    <p:nvPicPr>
                      <p:cNvPr id="307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25" y="1857375"/>
                        <a:ext cx="68580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TextBox 5"/>
          <p:cNvSpPr txBox="1">
            <a:spLocks noChangeArrowheads="1"/>
          </p:cNvSpPr>
          <p:nvPr/>
        </p:nvSpPr>
        <p:spPr bwMode="auto">
          <a:xfrm>
            <a:off x="357188" y="1357313"/>
            <a:ext cx="1143000" cy="647700"/>
          </a:xfrm>
          <a:prstGeom prst="rect">
            <a:avLst/>
          </a:prstGeom>
          <a:noFill/>
          <a:ln w="9525">
            <a:noFill/>
            <a:miter lim="800000"/>
            <a:headEnd/>
            <a:tailEnd/>
          </a:ln>
        </p:spPr>
        <p:txBody>
          <a:bodyPr>
            <a:spAutoFit/>
          </a:bodyPr>
          <a:lstStyle/>
          <a:p>
            <a:r>
              <a:rPr lang="zh-CN" altLang="en-US">
                <a:latin typeface="华文仿宋" pitchFamily="2" charset="-122"/>
                <a:ea typeface="华文仿宋" pitchFamily="2" charset="-122"/>
              </a:rPr>
              <a:t>本国商品相对价格</a:t>
            </a:r>
          </a:p>
        </p:txBody>
      </p:sp>
      <p:sp>
        <p:nvSpPr>
          <p:cNvPr id="3082" name="TextBox 6"/>
          <p:cNvSpPr txBox="1">
            <a:spLocks noChangeArrowheads="1"/>
          </p:cNvSpPr>
          <p:nvPr/>
        </p:nvSpPr>
        <p:spPr bwMode="auto">
          <a:xfrm>
            <a:off x="285750" y="2573338"/>
            <a:ext cx="1357313" cy="922337"/>
          </a:xfrm>
          <a:prstGeom prst="rect">
            <a:avLst/>
          </a:prstGeom>
          <a:noFill/>
          <a:ln w="9525">
            <a:noFill/>
            <a:miter lim="800000"/>
            <a:headEnd/>
            <a:tailEnd/>
          </a:ln>
        </p:spPr>
        <p:txBody>
          <a:bodyPr>
            <a:spAutoFit/>
          </a:bodyPr>
          <a:lstStyle/>
          <a:p>
            <a:r>
              <a:rPr lang="zh-CN" altLang="en-US">
                <a:latin typeface="华文仿宋" pitchFamily="2" charset="-122"/>
                <a:ea typeface="华文仿宋" pitchFamily="2" charset="-122"/>
              </a:rPr>
              <a:t>本国与外国商品相对价格</a:t>
            </a:r>
          </a:p>
        </p:txBody>
      </p:sp>
      <p:graphicFrame>
        <p:nvGraphicFramePr>
          <p:cNvPr id="3077" name="Object 6"/>
          <p:cNvGraphicFramePr>
            <a:graphicFrameLocks noChangeAspect="1"/>
          </p:cNvGraphicFramePr>
          <p:nvPr/>
        </p:nvGraphicFramePr>
        <p:xfrm>
          <a:off x="1500188" y="1357313"/>
          <a:ext cx="914400" cy="198437"/>
        </p:xfrm>
        <a:graphic>
          <a:graphicData uri="http://schemas.openxmlformats.org/presentationml/2006/ole">
            <mc:AlternateContent xmlns:mc="http://schemas.openxmlformats.org/markup-compatibility/2006">
              <mc:Choice xmlns:v="urn:schemas-microsoft-com:vml" Requires="v">
                <p:oleObj spid="_x0000_s11269" name="Equation" r:id="rId9" imgW="914400" imgH="198720" progId="Equation.DSMT4">
                  <p:embed/>
                </p:oleObj>
              </mc:Choice>
              <mc:Fallback>
                <p:oleObj name="Equation" r:id="rId9" imgW="914400" imgH="198720" progId="Equation.DSMT4">
                  <p:embed/>
                  <p:pic>
                    <p:nvPicPr>
                      <p:cNvPr id="307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88" y="1357313"/>
                        <a:ext cx="914400" cy="19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nvGraphicFramePr>
        <p:xfrm>
          <a:off x="1571625" y="1285875"/>
          <a:ext cx="500063" cy="428625"/>
        </p:xfrm>
        <a:graphic>
          <a:graphicData uri="http://schemas.openxmlformats.org/presentationml/2006/ole">
            <mc:AlternateContent xmlns:mc="http://schemas.openxmlformats.org/markup-compatibility/2006">
              <mc:Choice xmlns:v="urn:schemas-microsoft-com:vml" Requires="v">
                <p:oleObj spid="_x0000_s11270" name="Equation" r:id="rId11" imgW="228600" imgH="203040" progId="Equation.DSMT4">
                  <p:embed/>
                </p:oleObj>
              </mc:Choice>
              <mc:Fallback>
                <p:oleObj name="Equation" r:id="rId11" imgW="228600" imgH="203040" progId="Equation.DSMT4">
                  <p:embed/>
                  <p:pic>
                    <p:nvPicPr>
                      <p:cNvPr id="307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1625" y="1285875"/>
                        <a:ext cx="50006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8"/>
          <p:cNvGraphicFramePr>
            <a:graphicFrameLocks noChangeAspect="1"/>
          </p:cNvGraphicFramePr>
          <p:nvPr/>
        </p:nvGraphicFramePr>
        <p:xfrm>
          <a:off x="4514850" y="2482850"/>
          <a:ext cx="114300" cy="177800"/>
        </p:xfrm>
        <a:graphic>
          <a:graphicData uri="http://schemas.openxmlformats.org/presentationml/2006/ole">
            <mc:AlternateContent xmlns:mc="http://schemas.openxmlformats.org/markup-compatibility/2006">
              <mc:Choice xmlns:v="urn:schemas-microsoft-com:vml" Requires="v">
                <p:oleObj spid="_x0000_s11271" name="Equation" r:id="rId13" imgW="914400" imgH="198720" progId="Equation.DSMT4">
                  <p:embed/>
                </p:oleObj>
              </mc:Choice>
              <mc:Fallback>
                <p:oleObj name="Equation" r:id="rId13" imgW="914400" imgH="198720" progId="Equation.DSMT4">
                  <p:embed/>
                  <p:pic>
                    <p:nvPicPr>
                      <p:cNvPr id="307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248285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9"/>
          <p:cNvGraphicFramePr>
            <a:graphicFrameLocks noChangeAspect="1"/>
          </p:cNvGraphicFramePr>
          <p:nvPr/>
        </p:nvGraphicFramePr>
        <p:xfrm>
          <a:off x="1571625" y="2644775"/>
          <a:ext cx="514350" cy="428625"/>
        </p:xfrm>
        <a:graphic>
          <a:graphicData uri="http://schemas.openxmlformats.org/presentationml/2006/ole">
            <mc:AlternateContent xmlns:mc="http://schemas.openxmlformats.org/markup-compatibility/2006">
              <mc:Choice xmlns:v="urn:schemas-microsoft-com:vml" Requires="v">
                <p:oleObj spid="_x0000_s11272" name="Equation" r:id="rId14" imgW="228600" imgH="203040" progId="Equation.DSMT4">
                  <p:embed/>
                </p:oleObj>
              </mc:Choice>
              <mc:Fallback>
                <p:oleObj name="Equation" r:id="rId14" imgW="228600" imgH="203040" progId="Equation.DSMT4">
                  <p:embed/>
                  <p:pic>
                    <p:nvPicPr>
                      <p:cNvPr id="308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625" y="2644775"/>
                        <a:ext cx="5143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7" descr="C:\Documents and Settings\Administrator\桌面\6655 (3) [转换].png"/>
          <p:cNvPicPr>
            <a:picLocks noChangeAspect="1" noChangeArrowheads="1"/>
          </p:cNvPicPr>
          <p:nvPr/>
        </p:nvPicPr>
        <p:blipFill>
          <a:blip r:embed="rId16" cstate="print"/>
          <a:srcRect/>
          <a:stretch>
            <a:fillRect/>
          </a:stretch>
        </p:blipFill>
        <p:spPr bwMode="auto">
          <a:xfrm>
            <a:off x="0" y="3770313"/>
            <a:ext cx="9142413" cy="1376362"/>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marL="1143000" indent="-1143000">
              <a:buFont typeface="+mj-lt"/>
              <a:buAutoNum type="romanUcPeriod" startAt="2"/>
            </a:pPr>
            <a:r>
              <a:rPr lang="zh-CN" altLang="en-US" sz="4000" dirty="0"/>
              <a:t>比较静态分析</a:t>
            </a:r>
          </a:p>
        </p:txBody>
      </p:sp>
      <p:sp>
        <p:nvSpPr>
          <p:cNvPr id="4099" name="Rectangle 3"/>
          <p:cNvSpPr>
            <a:spLocks noGrp="1" noChangeArrowheads="1"/>
          </p:cNvSpPr>
          <p:nvPr>
            <p:ph sz="quarter" idx="1"/>
          </p:nvPr>
        </p:nvSpPr>
        <p:spPr/>
        <p:txBody>
          <a:bodyPr>
            <a:normAutofit/>
          </a:bodyPr>
          <a:lstStyle/>
          <a:p>
            <a:pPr algn="l">
              <a:lnSpc>
                <a:spcPct val="90000"/>
              </a:lnSpc>
            </a:pPr>
            <a:r>
              <a:rPr lang="zh-CN" altLang="en-US" sz="2400" dirty="0"/>
              <a:t>图一中唯一的实际均衡是由偏好、技术、相对规模一起决定的，下面我们将利用图一来研究一些简单的比较静态问题：即当相对规模、技术、偏好变化了以及存在转移支付时对均衡的影响。</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marL="742950" indent="-742950">
              <a:buFont typeface="+mj-lt"/>
              <a:buAutoNum type="alphaUcPeriod"/>
            </a:pPr>
            <a:r>
              <a:rPr lang="zh-CN" altLang="en-US" sz="4000" dirty="0"/>
              <a:t>相对规模</a:t>
            </a:r>
          </a:p>
        </p:txBody>
      </p:sp>
      <p:sp>
        <p:nvSpPr>
          <p:cNvPr id="5123" name="Rectangle 3"/>
          <p:cNvSpPr>
            <a:spLocks noGrp="1" noChangeArrowheads="1"/>
          </p:cNvSpPr>
          <p:nvPr>
            <p:ph type="body" sz="half" idx="1"/>
          </p:nvPr>
        </p:nvSpPr>
        <p:spPr>
          <a:xfrm>
            <a:off x="457201" y="1200521"/>
            <a:ext cx="8075613" cy="1804354"/>
          </a:xfrm>
        </p:spPr>
        <p:txBody>
          <a:bodyPr/>
          <a:lstStyle/>
          <a:p>
            <a:r>
              <a:rPr lang="zh-CN" altLang="en-US" sz="2800" dirty="0"/>
              <a:t>考虑国外的相对规模扩大对均衡的影响：</a:t>
            </a:r>
          </a:p>
          <a:p>
            <a:pPr>
              <a:buFontTx/>
              <a:buNone/>
            </a:pPr>
            <a:r>
              <a:rPr lang="zh-CN" altLang="en-US" sz="2800" dirty="0"/>
              <a:t>当国外相对规模扩大时，也即L</a:t>
            </a:r>
            <a:r>
              <a:rPr lang="en-US" altLang="zh-CN" sz="2800" dirty="0"/>
              <a:t>*</a:t>
            </a:r>
            <a:r>
              <a:rPr lang="zh-CN" altLang="en-US" sz="2800" dirty="0"/>
              <a:t>/L变大，由</a:t>
            </a:r>
          </a:p>
          <a:p>
            <a:pPr>
              <a:buFontTx/>
              <a:buNone/>
            </a:pPr>
            <a:endParaRPr lang="zh-CN" altLang="en-US" sz="2800" dirty="0"/>
          </a:p>
          <a:p>
            <a:pPr>
              <a:buFontTx/>
              <a:buNone/>
            </a:pPr>
            <a:endParaRPr lang="zh-CN" altLang="en-US" sz="2800" dirty="0"/>
          </a:p>
        </p:txBody>
      </p:sp>
      <p:graphicFrame>
        <p:nvGraphicFramePr>
          <p:cNvPr id="5124" name="Object 4"/>
          <p:cNvGraphicFramePr>
            <a:graphicFrameLocks noGrp="1" noChangeAspect="1"/>
          </p:cNvGraphicFramePr>
          <p:nvPr>
            <p:ph sz="half" idx="2"/>
          </p:nvPr>
        </p:nvGraphicFramePr>
        <p:xfrm>
          <a:off x="828675" y="2140214"/>
          <a:ext cx="6407150" cy="973041"/>
        </p:xfrm>
        <a:graphic>
          <a:graphicData uri="http://schemas.openxmlformats.org/presentationml/2006/ole">
            <mc:AlternateContent xmlns:mc="http://schemas.openxmlformats.org/markup-compatibility/2006">
              <mc:Choice xmlns:v="urn:schemas-microsoft-com:vml" Requires="v">
                <p:oleObj spid="_x0000_s12290" r:id="rId3" imgW="2501640" imgH="419040" progId="Equation.DSMT4">
                  <p:embed/>
                </p:oleObj>
              </mc:Choice>
              <mc:Fallback>
                <p:oleObj r:id="rId3" imgW="2501640" imgH="419040" progId="Equation.DSMT4">
                  <p:embed/>
                  <p:pic>
                    <p:nvPicPr>
                      <p:cNvPr id="51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140214"/>
                        <a:ext cx="6407150" cy="97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5"/>
          <p:cNvSpPr txBox="1">
            <a:spLocks noChangeArrowheads="1"/>
          </p:cNvSpPr>
          <p:nvPr/>
        </p:nvSpPr>
        <p:spPr bwMode="auto">
          <a:xfrm>
            <a:off x="684214" y="3166849"/>
            <a:ext cx="7215187" cy="1384995"/>
          </a:xfrm>
          <a:prstGeom prst="rect">
            <a:avLst/>
          </a:prstGeom>
          <a:noFill/>
          <a:ln w="9525" cmpd="sng">
            <a:noFill/>
            <a:miter lim="800000"/>
            <a:headEnd/>
            <a:tailEnd/>
          </a:ln>
          <a:effectLst/>
        </p:spPr>
        <p:txBody>
          <a:bodyPr>
            <a:spAutoFit/>
          </a:bodyPr>
          <a:lstStyle/>
          <a:p>
            <a:r>
              <a:rPr lang="zh-CN" altLang="en-US" sz="2800" dirty="0"/>
              <a:t>知贸易均衡线B（）会向上旋转，从而使得在达到新的均衡时国内相对工资会上升，国内生产的商品范围变小，如图所示：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107752" y="2411759"/>
            <a:ext cx="3644463"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a:off x="1714480" y="4233990"/>
            <a:ext cx="5786478" cy="0"/>
          </a:xfrm>
          <a:prstGeom prst="line">
            <a:avLst/>
          </a:prstGeom>
        </p:spPr>
        <p:style>
          <a:lnRef idx="2">
            <a:schemeClr val="dk1"/>
          </a:lnRef>
          <a:fillRef idx="0">
            <a:schemeClr val="dk1"/>
          </a:fillRef>
          <a:effectRef idx="1">
            <a:schemeClr val="dk1"/>
          </a:effectRef>
          <a:fontRef idx="minor">
            <a:schemeClr val="tx1"/>
          </a:fontRef>
        </p:style>
      </p:cxnSp>
      <p:sp>
        <p:nvSpPr>
          <p:cNvPr id="4" name="任意多边形 3"/>
          <p:cNvSpPr/>
          <p:nvPr/>
        </p:nvSpPr>
        <p:spPr>
          <a:xfrm>
            <a:off x="2285984" y="696717"/>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任意多边形 4"/>
          <p:cNvSpPr/>
          <p:nvPr/>
        </p:nvSpPr>
        <p:spPr>
          <a:xfrm>
            <a:off x="1733266" y="1393453"/>
            <a:ext cx="5196188" cy="2836953"/>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6" name="直接连接符 5"/>
          <p:cNvCxnSpPr/>
          <p:nvPr/>
        </p:nvCxnSpPr>
        <p:spPr>
          <a:xfrm rot="10800000">
            <a:off x="1785918" y="2679734"/>
            <a:ext cx="3381682"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7" name="直接连接符 6"/>
          <p:cNvCxnSpPr>
            <a:stCxn id="5" idx="3"/>
          </p:cNvCxnSpPr>
          <p:nvPr/>
        </p:nvCxnSpPr>
        <p:spPr>
          <a:xfrm>
            <a:off x="5181356" y="2662091"/>
            <a:ext cx="33587" cy="1571899"/>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8" name="Object 4"/>
          <p:cNvGraphicFramePr>
            <a:graphicFrameLocks noChangeAspect="1"/>
          </p:cNvGraphicFramePr>
          <p:nvPr/>
        </p:nvGraphicFramePr>
        <p:xfrm>
          <a:off x="1000100" y="2479971"/>
          <a:ext cx="428628" cy="467738"/>
        </p:xfrm>
        <a:graphic>
          <a:graphicData uri="http://schemas.openxmlformats.org/presentationml/2006/ole">
            <mc:AlternateContent xmlns:mc="http://schemas.openxmlformats.org/markup-compatibility/2006">
              <mc:Choice xmlns:v="urn:schemas-microsoft-com:vml" Requires="v">
                <p:oleObj spid="_x0000_s13314" name="Equation" r:id="rId3" imgW="152280" imgH="164880" progId="Equation.DSMT4">
                  <p:embed/>
                </p:oleObj>
              </mc:Choice>
              <mc:Fallback>
                <p:oleObj name="Equation" r:id="rId3" imgW="152280" imgH="164880" progId="Equation.DSMT4">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479971"/>
                        <a:ext cx="428628" cy="46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1044242" y="535933"/>
          <a:ext cx="504828" cy="427568"/>
        </p:xfrm>
        <a:graphic>
          <a:graphicData uri="http://schemas.openxmlformats.org/presentationml/2006/ole">
            <mc:AlternateContent xmlns:mc="http://schemas.openxmlformats.org/markup-compatibility/2006">
              <mc:Choice xmlns:v="urn:schemas-microsoft-com:vml" Requires="v">
                <p:oleObj spid="_x0000_s13315" name="Equation" r:id="rId5" imgW="152280" imgH="139680" progId="Equation.DSMT4">
                  <p:embed/>
                </p:oleObj>
              </mc:Choice>
              <mc:Fallback>
                <p:oleObj name="Equation" r:id="rId5" imgW="152280" imgH="13968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242" y="535933"/>
                        <a:ext cx="504828" cy="42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5057528" y="2197379"/>
          <a:ext cx="443166" cy="375165"/>
        </p:xfrm>
        <a:graphic>
          <a:graphicData uri="http://schemas.openxmlformats.org/presentationml/2006/ole">
            <mc:AlternateContent xmlns:mc="http://schemas.openxmlformats.org/markup-compatibility/2006">
              <mc:Choice xmlns:v="urn:schemas-microsoft-com:vml" Requires="v">
                <p:oleObj spid="_x0000_s13316" name="Equation" r:id="rId7" imgW="152280" imgH="164880" progId="Equation.DSMT4">
                  <p:embed/>
                </p:oleObj>
              </mc:Choice>
              <mc:Fallback>
                <p:oleObj name="Equation" r:id="rId7" imgW="152280" imgH="164880" progId="Equation.DSMT4">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528" y="2197379"/>
                        <a:ext cx="443166"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5000628" y="4259267"/>
          <a:ext cx="357190" cy="403484"/>
        </p:xfrm>
        <a:graphic>
          <a:graphicData uri="http://schemas.openxmlformats.org/presentationml/2006/ole">
            <mc:AlternateContent xmlns:mc="http://schemas.openxmlformats.org/markup-compatibility/2006">
              <mc:Choice xmlns:v="urn:schemas-microsoft-com:vml" Requires="v">
                <p:oleObj spid="_x0000_s13317" name="Equation" r:id="rId9" imgW="139680" imgH="152280" progId="Equation.DSMT4">
                  <p:embed/>
                </p:oleObj>
              </mc:Choice>
              <mc:Fallback>
                <p:oleObj name="Equation" r:id="rId9" imgW="139680" imgH="152280" progId="Equation.DSMT4">
                  <p:embed/>
                  <p:pic>
                    <p:nvPicPr>
                      <p:cNvPr id="1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8" y="4259267"/>
                        <a:ext cx="357190" cy="40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9"/>
          <p:cNvGraphicFramePr>
            <a:graphicFrameLocks noChangeAspect="1"/>
          </p:cNvGraphicFramePr>
          <p:nvPr/>
        </p:nvGraphicFramePr>
        <p:xfrm>
          <a:off x="7143768" y="3568489"/>
          <a:ext cx="928694" cy="406046"/>
        </p:xfrm>
        <a:graphic>
          <a:graphicData uri="http://schemas.openxmlformats.org/presentationml/2006/ole">
            <mc:AlternateContent xmlns:mc="http://schemas.openxmlformats.org/markup-compatibility/2006">
              <mc:Choice xmlns:v="urn:schemas-microsoft-com:vml" Requires="v">
                <p:oleObj spid="_x0000_s13318" name="Equation" r:id="rId11" imgW="330120" imgH="203040" progId="Equation.DSMT4">
                  <p:embed/>
                </p:oleObj>
              </mc:Choice>
              <mc:Fallback>
                <p:oleObj name="Equation" r:id="rId11" imgW="330120" imgH="203040" progId="Equation.DSMT4">
                  <p:embed/>
                  <p:pic>
                    <p:nvPicPr>
                      <p:cNvPr id="12"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68"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1468667" y="4287585"/>
          <a:ext cx="403434" cy="388266"/>
        </p:xfrm>
        <a:graphic>
          <a:graphicData uri="http://schemas.openxmlformats.org/presentationml/2006/ole">
            <mc:AlternateContent xmlns:mc="http://schemas.openxmlformats.org/markup-compatibility/2006">
              <mc:Choice xmlns:v="urn:schemas-microsoft-com:vml" Requires="v">
                <p:oleObj spid="_x0000_s13319" name="Equation" r:id="rId13" imgW="126720" imgH="177480" progId="Equation.DSMT4">
                  <p:embed/>
                </p:oleObj>
              </mc:Choice>
              <mc:Fallback>
                <p:oleObj name="Equation" r:id="rId13" imgW="126720" imgH="177480" progId="Equation.DSMT4">
                  <p:embed/>
                  <p:pic>
                    <p:nvPicPr>
                      <p:cNvPr id="13"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8667" y="4287585"/>
                        <a:ext cx="403434" cy="3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6786579" y="868222"/>
          <a:ext cx="1857385" cy="450197"/>
        </p:xfrm>
        <a:graphic>
          <a:graphicData uri="http://schemas.openxmlformats.org/presentationml/2006/ole">
            <mc:AlternateContent xmlns:mc="http://schemas.openxmlformats.org/markup-compatibility/2006">
              <mc:Choice xmlns:v="urn:schemas-microsoft-com:vml" Requires="v">
                <p:oleObj spid="_x0000_s13320" name="Equation" r:id="rId15" imgW="761760" imgH="228600" progId="Equation.DSMT4">
                  <p:embed/>
                </p:oleObj>
              </mc:Choice>
              <mc:Fallback>
                <p:oleObj name="Equation" r:id="rId15" imgW="761760" imgH="228600" progId="Equation.DSMT4">
                  <p:embed/>
                  <p:pic>
                    <p:nvPicPr>
                      <p:cNvPr id="205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6579" y="868222"/>
                        <a:ext cx="1857385" cy="4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直接连接符 19"/>
          <p:cNvCxnSpPr/>
          <p:nvPr/>
        </p:nvCxnSpPr>
        <p:spPr>
          <a:xfrm>
            <a:off x="4514211" y="2199190"/>
            <a:ext cx="13229" cy="2034801"/>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10800000">
            <a:off x="1714480" y="2197379"/>
            <a:ext cx="2714646" cy="0"/>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2057" name="Object 9"/>
          <p:cNvGraphicFramePr>
            <a:graphicFrameLocks noChangeAspect="1"/>
          </p:cNvGraphicFramePr>
          <p:nvPr/>
        </p:nvGraphicFramePr>
        <p:xfrm>
          <a:off x="1001833" y="1916303"/>
          <a:ext cx="498334" cy="495456"/>
        </p:xfrm>
        <a:graphic>
          <a:graphicData uri="http://schemas.openxmlformats.org/presentationml/2006/ole">
            <mc:AlternateContent xmlns:mc="http://schemas.openxmlformats.org/markup-compatibility/2006">
              <mc:Choice xmlns:v="urn:schemas-microsoft-com:vml" Requires="v">
                <p:oleObj spid="_x0000_s13321" name="Equation" r:id="rId17" imgW="190440" imgH="177480" progId="Equation.DSMT4">
                  <p:embed/>
                </p:oleObj>
              </mc:Choice>
              <mc:Fallback>
                <p:oleObj name="Equation" r:id="rId17" imgW="190440" imgH="177480" progId="Equation.DSMT4">
                  <p:embed/>
                  <p:pic>
                    <p:nvPicPr>
                      <p:cNvPr id="205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833" y="1916303"/>
                        <a:ext cx="498334" cy="49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4286249" y="4233990"/>
          <a:ext cx="428627" cy="428760"/>
        </p:xfrm>
        <a:graphic>
          <a:graphicData uri="http://schemas.openxmlformats.org/presentationml/2006/ole">
            <mc:AlternateContent xmlns:mc="http://schemas.openxmlformats.org/markup-compatibility/2006">
              <mc:Choice xmlns:v="urn:schemas-microsoft-com:vml" Requires="v">
                <p:oleObj spid="_x0000_s13322" name="Equation" r:id="rId19" imgW="177480" imgH="164880" progId="Equation.DSMT4">
                  <p:embed/>
                </p:oleObj>
              </mc:Choice>
              <mc:Fallback>
                <p:oleObj name="Equation" r:id="rId19" imgW="177480" imgH="164880" progId="Equation.DSMT4">
                  <p:embed/>
                  <p:pic>
                    <p:nvPicPr>
                      <p:cNvPr id="2058"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6249" y="4233990"/>
                        <a:ext cx="428627" cy="42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4286248" y="1704040"/>
          <a:ext cx="428628" cy="340890"/>
        </p:xfrm>
        <a:graphic>
          <a:graphicData uri="http://schemas.openxmlformats.org/presentationml/2006/ole">
            <mc:AlternateContent xmlns:mc="http://schemas.openxmlformats.org/markup-compatibility/2006">
              <mc:Choice xmlns:v="urn:schemas-microsoft-com:vml" Requires="v">
                <p:oleObj spid="_x0000_s13323" name="Equation" r:id="rId21" imgW="190440" imgH="164880" progId="Equation.DSMT4">
                  <p:embed/>
                </p:oleObj>
              </mc:Choice>
              <mc:Fallback>
                <p:oleObj name="Equation" r:id="rId21" imgW="190440" imgH="164880" progId="Equation.DSMT4">
                  <p:embed/>
                  <p:pic>
                    <p:nvPicPr>
                      <p:cNvPr id="205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6248" y="1704040"/>
                        <a:ext cx="428628" cy="34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0" name="Object 12"/>
          <p:cNvGraphicFramePr>
            <a:graphicFrameLocks noChangeAspect="1"/>
          </p:cNvGraphicFramePr>
          <p:nvPr/>
        </p:nvGraphicFramePr>
        <p:xfrm>
          <a:off x="6215074" y="267957"/>
          <a:ext cx="1785950" cy="443766"/>
        </p:xfrm>
        <a:graphic>
          <a:graphicData uri="http://schemas.openxmlformats.org/presentationml/2006/ole">
            <mc:AlternateContent xmlns:mc="http://schemas.openxmlformats.org/markup-compatibility/2006">
              <mc:Choice xmlns:v="urn:schemas-microsoft-com:vml" Requires="v">
                <p:oleObj spid="_x0000_s13324" name="Equation" r:id="rId23" imgW="736560" imgH="228600" progId="Equation.DSMT4">
                  <p:embed/>
                </p:oleObj>
              </mc:Choice>
              <mc:Fallback>
                <p:oleObj name="Equation" r:id="rId23" imgW="736560" imgH="228600" progId="Equation.DSMT4">
                  <p:embed/>
                  <p:pic>
                    <p:nvPicPr>
                      <p:cNvPr id="206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15074" y="267957"/>
                        <a:ext cx="1785950" cy="4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任意多边形 14"/>
          <p:cNvSpPr/>
          <p:nvPr/>
        </p:nvSpPr>
        <p:spPr>
          <a:xfrm>
            <a:off x="1714480" y="535933"/>
            <a:ext cx="4286280" cy="3694473"/>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a:ln>
            <a:solidFill>
              <a:srgbClr val="C00000"/>
            </a:solidFill>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TextBox 22"/>
          <p:cNvSpPr txBox="1"/>
          <p:nvPr/>
        </p:nvSpPr>
        <p:spPr>
          <a:xfrm>
            <a:off x="3929058" y="72214"/>
            <a:ext cx="1500198" cy="523220"/>
          </a:xfrm>
          <a:prstGeom prst="rect">
            <a:avLst/>
          </a:prstGeom>
          <a:noFill/>
        </p:spPr>
        <p:txBody>
          <a:bodyPr wrap="square" rtlCol="0">
            <a:spAutoFit/>
          </a:bodyPr>
          <a:lstStyle/>
          <a:p>
            <a:r>
              <a:rPr lang="zh-CN" altLang="en-US" sz="2800" dirty="0"/>
              <a:t>图二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060"/>
                                        </p:tgtEl>
                                        <p:attrNameLst>
                                          <p:attrName>style.visibility</p:attrName>
                                        </p:attrNameLst>
                                      </p:cBhvr>
                                      <p:to>
                                        <p:strVal val="visible"/>
                                      </p:to>
                                    </p:set>
                                    <p:animEffect transition="in" filter="fade">
                                      <p:cBhvr>
                                        <p:cTn id="16" dur="2000"/>
                                        <p:tgtEl>
                                          <p:spTgt spid="2060"/>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2000"/>
                                        <p:tgtEl>
                                          <p:spTgt spid="2058"/>
                                        </p:tgtEl>
                                      </p:cBhvr>
                                    </p:animEffect>
                                  </p:childTnLst>
                                </p:cTn>
                              </p:par>
                              <p:par>
                                <p:cTn id="20" presetID="10" presetClass="entr" presetSubtype="0" fill="hold" nodeType="withEffect">
                                  <p:stCondLst>
                                    <p:cond delay="0"/>
                                  </p:stCondLst>
                                  <p:childTnLst>
                                    <p:set>
                                      <p:cBhvr>
                                        <p:cTn id="21" dur="1" fill="hold">
                                          <p:stCondLst>
                                            <p:cond delay="0"/>
                                          </p:stCondLst>
                                        </p:cTn>
                                        <p:tgtEl>
                                          <p:spTgt spid="2057"/>
                                        </p:tgtEl>
                                        <p:attrNameLst>
                                          <p:attrName>style.visibility</p:attrName>
                                        </p:attrNameLst>
                                      </p:cBhvr>
                                      <p:to>
                                        <p:strVal val="visible"/>
                                      </p:to>
                                    </p:set>
                                    <p:animEffect transition="in" filter="fade">
                                      <p:cBhvr>
                                        <p:cTn id="22" dur="2000"/>
                                        <p:tgtEl>
                                          <p:spTgt spid="2057"/>
                                        </p:tgtEl>
                                      </p:cBhvr>
                                    </p:animEffect>
                                  </p:childTnLst>
                                </p:cTn>
                              </p:par>
                              <p:par>
                                <p:cTn id="23" presetID="10" presetClass="entr" presetSubtype="0" fill="hold" nodeType="withEffect">
                                  <p:stCondLst>
                                    <p:cond delay="0"/>
                                  </p:stCondLst>
                                  <p:childTnLst>
                                    <p:set>
                                      <p:cBhvr>
                                        <p:cTn id="24" dur="1" fill="hold">
                                          <p:stCondLst>
                                            <p:cond delay="0"/>
                                          </p:stCondLst>
                                        </p:cTn>
                                        <p:tgtEl>
                                          <p:spTgt spid="2059"/>
                                        </p:tgtEl>
                                        <p:attrNameLst>
                                          <p:attrName>style.visibility</p:attrName>
                                        </p:attrNameLst>
                                      </p:cBhvr>
                                      <p:to>
                                        <p:strVal val="visible"/>
                                      </p:to>
                                    </p:set>
                                    <p:animEffect transition="in" filter="fade">
                                      <p:cBhvr>
                                        <p:cTn id="25" dur="20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zh-CN" altLang="en-US" sz="4000" dirty="0"/>
              <a:t>对国内福利状况的影响</a:t>
            </a:r>
          </a:p>
        </p:txBody>
      </p:sp>
      <p:sp>
        <p:nvSpPr>
          <p:cNvPr id="7171" name="Rectangle 3"/>
          <p:cNvSpPr>
            <a:spLocks noGrp="1" noChangeArrowheads="1"/>
          </p:cNvSpPr>
          <p:nvPr>
            <p:ph type="body" sz="half" idx="1"/>
          </p:nvPr>
        </p:nvSpPr>
        <p:spPr>
          <a:xfrm>
            <a:off x="142844" y="1143784"/>
            <a:ext cx="8723313" cy="3395520"/>
          </a:xfrm>
        </p:spPr>
        <p:txBody>
          <a:bodyPr>
            <a:normAutofit/>
          </a:bodyPr>
          <a:lstStyle/>
          <a:p>
            <a:r>
              <a:rPr lang="zh-CN" altLang="en-US" sz="2400" dirty="0"/>
              <a:t>在柯布-道格拉斯需求函数假设条件下，由上述分析可知，国外相对规模的扩大明显的提高了本国的实际收入，也即人均收提高，减少了国外人均实际收入，但是由公式</a:t>
            </a:r>
          </a:p>
        </p:txBody>
      </p:sp>
      <p:graphicFrame>
        <p:nvGraphicFramePr>
          <p:cNvPr id="7172" name="Object 4"/>
          <p:cNvGraphicFramePr>
            <a:graphicFrameLocks noGrp="1" noChangeAspect="1"/>
          </p:cNvGraphicFramePr>
          <p:nvPr>
            <p:ph sz="quarter" idx="2"/>
          </p:nvPr>
        </p:nvGraphicFramePr>
        <p:xfrm>
          <a:off x="1189038" y="2318777"/>
          <a:ext cx="5327650" cy="539519"/>
        </p:xfrm>
        <a:graphic>
          <a:graphicData uri="http://schemas.openxmlformats.org/presentationml/2006/ole">
            <mc:AlternateContent xmlns:mc="http://schemas.openxmlformats.org/markup-compatibility/2006">
              <mc:Choice xmlns:v="urn:schemas-microsoft-com:vml" Requires="v">
                <p:oleObj spid="_x0000_s14338" r:id="rId3" imgW="1803240" imgH="228600" progId="Equation.DSMT4">
                  <p:embed/>
                </p:oleObj>
              </mc:Choice>
              <mc:Fallback>
                <p:oleObj r:id="rId3" imgW="1803240" imgH="228600" progId="Equation.DSMT4">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2318777"/>
                        <a:ext cx="5327650" cy="53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5"/>
          <p:cNvSpPr txBox="1">
            <a:spLocks noChangeArrowheads="1"/>
          </p:cNvSpPr>
          <p:nvPr/>
        </p:nvSpPr>
        <p:spPr bwMode="auto">
          <a:xfrm>
            <a:off x="433414" y="2896697"/>
            <a:ext cx="7924800" cy="461665"/>
          </a:xfrm>
          <a:prstGeom prst="rect">
            <a:avLst/>
          </a:prstGeom>
          <a:noFill/>
          <a:ln w="9525" cmpd="sng">
            <a:noFill/>
            <a:miter lim="800000"/>
            <a:headEnd/>
            <a:tailEnd/>
          </a:ln>
          <a:effectLst/>
        </p:spPr>
        <p:txBody>
          <a:bodyPr>
            <a:spAutoFit/>
          </a:bodyPr>
          <a:lstStyle/>
          <a:p>
            <a:r>
              <a:rPr lang="zh-CN" altLang="en-US" sz="2400" dirty="0"/>
              <a:t>变形可得</a:t>
            </a:r>
          </a:p>
        </p:txBody>
      </p:sp>
      <p:graphicFrame>
        <p:nvGraphicFramePr>
          <p:cNvPr id="7174" name="Object 6"/>
          <p:cNvGraphicFramePr>
            <a:graphicFrameLocks noGrp="1" noChangeAspect="1"/>
          </p:cNvGraphicFramePr>
          <p:nvPr>
            <p:ph sz="quarter" idx="3"/>
          </p:nvPr>
        </p:nvGraphicFramePr>
        <p:xfrm>
          <a:off x="2071670" y="2750053"/>
          <a:ext cx="3571900" cy="1322689"/>
        </p:xfrm>
        <a:graphic>
          <a:graphicData uri="http://schemas.openxmlformats.org/presentationml/2006/ole">
            <mc:AlternateContent xmlns:mc="http://schemas.openxmlformats.org/markup-compatibility/2006">
              <mc:Choice xmlns:v="urn:schemas-microsoft-com:vml" Requires="v">
                <p:oleObj spid="_x0000_s14339" name="Equation" r:id="rId5" imgW="1612800" imgH="596880" progId="Equation.DSMT4">
                  <p:embed/>
                </p:oleObj>
              </mc:Choice>
              <mc:Fallback>
                <p:oleObj name="Equation" r:id="rId5" imgW="1612800" imgH="596880" progId="Equation.DSMT4">
                  <p:embed/>
                  <p:pic>
                    <p:nvPicPr>
                      <p:cNvPr id="71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2750053"/>
                        <a:ext cx="3571900" cy="132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7"/>
          <p:cNvSpPr txBox="1">
            <a:spLocks noChangeArrowheads="1"/>
          </p:cNvSpPr>
          <p:nvPr/>
        </p:nvSpPr>
        <p:spPr bwMode="auto">
          <a:xfrm>
            <a:off x="352450" y="4111143"/>
            <a:ext cx="7862888" cy="461665"/>
          </a:xfrm>
          <a:prstGeom prst="rect">
            <a:avLst/>
          </a:prstGeom>
          <a:noFill/>
          <a:ln w="9525" cmpd="sng">
            <a:noFill/>
            <a:miter lim="800000"/>
            <a:headEnd/>
            <a:tailEnd/>
          </a:ln>
          <a:effectLst/>
        </p:spPr>
        <p:txBody>
          <a:bodyPr>
            <a:spAutoFit/>
          </a:bodyPr>
          <a:lstStyle/>
          <a:p>
            <a:r>
              <a:rPr lang="zh-CN" altLang="en-US" sz="2400" dirty="0"/>
              <a:t>本国收入占世界的份额却减少了。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642910" y="715156"/>
          <a:ext cx="78581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marL="742950" indent="-742950">
              <a:buFont typeface="+mj-lt"/>
              <a:buAutoNum type="alphaUcPeriod" startAt="2"/>
            </a:pPr>
            <a:r>
              <a:rPr lang="zh-CN" altLang="en-US" dirty="0"/>
              <a:t>技术进步</a:t>
            </a:r>
          </a:p>
        </p:txBody>
      </p:sp>
      <p:sp>
        <p:nvSpPr>
          <p:cNvPr id="8195" name="Rectangle 3"/>
          <p:cNvSpPr>
            <a:spLocks noGrp="1" noChangeArrowheads="1"/>
          </p:cNvSpPr>
          <p:nvPr>
            <p:ph type="body" idx="1"/>
          </p:nvPr>
        </p:nvSpPr>
        <p:spPr/>
        <p:txBody>
          <a:bodyPr/>
          <a:lstStyle/>
          <a:p>
            <a:r>
              <a:rPr lang="zh-CN" altLang="en-US" sz="2800" dirty="0"/>
              <a:t>考虑国外技术进步对均衡的影响：</a:t>
            </a:r>
          </a:p>
          <a:p>
            <a:pPr>
              <a:buFontTx/>
              <a:buNone/>
            </a:pPr>
            <a:r>
              <a:rPr lang="zh-CN" altLang="en-US" sz="2800" dirty="0"/>
              <a:t>    外国技术进步使得外国生产单位产品的劳动力需求减少，也即是a*(z)减小，进而会使A(z)减小，也即图一中的A(z)曲线会向下移动，使得在达到新的均衡时，国内相对工资会下降，国内生产的商品范围也会减小。如图所示：</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205723" y="2581165"/>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a:off x="1714480" y="4501370"/>
            <a:ext cx="5786478" cy="0"/>
          </a:xfrm>
          <a:prstGeom prst="line">
            <a:avLst/>
          </a:prstGeom>
        </p:spPr>
        <p:style>
          <a:lnRef idx="2">
            <a:schemeClr val="dk1"/>
          </a:lnRef>
          <a:fillRef idx="0">
            <a:schemeClr val="dk1"/>
          </a:fillRef>
          <a:effectRef idx="1">
            <a:schemeClr val="dk1"/>
          </a:effectRef>
          <a:fontRef idx="minor">
            <a:schemeClr val="tx1"/>
          </a:fontRef>
        </p:style>
      </p:cxnSp>
      <p:sp>
        <p:nvSpPr>
          <p:cNvPr id="4" name="任意多边形 3"/>
          <p:cNvSpPr/>
          <p:nvPr/>
        </p:nvSpPr>
        <p:spPr>
          <a:xfrm>
            <a:off x="2643174" y="429404"/>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任意多边形 4"/>
          <p:cNvSpPr/>
          <p:nvPr/>
        </p:nvSpPr>
        <p:spPr>
          <a:xfrm>
            <a:off x="1733266" y="909328"/>
            <a:ext cx="4421874" cy="3592042"/>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连接符 5"/>
          <p:cNvCxnSpPr/>
          <p:nvPr/>
        </p:nvCxnSpPr>
        <p:spPr>
          <a:xfrm rot="10800000">
            <a:off x="1714482" y="2116325"/>
            <a:ext cx="3357585"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rot="5400000">
            <a:off x="3964777" y="3322643"/>
            <a:ext cx="2357454" cy="0"/>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8" name="Object 4"/>
          <p:cNvGraphicFramePr>
            <a:graphicFrameLocks noChangeAspect="1"/>
          </p:cNvGraphicFramePr>
          <p:nvPr/>
        </p:nvGraphicFramePr>
        <p:xfrm>
          <a:off x="1137022" y="1801210"/>
          <a:ext cx="363144" cy="414144"/>
        </p:xfrm>
        <a:graphic>
          <a:graphicData uri="http://schemas.openxmlformats.org/presentationml/2006/ole">
            <mc:AlternateContent xmlns:mc="http://schemas.openxmlformats.org/markup-compatibility/2006">
              <mc:Choice xmlns:v="urn:schemas-microsoft-com:vml" Requires="v">
                <p:oleObj spid="_x0000_s15362" name="Equation" r:id="rId3" imgW="152280" imgH="164880" progId="Equation.DSMT4">
                  <p:embed/>
                </p:oleObj>
              </mc:Choice>
              <mc:Fallback>
                <p:oleObj name="Equation" r:id="rId3" imgW="152280" imgH="164880" progId="Equation.DSMT4">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022" y="1801210"/>
                        <a:ext cx="363144" cy="4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1138214" y="588106"/>
          <a:ext cx="504828" cy="375394"/>
        </p:xfrm>
        <a:graphic>
          <a:graphicData uri="http://schemas.openxmlformats.org/presentationml/2006/ole">
            <mc:AlternateContent xmlns:mc="http://schemas.openxmlformats.org/markup-compatibility/2006">
              <mc:Choice xmlns:v="urn:schemas-microsoft-com:vml" Requires="v">
                <p:oleObj spid="_x0000_s15363" name="Equation" r:id="rId5" imgW="152280" imgH="139680" progId="Equation.DSMT4">
                  <p:embed/>
                </p:oleObj>
              </mc:Choice>
              <mc:Fallback>
                <p:oleObj name="Equation" r:id="rId5" imgW="152280" imgH="13968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14" y="588106"/>
                        <a:ext cx="504828" cy="37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4849623" y="2286792"/>
          <a:ext cx="365319" cy="309263"/>
        </p:xfrm>
        <a:graphic>
          <a:graphicData uri="http://schemas.openxmlformats.org/presentationml/2006/ole">
            <mc:AlternateContent xmlns:mc="http://schemas.openxmlformats.org/markup-compatibility/2006">
              <mc:Choice xmlns:v="urn:schemas-microsoft-com:vml" Requires="v">
                <p:oleObj spid="_x0000_s15364" name="Equation" r:id="rId7" imgW="152280" imgH="164880" progId="Equation.DSMT4">
                  <p:embed/>
                </p:oleObj>
              </mc:Choice>
              <mc:Fallback>
                <p:oleObj name="Equation" r:id="rId7" imgW="152280" imgH="164880" progId="Equation.DSMT4">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9623" y="2286792"/>
                        <a:ext cx="365319" cy="30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5000629" y="4521918"/>
          <a:ext cx="357190" cy="355839"/>
        </p:xfrm>
        <a:graphic>
          <a:graphicData uri="http://schemas.openxmlformats.org/presentationml/2006/ole">
            <mc:AlternateContent xmlns:mc="http://schemas.openxmlformats.org/markup-compatibility/2006">
              <mc:Choice xmlns:v="urn:schemas-microsoft-com:vml" Requires="v">
                <p:oleObj spid="_x0000_s15365" name="Equation" r:id="rId9" imgW="139680" imgH="152280" progId="Equation.DSMT4">
                  <p:embed/>
                </p:oleObj>
              </mc:Choice>
              <mc:Fallback>
                <p:oleObj name="Equation" r:id="rId9" imgW="139680" imgH="152280" progId="Equation.DSMT4">
                  <p:embed/>
                  <p:pic>
                    <p:nvPicPr>
                      <p:cNvPr id="1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9" y="4521918"/>
                        <a:ext cx="357190" cy="35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6429389" y="731171"/>
          <a:ext cx="1635137" cy="394307"/>
        </p:xfrm>
        <a:graphic>
          <a:graphicData uri="http://schemas.openxmlformats.org/presentationml/2006/ole">
            <mc:AlternateContent xmlns:mc="http://schemas.openxmlformats.org/markup-compatibility/2006">
              <mc:Choice xmlns:v="urn:schemas-microsoft-com:vml" Requires="v">
                <p:oleObj spid="_x0000_s15366" name="Equation" r:id="rId11" imgW="711000" imgH="228600" progId="Equation.DSMT4">
                  <p:embed/>
                </p:oleObj>
              </mc:Choice>
              <mc:Fallback>
                <p:oleObj name="Equation" r:id="rId11" imgW="711000" imgH="228600" progId="Equation.DSMT4">
                  <p:embed/>
                  <p:pic>
                    <p:nvPicPr>
                      <p:cNvPr id="1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9" y="731171"/>
                        <a:ext cx="1635137" cy="39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7358082" y="3429800"/>
          <a:ext cx="785818" cy="406046"/>
        </p:xfrm>
        <a:graphic>
          <a:graphicData uri="http://schemas.openxmlformats.org/presentationml/2006/ole">
            <mc:AlternateContent xmlns:mc="http://schemas.openxmlformats.org/markup-compatibility/2006">
              <mc:Choice xmlns:v="urn:schemas-microsoft-com:vml" Requires="v">
                <p:oleObj spid="_x0000_s15367" name="Equation" r:id="rId13" imgW="330120" imgH="203040" progId="Equation.DSMT4">
                  <p:embed/>
                </p:oleObj>
              </mc:Choice>
              <mc:Fallback>
                <p:oleObj name="Equation" r:id="rId13" imgW="330120" imgH="203040" progId="Equation.DSMT4">
                  <p:embed/>
                  <p:pic>
                    <p:nvPicPr>
                      <p:cNvPr id="1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58082" y="3429800"/>
                        <a:ext cx="785818"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
          <p:cNvGraphicFramePr>
            <a:graphicFrameLocks noChangeAspect="1"/>
          </p:cNvGraphicFramePr>
          <p:nvPr/>
        </p:nvGraphicFramePr>
        <p:xfrm>
          <a:off x="7715272" y="4299099"/>
          <a:ext cx="396563" cy="273709"/>
        </p:xfrm>
        <a:graphic>
          <a:graphicData uri="http://schemas.openxmlformats.org/presentationml/2006/ole">
            <mc:AlternateContent xmlns:mc="http://schemas.openxmlformats.org/markup-compatibility/2006">
              <mc:Choice xmlns:v="urn:schemas-microsoft-com:vml" Requires="v">
                <p:oleObj spid="_x0000_s15368" name="Equation" r:id="rId15" imgW="126720" imgH="126720" progId="Equation.DSMT4">
                  <p:embed/>
                </p:oleObj>
              </mc:Choice>
              <mc:Fallback>
                <p:oleObj name="Equation" r:id="rId15" imgW="126720" imgH="126720" progId="Equation.DSMT4">
                  <p:embed/>
                  <p:pic>
                    <p:nvPicPr>
                      <p:cNvPr id="14"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5272" y="4299099"/>
                        <a:ext cx="396563" cy="2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7290406" y="4531052"/>
          <a:ext cx="281990" cy="327508"/>
        </p:xfrm>
        <a:graphic>
          <a:graphicData uri="http://schemas.openxmlformats.org/presentationml/2006/ole">
            <mc:AlternateContent xmlns:mc="http://schemas.openxmlformats.org/markup-compatibility/2006">
              <mc:Choice xmlns:v="urn:schemas-microsoft-com:vml" Requires="v">
                <p:oleObj spid="_x0000_s15369" name="Equation" r:id="rId17" imgW="88560" imgH="164880" progId="Equation.DSMT4">
                  <p:embed/>
                </p:oleObj>
              </mc:Choice>
              <mc:Fallback>
                <p:oleObj name="Equation" r:id="rId17" imgW="88560" imgH="164880" progId="Equation.DSMT4">
                  <p:embed/>
                  <p:pic>
                    <p:nvPicPr>
                      <p:cNvPr id="1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0406" y="4531052"/>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2"/>
          <p:cNvGraphicFramePr>
            <a:graphicFrameLocks noChangeAspect="1"/>
          </p:cNvGraphicFramePr>
          <p:nvPr/>
        </p:nvGraphicFramePr>
        <p:xfrm>
          <a:off x="1428729" y="4554833"/>
          <a:ext cx="443373" cy="375165"/>
        </p:xfrm>
        <a:graphic>
          <a:graphicData uri="http://schemas.openxmlformats.org/presentationml/2006/ole">
            <mc:AlternateContent xmlns:mc="http://schemas.openxmlformats.org/markup-compatibility/2006">
              <mc:Choice xmlns:v="urn:schemas-microsoft-com:vml" Requires="v">
                <p:oleObj spid="_x0000_s15370" name="Equation" r:id="rId19" imgW="126720" imgH="177480" progId="Equation.DSMT4">
                  <p:embed/>
                </p:oleObj>
              </mc:Choice>
              <mc:Fallback>
                <p:oleObj name="Equation" r:id="rId19" imgW="126720" imgH="177480" progId="Equation.DSMT4">
                  <p:embed/>
                  <p:pic>
                    <p:nvPicPr>
                      <p:cNvPr id="16"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29" y="4554833"/>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Box 16"/>
          <p:cNvSpPr txBox="1"/>
          <p:nvPr/>
        </p:nvSpPr>
        <p:spPr>
          <a:xfrm>
            <a:off x="3929058" y="72214"/>
            <a:ext cx="1500198" cy="523220"/>
          </a:xfrm>
          <a:prstGeom prst="rect">
            <a:avLst/>
          </a:prstGeom>
          <a:noFill/>
        </p:spPr>
        <p:txBody>
          <a:bodyPr wrap="square" rtlCol="0">
            <a:spAutoFit/>
          </a:bodyPr>
          <a:lstStyle/>
          <a:p>
            <a:r>
              <a:rPr lang="zh-CN" altLang="en-US" sz="2800" dirty="0"/>
              <a:t>图三</a:t>
            </a:r>
          </a:p>
        </p:txBody>
      </p:sp>
      <p:sp>
        <p:nvSpPr>
          <p:cNvPr id="18" name="任意多边形 17"/>
          <p:cNvSpPr/>
          <p:nvPr/>
        </p:nvSpPr>
        <p:spPr>
          <a:xfrm>
            <a:off x="2143108" y="785601"/>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a:ln>
            <a:solidFill>
              <a:schemeClr val="accent2">
                <a:lumMod val="75000"/>
              </a:schemeClr>
            </a:solidFill>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49163" name="Object 9"/>
          <p:cNvGraphicFramePr>
            <a:graphicFrameLocks noChangeAspect="1"/>
          </p:cNvGraphicFramePr>
          <p:nvPr/>
        </p:nvGraphicFramePr>
        <p:xfrm>
          <a:off x="6732589" y="3859213"/>
          <a:ext cx="911246" cy="404812"/>
        </p:xfrm>
        <a:graphic>
          <a:graphicData uri="http://schemas.openxmlformats.org/presentationml/2006/ole">
            <mc:AlternateContent xmlns:mc="http://schemas.openxmlformats.org/markup-compatibility/2006">
              <mc:Choice xmlns:v="urn:schemas-microsoft-com:vml" Requires="v">
                <p:oleObj spid="_x0000_s15371" name="Equation" r:id="rId21" imgW="368280" imgH="203040" progId="Equation.DSMT4">
                  <p:embed/>
                </p:oleObj>
              </mc:Choice>
              <mc:Fallback>
                <p:oleObj name="Equation" r:id="rId21" imgW="368280" imgH="203040" progId="Equation.DSMT4">
                  <p:embed/>
                  <p:pic>
                    <p:nvPicPr>
                      <p:cNvPr id="49163"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32589" y="3859213"/>
                        <a:ext cx="911246"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4" name="Object 6"/>
          <p:cNvGraphicFramePr>
            <a:graphicFrameLocks noChangeAspect="1"/>
          </p:cNvGraphicFramePr>
          <p:nvPr/>
        </p:nvGraphicFramePr>
        <p:xfrm>
          <a:off x="4311652" y="2715420"/>
          <a:ext cx="331786" cy="308769"/>
        </p:xfrm>
        <a:graphic>
          <a:graphicData uri="http://schemas.openxmlformats.org/presentationml/2006/ole">
            <mc:AlternateContent xmlns:mc="http://schemas.openxmlformats.org/markup-compatibility/2006">
              <mc:Choice xmlns:v="urn:schemas-microsoft-com:vml" Requires="v">
                <p:oleObj spid="_x0000_s15372" name="Equation" r:id="rId23" imgW="190440" imgH="164880" progId="Equation.DSMT4">
                  <p:embed/>
                </p:oleObj>
              </mc:Choice>
              <mc:Fallback>
                <p:oleObj name="Equation" r:id="rId23" imgW="190440" imgH="164880" progId="Equation.DSMT4">
                  <p:embed/>
                  <p:pic>
                    <p:nvPicPr>
                      <p:cNvPr id="49164"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1652" y="2715420"/>
                        <a:ext cx="331786" cy="30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直接连接符 22"/>
          <p:cNvCxnSpPr>
            <a:stCxn id="5" idx="3"/>
          </p:cNvCxnSpPr>
          <p:nvPr/>
        </p:nvCxnSpPr>
        <p:spPr>
          <a:xfrm flipH="1" flipV="1">
            <a:off x="1714481" y="2494063"/>
            <a:ext cx="2953054" cy="21567"/>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接连接符 24"/>
          <p:cNvCxnSpPr>
            <a:stCxn id="5" idx="1"/>
          </p:cNvCxnSpPr>
          <p:nvPr/>
        </p:nvCxnSpPr>
        <p:spPr>
          <a:xfrm flipH="1">
            <a:off x="4643438" y="2526471"/>
            <a:ext cx="24097" cy="1974899"/>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49165" name="Object 4"/>
          <p:cNvGraphicFramePr>
            <a:graphicFrameLocks noChangeAspect="1"/>
          </p:cNvGraphicFramePr>
          <p:nvPr/>
        </p:nvGraphicFramePr>
        <p:xfrm>
          <a:off x="1098550" y="2341563"/>
          <a:ext cx="454025" cy="446087"/>
        </p:xfrm>
        <a:graphic>
          <a:graphicData uri="http://schemas.openxmlformats.org/presentationml/2006/ole">
            <mc:AlternateContent xmlns:mc="http://schemas.openxmlformats.org/markup-compatibility/2006">
              <mc:Choice xmlns:v="urn:schemas-microsoft-com:vml" Requires="v">
                <p:oleObj spid="_x0000_s15373" name="Equation" r:id="rId25" imgW="190440" imgH="177480" progId="Equation.DSMT4">
                  <p:embed/>
                </p:oleObj>
              </mc:Choice>
              <mc:Fallback>
                <p:oleObj name="Equation" r:id="rId25" imgW="190440" imgH="177480" progId="Equation.DSMT4">
                  <p:embed/>
                  <p:pic>
                    <p:nvPicPr>
                      <p:cNvPr id="49165"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8550" y="2341563"/>
                        <a:ext cx="45402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6" name="Object 7"/>
          <p:cNvGraphicFramePr>
            <a:graphicFrameLocks noChangeAspect="1"/>
          </p:cNvGraphicFramePr>
          <p:nvPr/>
        </p:nvGraphicFramePr>
        <p:xfrm>
          <a:off x="4521201" y="4501370"/>
          <a:ext cx="407989" cy="403225"/>
        </p:xfrm>
        <a:graphic>
          <a:graphicData uri="http://schemas.openxmlformats.org/presentationml/2006/ole">
            <mc:AlternateContent xmlns:mc="http://schemas.openxmlformats.org/markup-compatibility/2006">
              <mc:Choice xmlns:v="urn:schemas-microsoft-com:vml" Requires="v">
                <p:oleObj spid="_x0000_s15374" name="Equation" r:id="rId27" imgW="177480" imgH="164880" progId="Equation.DSMT4">
                  <p:embed/>
                </p:oleObj>
              </mc:Choice>
              <mc:Fallback>
                <p:oleObj name="Equation" r:id="rId27" imgW="177480" imgH="164880" progId="Equation.DSMT4">
                  <p:embed/>
                  <p:pic>
                    <p:nvPicPr>
                      <p:cNvPr id="49166" name="Object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21201" y="4501370"/>
                        <a:ext cx="407989"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0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9164"/>
                                        </p:tgtEl>
                                        <p:attrNameLst>
                                          <p:attrName>style.visibility</p:attrName>
                                        </p:attrNameLst>
                                      </p:cBhvr>
                                      <p:to>
                                        <p:strVal val="visible"/>
                                      </p:to>
                                    </p:set>
                                    <p:animEffect transition="in" filter="fade">
                                      <p:cBhvr>
                                        <p:cTn id="13" dur="2000"/>
                                        <p:tgtEl>
                                          <p:spTgt spid="491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49166"/>
                                        </p:tgtEl>
                                        <p:attrNameLst>
                                          <p:attrName>style.visibility</p:attrName>
                                        </p:attrNameLst>
                                      </p:cBhvr>
                                      <p:to>
                                        <p:strVal val="visible"/>
                                      </p:to>
                                    </p:set>
                                    <p:animEffect transition="in" filter="fade">
                                      <p:cBhvr>
                                        <p:cTn id="19" dur="2000"/>
                                        <p:tgtEl>
                                          <p:spTgt spid="49166"/>
                                        </p:tgtEl>
                                      </p:cBhvr>
                                    </p:animEffect>
                                  </p:childTnLst>
                                </p:cTn>
                              </p:par>
                              <p:par>
                                <p:cTn id="20" presetID="10" presetClass="entr" presetSubtype="0" fill="hold" nodeType="withEffect">
                                  <p:stCondLst>
                                    <p:cond delay="0"/>
                                  </p:stCondLst>
                                  <p:childTnLst>
                                    <p:set>
                                      <p:cBhvr>
                                        <p:cTn id="21" dur="1" fill="hold">
                                          <p:stCondLst>
                                            <p:cond delay="0"/>
                                          </p:stCondLst>
                                        </p:cTn>
                                        <p:tgtEl>
                                          <p:spTgt spid="49165"/>
                                        </p:tgtEl>
                                        <p:attrNameLst>
                                          <p:attrName>style.visibility</p:attrName>
                                        </p:attrNameLst>
                                      </p:cBhvr>
                                      <p:to>
                                        <p:strVal val="visible"/>
                                      </p:to>
                                    </p:set>
                                    <p:animEffect transition="in" filter="fade">
                                      <p:cBhvr>
                                        <p:cTn id="22" dur="2000"/>
                                        <p:tgtEl>
                                          <p:spTgt spid="49165"/>
                                        </p:tgtEl>
                                      </p:cBhvr>
                                    </p:animEffect>
                                  </p:childTnLst>
                                </p:cTn>
                              </p:par>
                              <p:par>
                                <p:cTn id="23" presetID="10" presetClass="entr" presetSubtype="0" fill="hold" nodeType="withEffect">
                                  <p:stCondLst>
                                    <p:cond delay="0"/>
                                  </p:stCondLst>
                                  <p:childTnLst>
                                    <p:set>
                                      <p:cBhvr>
                                        <p:cTn id="24" dur="1" fill="hold">
                                          <p:stCondLst>
                                            <p:cond delay="0"/>
                                          </p:stCondLst>
                                        </p:cTn>
                                        <p:tgtEl>
                                          <p:spTgt spid="49165"/>
                                        </p:tgtEl>
                                        <p:attrNameLst>
                                          <p:attrName>style.visibility</p:attrName>
                                        </p:attrNameLst>
                                      </p:cBhvr>
                                      <p:to>
                                        <p:strVal val="visible"/>
                                      </p:to>
                                    </p:set>
                                    <p:animEffect transition="in" filter="fade">
                                      <p:cBhvr>
                                        <p:cTn id="25" dur="2000"/>
                                        <p:tgtEl>
                                          <p:spTgt spid="49165"/>
                                        </p:tgtEl>
                                      </p:cBhvr>
                                    </p:animEffect>
                                  </p:childTnLst>
                                </p:cTn>
                              </p:par>
                              <p:par>
                                <p:cTn id="26" presetID="10" presetClass="entr" presetSubtype="0" fill="hold" nodeType="withEffect">
                                  <p:stCondLst>
                                    <p:cond delay="0"/>
                                  </p:stCondLst>
                                  <p:childTnLst>
                                    <p:set>
                                      <p:cBhvr>
                                        <p:cTn id="27" dur="1" fill="hold">
                                          <p:stCondLst>
                                            <p:cond delay="0"/>
                                          </p:stCondLst>
                                        </p:cTn>
                                        <p:tgtEl>
                                          <p:spTgt spid="49163"/>
                                        </p:tgtEl>
                                        <p:attrNameLst>
                                          <p:attrName>style.visibility</p:attrName>
                                        </p:attrNameLst>
                                      </p:cBhvr>
                                      <p:to>
                                        <p:strVal val="visible"/>
                                      </p:to>
                                    </p:set>
                                    <p:animEffect transition="in" filter="fade">
                                      <p:cBhvr>
                                        <p:cTn id="28" dur="20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zh-CN" altLang="en-US" sz="4000" dirty="0"/>
              <a:t>对国内福利状况的影响</a:t>
            </a:r>
          </a:p>
        </p:txBody>
      </p:sp>
      <p:sp>
        <p:nvSpPr>
          <p:cNvPr id="10243" name="Rectangle 3"/>
          <p:cNvSpPr>
            <a:spLocks noGrp="1" noChangeArrowheads="1"/>
          </p:cNvSpPr>
          <p:nvPr>
            <p:ph type="body" sz="half" idx="1"/>
          </p:nvPr>
        </p:nvSpPr>
        <p:spPr>
          <a:xfrm>
            <a:off x="458788" y="1200521"/>
            <a:ext cx="8291512" cy="1480404"/>
          </a:xfrm>
        </p:spPr>
        <p:txBody>
          <a:bodyPr>
            <a:normAutofit fontScale="92500" lnSpcReduction="20000"/>
          </a:bodyPr>
          <a:lstStyle/>
          <a:p>
            <a:r>
              <a:rPr lang="zh-CN" altLang="en-US" sz="2800" dirty="0"/>
              <a:t>国外技术进步导致国内相对工资下降，国外单位产品相对劳动力需求减少，但是最终本国的贸易条件也会改善,这是因为：</a:t>
            </a:r>
          </a:p>
          <a:p>
            <a:pPr>
              <a:buFontTx/>
              <a:buNone/>
            </a:pPr>
            <a:r>
              <a:rPr lang="zh-CN" altLang="en-US" sz="2800" dirty="0"/>
              <a:t>    由公式</a:t>
            </a:r>
            <a:r>
              <a:rPr lang="en-US" altLang="zh-CN" sz="2800" dirty="0"/>
              <a:t>(7)</a:t>
            </a:r>
            <a:r>
              <a:rPr lang="zh-CN" altLang="en-US" sz="2800" dirty="0"/>
              <a:t>我们可以得到</a:t>
            </a:r>
          </a:p>
          <a:p>
            <a:pPr>
              <a:buFontTx/>
              <a:buNone/>
            </a:pPr>
            <a:endParaRPr lang="zh-CN" altLang="en-US" sz="2800" dirty="0"/>
          </a:p>
        </p:txBody>
      </p:sp>
      <p:graphicFrame>
        <p:nvGraphicFramePr>
          <p:cNvPr id="10244" name="Object 4"/>
          <p:cNvGraphicFramePr>
            <a:graphicFrameLocks noGrp="1" noChangeAspect="1"/>
          </p:cNvGraphicFramePr>
          <p:nvPr>
            <p:ph sz="half" idx="2"/>
          </p:nvPr>
        </p:nvGraphicFramePr>
        <p:xfrm>
          <a:off x="1044576" y="2735711"/>
          <a:ext cx="5256213" cy="539519"/>
        </p:xfrm>
        <a:graphic>
          <a:graphicData uri="http://schemas.openxmlformats.org/presentationml/2006/ole">
            <mc:AlternateContent xmlns:mc="http://schemas.openxmlformats.org/markup-compatibility/2006">
              <mc:Choice xmlns:v="urn:schemas-microsoft-com:vml" Requires="v">
                <p:oleObj spid="_x0000_s16386" r:id="rId3" imgW="2222280" imgH="241200" progId="Equation.DSMT4">
                  <p:embed/>
                </p:oleObj>
              </mc:Choice>
              <mc:Fallback>
                <p:oleObj r:id="rId3" imgW="2222280" imgH="241200" progId="Equation.DSMT4">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6" y="2735711"/>
                        <a:ext cx="5256213" cy="53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 Box 5"/>
          <p:cNvSpPr txBox="1">
            <a:spLocks noChangeArrowheads="1"/>
          </p:cNvSpPr>
          <p:nvPr/>
        </p:nvSpPr>
        <p:spPr bwMode="auto">
          <a:xfrm>
            <a:off x="785786" y="3429800"/>
            <a:ext cx="7065963" cy="954107"/>
          </a:xfrm>
          <a:prstGeom prst="rect">
            <a:avLst/>
          </a:prstGeom>
          <a:noFill/>
          <a:ln w="9525" cmpd="sng">
            <a:noFill/>
            <a:miter lim="800000"/>
            <a:headEnd/>
            <a:tailEnd/>
          </a:ln>
          <a:effectLst/>
        </p:spPr>
        <p:txBody>
          <a:bodyPr>
            <a:spAutoFit/>
          </a:bodyPr>
          <a:lstStyle/>
          <a:p>
            <a:r>
              <a:rPr lang="zh-CN" altLang="en-US" sz="2800" dirty="0"/>
              <a:t>其中，戴帽子表示变量变化百分比。</a:t>
            </a:r>
          </a:p>
          <a:p>
            <a:r>
              <a:rPr lang="zh-CN" altLang="en-US" sz="2800" dirty="0"/>
              <a:t>最终本国和国外的实际收入都会增加。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marL="742950" indent="-742950">
              <a:buFont typeface="+mj-lt"/>
              <a:buAutoNum type="alphaUcPeriod" startAt="3"/>
            </a:pPr>
            <a:r>
              <a:rPr lang="zh-CN" altLang="en-US" dirty="0"/>
              <a:t>需求变化</a:t>
            </a:r>
          </a:p>
        </p:txBody>
      </p:sp>
      <p:sp>
        <p:nvSpPr>
          <p:cNvPr id="11267" name="Rectangle 3"/>
          <p:cNvSpPr>
            <a:spLocks noGrp="1" noChangeArrowheads="1"/>
          </p:cNvSpPr>
          <p:nvPr>
            <p:ph type="body" idx="1"/>
          </p:nvPr>
        </p:nvSpPr>
        <p:spPr/>
        <p:txBody>
          <a:bodyPr/>
          <a:lstStyle/>
          <a:p>
            <a:r>
              <a:rPr lang="zh-CN" altLang="en-US"/>
              <a:t>考虑当需求减少时对均衡的影响：</a:t>
            </a:r>
          </a:p>
          <a:p>
            <a:pPr>
              <a:buFontTx/>
              <a:buNone/>
            </a:pPr>
            <a:r>
              <a:rPr lang="zh-CN" altLang="en-US"/>
              <a:t>  当需求减少时，也即z减小时B(z,L*/L)逆时针旋转，此时本国生产的产品范围减少，国内相对工资提高。如图所示：</a:t>
            </a:r>
          </a:p>
          <a:p>
            <a:pPr>
              <a:buFontTx/>
              <a:buNone/>
            </a:pPr>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107752" y="2411759"/>
            <a:ext cx="3644463"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a:off x="1714480" y="4233990"/>
            <a:ext cx="5786478" cy="0"/>
          </a:xfrm>
          <a:prstGeom prst="line">
            <a:avLst/>
          </a:prstGeom>
        </p:spPr>
        <p:style>
          <a:lnRef idx="2">
            <a:schemeClr val="dk1"/>
          </a:lnRef>
          <a:fillRef idx="0">
            <a:schemeClr val="dk1"/>
          </a:fillRef>
          <a:effectRef idx="1">
            <a:schemeClr val="dk1"/>
          </a:effectRef>
          <a:fontRef idx="minor">
            <a:schemeClr val="tx1"/>
          </a:fontRef>
        </p:style>
      </p:cxnSp>
      <p:sp>
        <p:nvSpPr>
          <p:cNvPr id="4" name="任意多边形 3"/>
          <p:cNvSpPr/>
          <p:nvPr/>
        </p:nvSpPr>
        <p:spPr>
          <a:xfrm>
            <a:off x="2285984" y="696717"/>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任意多边形 4"/>
          <p:cNvSpPr/>
          <p:nvPr/>
        </p:nvSpPr>
        <p:spPr>
          <a:xfrm>
            <a:off x="1733266" y="1393453"/>
            <a:ext cx="5196188" cy="2836953"/>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6" name="直接连接符 5"/>
          <p:cNvCxnSpPr/>
          <p:nvPr/>
        </p:nvCxnSpPr>
        <p:spPr>
          <a:xfrm rot="10800000">
            <a:off x="1785918" y="2679734"/>
            <a:ext cx="3381682"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7" name="直接连接符 6"/>
          <p:cNvCxnSpPr>
            <a:stCxn id="5" idx="3"/>
          </p:cNvCxnSpPr>
          <p:nvPr/>
        </p:nvCxnSpPr>
        <p:spPr>
          <a:xfrm>
            <a:off x="5181356" y="2662091"/>
            <a:ext cx="33587" cy="1571899"/>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8" name="Object 4"/>
          <p:cNvGraphicFramePr>
            <a:graphicFrameLocks noChangeAspect="1"/>
          </p:cNvGraphicFramePr>
          <p:nvPr/>
        </p:nvGraphicFramePr>
        <p:xfrm>
          <a:off x="1000100" y="2479971"/>
          <a:ext cx="428628" cy="467738"/>
        </p:xfrm>
        <a:graphic>
          <a:graphicData uri="http://schemas.openxmlformats.org/presentationml/2006/ole">
            <mc:AlternateContent xmlns:mc="http://schemas.openxmlformats.org/markup-compatibility/2006">
              <mc:Choice xmlns:v="urn:schemas-microsoft-com:vml" Requires="v">
                <p:oleObj spid="_x0000_s17410" name="Equation" r:id="rId3" imgW="152280" imgH="164880" progId="Equation.DSMT4">
                  <p:embed/>
                </p:oleObj>
              </mc:Choice>
              <mc:Fallback>
                <p:oleObj name="Equation" r:id="rId3" imgW="152280" imgH="164880" progId="Equation.DSMT4">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479971"/>
                        <a:ext cx="428628" cy="46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1044242" y="535933"/>
          <a:ext cx="504828" cy="427568"/>
        </p:xfrm>
        <a:graphic>
          <a:graphicData uri="http://schemas.openxmlformats.org/presentationml/2006/ole">
            <mc:AlternateContent xmlns:mc="http://schemas.openxmlformats.org/markup-compatibility/2006">
              <mc:Choice xmlns:v="urn:schemas-microsoft-com:vml" Requires="v">
                <p:oleObj spid="_x0000_s17411" name="Equation" r:id="rId5" imgW="152280" imgH="139680" progId="Equation.DSMT4">
                  <p:embed/>
                </p:oleObj>
              </mc:Choice>
              <mc:Fallback>
                <p:oleObj name="Equation" r:id="rId5" imgW="152280" imgH="13968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242" y="535933"/>
                        <a:ext cx="504828" cy="42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5057528" y="2197379"/>
          <a:ext cx="443166" cy="375165"/>
        </p:xfrm>
        <a:graphic>
          <a:graphicData uri="http://schemas.openxmlformats.org/presentationml/2006/ole">
            <mc:AlternateContent xmlns:mc="http://schemas.openxmlformats.org/markup-compatibility/2006">
              <mc:Choice xmlns:v="urn:schemas-microsoft-com:vml" Requires="v">
                <p:oleObj spid="_x0000_s17412" name="Equation" r:id="rId7" imgW="152280" imgH="164880" progId="Equation.DSMT4">
                  <p:embed/>
                </p:oleObj>
              </mc:Choice>
              <mc:Fallback>
                <p:oleObj name="Equation" r:id="rId7" imgW="152280" imgH="164880" progId="Equation.DSMT4">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528" y="2197379"/>
                        <a:ext cx="443166"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5000628" y="4259267"/>
          <a:ext cx="357190" cy="403484"/>
        </p:xfrm>
        <a:graphic>
          <a:graphicData uri="http://schemas.openxmlformats.org/presentationml/2006/ole">
            <mc:AlternateContent xmlns:mc="http://schemas.openxmlformats.org/markup-compatibility/2006">
              <mc:Choice xmlns:v="urn:schemas-microsoft-com:vml" Requires="v">
                <p:oleObj spid="_x0000_s17413" name="Equation" r:id="rId9" imgW="139680" imgH="152280" progId="Equation.DSMT4">
                  <p:embed/>
                </p:oleObj>
              </mc:Choice>
              <mc:Fallback>
                <p:oleObj name="Equation" r:id="rId9" imgW="139680" imgH="152280" progId="Equation.DSMT4">
                  <p:embed/>
                  <p:pic>
                    <p:nvPicPr>
                      <p:cNvPr id="1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8" y="4259267"/>
                        <a:ext cx="357190" cy="40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9"/>
          <p:cNvGraphicFramePr>
            <a:graphicFrameLocks noChangeAspect="1"/>
          </p:cNvGraphicFramePr>
          <p:nvPr/>
        </p:nvGraphicFramePr>
        <p:xfrm>
          <a:off x="7143768" y="3568489"/>
          <a:ext cx="928694" cy="406046"/>
        </p:xfrm>
        <a:graphic>
          <a:graphicData uri="http://schemas.openxmlformats.org/presentationml/2006/ole">
            <mc:AlternateContent xmlns:mc="http://schemas.openxmlformats.org/markup-compatibility/2006">
              <mc:Choice xmlns:v="urn:schemas-microsoft-com:vml" Requires="v">
                <p:oleObj spid="_x0000_s17414" name="Equation" r:id="rId11" imgW="330120" imgH="203040" progId="Equation.DSMT4">
                  <p:embed/>
                </p:oleObj>
              </mc:Choice>
              <mc:Fallback>
                <p:oleObj name="Equation" r:id="rId11" imgW="330120" imgH="203040" progId="Equation.DSMT4">
                  <p:embed/>
                  <p:pic>
                    <p:nvPicPr>
                      <p:cNvPr id="12"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68"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1468667" y="4287585"/>
          <a:ext cx="403434" cy="388266"/>
        </p:xfrm>
        <a:graphic>
          <a:graphicData uri="http://schemas.openxmlformats.org/presentationml/2006/ole">
            <mc:AlternateContent xmlns:mc="http://schemas.openxmlformats.org/markup-compatibility/2006">
              <mc:Choice xmlns:v="urn:schemas-microsoft-com:vml" Requires="v">
                <p:oleObj spid="_x0000_s17415" name="Equation" r:id="rId13" imgW="126720" imgH="177480" progId="Equation.DSMT4">
                  <p:embed/>
                </p:oleObj>
              </mc:Choice>
              <mc:Fallback>
                <p:oleObj name="Equation" r:id="rId13" imgW="126720" imgH="177480" progId="Equation.DSMT4">
                  <p:embed/>
                  <p:pic>
                    <p:nvPicPr>
                      <p:cNvPr id="13"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8667" y="4287585"/>
                        <a:ext cx="403434" cy="3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6786579" y="868222"/>
          <a:ext cx="1857385" cy="450197"/>
        </p:xfrm>
        <a:graphic>
          <a:graphicData uri="http://schemas.openxmlformats.org/presentationml/2006/ole">
            <mc:AlternateContent xmlns:mc="http://schemas.openxmlformats.org/markup-compatibility/2006">
              <mc:Choice xmlns:v="urn:schemas-microsoft-com:vml" Requires="v">
                <p:oleObj spid="_x0000_s17416" name="Equation" r:id="rId15" imgW="761760" imgH="228600" progId="Equation.DSMT4">
                  <p:embed/>
                </p:oleObj>
              </mc:Choice>
              <mc:Fallback>
                <p:oleObj name="Equation" r:id="rId15" imgW="761760" imgH="228600" progId="Equation.DSMT4">
                  <p:embed/>
                  <p:pic>
                    <p:nvPicPr>
                      <p:cNvPr id="205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6579" y="868222"/>
                        <a:ext cx="1857385" cy="4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直接连接符 19"/>
          <p:cNvCxnSpPr/>
          <p:nvPr/>
        </p:nvCxnSpPr>
        <p:spPr>
          <a:xfrm>
            <a:off x="4514211" y="2199190"/>
            <a:ext cx="13229" cy="2034801"/>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10800000">
            <a:off x="1714480" y="2197379"/>
            <a:ext cx="2714646" cy="0"/>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2057" name="Object 9"/>
          <p:cNvGraphicFramePr>
            <a:graphicFrameLocks noChangeAspect="1"/>
          </p:cNvGraphicFramePr>
          <p:nvPr/>
        </p:nvGraphicFramePr>
        <p:xfrm>
          <a:off x="1001833" y="1916303"/>
          <a:ext cx="498334" cy="495456"/>
        </p:xfrm>
        <a:graphic>
          <a:graphicData uri="http://schemas.openxmlformats.org/presentationml/2006/ole">
            <mc:AlternateContent xmlns:mc="http://schemas.openxmlformats.org/markup-compatibility/2006">
              <mc:Choice xmlns:v="urn:schemas-microsoft-com:vml" Requires="v">
                <p:oleObj spid="_x0000_s17417" name="Equation" r:id="rId17" imgW="190440" imgH="177480" progId="Equation.DSMT4">
                  <p:embed/>
                </p:oleObj>
              </mc:Choice>
              <mc:Fallback>
                <p:oleObj name="Equation" r:id="rId17" imgW="190440" imgH="177480" progId="Equation.DSMT4">
                  <p:embed/>
                  <p:pic>
                    <p:nvPicPr>
                      <p:cNvPr id="205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833" y="1916303"/>
                        <a:ext cx="498334" cy="49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4286249" y="4233990"/>
          <a:ext cx="428627" cy="428760"/>
        </p:xfrm>
        <a:graphic>
          <a:graphicData uri="http://schemas.openxmlformats.org/presentationml/2006/ole">
            <mc:AlternateContent xmlns:mc="http://schemas.openxmlformats.org/markup-compatibility/2006">
              <mc:Choice xmlns:v="urn:schemas-microsoft-com:vml" Requires="v">
                <p:oleObj spid="_x0000_s17418" name="Equation" r:id="rId19" imgW="177480" imgH="164880" progId="Equation.DSMT4">
                  <p:embed/>
                </p:oleObj>
              </mc:Choice>
              <mc:Fallback>
                <p:oleObj name="Equation" r:id="rId19" imgW="177480" imgH="164880" progId="Equation.DSMT4">
                  <p:embed/>
                  <p:pic>
                    <p:nvPicPr>
                      <p:cNvPr id="2058"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6249" y="4233990"/>
                        <a:ext cx="428627" cy="42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4286248" y="1704040"/>
          <a:ext cx="428628" cy="340890"/>
        </p:xfrm>
        <a:graphic>
          <a:graphicData uri="http://schemas.openxmlformats.org/presentationml/2006/ole">
            <mc:AlternateContent xmlns:mc="http://schemas.openxmlformats.org/markup-compatibility/2006">
              <mc:Choice xmlns:v="urn:schemas-microsoft-com:vml" Requires="v">
                <p:oleObj spid="_x0000_s17419" name="Equation" r:id="rId21" imgW="190440" imgH="164880" progId="Equation.DSMT4">
                  <p:embed/>
                </p:oleObj>
              </mc:Choice>
              <mc:Fallback>
                <p:oleObj name="Equation" r:id="rId21" imgW="190440" imgH="164880" progId="Equation.DSMT4">
                  <p:embed/>
                  <p:pic>
                    <p:nvPicPr>
                      <p:cNvPr id="205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6248" y="1704040"/>
                        <a:ext cx="428628" cy="34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0" name="Object 12"/>
          <p:cNvGraphicFramePr>
            <a:graphicFrameLocks noChangeAspect="1"/>
          </p:cNvGraphicFramePr>
          <p:nvPr/>
        </p:nvGraphicFramePr>
        <p:xfrm>
          <a:off x="6215074" y="267957"/>
          <a:ext cx="1785950" cy="443766"/>
        </p:xfrm>
        <a:graphic>
          <a:graphicData uri="http://schemas.openxmlformats.org/presentationml/2006/ole">
            <mc:AlternateContent xmlns:mc="http://schemas.openxmlformats.org/markup-compatibility/2006">
              <mc:Choice xmlns:v="urn:schemas-microsoft-com:vml" Requires="v">
                <p:oleObj spid="_x0000_s17420" name="Equation" r:id="rId23" imgW="736560" imgH="228600" progId="Equation.DSMT4">
                  <p:embed/>
                </p:oleObj>
              </mc:Choice>
              <mc:Fallback>
                <p:oleObj name="Equation" r:id="rId23" imgW="736560" imgH="228600" progId="Equation.DSMT4">
                  <p:embed/>
                  <p:pic>
                    <p:nvPicPr>
                      <p:cNvPr id="206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15074" y="267957"/>
                        <a:ext cx="1785950" cy="4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任意多边形 14"/>
          <p:cNvSpPr/>
          <p:nvPr/>
        </p:nvSpPr>
        <p:spPr>
          <a:xfrm>
            <a:off x="1714480" y="535933"/>
            <a:ext cx="4286280" cy="3694473"/>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a:ln>
            <a:solidFill>
              <a:srgbClr val="C00000"/>
            </a:solidFill>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TextBox 22"/>
          <p:cNvSpPr txBox="1"/>
          <p:nvPr/>
        </p:nvSpPr>
        <p:spPr>
          <a:xfrm>
            <a:off x="3929058" y="72214"/>
            <a:ext cx="1500198" cy="523220"/>
          </a:xfrm>
          <a:prstGeom prst="rect">
            <a:avLst/>
          </a:prstGeom>
          <a:noFill/>
        </p:spPr>
        <p:txBody>
          <a:bodyPr wrap="square" rtlCol="0">
            <a:spAutoFit/>
          </a:bodyPr>
          <a:lstStyle/>
          <a:p>
            <a:r>
              <a:rPr lang="zh-CN" altLang="en-US" sz="2800" dirty="0"/>
              <a:t>图四</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060"/>
                                        </p:tgtEl>
                                        <p:attrNameLst>
                                          <p:attrName>style.visibility</p:attrName>
                                        </p:attrNameLst>
                                      </p:cBhvr>
                                      <p:to>
                                        <p:strVal val="visible"/>
                                      </p:to>
                                    </p:set>
                                    <p:animEffect transition="in" filter="fade">
                                      <p:cBhvr>
                                        <p:cTn id="16" dur="2000"/>
                                        <p:tgtEl>
                                          <p:spTgt spid="2060"/>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2000"/>
                                        <p:tgtEl>
                                          <p:spTgt spid="2058"/>
                                        </p:tgtEl>
                                      </p:cBhvr>
                                    </p:animEffect>
                                  </p:childTnLst>
                                </p:cTn>
                              </p:par>
                              <p:par>
                                <p:cTn id="20" presetID="10" presetClass="entr" presetSubtype="0" fill="hold" nodeType="withEffect">
                                  <p:stCondLst>
                                    <p:cond delay="0"/>
                                  </p:stCondLst>
                                  <p:childTnLst>
                                    <p:set>
                                      <p:cBhvr>
                                        <p:cTn id="21" dur="1" fill="hold">
                                          <p:stCondLst>
                                            <p:cond delay="0"/>
                                          </p:stCondLst>
                                        </p:cTn>
                                        <p:tgtEl>
                                          <p:spTgt spid="2057"/>
                                        </p:tgtEl>
                                        <p:attrNameLst>
                                          <p:attrName>style.visibility</p:attrName>
                                        </p:attrNameLst>
                                      </p:cBhvr>
                                      <p:to>
                                        <p:strVal val="visible"/>
                                      </p:to>
                                    </p:set>
                                    <p:animEffect transition="in" filter="fade">
                                      <p:cBhvr>
                                        <p:cTn id="22" dur="2000"/>
                                        <p:tgtEl>
                                          <p:spTgt spid="2057"/>
                                        </p:tgtEl>
                                      </p:cBhvr>
                                    </p:animEffect>
                                  </p:childTnLst>
                                </p:cTn>
                              </p:par>
                              <p:par>
                                <p:cTn id="23" presetID="10" presetClass="entr" presetSubtype="0" fill="hold" nodeType="withEffect">
                                  <p:stCondLst>
                                    <p:cond delay="0"/>
                                  </p:stCondLst>
                                  <p:childTnLst>
                                    <p:set>
                                      <p:cBhvr>
                                        <p:cTn id="24" dur="1" fill="hold">
                                          <p:stCondLst>
                                            <p:cond delay="0"/>
                                          </p:stCondLst>
                                        </p:cTn>
                                        <p:tgtEl>
                                          <p:spTgt spid="2059"/>
                                        </p:tgtEl>
                                        <p:attrNameLst>
                                          <p:attrName>style.visibility</p:attrName>
                                        </p:attrNameLst>
                                      </p:cBhvr>
                                      <p:to>
                                        <p:strVal val="visible"/>
                                      </p:to>
                                    </p:set>
                                    <p:animEffect transition="in" filter="fade">
                                      <p:cBhvr>
                                        <p:cTn id="25" dur="20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zh-CN" altLang="en-US"/>
              <a:t>对本国福利状况的影响</a:t>
            </a:r>
          </a:p>
        </p:txBody>
      </p:sp>
      <p:sp>
        <p:nvSpPr>
          <p:cNvPr id="13315" name="Rectangle 3"/>
          <p:cNvSpPr>
            <a:spLocks noGrp="1" noChangeArrowheads="1"/>
          </p:cNvSpPr>
          <p:nvPr>
            <p:ph type="body" idx="1"/>
          </p:nvPr>
        </p:nvSpPr>
        <p:spPr/>
        <p:txBody>
          <a:bodyPr/>
          <a:lstStyle/>
          <a:p>
            <a:r>
              <a:rPr lang="zh-CN" altLang="en-US" sz="2900"/>
              <a:t>福利状况不能直接得出，因为偏好本身改变了！</a:t>
            </a:r>
            <a:endParaRPr lang="en-US" sz="2900"/>
          </a:p>
          <a:p>
            <a:r>
              <a:rPr lang="zh-CN" altLang="en-US" sz="2900"/>
              <a:t>但是本国的相对工资确实增加了。</a:t>
            </a:r>
            <a:endParaRPr lang="en-US" sz="2900"/>
          </a:p>
          <a:p>
            <a:r>
              <a:rPr lang="zh-CN" altLang="en-US" sz="2900"/>
              <a:t>所以相对于新的偏好而言，本国的福利改善了。</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marL="742950" indent="-742950">
              <a:buFont typeface="+mj-lt"/>
              <a:buAutoNum type="alphaUcPeriod" startAt="4"/>
            </a:pPr>
            <a:r>
              <a:rPr lang="zh-CN" altLang="en-US" dirty="0"/>
              <a:t>单方向的转移支付</a:t>
            </a:r>
          </a:p>
        </p:txBody>
      </p:sp>
      <p:sp>
        <p:nvSpPr>
          <p:cNvPr id="14339" name="Rectangle 3"/>
          <p:cNvSpPr>
            <a:spLocks noGrp="1" noChangeArrowheads="1"/>
          </p:cNvSpPr>
          <p:nvPr>
            <p:ph type="body" idx="1"/>
          </p:nvPr>
        </p:nvSpPr>
        <p:spPr/>
        <p:txBody>
          <a:bodyPr/>
          <a:lstStyle/>
          <a:p>
            <a:r>
              <a:rPr lang="zh-CN" altLang="en-US" sz="2900" dirty="0"/>
              <a:t>假定国外对本国有着单方面的转移支付。</a:t>
            </a:r>
            <a:endParaRPr lang="en-US" sz="2900" dirty="0"/>
          </a:p>
          <a:p>
            <a:r>
              <a:rPr lang="zh-CN" altLang="en-US" sz="2900" dirty="0"/>
              <a:t>在偏好相同且没有贸易障碍的前提下，曲线并不会因为转移支付而移动。因为我们对转移支付的支出和外国人对这部分收入进行支出没有区别。但是在这种条件下，会对本国产生一个周期性的赤字，赤字额度正好等于转移支付的数额。</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857250" indent="-857250">
              <a:buFont typeface="+mj-lt"/>
              <a:buAutoNum type="romanUcPeriod" startAt="3"/>
            </a:pPr>
            <a:r>
              <a:rPr lang="zh-CN" altLang="en-US" dirty="0"/>
              <a:t>模型的扩展</a:t>
            </a:r>
          </a:p>
        </p:txBody>
      </p:sp>
      <p:sp>
        <p:nvSpPr>
          <p:cNvPr id="3" name="内容占位符 2"/>
          <p:cNvSpPr>
            <a:spLocks noGrp="1"/>
          </p:cNvSpPr>
          <p:nvPr>
            <p:ph sz="quarter" idx="1"/>
          </p:nvPr>
        </p:nvSpPr>
        <p:spPr/>
        <p:txBody>
          <a:bodyPr>
            <a:normAutofit/>
          </a:bodyPr>
          <a:lstStyle/>
          <a:p>
            <a:r>
              <a:rPr lang="zh-CN" altLang="en-US" dirty="0"/>
              <a:t>这部分模型的扩展将考虑非贸易品、运输成本和关税三个方面。</a:t>
            </a:r>
            <a:endParaRPr lang="en-US" altLang="zh-CN" dirty="0"/>
          </a:p>
          <a:p>
            <a:pPr marL="514350" indent="-514350">
              <a:buFont typeface="+mj-lt"/>
              <a:buAutoNum type="alphaUcPeriod"/>
            </a:pPr>
            <a:r>
              <a:rPr lang="zh-CN" altLang="en-US" b="1" dirty="0">
                <a:hlinkClick r:id="rId2" action="ppaction://hlinksldjump"/>
              </a:rPr>
              <a:t>非贸易品</a:t>
            </a:r>
            <a:endParaRPr lang="en-US" altLang="zh-CN" b="1" dirty="0">
              <a:hlinkClick r:id="rId2" action="ppaction://hlinksldjump"/>
            </a:endParaRPr>
          </a:p>
          <a:p>
            <a:pPr marL="514350" indent="-514350">
              <a:buFont typeface="+mj-lt"/>
              <a:buAutoNum type="alphaUcPeriod"/>
            </a:pPr>
            <a:r>
              <a:rPr lang="zh-CN" altLang="en-US" b="1" dirty="0">
                <a:hlinkClick r:id="rId2" action="ppaction://hlinksldjump"/>
              </a:rPr>
              <a:t>运输成本</a:t>
            </a:r>
            <a:endParaRPr lang="en-US" altLang="zh-CN" b="1" dirty="0">
              <a:hlinkClick r:id="rId2" action="ppaction://hlinksldjump"/>
            </a:endParaRPr>
          </a:p>
          <a:p>
            <a:pPr marL="514350" indent="-514350">
              <a:buFont typeface="+mj-lt"/>
              <a:buAutoNum type="alphaUcPeriod"/>
            </a:pPr>
            <a:r>
              <a:rPr lang="zh-CN" altLang="en-US" b="1" dirty="0">
                <a:hlinkClick r:id="rId2" action="ppaction://hlinksldjump"/>
              </a:rPr>
              <a:t>关税</a:t>
            </a:r>
            <a:endParaRPr lang="en-US" altLang="zh-CN" b="1" dirty="0">
              <a:hlinkClick r:id="rId2" action="ppaction://hlinksldjump"/>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71472" y="2643982"/>
            <a:ext cx="3071834" cy="857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圆角矩形 10"/>
          <p:cNvSpPr/>
          <p:nvPr/>
        </p:nvSpPr>
        <p:spPr>
          <a:xfrm>
            <a:off x="3428992" y="2643982"/>
            <a:ext cx="3214710" cy="8572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圆角矩形 11"/>
          <p:cNvSpPr/>
          <p:nvPr/>
        </p:nvSpPr>
        <p:spPr>
          <a:xfrm>
            <a:off x="5643570" y="2643982"/>
            <a:ext cx="2857520" cy="857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71450"/>
            <a:ext cx="8153400" cy="742950"/>
          </a:xfrm>
        </p:spPr>
        <p:txBody>
          <a:bodyPr>
            <a:normAutofit/>
          </a:bodyPr>
          <a:lstStyle/>
          <a:p>
            <a:pPr marL="742950" indent="-742950">
              <a:buFont typeface="+mj-lt"/>
              <a:buAutoNum type="alphaUcPeriod"/>
            </a:pPr>
            <a:r>
              <a:rPr lang="zh-CN" altLang="en-US" sz="4000" b="1" dirty="0"/>
              <a:t>非贸易品</a:t>
            </a:r>
            <a:endParaRPr lang="zh-CN" altLang="en-US" sz="4000" dirty="0"/>
          </a:p>
        </p:txBody>
      </p:sp>
      <p:sp>
        <p:nvSpPr>
          <p:cNvPr id="15367" name="内容占位符 2"/>
          <p:cNvSpPr>
            <a:spLocks noGrp="1"/>
          </p:cNvSpPr>
          <p:nvPr>
            <p:ph sz="quarter" idx="1"/>
          </p:nvPr>
        </p:nvSpPr>
        <p:spPr>
          <a:xfrm>
            <a:off x="612775" y="1200150"/>
            <a:ext cx="8153400" cy="3373438"/>
          </a:xfrm>
        </p:spPr>
        <p:txBody>
          <a:bodyPr/>
          <a:lstStyle/>
          <a:p>
            <a:pPr algn="just"/>
            <a:r>
              <a:rPr lang="zh-CN" altLang="en-US" dirty="0"/>
              <a:t>假定</a:t>
            </a:r>
            <a:r>
              <a:rPr lang="en-US" altLang="zh-CN" dirty="0"/>
              <a:t>k</a:t>
            </a:r>
            <a:r>
              <a:rPr lang="zh-CN" altLang="en-US" dirty="0"/>
              <a:t>是世界（本国和国外）对贸易商品的消费支出的比例，则</a:t>
            </a:r>
            <a:r>
              <a:rPr lang="en-US" altLang="zh-CN" dirty="0"/>
              <a:t>(1-k)</a:t>
            </a:r>
            <a:r>
              <a:rPr lang="zh-CN" altLang="en-US" dirty="0"/>
              <a:t>是在非贸易品上的消费支出的比例。                                           </a:t>
            </a:r>
          </a:p>
        </p:txBody>
      </p:sp>
      <p:graphicFrame>
        <p:nvGraphicFramePr>
          <p:cNvPr id="15362" name="Object 2"/>
          <p:cNvGraphicFramePr>
            <a:graphicFrameLocks noChangeAspect="1"/>
          </p:cNvGraphicFramePr>
          <p:nvPr/>
        </p:nvGraphicFramePr>
        <p:xfrm>
          <a:off x="5943598" y="2705534"/>
          <a:ext cx="2057426" cy="677236"/>
        </p:xfrm>
        <a:graphic>
          <a:graphicData uri="http://schemas.openxmlformats.org/presentationml/2006/ole">
            <mc:AlternateContent xmlns:mc="http://schemas.openxmlformats.org/markup-compatibility/2006">
              <mc:Choice xmlns:v="urn:schemas-microsoft-com:vml" Requires="v">
                <p:oleObj spid="_x0000_s18434" name="Equation" r:id="rId3" imgW="1002960" imgH="330120" progId="Equation.DSMT4">
                  <p:embed/>
                </p:oleObj>
              </mc:Choice>
              <mc:Fallback>
                <p:oleObj name="Equation" r:id="rId3" imgW="1002960" imgH="330120" progId="Equation.DSMT4">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8" y="2705534"/>
                        <a:ext cx="2057426" cy="67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2" name="Object 12"/>
          <p:cNvGraphicFramePr>
            <a:graphicFrameLocks noChangeAspect="1"/>
          </p:cNvGraphicFramePr>
          <p:nvPr/>
        </p:nvGraphicFramePr>
        <p:xfrm>
          <a:off x="642910" y="2789238"/>
          <a:ext cx="2714644" cy="712000"/>
        </p:xfrm>
        <a:graphic>
          <a:graphicData uri="http://schemas.openxmlformats.org/presentationml/2006/ole">
            <mc:AlternateContent xmlns:mc="http://schemas.openxmlformats.org/markup-compatibility/2006">
              <mc:Choice xmlns:v="urn:schemas-microsoft-com:vml" Requires="v">
                <p:oleObj spid="_x0000_s18435" name="Equation" r:id="rId5" imgW="1282680" imgH="393480" progId="Equation.DSMT4">
                  <p:embed/>
                </p:oleObj>
              </mc:Choice>
              <mc:Fallback>
                <p:oleObj name="Equation" r:id="rId5" imgW="1282680" imgH="393480" progId="Equation.DSMT4">
                  <p:embed/>
                  <p:pic>
                    <p:nvPicPr>
                      <p:cNvPr id="1537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2789238"/>
                        <a:ext cx="2714644" cy="71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4" name="Object 14"/>
          <p:cNvGraphicFramePr>
            <a:graphicFrameLocks noChangeAspect="1"/>
          </p:cNvGraphicFramePr>
          <p:nvPr/>
        </p:nvGraphicFramePr>
        <p:xfrm>
          <a:off x="1403351" y="3797300"/>
          <a:ext cx="2740022" cy="701538"/>
        </p:xfrm>
        <a:graphic>
          <a:graphicData uri="http://schemas.openxmlformats.org/presentationml/2006/ole">
            <mc:AlternateContent xmlns:mc="http://schemas.openxmlformats.org/markup-compatibility/2006">
              <mc:Choice xmlns:v="urn:schemas-microsoft-com:vml" Requires="v">
                <p:oleObj spid="_x0000_s18436" name="Equation" r:id="rId7" imgW="1244520" imgH="342720" progId="Equation.DSMT4">
                  <p:embed/>
                </p:oleObj>
              </mc:Choice>
              <mc:Fallback>
                <p:oleObj name="Equation" r:id="rId7" imgW="1244520" imgH="342720" progId="Equation.DSMT4">
                  <p:embed/>
                  <p:pic>
                    <p:nvPicPr>
                      <p:cNvPr id="1537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1" y="3797300"/>
                        <a:ext cx="2740022" cy="70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Text Box 15"/>
          <p:cNvSpPr txBox="1">
            <a:spLocks noChangeArrowheads="1"/>
          </p:cNvSpPr>
          <p:nvPr/>
        </p:nvSpPr>
        <p:spPr bwMode="auto">
          <a:xfrm>
            <a:off x="5219700" y="3508375"/>
            <a:ext cx="3097213" cy="366713"/>
          </a:xfrm>
          <a:prstGeom prst="rect">
            <a:avLst/>
          </a:prstGeom>
          <a:noFill/>
          <a:ln w="9525">
            <a:noFill/>
            <a:miter lim="800000"/>
            <a:headEnd/>
            <a:tailEnd/>
          </a:ln>
          <a:effectLst/>
        </p:spPr>
        <p:txBody>
          <a:bodyPr>
            <a:spAutoFit/>
          </a:bodyPr>
          <a:lstStyle/>
          <a:p>
            <a:pPr>
              <a:spcBef>
                <a:spcPct val="50000"/>
              </a:spcBef>
            </a:pPr>
            <a:endParaRPr lang="zh-CN" altLang="en-US"/>
          </a:p>
        </p:txBody>
      </p:sp>
      <p:graphicFrame>
        <p:nvGraphicFramePr>
          <p:cNvPr id="15376" name="Object 16"/>
          <p:cNvGraphicFramePr>
            <a:graphicFrameLocks noChangeAspect="1"/>
          </p:cNvGraphicFramePr>
          <p:nvPr/>
        </p:nvGraphicFramePr>
        <p:xfrm>
          <a:off x="5072066" y="3958444"/>
          <a:ext cx="1824038" cy="471488"/>
        </p:xfrm>
        <a:graphic>
          <a:graphicData uri="http://schemas.openxmlformats.org/presentationml/2006/ole">
            <mc:AlternateContent xmlns:mc="http://schemas.openxmlformats.org/markup-compatibility/2006">
              <mc:Choice xmlns:v="urn:schemas-microsoft-com:vml" Requires="v">
                <p:oleObj spid="_x0000_s18437" name="Equation" r:id="rId9" imgW="927000" imgH="228600" progId="Equation.DSMT4">
                  <p:embed/>
                </p:oleObj>
              </mc:Choice>
              <mc:Fallback>
                <p:oleObj name="Equation" r:id="rId9" imgW="927000" imgH="228600" progId="Equation.DSMT4">
                  <p:embed/>
                  <p:pic>
                    <p:nvPicPr>
                      <p:cNvPr id="1537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2066" y="3958444"/>
                        <a:ext cx="18240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7" name="Object 2"/>
          <p:cNvGraphicFramePr>
            <a:graphicFrameLocks noChangeAspect="1"/>
          </p:cNvGraphicFramePr>
          <p:nvPr/>
        </p:nvGraphicFramePr>
        <p:xfrm>
          <a:off x="3571637" y="2786858"/>
          <a:ext cx="2000495" cy="640562"/>
        </p:xfrm>
        <a:graphic>
          <a:graphicData uri="http://schemas.openxmlformats.org/presentationml/2006/ole">
            <mc:AlternateContent xmlns:mc="http://schemas.openxmlformats.org/markup-compatibility/2006">
              <mc:Choice xmlns:v="urn:schemas-microsoft-com:vml" Requires="v">
                <p:oleObj spid="_x0000_s18438" name="Equation" r:id="rId11" imgW="774360" imgH="330120" progId="Equation.DSMT4">
                  <p:embed/>
                </p:oleObj>
              </mc:Choice>
              <mc:Fallback>
                <p:oleObj name="Equation" r:id="rId11" imgW="774360" imgH="330120" progId="Equation.DSMT4">
                  <p:embed/>
                  <p:pic>
                    <p:nvPicPr>
                      <p:cNvPr id="15377"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637" y="2786858"/>
                        <a:ext cx="2000495" cy="64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571472" y="3358362"/>
            <a:ext cx="5429288" cy="1572412"/>
          </a:xfrm>
          <a:prstGeom prst="homePlat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五边形 13"/>
          <p:cNvSpPr/>
          <p:nvPr/>
        </p:nvSpPr>
        <p:spPr>
          <a:xfrm>
            <a:off x="571472" y="2072478"/>
            <a:ext cx="3500462" cy="1214446"/>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2949" name="Rectangle 5"/>
          <p:cNvSpPr>
            <a:spLocks noGrp="1"/>
          </p:cNvSpPr>
          <p:nvPr>
            <p:ph type="title" sz="quarter" idx="4294967295"/>
          </p:nvPr>
        </p:nvSpPr>
        <p:spPr>
          <a:xfrm>
            <a:off x="611188" y="829462"/>
            <a:ext cx="8153400" cy="742950"/>
          </a:xfrm>
        </p:spPr>
        <p:txBody>
          <a:bodyPr/>
          <a:lstStyle/>
          <a:p>
            <a:r>
              <a:rPr lang="zh-CN" altLang="en-US" sz="2000" dirty="0">
                <a:solidFill>
                  <a:schemeClr val="tx1"/>
                </a:solidFill>
              </a:rPr>
              <a:t>本国进口商品的消费支出比例</a:t>
            </a:r>
            <a:r>
              <a:rPr lang="en-US" altLang="zh-CN" sz="2000" dirty="0">
                <a:solidFill>
                  <a:schemeClr val="tx1"/>
                </a:solidFill>
              </a:rPr>
              <a:t>×</a:t>
            </a:r>
            <a:r>
              <a:rPr lang="zh-CN" altLang="en-US" sz="2000" dirty="0">
                <a:solidFill>
                  <a:schemeClr val="tx1"/>
                </a:solidFill>
              </a:rPr>
              <a:t>本国劳动力收入</a:t>
            </a:r>
            <a:br>
              <a:rPr lang="en-US" altLang="zh-CN" sz="2000" dirty="0">
                <a:solidFill>
                  <a:schemeClr val="tx1"/>
                </a:solidFill>
              </a:rPr>
            </a:br>
            <a:r>
              <a:rPr lang="en-US" altLang="zh-CN" sz="2000" dirty="0">
                <a:solidFill>
                  <a:schemeClr val="tx1"/>
                </a:solidFill>
              </a:rPr>
              <a:t>=</a:t>
            </a:r>
            <a:r>
              <a:rPr lang="zh-CN" altLang="en-US" sz="2000" dirty="0">
                <a:solidFill>
                  <a:schemeClr val="tx1"/>
                </a:solidFill>
              </a:rPr>
              <a:t>外国进口商品的消费支出比例</a:t>
            </a:r>
            <a:r>
              <a:rPr lang="en-US" altLang="zh-CN" sz="2000" dirty="0">
                <a:solidFill>
                  <a:schemeClr val="tx1"/>
                </a:solidFill>
              </a:rPr>
              <a:t>×</a:t>
            </a:r>
            <a:r>
              <a:rPr lang="zh-CN" altLang="en-US" sz="2000" dirty="0">
                <a:solidFill>
                  <a:schemeClr val="tx1"/>
                </a:solidFill>
              </a:rPr>
              <a:t>国外劳动力收入</a:t>
            </a:r>
          </a:p>
        </p:txBody>
      </p:sp>
      <p:graphicFrame>
        <p:nvGraphicFramePr>
          <p:cNvPr id="82948" name="Object 2"/>
          <p:cNvGraphicFramePr>
            <a:graphicFrameLocks noGrp="1" noChangeAspect="1"/>
          </p:cNvGraphicFramePr>
          <p:nvPr>
            <p:ph sz="quarter" idx="4294967295"/>
          </p:nvPr>
        </p:nvGraphicFramePr>
        <p:xfrm>
          <a:off x="611188" y="215090"/>
          <a:ext cx="3600450" cy="457200"/>
        </p:xfrm>
        <a:graphic>
          <a:graphicData uri="http://schemas.openxmlformats.org/presentationml/2006/ole">
            <mc:AlternateContent xmlns:mc="http://schemas.openxmlformats.org/markup-compatibility/2006">
              <mc:Choice xmlns:v="urn:schemas-microsoft-com:vml" Requires="v">
                <p:oleObj spid="_x0000_s19458" name="Equation" r:id="rId3" imgW="1955520" imgH="228600" progId="Equation.DSMT4">
                  <p:embed/>
                </p:oleObj>
              </mc:Choice>
              <mc:Fallback>
                <p:oleObj name="Equation" r:id="rId3" imgW="1955520" imgH="228600" progId="Equation.DSMT4">
                  <p:embed/>
                  <p:pic>
                    <p:nvPicPr>
                      <p:cNvPr id="8294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509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1" name="Object 3"/>
          <p:cNvGraphicFramePr>
            <a:graphicFrameLocks noGrp="1" noChangeAspect="1"/>
          </p:cNvGraphicFramePr>
          <p:nvPr>
            <p:ph sz="quarter" idx="4294967295"/>
          </p:nvPr>
        </p:nvGraphicFramePr>
        <p:xfrm>
          <a:off x="2857488" y="1556540"/>
          <a:ext cx="4681537" cy="444500"/>
        </p:xfrm>
        <a:graphic>
          <a:graphicData uri="http://schemas.openxmlformats.org/presentationml/2006/ole">
            <mc:AlternateContent xmlns:mc="http://schemas.openxmlformats.org/markup-compatibility/2006">
              <mc:Choice xmlns:v="urn:schemas-microsoft-com:vml" Requires="v">
                <p:oleObj spid="_x0000_s19459" name="Equation" r:id="rId5" imgW="2400120" imgH="228600" progId="Equation.DSMT4">
                  <p:embed/>
                </p:oleObj>
              </mc:Choice>
              <mc:Fallback>
                <p:oleObj name="Equation" r:id="rId5" imgW="2400120" imgH="228600" progId="Equation.DSMT4">
                  <p:embed/>
                  <p:pic>
                    <p:nvPicPr>
                      <p:cNvPr id="829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488" y="1556540"/>
                        <a:ext cx="4681537"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4" name="Object 4"/>
          <p:cNvGraphicFramePr>
            <a:graphicFrameLocks noGrp="1" noChangeAspect="1"/>
          </p:cNvGraphicFramePr>
          <p:nvPr>
            <p:ph sz="quarter" idx="4294967295"/>
          </p:nvPr>
        </p:nvGraphicFramePr>
        <p:xfrm>
          <a:off x="611188" y="2072478"/>
          <a:ext cx="3024187" cy="738187"/>
        </p:xfrm>
        <a:graphic>
          <a:graphicData uri="http://schemas.openxmlformats.org/presentationml/2006/ole">
            <mc:AlternateContent xmlns:mc="http://schemas.openxmlformats.org/markup-compatibility/2006">
              <mc:Choice xmlns:v="urn:schemas-microsoft-com:vml" Requires="v">
                <p:oleObj spid="_x0000_s19460" name="Equation" r:id="rId7" imgW="1714320" imgH="419040" progId="Equation.DSMT4">
                  <p:embed/>
                </p:oleObj>
              </mc:Choice>
              <mc:Fallback>
                <p:oleObj name="Equation" r:id="rId7" imgW="1714320" imgH="419040" progId="Equation.DSMT4">
                  <p:embed/>
                  <p:pic>
                    <p:nvPicPr>
                      <p:cNvPr id="8295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072478"/>
                        <a:ext cx="302418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3" name="Text Box 9"/>
          <p:cNvSpPr txBox="1">
            <a:spLocks noChangeArrowheads="1"/>
          </p:cNvSpPr>
          <p:nvPr/>
        </p:nvSpPr>
        <p:spPr bwMode="auto">
          <a:xfrm>
            <a:off x="571472" y="1604165"/>
            <a:ext cx="7848600" cy="396875"/>
          </a:xfrm>
          <a:prstGeom prst="rect">
            <a:avLst/>
          </a:prstGeom>
          <a:noFill/>
          <a:ln w="9525">
            <a:noFill/>
            <a:miter lim="800000"/>
            <a:headEnd/>
            <a:tailEnd/>
          </a:ln>
          <a:effectLst/>
        </p:spPr>
        <p:txBody>
          <a:bodyPr>
            <a:spAutoFit/>
          </a:bodyPr>
          <a:lstStyle/>
          <a:p>
            <a:pPr>
              <a:spcBef>
                <a:spcPct val="50000"/>
              </a:spcBef>
            </a:pPr>
            <a:r>
              <a:rPr lang="zh-CN" altLang="en-US" sz="2000" dirty="0"/>
              <a:t>引入</a:t>
            </a:r>
            <a:r>
              <a:rPr lang="zh-CN" altLang="en-US" sz="2000" dirty="0">
                <a:latin typeface="宋体"/>
              </a:rPr>
              <a:t>“</a:t>
            </a:r>
            <a:r>
              <a:rPr lang="zh-CN" altLang="en-US" sz="2000" dirty="0"/>
              <a:t>非贸易品</a:t>
            </a:r>
            <a:r>
              <a:rPr lang="zh-CN" altLang="en-US" sz="2000" dirty="0">
                <a:latin typeface="宋体"/>
              </a:rPr>
              <a:t>”：</a:t>
            </a:r>
            <a:endParaRPr lang="zh-CN" altLang="en-US" sz="2000" dirty="0"/>
          </a:p>
        </p:txBody>
      </p:sp>
      <p:graphicFrame>
        <p:nvGraphicFramePr>
          <p:cNvPr id="82956" name="Object 11"/>
          <p:cNvGraphicFramePr>
            <a:graphicFrameLocks noGrp="1" noChangeAspect="1"/>
          </p:cNvGraphicFramePr>
          <p:nvPr>
            <p:ph sz="quarter" idx="4294967295"/>
          </p:nvPr>
        </p:nvGraphicFramePr>
        <p:xfrm>
          <a:off x="642910" y="2786858"/>
          <a:ext cx="1714512" cy="435432"/>
        </p:xfrm>
        <a:graphic>
          <a:graphicData uri="http://schemas.openxmlformats.org/presentationml/2006/ole">
            <mc:AlternateContent xmlns:mc="http://schemas.openxmlformats.org/markup-compatibility/2006">
              <mc:Choice xmlns:v="urn:schemas-microsoft-com:vml" Requires="v">
                <p:oleObj spid="_x0000_s19461" name="Equation" r:id="rId9" imgW="901440" imgH="228600" progId="Equation.DSMT4">
                  <p:embed/>
                </p:oleObj>
              </mc:Choice>
              <mc:Fallback>
                <p:oleObj name="Equation" r:id="rId9" imgW="901440" imgH="228600" progId="Equation.DSMT4">
                  <p:embed/>
                  <p:pic>
                    <p:nvPicPr>
                      <p:cNvPr id="82956"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10" y="2786858"/>
                        <a:ext cx="1714512" cy="43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8" name="Object 8"/>
          <p:cNvGraphicFramePr>
            <a:graphicFrameLocks noChangeAspect="1"/>
          </p:cNvGraphicFramePr>
          <p:nvPr/>
        </p:nvGraphicFramePr>
        <p:xfrm>
          <a:off x="4818036" y="2647154"/>
          <a:ext cx="752475" cy="387350"/>
        </p:xfrm>
        <a:graphic>
          <a:graphicData uri="http://schemas.openxmlformats.org/presentationml/2006/ole">
            <mc:AlternateContent xmlns:mc="http://schemas.openxmlformats.org/markup-compatibility/2006">
              <mc:Choice xmlns:v="urn:schemas-microsoft-com:vml" Requires="v">
                <p:oleObj spid="_x0000_s19462" name="Equation" r:id="rId11" imgW="393480" imgH="203040" progId="Equation.DSMT4">
                  <p:embed/>
                </p:oleObj>
              </mc:Choice>
              <mc:Fallback>
                <p:oleObj name="Equation" r:id="rId11" imgW="393480" imgH="203040" progId="Equation.DSMT4">
                  <p:embed/>
                  <p:pic>
                    <p:nvPicPr>
                      <p:cNvPr id="8295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8036" y="2647154"/>
                        <a:ext cx="75247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9" name="Object 2"/>
          <p:cNvGraphicFramePr>
            <a:graphicFrameLocks noChangeAspect="1"/>
          </p:cNvGraphicFramePr>
          <p:nvPr/>
        </p:nvGraphicFramePr>
        <p:xfrm>
          <a:off x="642910" y="3434567"/>
          <a:ext cx="3071834" cy="653370"/>
        </p:xfrm>
        <a:graphic>
          <a:graphicData uri="http://schemas.openxmlformats.org/presentationml/2006/ole">
            <mc:AlternateContent xmlns:mc="http://schemas.openxmlformats.org/markup-compatibility/2006">
              <mc:Choice xmlns:v="urn:schemas-microsoft-com:vml" Requires="v">
                <p:oleObj spid="_x0000_s19463" name="Equation" r:id="rId13" imgW="1904760" imgH="444240" progId="Equation.DSMT4">
                  <p:embed/>
                </p:oleObj>
              </mc:Choice>
              <mc:Fallback>
                <p:oleObj name="Equation" r:id="rId13" imgW="1904760" imgH="444240" progId="Equation.DSMT4">
                  <p:embed/>
                  <p:pic>
                    <p:nvPicPr>
                      <p:cNvPr id="82959"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910" y="3434567"/>
                        <a:ext cx="3071834" cy="65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0" name="Object 16"/>
          <p:cNvGraphicFramePr>
            <a:graphicFrameLocks noChangeAspect="1"/>
          </p:cNvGraphicFramePr>
          <p:nvPr/>
        </p:nvGraphicFramePr>
        <p:xfrm>
          <a:off x="595313" y="4072742"/>
          <a:ext cx="4845050" cy="720725"/>
        </p:xfrm>
        <a:graphic>
          <a:graphicData uri="http://schemas.openxmlformats.org/presentationml/2006/ole">
            <mc:AlternateContent xmlns:mc="http://schemas.openxmlformats.org/markup-compatibility/2006">
              <mc:Choice xmlns:v="urn:schemas-microsoft-com:vml" Requires="v">
                <p:oleObj spid="_x0000_s19464" name="Equation" r:id="rId15" imgW="2920680" imgH="457200" progId="Equation.DSMT4">
                  <p:embed/>
                </p:oleObj>
              </mc:Choice>
              <mc:Fallback>
                <p:oleObj name="Equation" r:id="rId15" imgW="2920680" imgH="457200" progId="Equation.DSMT4">
                  <p:embed/>
                  <p:pic>
                    <p:nvPicPr>
                      <p:cNvPr id="8296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313" y="4072742"/>
                        <a:ext cx="48450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1" name="Text Box 17"/>
          <p:cNvSpPr txBox="1">
            <a:spLocks noChangeArrowheads="1"/>
          </p:cNvSpPr>
          <p:nvPr/>
        </p:nvSpPr>
        <p:spPr bwMode="auto">
          <a:xfrm>
            <a:off x="4572000" y="2286792"/>
            <a:ext cx="1223962" cy="792162"/>
          </a:xfrm>
          <a:prstGeom prst="rect">
            <a:avLst/>
          </a:prstGeom>
          <a:noFill/>
          <a:ln w="12700">
            <a:solidFill>
              <a:srgbClr val="3366FF"/>
            </a:solidFill>
            <a:miter lim="800000"/>
            <a:headEnd/>
            <a:tailEnd/>
          </a:ln>
          <a:effectLst/>
        </p:spPr>
        <p:txBody>
          <a:bodyPr>
            <a:spAutoFit/>
          </a:bodyPr>
          <a:lstStyle/>
          <a:p>
            <a:pPr algn="ctr">
              <a:spcBef>
                <a:spcPct val="50000"/>
              </a:spcBef>
            </a:pPr>
            <a:r>
              <a:rPr lang="zh-CN" altLang="en-US"/>
              <a:t>均衡状态</a:t>
            </a:r>
          </a:p>
          <a:p>
            <a:pPr>
              <a:spcBef>
                <a:spcPct val="50000"/>
              </a:spcBef>
            </a:pPr>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主要内容</a:t>
            </a:r>
          </a:p>
        </p:txBody>
      </p:sp>
      <p:sp>
        <p:nvSpPr>
          <p:cNvPr id="3" name="内容占位符 2"/>
          <p:cNvSpPr>
            <a:spLocks noGrp="1"/>
          </p:cNvSpPr>
          <p:nvPr>
            <p:ph sz="quarter" idx="1"/>
          </p:nvPr>
        </p:nvSpPr>
        <p:spPr/>
        <p:txBody>
          <a:bodyPr>
            <a:normAutofit lnSpcReduction="10000"/>
          </a:bodyPr>
          <a:lstStyle/>
          <a:p>
            <a:r>
              <a:rPr lang="zh-CN" altLang="en-US" dirty="0">
                <a:solidFill>
                  <a:schemeClr val="accent6">
                    <a:lumMod val="50000"/>
                  </a:schemeClr>
                </a:solidFill>
              </a:rPr>
              <a:t>第一部分：模型介绍</a:t>
            </a:r>
            <a:endParaRPr lang="en-US" altLang="zh-CN" dirty="0">
              <a:solidFill>
                <a:schemeClr val="accent6">
                  <a:lumMod val="50000"/>
                </a:schemeClr>
              </a:solidFill>
            </a:endParaRPr>
          </a:p>
          <a:p>
            <a:pPr lvl="1"/>
            <a:r>
              <a:rPr lang="zh-CN" altLang="en-US" dirty="0"/>
              <a:t>模型的均衡决定了相对工资以及有效的专业化分工</a:t>
            </a:r>
            <a:endParaRPr lang="en-US" altLang="zh-CN" dirty="0"/>
          </a:p>
          <a:p>
            <a:r>
              <a:rPr lang="zh-CN" altLang="en-US" dirty="0">
                <a:solidFill>
                  <a:schemeClr val="accent6">
                    <a:lumMod val="50000"/>
                  </a:schemeClr>
                </a:solidFill>
              </a:rPr>
              <a:t>第二部分：比较静态</a:t>
            </a:r>
            <a:endParaRPr lang="en-US" altLang="zh-CN" dirty="0">
              <a:solidFill>
                <a:schemeClr val="accent6">
                  <a:lumMod val="50000"/>
                </a:schemeClr>
              </a:solidFill>
            </a:endParaRPr>
          </a:p>
          <a:p>
            <a:pPr lvl="1"/>
            <a:r>
              <a:rPr lang="zh-CN" altLang="en-US" dirty="0"/>
              <a:t>参数改变将如何影响模型</a:t>
            </a:r>
            <a:endParaRPr lang="en-US" altLang="zh-CN" dirty="0"/>
          </a:p>
          <a:p>
            <a:endParaRPr lang="en-US" altLang="zh-CN" dirty="0"/>
          </a:p>
        </p:txBody>
      </p:sp>
      <p:sp>
        <p:nvSpPr>
          <p:cNvPr id="4" name="内容占位符 3"/>
          <p:cNvSpPr>
            <a:spLocks noGrp="1"/>
          </p:cNvSpPr>
          <p:nvPr>
            <p:ph sz="quarter" idx="2"/>
          </p:nvPr>
        </p:nvSpPr>
        <p:spPr/>
        <p:txBody>
          <a:bodyPr>
            <a:normAutofit lnSpcReduction="10000"/>
          </a:bodyPr>
          <a:lstStyle/>
          <a:p>
            <a:r>
              <a:rPr lang="zh-CN" altLang="en-US" dirty="0">
                <a:solidFill>
                  <a:schemeClr val="accent6">
                    <a:lumMod val="50000"/>
                  </a:schemeClr>
                </a:solidFill>
              </a:rPr>
              <a:t>第三部分：模型扩展</a:t>
            </a:r>
            <a:endParaRPr lang="en-US" altLang="zh-CN" dirty="0">
              <a:solidFill>
                <a:schemeClr val="accent6">
                  <a:lumMod val="50000"/>
                </a:schemeClr>
              </a:solidFill>
            </a:endParaRPr>
          </a:p>
          <a:p>
            <a:pPr lvl="1"/>
            <a:r>
              <a:rPr lang="zh-CN" altLang="en-US" dirty="0"/>
              <a:t>将非贸易品、运输成本、关税等变量加入模型</a:t>
            </a:r>
            <a:endParaRPr lang="en-US" altLang="zh-CN" dirty="0"/>
          </a:p>
          <a:p>
            <a:r>
              <a:rPr lang="zh-CN" altLang="en-US" dirty="0">
                <a:solidFill>
                  <a:schemeClr val="accent6">
                    <a:lumMod val="50000"/>
                  </a:schemeClr>
                </a:solidFill>
              </a:rPr>
              <a:t>第四部分：货币因素</a:t>
            </a:r>
            <a:endParaRPr lang="en-US" altLang="zh-CN" dirty="0">
              <a:solidFill>
                <a:schemeClr val="accent6">
                  <a:lumMod val="50000"/>
                </a:schemeClr>
              </a:solidFill>
            </a:endParaRPr>
          </a:p>
          <a:p>
            <a:pPr lvl="1"/>
            <a:r>
              <a:rPr lang="zh-CN" altLang="en-US" dirty="0"/>
              <a:t>在固定和浮动汇率以及粘性工资下的价格</a:t>
            </a:r>
            <a:r>
              <a:rPr lang="en-US" altLang="zh-CN" dirty="0"/>
              <a:t>—</a:t>
            </a:r>
            <a:r>
              <a:rPr lang="zh-CN" altLang="en-US" dirty="0"/>
              <a:t>实物流动机制</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5400000">
            <a:off x="-1200181" y="2581275"/>
            <a:ext cx="3841750" cy="0"/>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720694" y="4502150"/>
            <a:ext cx="5786438" cy="0"/>
          </a:xfrm>
          <a:prstGeom prst="line">
            <a:avLst/>
          </a:prstGeom>
        </p:spPr>
        <p:style>
          <a:lnRef idx="2">
            <a:schemeClr val="dk1"/>
          </a:lnRef>
          <a:fillRef idx="0">
            <a:schemeClr val="dk1"/>
          </a:fillRef>
          <a:effectRef idx="1">
            <a:schemeClr val="dk1"/>
          </a:effectRef>
          <a:fontRef idx="minor">
            <a:schemeClr val="tx1"/>
          </a:fontRef>
        </p:style>
      </p:cxnSp>
      <p:sp>
        <p:nvSpPr>
          <p:cNvPr id="16" name="任意多边形 15"/>
          <p:cNvSpPr/>
          <p:nvPr/>
        </p:nvSpPr>
        <p:spPr>
          <a:xfrm>
            <a:off x="1292194" y="714375"/>
            <a:ext cx="4714875" cy="3216275"/>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a:ln>
            <a:solidFill>
              <a:schemeClr val="accent6">
                <a:lumMod val="9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739744" y="909638"/>
            <a:ext cx="4421188" cy="3592512"/>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a:solidFill>
            <a:schemeClr val="accent6">
              <a:lumMod val="50000"/>
            </a:schemeClr>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cxnSp>
        <p:nvCxnSpPr>
          <p:cNvPr id="19" name="直接连接符 18"/>
          <p:cNvCxnSpPr/>
          <p:nvPr/>
        </p:nvCxnSpPr>
        <p:spPr>
          <a:xfrm flipH="1" flipV="1">
            <a:off x="720694" y="2422525"/>
            <a:ext cx="2952750" cy="635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2760632" y="3460750"/>
            <a:ext cx="2073275" cy="9525"/>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69640" name="Object 4"/>
          <p:cNvGraphicFramePr>
            <a:graphicFrameLocks noChangeAspect="1"/>
          </p:cNvGraphicFramePr>
          <p:nvPr/>
        </p:nvGraphicFramePr>
        <p:xfrm>
          <a:off x="142844" y="2301875"/>
          <a:ext cx="363538" cy="414338"/>
        </p:xfrm>
        <a:graphic>
          <a:graphicData uri="http://schemas.openxmlformats.org/presentationml/2006/ole">
            <mc:AlternateContent xmlns:mc="http://schemas.openxmlformats.org/markup-compatibility/2006">
              <mc:Choice xmlns:v="urn:schemas-microsoft-com:vml" Requires="v">
                <p:oleObj spid="_x0000_s20482" name="Equation" r:id="rId3" imgW="152280" imgH="164880" progId="Equation.DSMT4">
                  <p:embed/>
                </p:oleObj>
              </mc:Choice>
              <mc:Fallback>
                <p:oleObj name="Equation" r:id="rId3" imgW="152280" imgH="164880" progId="Equation.DSMT4">
                  <p:embed/>
                  <p:pic>
                    <p:nvPicPr>
                      <p:cNvPr id="696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2301875"/>
                        <a:ext cx="36353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1" name="Object 5"/>
          <p:cNvGraphicFramePr>
            <a:graphicFrameLocks noChangeAspect="1"/>
          </p:cNvGraphicFramePr>
          <p:nvPr/>
        </p:nvGraphicFramePr>
        <p:xfrm>
          <a:off x="144432" y="587375"/>
          <a:ext cx="504825" cy="376238"/>
        </p:xfrm>
        <a:graphic>
          <a:graphicData uri="http://schemas.openxmlformats.org/presentationml/2006/ole">
            <mc:AlternateContent xmlns:mc="http://schemas.openxmlformats.org/markup-compatibility/2006">
              <mc:Choice xmlns:v="urn:schemas-microsoft-com:vml" Requires="v">
                <p:oleObj spid="_x0000_s20483" name="Equation" r:id="rId5" imgW="152280" imgH="139680" progId="Equation.DSMT4">
                  <p:embed/>
                </p:oleObj>
              </mc:Choice>
              <mc:Fallback>
                <p:oleObj name="Equation" r:id="rId5" imgW="152280" imgH="139680" progId="Equation.DSMT4">
                  <p:embed/>
                  <p:pic>
                    <p:nvPicPr>
                      <p:cNvPr id="696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32" y="587375"/>
                        <a:ext cx="5048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2" name="Object 6"/>
          <p:cNvGraphicFramePr>
            <a:graphicFrameLocks noChangeAspect="1"/>
          </p:cNvGraphicFramePr>
          <p:nvPr/>
        </p:nvGraphicFramePr>
        <p:xfrm>
          <a:off x="3649632" y="1835150"/>
          <a:ext cx="365125" cy="307975"/>
        </p:xfrm>
        <a:graphic>
          <a:graphicData uri="http://schemas.openxmlformats.org/presentationml/2006/ole">
            <mc:AlternateContent xmlns:mc="http://schemas.openxmlformats.org/markup-compatibility/2006">
              <mc:Choice xmlns:v="urn:schemas-microsoft-com:vml" Requires="v">
                <p:oleObj spid="_x0000_s20484" name="Equation" r:id="rId7" imgW="152280" imgH="164880" progId="Equation.DSMT4">
                  <p:embed/>
                </p:oleObj>
              </mc:Choice>
              <mc:Fallback>
                <p:oleObj name="Equation" r:id="rId7" imgW="152280" imgH="164880" progId="Equation.DSMT4">
                  <p:embed/>
                  <p:pic>
                    <p:nvPicPr>
                      <p:cNvPr id="696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9632" y="1835150"/>
                        <a:ext cx="3651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3" name="Object 7"/>
          <p:cNvGraphicFramePr>
            <a:graphicFrameLocks noChangeAspect="1"/>
          </p:cNvGraphicFramePr>
          <p:nvPr/>
        </p:nvGraphicFramePr>
        <p:xfrm>
          <a:off x="3578194" y="4559300"/>
          <a:ext cx="371475" cy="371475"/>
        </p:xfrm>
        <a:graphic>
          <a:graphicData uri="http://schemas.openxmlformats.org/presentationml/2006/ole">
            <mc:AlternateContent xmlns:mc="http://schemas.openxmlformats.org/markup-compatibility/2006">
              <mc:Choice xmlns:v="urn:schemas-microsoft-com:vml" Requires="v">
                <p:oleObj spid="_x0000_s20485" name="Equation" r:id="rId9" imgW="139680" imgH="152280" progId="Equation.DSMT4">
                  <p:embed/>
                </p:oleObj>
              </mc:Choice>
              <mc:Fallback>
                <p:oleObj name="Equation" r:id="rId9" imgW="139680" imgH="152280" progId="Equation.DSMT4">
                  <p:embed/>
                  <p:pic>
                    <p:nvPicPr>
                      <p:cNvPr id="6964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8194" y="45593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4" name="Object 8"/>
          <p:cNvGraphicFramePr>
            <a:graphicFrameLocks noChangeAspect="1"/>
          </p:cNvGraphicFramePr>
          <p:nvPr/>
        </p:nvGraphicFramePr>
        <p:xfrm>
          <a:off x="5214942" y="731838"/>
          <a:ext cx="1635125" cy="393700"/>
        </p:xfrm>
        <a:graphic>
          <a:graphicData uri="http://schemas.openxmlformats.org/presentationml/2006/ole">
            <mc:AlternateContent xmlns:mc="http://schemas.openxmlformats.org/markup-compatibility/2006">
              <mc:Choice xmlns:v="urn:schemas-microsoft-com:vml" Requires="v">
                <p:oleObj spid="_x0000_s20486" name="Equation" r:id="rId11" imgW="711000" imgH="228600" progId="Equation.DSMT4">
                  <p:embed/>
                </p:oleObj>
              </mc:Choice>
              <mc:Fallback>
                <p:oleObj name="Equation" r:id="rId11" imgW="711000" imgH="228600" progId="Equation.DSMT4">
                  <p:embed/>
                  <p:pic>
                    <p:nvPicPr>
                      <p:cNvPr id="6964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4942" y="731838"/>
                        <a:ext cx="163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5" name="Object 9"/>
          <p:cNvGraphicFramePr>
            <a:graphicFrameLocks noChangeAspect="1"/>
          </p:cNvGraphicFramePr>
          <p:nvPr/>
        </p:nvGraphicFramePr>
        <p:xfrm>
          <a:off x="4572000" y="3666342"/>
          <a:ext cx="928687" cy="406400"/>
        </p:xfrm>
        <a:graphic>
          <a:graphicData uri="http://schemas.openxmlformats.org/presentationml/2006/ole">
            <mc:AlternateContent xmlns:mc="http://schemas.openxmlformats.org/markup-compatibility/2006">
              <mc:Choice xmlns:v="urn:schemas-microsoft-com:vml" Requires="v">
                <p:oleObj spid="_x0000_s20487" name="Equation" r:id="rId13" imgW="330120" imgH="203040" progId="Equation.DSMT4">
                  <p:embed/>
                </p:oleObj>
              </mc:Choice>
              <mc:Fallback>
                <p:oleObj name="Equation" r:id="rId13" imgW="330120" imgH="203040" progId="Equation.DSMT4">
                  <p:embed/>
                  <p:pic>
                    <p:nvPicPr>
                      <p:cNvPr id="6964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3666342"/>
                        <a:ext cx="92868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6" name="Object 10"/>
          <p:cNvGraphicFramePr>
            <a:graphicFrameLocks noChangeAspect="1"/>
          </p:cNvGraphicFramePr>
          <p:nvPr/>
        </p:nvGraphicFramePr>
        <p:xfrm>
          <a:off x="6721444" y="4298950"/>
          <a:ext cx="396875" cy="274638"/>
        </p:xfrm>
        <a:graphic>
          <a:graphicData uri="http://schemas.openxmlformats.org/presentationml/2006/ole">
            <mc:AlternateContent xmlns:mc="http://schemas.openxmlformats.org/markup-compatibility/2006">
              <mc:Choice xmlns:v="urn:schemas-microsoft-com:vml" Requires="v">
                <p:oleObj spid="_x0000_s20488" name="Equation" r:id="rId15" imgW="126720" imgH="126720" progId="Equation.DSMT4">
                  <p:embed/>
                </p:oleObj>
              </mc:Choice>
              <mc:Fallback>
                <p:oleObj name="Equation" r:id="rId15" imgW="126720" imgH="126720" progId="Equation.DSMT4">
                  <p:embed/>
                  <p:pic>
                    <p:nvPicPr>
                      <p:cNvPr id="69646"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1444" y="4298950"/>
                        <a:ext cx="396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7" name="Object 11"/>
          <p:cNvGraphicFramePr>
            <a:graphicFrameLocks noChangeAspect="1"/>
          </p:cNvGraphicFramePr>
          <p:nvPr/>
        </p:nvGraphicFramePr>
        <p:xfrm>
          <a:off x="6295994" y="4530725"/>
          <a:ext cx="282575" cy="328613"/>
        </p:xfrm>
        <a:graphic>
          <a:graphicData uri="http://schemas.openxmlformats.org/presentationml/2006/ole">
            <mc:AlternateContent xmlns:mc="http://schemas.openxmlformats.org/markup-compatibility/2006">
              <mc:Choice xmlns:v="urn:schemas-microsoft-com:vml" Requires="v">
                <p:oleObj spid="_x0000_s20489" name="Equation" r:id="rId17" imgW="88560" imgH="164880" progId="Equation.DSMT4">
                  <p:embed/>
                </p:oleObj>
              </mc:Choice>
              <mc:Fallback>
                <p:oleObj name="Equation" r:id="rId17" imgW="88560" imgH="164880" progId="Equation.DSMT4">
                  <p:embed/>
                  <p:pic>
                    <p:nvPicPr>
                      <p:cNvPr id="69647"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95994" y="4530725"/>
                        <a:ext cx="2825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8" name="Object 12"/>
          <p:cNvGraphicFramePr>
            <a:graphicFrameLocks noChangeAspect="1"/>
          </p:cNvGraphicFramePr>
          <p:nvPr/>
        </p:nvGraphicFramePr>
        <p:xfrm>
          <a:off x="434944" y="4554538"/>
          <a:ext cx="442913" cy="376237"/>
        </p:xfrm>
        <a:graphic>
          <a:graphicData uri="http://schemas.openxmlformats.org/presentationml/2006/ole">
            <mc:AlternateContent xmlns:mc="http://schemas.openxmlformats.org/markup-compatibility/2006">
              <mc:Choice xmlns:v="urn:schemas-microsoft-com:vml" Requires="v">
                <p:oleObj spid="_x0000_s20490" name="Equation" r:id="rId19" imgW="126720" imgH="177480" progId="Equation.DSMT4">
                  <p:embed/>
                </p:oleObj>
              </mc:Choice>
              <mc:Fallback>
                <p:oleObj name="Equation" r:id="rId19" imgW="126720" imgH="177480" progId="Equation.DSMT4">
                  <p:embed/>
                  <p:pic>
                    <p:nvPicPr>
                      <p:cNvPr id="69648"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944" y="4554538"/>
                        <a:ext cx="442913"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3929058" y="143652"/>
            <a:ext cx="902811" cy="523220"/>
          </a:xfrm>
          <a:prstGeom prst="rect">
            <a:avLst/>
          </a:prstGeom>
          <a:noFill/>
        </p:spPr>
        <p:txBody>
          <a:bodyPr wrap="none" rtlCol="0">
            <a:spAutoFit/>
          </a:bodyPr>
          <a:lstStyle/>
          <a:p>
            <a:r>
              <a:rPr lang="zh-CN" altLang="en-US" sz="2800" dirty="0"/>
              <a:t>图五</a:t>
            </a:r>
          </a:p>
        </p:txBody>
      </p:sp>
      <p:grpSp>
        <p:nvGrpSpPr>
          <p:cNvPr id="28" name="组合 27"/>
          <p:cNvGrpSpPr/>
          <p:nvPr/>
        </p:nvGrpSpPr>
        <p:grpSpPr>
          <a:xfrm>
            <a:off x="7072330" y="1858164"/>
            <a:ext cx="1428760" cy="2319053"/>
            <a:chOff x="7072330" y="1858164"/>
            <a:chExt cx="1428760" cy="2319053"/>
          </a:xfrm>
        </p:grpSpPr>
        <p:grpSp>
          <p:nvGrpSpPr>
            <p:cNvPr id="26" name="组合 25"/>
            <p:cNvGrpSpPr/>
            <p:nvPr/>
          </p:nvGrpSpPr>
          <p:grpSpPr>
            <a:xfrm>
              <a:off x="7072330" y="1858164"/>
              <a:ext cx="1428760" cy="1785950"/>
              <a:chOff x="7072330" y="1858164"/>
              <a:chExt cx="1428760" cy="1785950"/>
            </a:xfrm>
          </p:grpSpPr>
          <p:sp>
            <p:nvSpPr>
              <p:cNvPr id="25" name="右箭头 24"/>
              <p:cNvSpPr/>
              <p:nvPr/>
            </p:nvSpPr>
            <p:spPr>
              <a:xfrm rot="5400000">
                <a:off x="7325508" y="291259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072330" y="1858164"/>
                <a:ext cx="1428760" cy="13573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TextBox 22"/>
              <p:cNvSpPr txBox="1"/>
              <p:nvPr/>
            </p:nvSpPr>
            <p:spPr>
              <a:xfrm>
                <a:off x="7072330" y="1929602"/>
                <a:ext cx="1415772" cy="1200329"/>
              </a:xfrm>
              <a:prstGeom prst="rect">
                <a:avLst/>
              </a:prstGeom>
              <a:noFill/>
            </p:spPr>
            <p:txBody>
              <a:bodyPr wrap="none" rtlCol="0">
                <a:spAutoFit/>
              </a:bodyPr>
              <a:lstStyle/>
              <a:p>
                <a:r>
                  <a:rPr lang="zh-CN" altLang="en-US" sz="2400" dirty="0"/>
                  <a:t>需求状况</a:t>
                </a:r>
                <a:endParaRPr lang="en-US" altLang="zh-CN" sz="2400" dirty="0"/>
              </a:p>
              <a:p>
                <a:r>
                  <a:rPr lang="zh-CN" altLang="en-US" sz="2400" dirty="0"/>
                  <a:t>技术水平</a:t>
                </a:r>
                <a:endParaRPr lang="en-US" altLang="zh-CN" sz="2400" dirty="0"/>
              </a:p>
              <a:p>
                <a:r>
                  <a:rPr lang="zh-CN" altLang="en-US" sz="2400" dirty="0"/>
                  <a:t>相对规模</a:t>
                </a:r>
              </a:p>
            </p:txBody>
          </p:sp>
        </p:grpSp>
        <p:sp>
          <p:nvSpPr>
            <p:cNvPr id="27" name="TextBox 26"/>
            <p:cNvSpPr txBox="1"/>
            <p:nvPr/>
          </p:nvSpPr>
          <p:spPr>
            <a:xfrm>
              <a:off x="7072330" y="3715552"/>
              <a:ext cx="1415772" cy="461665"/>
            </a:xfrm>
            <a:prstGeom prst="rect">
              <a:avLst/>
            </a:prstGeom>
            <a:noFill/>
          </p:spPr>
          <p:txBody>
            <a:bodyPr wrap="none" rtlCol="0">
              <a:spAutoFit/>
            </a:bodyPr>
            <a:lstStyle/>
            <a:p>
              <a:r>
                <a:rPr lang="zh-CN" altLang="en-US" sz="2400" dirty="0"/>
                <a:t>均衡状态</a:t>
              </a:r>
            </a:p>
          </p:txBody>
        </p:sp>
      </p:gr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7" name="Object 8"/>
          <p:cNvGraphicFramePr>
            <a:graphicFrameLocks noGrp="1" noChangeAspect="1"/>
          </p:cNvGraphicFramePr>
          <p:nvPr>
            <p:ph sz="half" idx="4294967295"/>
          </p:nvPr>
        </p:nvGraphicFramePr>
        <p:xfrm>
          <a:off x="6215074" y="2510634"/>
          <a:ext cx="1087763" cy="561976"/>
        </p:xfrm>
        <a:graphic>
          <a:graphicData uri="http://schemas.openxmlformats.org/presentationml/2006/ole">
            <mc:AlternateContent xmlns:mc="http://schemas.openxmlformats.org/markup-compatibility/2006">
              <mc:Choice xmlns:v="urn:schemas-microsoft-com:vml" Requires="v">
                <p:oleObj spid="_x0000_s21506" name="Equation" r:id="rId3" imgW="393480" imgH="203040" progId="Equation.DSMT4">
                  <p:embed/>
                </p:oleObj>
              </mc:Choice>
              <mc:Fallback>
                <p:oleObj name="Equation" r:id="rId3" imgW="393480" imgH="203040" progId="Equation.DSMT4">
                  <p:embed/>
                  <p:pic>
                    <p:nvPicPr>
                      <p:cNvPr id="7373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74" y="2510634"/>
                        <a:ext cx="1087763" cy="56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右大括号 8"/>
          <p:cNvSpPr/>
          <p:nvPr/>
        </p:nvSpPr>
        <p:spPr>
          <a:xfrm>
            <a:off x="4286248" y="1000908"/>
            <a:ext cx="357190" cy="285752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箭头连接符 23"/>
          <p:cNvCxnSpPr/>
          <p:nvPr/>
        </p:nvCxnSpPr>
        <p:spPr>
          <a:xfrm>
            <a:off x="4572000" y="2428080"/>
            <a:ext cx="928694"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572000" y="1215222"/>
            <a:ext cx="1071570" cy="1862048"/>
          </a:xfrm>
          <a:prstGeom prst="rect">
            <a:avLst/>
          </a:prstGeom>
          <a:noFill/>
        </p:spPr>
        <p:txBody>
          <a:bodyPr wrap="square" lIns="91440" tIns="45720" rIns="91440" bIns="45720">
            <a:spAutoFit/>
          </a:bodyPr>
          <a:lstStyle/>
          <a:p>
            <a:pPr algn="ctr"/>
            <a:r>
              <a:rPr lang="en-US" altLang="zh-CN" sz="11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华文行楷" pitchFamily="2" charset="-122"/>
                <a:ea typeface="华文行楷" pitchFamily="2" charset="-122"/>
              </a:rPr>
              <a:t>?</a:t>
            </a:r>
            <a:endParaRPr lang="zh-CN" altLang="en-US" sz="11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华文行楷" pitchFamily="2" charset="-122"/>
              <a:ea typeface="华文行楷" pitchFamily="2" charset="-122"/>
            </a:endParaRPr>
          </a:p>
        </p:txBody>
      </p:sp>
      <p:grpSp>
        <p:nvGrpSpPr>
          <p:cNvPr id="199689" name="Group 9"/>
          <p:cNvGrpSpPr>
            <a:grpSpLocks noChangeAspect="1"/>
          </p:cNvGrpSpPr>
          <p:nvPr/>
        </p:nvGrpSpPr>
        <p:grpSpPr bwMode="auto">
          <a:xfrm>
            <a:off x="0" y="3786990"/>
            <a:ext cx="9144000" cy="1371600"/>
            <a:chOff x="0" y="0"/>
            <a:chExt cx="9144000" cy="1371600"/>
          </a:xfrm>
        </p:grpSpPr>
        <p:pic>
          <p:nvPicPr>
            <p:cNvPr id="199690"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28875" y="277812"/>
              <a:ext cx="3079750" cy="1093788"/>
            </a:xfrm>
            <a:prstGeom prst="rect">
              <a:avLst/>
            </a:prstGeom>
            <a:noFill/>
            <a:ln w="9525">
              <a:noFill/>
              <a:miter lim="800000"/>
              <a:headEnd/>
              <a:tailEnd/>
            </a:ln>
            <a:effectLst/>
          </p:spPr>
        </p:pic>
        <p:pic>
          <p:nvPicPr>
            <p:cNvPr id="199691"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77787"/>
              <a:ext cx="3462338" cy="1293813"/>
            </a:xfrm>
            <a:prstGeom prst="rect">
              <a:avLst/>
            </a:prstGeom>
            <a:noFill/>
            <a:ln w="9525">
              <a:noFill/>
              <a:miter lim="800000"/>
              <a:headEnd/>
              <a:tailEnd/>
            </a:ln>
            <a:effectLst/>
          </p:spPr>
        </p:pic>
        <p:pic>
          <p:nvPicPr>
            <p:cNvPr id="199692"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443663" y="0"/>
              <a:ext cx="2700337" cy="1362075"/>
            </a:xfrm>
            <a:prstGeom prst="rect">
              <a:avLst/>
            </a:prstGeom>
            <a:noFill/>
            <a:ln w="9525">
              <a:noFill/>
              <a:miter lim="800000"/>
              <a:headEnd/>
              <a:tailEnd/>
            </a:ln>
            <a:effectLst/>
          </p:spPr>
        </p:pic>
        <p:pic>
          <p:nvPicPr>
            <p:cNvPr id="199693" name="Picture 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flipH="1">
              <a:off x="5006561" y="215583"/>
              <a:ext cx="1876476" cy="1093788"/>
            </a:xfrm>
            <a:prstGeom prst="rect">
              <a:avLst/>
            </a:prstGeom>
            <a:noFill/>
            <a:ln w="9525">
              <a:noFill/>
              <a:miter lim="800000"/>
              <a:headEnd/>
              <a:tailEnd/>
            </a:ln>
            <a:effectLst/>
          </p:spPr>
        </p:pic>
      </p:grpSp>
      <p:sp>
        <p:nvSpPr>
          <p:cNvPr id="37" name="矩形 36"/>
          <p:cNvSpPr/>
          <p:nvPr/>
        </p:nvSpPr>
        <p:spPr>
          <a:xfrm>
            <a:off x="428596" y="786594"/>
            <a:ext cx="3996405" cy="1323439"/>
          </a:xfrm>
          <a:prstGeom prst="rect">
            <a:avLst/>
          </a:prstGeom>
          <a:noFill/>
        </p:spPr>
        <p:txBody>
          <a:bodyPr wrap="square" lIns="91440" tIns="45720" rIns="91440" bIns="45720">
            <a:spAutoFit/>
          </a:bodyPr>
          <a:lstStyle/>
          <a:p>
            <a:pPr algn="ctr"/>
            <a:r>
              <a:rPr lang="en-US" altLang="zh-C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r>
              <a:rPr lang="zh-CN" alt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非贸易品</a:t>
            </a:r>
            <a:endParaRPr lang="en-US" altLang="zh-C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zh-CN" alt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的需求变化</a:t>
            </a:r>
          </a:p>
        </p:txBody>
      </p:sp>
      <p:sp>
        <p:nvSpPr>
          <p:cNvPr id="38" name="矩形 37"/>
          <p:cNvSpPr/>
          <p:nvPr/>
        </p:nvSpPr>
        <p:spPr>
          <a:xfrm>
            <a:off x="1148762" y="3001172"/>
            <a:ext cx="2666114" cy="707886"/>
          </a:xfrm>
          <a:prstGeom prst="rect">
            <a:avLst/>
          </a:prstGeom>
          <a:noFill/>
        </p:spPr>
        <p:txBody>
          <a:bodyPr wrap="none" lIns="91440" tIns="45720" rIns="91440" bIns="45720">
            <a:spAutoFit/>
          </a:bodyPr>
          <a:lstStyle/>
          <a:p>
            <a:pPr algn="ctr"/>
            <a:r>
              <a:rPr lang="en-US" altLang="zh-C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r>
              <a:rPr lang="zh-CN" alt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转移支付</a:t>
            </a:r>
          </a:p>
        </p:txBody>
      </p:sp>
      <p:sp>
        <p:nvSpPr>
          <p:cNvPr id="40" name="TextBox 39"/>
          <p:cNvSpPr txBox="1"/>
          <p:nvPr/>
        </p:nvSpPr>
        <p:spPr>
          <a:xfrm>
            <a:off x="5951439" y="1929602"/>
            <a:ext cx="1692395" cy="523220"/>
          </a:xfrm>
          <a:prstGeom prst="rect">
            <a:avLst/>
          </a:prstGeom>
          <a:noFill/>
        </p:spPr>
        <p:txBody>
          <a:bodyPr wrap="square" rtlCol="0">
            <a:spAutoFit/>
          </a:bodyPr>
          <a:lstStyle/>
          <a:p>
            <a:r>
              <a:rPr lang="zh-CN" altLang="en-US" sz="2800" dirty="0"/>
              <a:t>均衡状态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800" decel="100000"/>
                                        <p:tgtEl>
                                          <p:spTgt spid="25"/>
                                        </p:tgtEl>
                                      </p:cBhvr>
                                    </p:animEffect>
                                    <p:anim calcmode="lin" valueType="num">
                                      <p:cBhvr>
                                        <p:cTn id="8" dur="800" decel="100000" fill="hold"/>
                                        <p:tgtEl>
                                          <p:spTgt spid="25"/>
                                        </p:tgtEl>
                                        <p:attrNameLst>
                                          <p:attrName>style.rotation</p:attrName>
                                        </p:attrNameLst>
                                      </p:cBhvr>
                                      <p:tavLst>
                                        <p:tav tm="0">
                                          <p:val>
                                            <p:fltVal val="-90"/>
                                          </p:val>
                                        </p:tav>
                                        <p:tav tm="100000">
                                          <p:val>
                                            <p:fltVal val="0"/>
                                          </p:val>
                                        </p:tav>
                                      </p:tavLst>
                                    </p:anim>
                                    <p:anim calcmode="lin" valueType="num">
                                      <p:cBhvr>
                                        <p:cTn id="9" dur="800" decel="100000" fill="hold"/>
                                        <p:tgtEl>
                                          <p:spTgt spid="25"/>
                                        </p:tgtEl>
                                        <p:attrNameLst>
                                          <p:attrName>ppt_x</p:attrName>
                                        </p:attrNameLst>
                                      </p:cBhvr>
                                      <p:tavLst>
                                        <p:tav tm="0">
                                          <p:val>
                                            <p:strVal val="#ppt_x+0.4"/>
                                          </p:val>
                                        </p:tav>
                                        <p:tav tm="100000">
                                          <p:val>
                                            <p:strVal val="#ppt_x-0.05"/>
                                          </p:val>
                                        </p:tav>
                                      </p:tavLst>
                                    </p:anim>
                                    <p:anim calcmode="lin" valueType="num">
                                      <p:cBhvr>
                                        <p:cTn id="10" dur="800" decel="100000" fill="hold"/>
                                        <p:tgtEl>
                                          <p:spTgt spid="2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zh-CN" altLang="en-US" sz="4000"/>
              <a:t>非贸易品的变化</a:t>
            </a:r>
          </a:p>
        </p:txBody>
      </p:sp>
      <p:sp>
        <p:nvSpPr>
          <p:cNvPr id="74755" name="Rectangle 3"/>
          <p:cNvSpPr>
            <a:spLocks noGrp="1"/>
          </p:cNvSpPr>
          <p:nvPr>
            <p:ph type="body" sz="half" idx="1"/>
          </p:nvPr>
        </p:nvSpPr>
        <p:spPr/>
        <p:txBody>
          <a:bodyPr/>
          <a:lstStyle/>
          <a:p>
            <a:r>
              <a:rPr lang="zh-CN" altLang="en-US" sz="2500" dirty="0"/>
              <a:t>贸易品 </a:t>
            </a:r>
            <a:r>
              <a:rPr lang="en-US" altLang="zh-CN" sz="2500" dirty="0"/>
              <a:t>VS </a:t>
            </a:r>
            <a:r>
              <a:rPr lang="zh-CN" altLang="en-US" sz="2500" dirty="0"/>
              <a:t>非贸易品</a:t>
            </a:r>
          </a:p>
          <a:p>
            <a:r>
              <a:rPr lang="zh-CN" altLang="en-US" sz="2500" dirty="0"/>
              <a:t>二者是此消彼长的关系</a:t>
            </a:r>
          </a:p>
          <a:p>
            <a:r>
              <a:rPr lang="zh-CN" altLang="en-US" sz="2500" dirty="0"/>
              <a:t>非贸易品↑→贸易品↓→本国的   ↓→    ↑。</a:t>
            </a:r>
          </a:p>
          <a:p>
            <a:r>
              <a:rPr lang="zh-CN" altLang="en-US" sz="2500" dirty="0"/>
              <a:t>非贸易品↓→贸易品↑→本国的    </a:t>
            </a:r>
            <a:r>
              <a:rPr lang="zh-CN" altLang="en-US" sz="2500"/>
              <a:t>↑→     ↓。</a:t>
            </a:r>
            <a:endParaRPr lang="zh-CN" altLang="en-US" sz="2500" dirty="0"/>
          </a:p>
        </p:txBody>
      </p:sp>
      <p:graphicFrame>
        <p:nvGraphicFramePr>
          <p:cNvPr id="74757" name="Object 5"/>
          <p:cNvGraphicFramePr>
            <a:graphicFrameLocks noGrp="1" noChangeAspect="1"/>
          </p:cNvGraphicFramePr>
          <p:nvPr>
            <p:ph sz="half" idx="2"/>
          </p:nvPr>
        </p:nvGraphicFramePr>
        <p:xfrm>
          <a:off x="1444603" y="2572544"/>
          <a:ext cx="341315" cy="357190"/>
        </p:xfrm>
        <a:graphic>
          <a:graphicData uri="http://schemas.openxmlformats.org/presentationml/2006/ole">
            <mc:AlternateContent xmlns:mc="http://schemas.openxmlformats.org/markup-compatibility/2006">
              <mc:Choice xmlns:v="urn:schemas-microsoft-com:vml" Requires="v">
                <p:oleObj spid="_x0000_s22530" name="Equation" r:id="rId3" imgW="126720" imgH="203040" progId="Equation.DSMT4">
                  <p:embed/>
                </p:oleObj>
              </mc:Choice>
              <mc:Fallback>
                <p:oleObj name="Equation" r:id="rId3" imgW="126720" imgH="203040" progId="Equation.DSMT4">
                  <p:embed/>
                  <p:pic>
                    <p:nvPicPr>
                      <p:cNvPr id="747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03" y="2572544"/>
                        <a:ext cx="341315"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7"/>
          <p:cNvGraphicFramePr>
            <a:graphicFrameLocks noGrp="1" noChangeAspect="1"/>
          </p:cNvGraphicFramePr>
          <p:nvPr>
            <p:ph sz="quarter" idx="4294967295"/>
          </p:nvPr>
        </p:nvGraphicFramePr>
        <p:xfrm>
          <a:off x="2214546" y="2572544"/>
          <a:ext cx="285752" cy="404615"/>
        </p:xfrm>
        <a:graphic>
          <a:graphicData uri="http://schemas.openxmlformats.org/presentationml/2006/ole">
            <mc:AlternateContent xmlns:mc="http://schemas.openxmlformats.org/markup-compatibility/2006">
              <mc:Choice xmlns:v="urn:schemas-microsoft-com:vml" Requires="v">
                <p:oleObj spid="_x0000_s22531" name="Equation" r:id="rId5" imgW="152280" imgH="215640" progId="Equation.DSMT4">
                  <p:embed/>
                </p:oleObj>
              </mc:Choice>
              <mc:Fallback>
                <p:oleObj name="Equation" r:id="rId5" imgW="152280" imgH="215640" progId="Equation.DSMT4">
                  <p:embed/>
                  <p:pic>
                    <p:nvPicPr>
                      <p:cNvPr id="7475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2572544"/>
                        <a:ext cx="285752" cy="404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1" name="Object 9"/>
          <p:cNvGraphicFramePr>
            <a:graphicFrameLocks noChangeAspect="1"/>
          </p:cNvGraphicFramePr>
          <p:nvPr/>
        </p:nvGraphicFramePr>
        <p:xfrm>
          <a:off x="1500166" y="3429800"/>
          <a:ext cx="279400" cy="350053"/>
        </p:xfrm>
        <a:graphic>
          <a:graphicData uri="http://schemas.openxmlformats.org/presentationml/2006/ole">
            <mc:AlternateContent xmlns:mc="http://schemas.openxmlformats.org/markup-compatibility/2006">
              <mc:Choice xmlns:v="urn:schemas-microsoft-com:vml" Requires="v">
                <p:oleObj spid="_x0000_s22532" name="Equation" r:id="rId7" imgW="126720" imgH="203040" progId="Equation.DSMT4">
                  <p:embed/>
                </p:oleObj>
              </mc:Choice>
              <mc:Fallback>
                <p:oleObj name="Equation" r:id="rId7" imgW="126720" imgH="203040" progId="Equation.DSMT4">
                  <p:embed/>
                  <p:pic>
                    <p:nvPicPr>
                      <p:cNvPr id="7476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429800"/>
                        <a:ext cx="279400" cy="350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2" name="Object 10"/>
          <p:cNvGraphicFramePr>
            <a:graphicFrameLocks noChangeAspect="1"/>
          </p:cNvGraphicFramePr>
          <p:nvPr/>
        </p:nvGraphicFramePr>
        <p:xfrm>
          <a:off x="2357422" y="3436938"/>
          <a:ext cx="285752" cy="404615"/>
        </p:xfrm>
        <a:graphic>
          <a:graphicData uri="http://schemas.openxmlformats.org/presentationml/2006/ole">
            <mc:AlternateContent xmlns:mc="http://schemas.openxmlformats.org/markup-compatibility/2006">
              <mc:Choice xmlns:v="urn:schemas-microsoft-com:vml" Requires="v">
                <p:oleObj spid="_x0000_s22533" name="Equation" r:id="rId8" imgW="152280" imgH="215640" progId="Equation.DSMT4">
                  <p:embed/>
                </p:oleObj>
              </mc:Choice>
              <mc:Fallback>
                <p:oleObj name="Equation" r:id="rId8" imgW="152280" imgH="215640" progId="Equation.DSMT4">
                  <p:embed/>
                  <p:pic>
                    <p:nvPicPr>
                      <p:cNvPr id="7476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22" y="3436938"/>
                        <a:ext cx="285752" cy="404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rot="16200000" flipH="1">
            <a:off x="3330457" y="2742516"/>
            <a:ext cx="2911715" cy="1"/>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4786314" y="4215618"/>
            <a:ext cx="3571900" cy="0"/>
          </a:xfrm>
          <a:prstGeom prst="line">
            <a:avLst/>
          </a:prstGeom>
        </p:spPr>
        <p:style>
          <a:lnRef idx="2">
            <a:schemeClr val="dk1"/>
          </a:lnRef>
          <a:fillRef idx="0">
            <a:schemeClr val="dk1"/>
          </a:fillRef>
          <a:effectRef idx="1">
            <a:schemeClr val="dk1"/>
          </a:effectRef>
          <a:fontRef idx="minor">
            <a:schemeClr val="tx1"/>
          </a:fontRef>
        </p:style>
      </p:cxnSp>
      <p:sp>
        <p:nvSpPr>
          <p:cNvPr id="10" name="任意多边形 9"/>
          <p:cNvSpPr/>
          <p:nvPr/>
        </p:nvSpPr>
        <p:spPr>
          <a:xfrm>
            <a:off x="5072066" y="1482535"/>
            <a:ext cx="3429024" cy="2304455"/>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a:ln w="190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1" name="直接连接符 10"/>
          <p:cNvCxnSpPr/>
          <p:nvPr/>
        </p:nvCxnSpPr>
        <p:spPr>
          <a:xfrm rot="10800000">
            <a:off x="4762218" y="2572544"/>
            <a:ext cx="1952922"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rot="5400000">
            <a:off x="5893602" y="3394082"/>
            <a:ext cx="1643076" cy="0"/>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13" name="Object 4"/>
          <p:cNvGraphicFramePr>
            <a:graphicFrameLocks noChangeAspect="1"/>
          </p:cNvGraphicFramePr>
          <p:nvPr/>
        </p:nvGraphicFramePr>
        <p:xfrm>
          <a:off x="4351339" y="1215222"/>
          <a:ext cx="363537" cy="350838"/>
        </p:xfrm>
        <a:graphic>
          <a:graphicData uri="http://schemas.openxmlformats.org/presentationml/2006/ole">
            <mc:AlternateContent xmlns:mc="http://schemas.openxmlformats.org/markup-compatibility/2006">
              <mc:Choice xmlns:v="urn:schemas-microsoft-com:vml" Requires="v">
                <p:oleObj spid="_x0000_s22534" name="Equation" r:id="rId9" imgW="152280" imgH="139680" progId="Equation.DSMT4">
                  <p:embed/>
                </p:oleObj>
              </mc:Choice>
              <mc:Fallback>
                <p:oleObj name="Equation" r:id="rId9" imgW="152280" imgH="139680" progId="Equation.DSMT4">
                  <p:embed/>
                  <p:pic>
                    <p:nvPicPr>
                      <p:cNvPr id="13"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339" y="1215222"/>
                        <a:ext cx="3635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7"/>
          <p:cNvGraphicFramePr>
            <a:graphicFrameLocks noChangeAspect="1"/>
          </p:cNvGraphicFramePr>
          <p:nvPr/>
        </p:nvGraphicFramePr>
        <p:xfrm>
          <a:off x="6572264" y="4215618"/>
          <a:ext cx="338138" cy="401638"/>
        </p:xfrm>
        <a:graphic>
          <a:graphicData uri="http://schemas.openxmlformats.org/presentationml/2006/ole">
            <mc:AlternateContent xmlns:mc="http://schemas.openxmlformats.org/markup-compatibility/2006">
              <mc:Choice xmlns:v="urn:schemas-microsoft-com:vml" Requires="v">
                <p:oleObj spid="_x0000_s22535" name="Equation" r:id="rId11" imgW="126720" imgH="164880" progId="Equation.DSMT4">
                  <p:embed/>
                </p:oleObj>
              </mc:Choice>
              <mc:Fallback>
                <p:oleObj name="Equation" r:id="rId11" imgW="126720" imgH="164880" progId="Equation.DSMT4">
                  <p:embed/>
                  <p:pic>
                    <p:nvPicPr>
                      <p:cNvPr id="1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2264" y="4215618"/>
                        <a:ext cx="33813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9"/>
          <p:cNvGraphicFramePr>
            <a:graphicFrameLocks noChangeAspect="1"/>
          </p:cNvGraphicFramePr>
          <p:nvPr/>
        </p:nvGraphicFramePr>
        <p:xfrm>
          <a:off x="7715272" y="2929734"/>
          <a:ext cx="785818" cy="343577"/>
        </p:xfrm>
        <a:graphic>
          <a:graphicData uri="http://schemas.openxmlformats.org/presentationml/2006/ole">
            <mc:AlternateContent xmlns:mc="http://schemas.openxmlformats.org/markup-compatibility/2006">
              <mc:Choice xmlns:v="urn:schemas-microsoft-com:vml" Requires="v">
                <p:oleObj spid="_x0000_s22536" name="Equation" r:id="rId13" imgW="330120" imgH="203040" progId="Equation.DSMT4">
                  <p:embed/>
                </p:oleObj>
              </mc:Choice>
              <mc:Fallback>
                <p:oleObj name="Equation" r:id="rId13" imgW="330120" imgH="203040" progId="Equation.DSMT4">
                  <p:embed/>
                  <p:pic>
                    <p:nvPicPr>
                      <p:cNvPr id="1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72" y="2929734"/>
                        <a:ext cx="785818" cy="34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0"/>
          <p:cNvGraphicFramePr>
            <a:graphicFrameLocks noChangeAspect="1"/>
          </p:cNvGraphicFramePr>
          <p:nvPr/>
        </p:nvGraphicFramePr>
        <p:xfrm>
          <a:off x="8326256" y="4254910"/>
          <a:ext cx="389148" cy="317898"/>
        </p:xfrm>
        <a:graphic>
          <a:graphicData uri="http://schemas.openxmlformats.org/presentationml/2006/ole">
            <mc:AlternateContent xmlns:mc="http://schemas.openxmlformats.org/markup-compatibility/2006">
              <mc:Choice xmlns:v="urn:schemas-microsoft-com:vml" Requires="v">
                <p:oleObj spid="_x0000_s22537" name="Equation" r:id="rId15" imgW="126720" imgH="126720" progId="Equation.DSMT4">
                  <p:embed/>
                </p:oleObj>
              </mc:Choice>
              <mc:Fallback>
                <p:oleObj name="Equation" r:id="rId15" imgW="126720" imgH="126720" progId="Equation.DSMT4">
                  <p:embed/>
                  <p:pic>
                    <p:nvPicPr>
                      <p:cNvPr id="16"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26256" y="4254910"/>
                        <a:ext cx="389148" cy="31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1"/>
          <p:cNvGraphicFramePr>
            <a:graphicFrameLocks noChangeAspect="1"/>
          </p:cNvGraphicFramePr>
          <p:nvPr/>
        </p:nvGraphicFramePr>
        <p:xfrm>
          <a:off x="8143900" y="4245300"/>
          <a:ext cx="281990" cy="327508"/>
        </p:xfrm>
        <a:graphic>
          <a:graphicData uri="http://schemas.openxmlformats.org/presentationml/2006/ole">
            <mc:AlternateContent xmlns:mc="http://schemas.openxmlformats.org/markup-compatibility/2006">
              <mc:Choice xmlns:v="urn:schemas-microsoft-com:vml" Requires="v">
                <p:oleObj spid="_x0000_s22538" name="Equation" r:id="rId17" imgW="88560" imgH="164880" progId="Equation.DSMT4">
                  <p:embed/>
                </p:oleObj>
              </mc:Choice>
              <mc:Fallback>
                <p:oleObj name="Equation" r:id="rId17" imgW="88560" imgH="164880" progId="Equation.DSMT4">
                  <p:embed/>
                  <p:pic>
                    <p:nvPicPr>
                      <p:cNvPr id="17"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43900" y="4245300"/>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2"/>
          <p:cNvGraphicFramePr>
            <a:graphicFrameLocks noChangeAspect="1"/>
          </p:cNvGraphicFramePr>
          <p:nvPr/>
        </p:nvGraphicFramePr>
        <p:xfrm>
          <a:off x="4628693" y="4269081"/>
          <a:ext cx="300497" cy="375165"/>
        </p:xfrm>
        <a:graphic>
          <a:graphicData uri="http://schemas.openxmlformats.org/presentationml/2006/ole">
            <mc:AlternateContent xmlns:mc="http://schemas.openxmlformats.org/markup-compatibility/2006">
              <mc:Choice xmlns:v="urn:schemas-microsoft-com:vml" Requires="v">
                <p:oleObj spid="_x0000_s22539" name="Equation" r:id="rId19" imgW="126720" imgH="177480" progId="Equation.DSMT4">
                  <p:embed/>
                </p:oleObj>
              </mc:Choice>
              <mc:Fallback>
                <p:oleObj name="Equation" r:id="rId19" imgW="126720" imgH="177480" progId="Equation.DSMT4">
                  <p:embed/>
                  <p:pic>
                    <p:nvPicPr>
                      <p:cNvPr id="18"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28693" y="4269081"/>
                        <a:ext cx="300497"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5" name="直接箭头连接符 24"/>
          <p:cNvCxnSpPr/>
          <p:nvPr/>
        </p:nvCxnSpPr>
        <p:spPr>
          <a:xfrm rot="10800000">
            <a:off x="6072198" y="3858428"/>
            <a:ext cx="500066" cy="1588"/>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0800000" flipH="1">
            <a:off x="6858016" y="3858428"/>
            <a:ext cx="500066" cy="1588"/>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4" name="Rectangle 8"/>
          <p:cNvSpPr>
            <a:spLocks noGrp="1"/>
          </p:cNvSpPr>
          <p:nvPr>
            <p:ph type="title"/>
          </p:nvPr>
        </p:nvSpPr>
        <p:spPr/>
        <p:txBody>
          <a:bodyPr/>
          <a:lstStyle/>
          <a:p>
            <a:r>
              <a:rPr lang="zh-CN" altLang="en-US" sz="4000"/>
              <a:t>转移支付</a:t>
            </a:r>
          </a:p>
        </p:txBody>
      </p:sp>
      <p:graphicFrame>
        <p:nvGraphicFramePr>
          <p:cNvPr id="70668" name="Object 12"/>
          <p:cNvGraphicFramePr>
            <a:graphicFrameLocks noGrp="1" noChangeAspect="1"/>
          </p:cNvGraphicFramePr>
          <p:nvPr>
            <p:ph sz="quarter" idx="1"/>
          </p:nvPr>
        </p:nvGraphicFramePr>
        <p:xfrm>
          <a:off x="1714500" y="2466975"/>
          <a:ext cx="5286375" cy="404813"/>
        </p:xfrm>
        <a:graphic>
          <a:graphicData uri="http://schemas.openxmlformats.org/presentationml/2006/ole">
            <mc:AlternateContent xmlns:mc="http://schemas.openxmlformats.org/markup-compatibility/2006">
              <mc:Choice xmlns:v="urn:schemas-microsoft-com:vml" Requires="v">
                <p:oleObj spid="_x0000_s23554" name="Equation" r:id="rId3" imgW="2984400" imgH="228600" progId="Equation.DSMT4">
                  <p:embed/>
                </p:oleObj>
              </mc:Choice>
              <mc:Fallback>
                <p:oleObj name="Equation" r:id="rId3" imgW="2984400" imgH="228600" progId="Equation.DSMT4">
                  <p:embed/>
                  <p:pic>
                    <p:nvPicPr>
                      <p:cNvPr id="7066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466975"/>
                        <a:ext cx="52863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70" name="Object 14"/>
          <p:cNvGraphicFramePr>
            <a:graphicFrameLocks noGrp="1" noChangeAspect="1"/>
          </p:cNvGraphicFramePr>
          <p:nvPr>
            <p:ph sz="quarter" idx="4294967295"/>
          </p:nvPr>
        </p:nvGraphicFramePr>
        <p:xfrm>
          <a:off x="1743093" y="1786726"/>
          <a:ext cx="5186361" cy="510708"/>
        </p:xfrm>
        <a:graphic>
          <a:graphicData uri="http://schemas.openxmlformats.org/presentationml/2006/ole">
            <mc:AlternateContent xmlns:mc="http://schemas.openxmlformats.org/markup-compatibility/2006">
              <mc:Choice xmlns:v="urn:schemas-microsoft-com:vml" Requires="v">
                <p:oleObj spid="_x0000_s23555" name="Equation" r:id="rId5" imgW="2323800" imgH="228600" progId="Equation.DSMT4">
                  <p:embed/>
                </p:oleObj>
              </mc:Choice>
              <mc:Fallback>
                <p:oleObj name="Equation" r:id="rId5" imgW="2323800" imgH="228600" progId="Equation.DSMT4">
                  <p:embed/>
                  <p:pic>
                    <p:nvPicPr>
                      <p:cNvPr id="7067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093" y="1786726"/>
                        <a:ext cx="5186361" cy="510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6" name="Text Box 10"/>
          <p:cNvSpPr txBox="1">
            <a:spLocks noChangeArrowheads="1"/>
          </p:cNvSpPr>
          <p:nvPr/>
        </p:nvSpPr>
        <p:spPr bwMode="auto">
          <a:xfrm>
            <a:off x="1239838" y="1354138"/>
            <a:ext cx="4484687" cy="366712"/>
          </a:xfrm>
          <a:prstGeom prst="rect">
            <a:avLst/>
          </a:prstGeom>
          <a:noFill/>
          <a:ln w="9525">
            <a:noFill/>
            <a:miter lim="800000"/>
            <a:headEnd/>
            <a:tailEnd/>
          </a:ln>
          <a:effectLst/>
        </p:spPr>
        <p:txBody>
          <a:bodyPr>
            <a:spAutoFit/>
          </a:bodyPr>
          <a:lstStyle/>
          <a:p>
            <a:endParaRPr lang="zh-CN" altLang="en-US"/>
          </a:p>
        </p:txBody>
      </p:sp>
      <p:sp>
        <p:nvSpPr>
          <p:cNvPr id="70667" name="Text Box 11"/>
          <p:cNvSpPr txBox="1">
            <a:spLocks noChangeArrowheads="1"/>
          </p:cNvSpPr>
          <p:nvPr/>
        </p:nvSpPr>
        <p:spPr bwMode="auto">
          <a:xfrm>
            <a:off x="684213" y="1277137"/>
            <a:ext cx="7848600" cy="366713"/>
          </a:xfrm>
          <a:prstGeom prst="rect">
            <a:avLst/>
          </a:prstGeom>
          <a:noFill/>
          <a:ln w="9525">
            <a:noFill/>
            <a:miter lim="800000"/>
            <a:headEnd/>
            <a:tailEnd/>
          </a:ln>
          <a:effectLst/>
        </p:spPr>
        <p:txBody>
          <a:bodyPr>
            <a:spAutoFit/>
          </a:bodyPr>
          <a:lstStyle/>
          <a:p>
            <a:pPr>
              <a:spcBef>
                <a:spcPct val="50000"/>
              </a:spcBef>
            </a:pPr>
            <a:r>
              <a:rPr lang="zh-CN" altLang="en-US" dirty="0"/>
              <a:t>假定用劳动力数量</a:t>
            </a:r>
            <a:r>
              <a:rPr lang="en-US" altLang="zh-CN" dirty="0"/>
              <a:t>T</a:t>
            </a:r>
            <a:r>
              <a:rPr lang="zh-CN" altLang="en-US" dirty="0"/>
              <a:t>来衡量从外国到本国的转移支付。</a:t>
            </a:r>
          </a:p>
        </p:txBody>
      </p:sp>
      <p:sp>
        <p:nvSpPr>
          <p:cNvPr id="70674" name="Text Box 18"/>
          <p:cNvSpPr txBox="1">
            <a:spLocks noChangeArrowheads="1"/>
          </p:cNvSpPr>
          <p:nvPr/>
        </p:nvSpPr>
        <p:spPr bwMode="auto">
          <a:xfrm>
            <a:off x="755650" y="2932113"/>
            <a:ext cx="7816878" cy="784830"/>
          </a:xfrm>
          <a:prstGeom prst="rect">
            <a:avLst/>
          </a:prstGeom>
          <a:noFill/>
          <a:ln w="9525">
            <a:noFill/>
            <a:miter lim="800000"/>
            <a:headEnd/>
            <a:tailEnd/>
          </a:ln>
          <a:effectLst/>
        </p:spPr>
        <p:txBody>
          <a:bodyPr wrap="square">
            <a:spAutoFit/>
          </a:bodyPr>
          <a:lstStyle/>
          <a:p>
            <a:pPr>
              <a:spcBef>
                <a:spcPct val="50000"/>
              </a:spcBef>
            </a:pPr>
            <a:r>
              <a:rPr lang="en-US" altLang="zh-CN" dirty="0"/>
              <a:t>w*T</a:t>
            </a:r>
            <a:r>
              <a:rPr lang="zh-CN" altLang="en-US" dirty="0"/>
              <a:t>是以外国工资</a:t>
            </a:r>
            <a:r>
              <a:rPr lang="en-US" altLang="zh-CN" dirty="0"/>
              <a:t>w*</a:t>
            </a:r>
            <a:r>
              <a:rPr lang="zh-CN" altLang="en-US" dirty="0"/>
              <a:t>表现的外国劳动力</a:t>
            </a:r>
            <a:r>
              <a:rPr lang="en-US" altLang="zh-CN" dirty="0"/>
              <a:t>T</a:t>
            </a:r>
            <a:r>
              <a:rPr lang="zh-CN" altLang="en-US" dirty="0"/>
              <a:t>转移所带给本国的转移支付。</a:t>
            </a:r>
          </a:p>
          <a:p>
            <a:pPr>
              <a:spcBef>
                <a:spcPct val="50000"/>
              </a:spcBef>
            </a:pPr>
            <a:r>
              <a:rPr lang="zh-CN" altLang="en-US" dirty="0"/>
              <a:t>转移支付导致本国对贸易品的消费支出增加，外国对贸易品的消费支出减少。</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2" name="Object 4"/>
          <p:cNvGraphicFramePr>
            <a:graphicFrameLocks noGrp="1" noChangeAspect="1"/>
          </p:cNvGraphicFramePr>
          <p:nvPr>
            <p:ph sz="quarter" idx="1"/>
          </p:nvPr>
        </p:nvGraphicFramePr>
        <p:xfrm>
          <a:off x="1736128" y="1358098"/>
          <a:ext cx="4555607" cy="680249"/>
        </p:xfrm>
        <a:graphic>
          <a:graphicData uri="http://schemas.openxmlformats.org/presentationml/2006/ole">
            <mc:AlternateContent xmlns:mc="http://schemas.openxmlformats.org/markup-compatibility/2006">
              <mc:Choice xmlns:v="urn:schemas-microsoft-com:vml" Requires="v">
                <p:oleObj spid="_x0000_s24578" name="Equation" r:id="rId3" imgW="2806560" imgH="419040" progId="Equation.DSMT4">
                  <p:embed/>
                </p:oleObj>
              </mc:Choice>
              <mc:Fallback>
                <p:oleObj name="Equation" r:id="rId3" imgW="2806560" imgH="419040" progId="Equation.DSMT4">
                  <p:embed/>
                  <p:pic>
                    <p:nvPicPr>
                      <p:cNvPr id="942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128" y="1358098"/>
                        <a:ext cx="4555607" cy="68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714348" y="2286792"/>
            <a:ext cx="5955476" cy="369332"/>
          </a:xfrm>
          <a:prstGeom prst="rect">
            <a:avLst/>
          </a:prstGeom>
          <a:noFill/>
        </p:spPr>
        <p:txBody>
          <a:bodyPr wrap="none" rtlCol="0">
            <a:spAutoFit/>
          </a:bodyPr>
          <a:lstStyle/>
          <a:p>
            <a:r>
              <a:rPr lang="zh-CN" altLang="en-US" dirty="0"/>
              <a:t>均衡状态：相对工资   增加，本国专业化生产商品  减少。</a:t>
            </a:r>
          </a:p>
        </p:txBody>
      </p:sp>
      <p:graphicFrame>
        <p:nvGraphicFramePr>
          <p:cNvPr id="202755" name="Object 3"/>
          <p:cNvGraphicFramePr>
            <a:graphicFrameLocks noChangeAspect="1"/>
          </p:cNvGraphicFramePr>
          <p:nvPr/>
        </p:nvGraphicFramePr>
        <p:xfrm>
          <a:off x="2786050" y="2329258"/>
          <a:ext cx="290514" cy="314724"/>
        </p:xfrm>
        <a:graphic>
          <a:graphicData uri="http://schemas.openxmlformats.org/presentationml/2006/ole">
            <mc:AlternateContent xmlns:mc="http://schemas.openxmlformats.org/markup-compatibility/2006">
              <mc:Choice xmlns:v="urn:schemas-microsoft-com:vml" Requires="v">
                <p:oleObj spid="_x0000_s24579" name="Equation" r:id="rId5" imgW="152280" imgH="164880" progId="Equation.DSMT4">
                  <p:embed/>
                </p:oleObj>
              </mc:Choice>
              <mc:Fallback>
                <p:oleObj name="Equation" r:id="rId5" imgW="152280" imgH="164880" progId="Equation.DSMT4">
                  <p:embed/>
                  <p:pic>
                    <p:nvPicPr>
                      <p:cNvPr id="2027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50" y="2329258"/>
                        <a:ext cx="290514" cy="31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6" name="Object 4"/>
          <p:cNvGraphicFramePr>
            <a:graphicFrameLocks noChangeAspect="1"/>
          </p:cNvGraphicFramePr>
          <p:nvPr/>
        </p:nvGraphicFramePr>
        <p:xfrm>
          <a:off x="5696048" y="2307340"/>
          <a:ext cx="284164" cy="309998"/>
        </p:xfrm>
        <a:graphic>
          <a:graphicData uri="http://schemas.openxmlformats.org/presentationml/2006/ole">
            <mc:AlternateContent xmlns:mc="http://schemas.openxmlformats.org/markup-compatibility/2006">
              <mc:Choice xmlns:v="urn:schemas-microsoft-com:vml" Requires="v">
                <p:oleObj spid="_x0000_s24580" name="Equation" r:id="rId7" imgW="139680" imgH="152280" progId="Equation.DSMT4">
                  <p:embed/>
                </p:oleObj>
              </mc:Choice>
              <mc:Fallback>
                <p:oleObj name="Equation" r:id="rId7" imgW="139680" imgH="152280" progId="Equation.DSMT4">
                  <p:embed/>
                  <p:pic>
                    <p:nvPicPr>
                      <p:cNvPr id="2027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6048" y="2307340"/>
                        <a:ext cx="284164" cy="30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700213"/>
            <a:ext cx="9142413" cy="3448050"/>
          </a:xfrm>
          <a:prstGeom prst="rect">
            <a:avLst/>
          </a:prstGeom>
          <a:noFill/>
          <a:ln w="9525">
            <a:noFill/>
            <a:miter lim="800000"/>
            <a:headEnd/>
            <a:tailEnd/>
          </a:ln>
          <a:effectLst/>
        </p:spPr>
      </p:pic>
      <p:sp>
        <p:nvSpPr>
          <p:cNvPr id="3" name="内容占位符 2"/>
          <p:cNvSpPr>
            <a:spLocks noGrp="1"/>
          </p:cNvSpPr>
          <p:nvPr>
            <p:ph sz="quarter" idx="1"/>
          </p:nvPr>
        </p:nvSpPr>
        <p:spPr/>
        <p:txBody>
          <a:bodyPr/>
          <a:lstStyle/>
          <a:p>
            <a:pPr algn="just"/>
            <a:r>
              <a:rPr lang="zh-CN" altLang="en-US" dirty="0"/>
              <a:t>假设：在运输过程中实际到岸的只有商品中的</a:t>
            </a:r>
            <a:r>
              <a:rPr lang="en-US" altLang="zh-CN" dirty="0"/>
              <a:t>g(z)</a:t>
            </a:r>
            <a:r>
              <a:rPr lang="zh-CN" altLang="en-US" dirty="0"/>
              <a:t>部分。且对于两国来说都存在损耗。</a:t>
            </a:r>
          </a:p>
        </p:txBody>
      </p:sp>
      <p:pic>
        <p:nvPicPr>
          <p:cNvPr id="78853" name="Picture 29" descr="C:\Documents and Settings\Administrator\桌面\6655 (1) [转换].png"/>
          <p:cNvPicPr>
            <a:picLocks noChangeAspect="1" noChangeArrowheads="1"/>
          </p:cNvPicPr>
          <p:nvPr/>
        </p:nvPicPr>
        <p:blipFill>
          <a:blip r:embed="rId5" cstate="print"/>
          <a:srcRect/>
          <a:stretch>
            <a:fillRect/>
          </a:stretch>
        </p:blipFill>
        <p:spPr bwMode="auto">
          <a:xfrm>
            <a:off x="323850" y="1878013"/>
            <a:ext cx="8297863" cy="3270250"/>
          </a:xfrm>
          <a:prstGeom prst="rect">
            <a:avLst/>
          </a:prstGeom>
          <a:noFill/>
          <a:ln w="9525">
            <a:noFill/>
            <a:miter lim="800000"/>
            <a:headEnd/>
            <a:tailEnd/>
          </a:ln>
        </p:spPr>
      </p:pic>
      <p:sp>
        <p:nvSpPr>
          <p:cNvPr id="12" name="圆角矩形 11"/>
          <p:cNvSpPr/>
          <p:nvPr/>
        </p:nvSpPr>
        <p:spPr>
          <a:xfrm>
            <a:off x="4572000" y="2786858"/>
            <a:ext cx="4429156" cy="1571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78852" name="Object 4"/>
          <p:cNvGraphicFramePr>
            <a:graphicFrameLocks noChangeAspect="1"/>
          </p:cNvGraphicFramePr>
          <p:nvPr/>
        </p:nvGraphicFramePr>
        <p:xfrm>
          <a:off x="4642792" y="3184530"/>
          <a:ext cx="4215488" cy="745336"/>
        </p:xfrm>
        <a:graphic>
          <a:graphicData uri="http://schemas.openxmlformats.org/presentationml/2006/ole">
            <mc:AlternateContent xmlns:mc="http://schemas.openxmlformats.org/markup-compatibility/2006">
              <mc:Choice xmlns:v="urn:schemas-microsoft-com:vml" Requires="v">
                <p:oleObj spid="_x0000_s25602" name="Equation" r:id="rId6" imgW="1307880" imgH="203040" progId="Equation.DSMT4">
                  <p:embed/>
                </p:oleObj>
              </mc:Choice>
              <mc:Fallback>
                <p:oleObj name="Equation" r:id="rId6" imgW="1307880" imgH="203040" progId="Equation.DSMT4">
                  <p:embed/>
                  <p:pic>
                    <p:nvPicPr>
                      <p:cNvPr id="7885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2792" y="3184530"/>
                        <a:ext cx="4215488" cy="745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圆角矩形 10"/>
          <p:cNvSpPr/>
          <p:nvPr/>
        </p:nvSpPr>
        <p:spPr>
          <a:xfrm>
            <a:off x="4357686" y="3715552"/>
            <a:ext cx="4429156" cy="12858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圆角矩形 9"/>
          <p:cNvSpPr/>
          <p:nvPr/>
        </p:nvSpPr>
        <p:spPr>
          <a:xfrm>
            <a:off x="4357686" y="2215354"/>
            <a:ext cx="4429156" cy="12858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右箭头 7"/>
          <p:cNvSpPr/>
          <p:nvPr/>
        </p:nvSpPr>
        <p:spPr>
          <a:xfrm>
            <a:off x="357158" y="2215354"/>
            <a:ext cx="3929090" cy="264320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Autofit/>
          </a:bodyPr>
          <a:lstStyle/>
          <a:p>
            <a:pPr marL="742950" indent="-742950">
              <a:buFont typeface="+mj-lt"/>
              <a:buAutoNum type="alphaUcPeriod" startAt="2"/>
            </a:pPr>
            <a:r>
              <a:rPr lang="zh-CN" altLang="en-US" sz="4000" dirty="0"/>
              <a:t>运输成本：非贸易品的内生均衡</a:t>
            </a:r>
          </a:p>
        </p:txBody>
      </p:sp>
      <p:graphicFrame>
        <p:nvGraphicFramePr>
          <p:cNvPr id="78849" name="Object 1"/>
          <p:cNvGraphicFramePr>
            <a:graphicFrameLocks noChangeAspect="1"/>
          </p:cNvGraphicFramePr>
          <p:nvPr/>
        </p:nvGraphicFramePr>
        <p:xfrm>
          <a:off x="4423592" y="2276518"/>
          <a:ext cx="4363250" cy="1143787"/>
        </p:xfrm>
        <a:graphic>
          <a:graphicData uri="http://schemas.openxmlformats.org/presentationml/2006/ole">
            <mc:AlternateContent xmlns:mc="http://schemas.openxmlformats.org/markup-compatibility/2006">
              <mc:Choice xmlns:v="urn:schemas-microsoft-com:vml" Requires="v">
                <p:oleObj spid="_x0000_s25603" name="Equation" r:id="rId8" imgW="1803240" imgH="457200" progId="Equation.DSMT4">
                  <p:embed/>
                </p:oleObj>
              </mc:Choice>
              <mc:Fallback>
                <p:oleObj name="Equation" r:id="rId8" imgW="1803240" imgH="457200" progId="Equation.DSMT4">
                  <p:embed/>
                  <p:pic>
                    <p:nvPicPr>
                      <p:cNvPr id="78849"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3592" y="2276518"/>
                        <a:ext cx="4363250" cy="114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0" name="Object 2"/>
          <p:cNvGraphicFramePr>
            <a:graphicFrameLocks noChangeAspect="1"/>
          </p:cNvGraphicFramePr>
          <p:nvPr/>
        </p:nvGraphicFramePr>
        <p:xfrm>
          <a:off x="428626" y="3001172"/>
          <a:ext cx="3286118" cy="1145765"/>
        </p:xfrm>
        <a:graphic>
          <a:graphicData uri="http://schemas.openxmlformats.org/presentationml/2006/ole">
            <mc:AlternateContent xmlns:mc="http://schemas.openxmlformats.org/markup-compatibility/2006">
              <mc:Choice xmlns:v="urn:schemas-microsoft-com:vml" Requires="v">
                <p:oleObj spid="_x0000_s25604" name="Equation" r:id="rId10" imgW="1282680" imgH="457200" progId="Equation.DSMT4">
                  <p:embed/>
                </p:oleObj>
              </mc:Choice>
              <mc:Fallback>
                <p:oleObj name="Equation" r:id="rId10" imgW="1282680" imgH="457200" progId="Equation.DSMT4">
                  <p:embed/>
                  <p:pic>
                    <p:nvPicPr>
                      <p:cNvPr id="7885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26" y="3001172"/>
                        <a:ext cx="3286118" cy="114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1" name="Object 3"/>
          <p:cNvGraphicFramePr>
            <a:graphicFrameLocks noChangeAspect="1"/>
          </p:cNvGraphicFramePr>
          <p:nvPr/>
        </p:nvGraphicFramePr>
        <p:xfrm>
          <a:off x="4429152" y="3757446"/>
          <a:ext cx="4286252" cy="1172552"/>
        </p:xfrm>
        <a:graphic>
          <a:graphicData uri="http://schemas.openxmlformats.org/presentationml/2006/ole">
            <mc:AlternateContent xmlns:mc="http://schemas.openxmlformats.org/markup-compatibility/2006">
              <mc:Choice xmlns:v="urn:schemas-microsoft-com:vml" Requires="v">
                <p:oleObj spid="_x0000_s25605" name="Equation" r:id="rId12" imgW="1841400" imgH="457200" progId="Equation.DSMT4">
                  <p:embed/>
                </p:oleObj>
              </mc:Choice>
              <mc:Fallback>
                <p:oleObj name="Equation" r:id="rId12" imgW="1841400" imgH="457200" progId="Equation.DSMT4">
                  <p:embed/>
                  <p:pic>
                    <p:nvPicPr>
                      <p:cNvPr id="78851"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52" y="3757446"/>
                        <a:ext cx="4286252" cy="11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圆角矩形 13"/>
          <p:cNvSpPr/>
          <p:nvPr/>
        </p:nvSpPr>
        <p:spPr>
          <a:xfrm>
            <a:off x="-32" y="3715552"/>
            <a:ext cx="4429156" cy="12858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圆角矩形 14"/>
          <p:cNvSpPr/>
          <p:nvPr/>
        </p:nvSpPr>
        <p:spPr>
          <a:xfrm>
            <a:off x="-32" y="2215354"/>
            <a:ext cx="4429156" cy="12858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Object 1"/>
          <p:cNvGraphicFramePr>
            <a:graphicFrameLocks noChangeAspect="1"/>
          </p:cNvGraphicFramePr>
          <p:nvPr/>
        </p:nvGraphicFramePr>
        <p:xfrm>
          <a:off x="71406" y="2276518"/>
          <a:ext cx="4363250" cy="1143787"/>
        </p:xfrm>
        <a:graphic>
          <a:graphicData uri="http://schemas.openxmlformats.org/presentationml/2006/ole">
            <mc:AlternateContent xmlns:mc="http://schemas.openxmlformats.org/markup-compatibility/2006">
              <mc:Choice xmlns:v="urn:schemas-microsoft-com:vml" Requires="v">
                <p:oleObj spid="_x0000_s25606" name="Equation" r:id="rId14" imgW="1803240" imgH="457200" progId="Equation.DSMT4">
                  <p:embed/>
                </p:oleObj>
              </mc:Choice>
              <mc:Fallback>
                <p:oleObj name="Equation" r:id="rId14" imgW="1803240" imgH="457200" progId="Equation.DSMT4">
                  <p:embed/>
                  <p:pic>
                    <p:nvPicPr>
                      <p:cNvPr id="16"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06" y="2276518"/>
                        <a:ext cx="4363250" cy="114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3"/>
          <p:cNvGraphicFramePr>
            <a:graphicFrameLocks noChangeAspect="1"/>
          </p:cNvGraphicFramePr>
          <p:nvPr/>
        </p:nvGraphicFramePr>
        <p:xfrm>
          <a:off x="71406" y="3757446"/>
          <a:ext cx="4286252" cy="1172552"/>
        </p:xfrm>
        <a:graphic>
          <a:graphicData uri="http://schemas.openxmlformats.org/presentationml/2006/ole">
            <mc:AlternateContent xmlns:mc="http://schemas.openxmlformats.org/markup-compatibility/2006">
              <mc:Choice xmlns:v="urn:schemas-microsoft-com:vml" Requires="v">
                <p:oleObj spid="_x0000_s25607" name="Equation" r:id="rId15" imgW="1841400" imgH="457200" progId="Equation.DSMT4">
                  <p:embed/>
                </p:oleObj>
              </mc:Choice>
              <mc:Fallback>
                <p:oleObj name="Equation" r:id="rId15" imgW="1841400" imgH="457200" progId="Equation.DSMT4">
                  <p:embed/>
                  <p:pic>
                    <p:nvPicPr>
                      <p:cNvPr id="17"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06" y="3757446"/>
                        <a:ext cx="4286252" cy="11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anim calcmode="lin" valueType="num">
                                      <p:cBhvr additive="base">
                                        <p:cTn id="7" dur="3000" fill="hold"/>
                                        <p:tgtEl>
                                          <p:spTgt spid="78854"/>
                                        </p:tgtEl>
                                        <p:attrNameLst>
                                          <p:attrName>ppt_x</p:attrName>
                                        </p:attrNameLst>
                                      </p:cBhvr>
                                      <p:tavLst>
                                        <p:tav tm="0">
                                          <p:val>
                                            <p:strVal val="1+#ppt_w/2"/>
                                          </p:val>
                                        </p:tav>
                                        <p:tav tm="100000">
                                          <p:val>
                                            <p:strVal val="#ppt_x"/>
                                          </p:val>
                                        </p:tav>
                                      </p:tavLst>
                                    </p:anim>
                                    <p:anim calcmode="lin" valueType="num">
                                      <p:cBhvr additive="base">
                                        <p:cTn id="8" dur="3000" fill="hold"/>
                                        <p:tgtEl>
                                          <p:spTgt spid="788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853"/>
                                        </p:tgtEl>
                                        <p:attrNameLst>
                                          <p:attrName>style.visibility</p:attrName>
                                        </p:attrNameLst>
                                      </p:cBhvr>
                                      <p:to>
                                        <p:strVal val="visible"/>
                                      </p:to>
                                    </p:set>
                                    <p:anim calcmode="lin" valueType="num">
                                      <p:cBhvr additive="base">
                                        <p:cTn id="11" dur="3000" fill="hold"/>
                                        <p:tgtEl>
                                          <p:spTgt spid="78853"/>
                                        </p:tgtEl>
                                        <p:attrNameLst>
                                          <p:attrName>ppt_x</p:attrName>
                                        </p:attrNameLst>
                                      </p:cBhvr>
                                      <p:tavLst>
                                        <p:tav tm="0">
                                          <p:val>
                                            <p:strVal val="1+#ppt_w/2"/>
                                          </p:val>
                                        </p:tav>
                                        <p:tav tm="100000">
                                          <p:val>
                                            <p:strVal val="#ppt_x"/>
                                          </p:val>
                                        </p:tav>
                                      </p:tavLst>
                                    </p:anim>
                                    <p:anim calcmode="lin" valueType="num">
                                      <p:cBhvr additive="base">
                                        <p:cTn id="12" dur="30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78854"/>
                                        </p:tgtEl>
                                        <p:attrNameLst>
                                          <p:attrName>ppt_x</p:attrName>
                                        </p:attrNameLst>
                                      </p:cBhvr>
                                      <p:tavLst>
                                        <p:tav tm="0">
                                          <p:val>
                                            <p:strVal val="ppt_x"/>
                                          </p:val>
                                        </p:tav>
                                        <p:tav tm="100000">
                                          <p:val>
                                            <p:strVal val="ppt_x"/>
                                          </p:val>
                                        </p:tav>
                                      </p:tavLst>
                                    </p:anim>
                                    <p:anim calcmode="lin" valueType="num">
                                      <p:cBhvr additive="base">
                                        <p:cTn id="17" dur="500"/>
                                        <p:tgtEl>
                                          <p:spTgt spid="78854"/>
                                        </p:tgtEl>
                                        <p:attrNameLst>
                                          <p:attrName>ppt_y</p:attrName>
                                        </p:attrNameLst>
                                      </p:cBhvr>
                                      <p:tavLst>
                                        <p:tav tm="0">
                                          <p:val>
                                            <p:strVal val="ppt_y"/>
                                          </p:val>
                                        </p:tav>
                                        <p:tav tm="100000">
                                          <p:val>
                                            <p:strVal val="1+ppt_h/2"/>
                                          </p:val>
                                        </p:tav>
                                      </p:tavLst>
                                    </p:anim>
                                    <p:set>
                                      <p:cBhvr>
                                        <p:cTn id="18" dur="1" fill="hold">
                                          <p:stCondLst>
                                            <p:cond delay="499"/>
                                          </p:stCondLst>
                                        </p:cTn>
                                        <p:tgtEl>
                                          <p:spTgt spid="78854"/>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78853"/>
                                        </p:tgtEl>
                                        <p:attrNameLst>
                                          <p:attrName>ppt_x</p:attrName>
                                        </p:attrNameLst>
                                      </p:cBhvr>
                                      <p:tavLst>
                                        <p:tav tm="0">
                                          <p:val>
                                            <p:strVal val="ppt_x"/>
                                          </p:val>
                                        </p:tav>
                                        <p:tav tm="100000">
                                          <p:val>
                                            <p:strVal val="ppt_x"/>
                                          </p:val>
                                        </p:tav>
                                      </p:tavLst>
                                    </p:anim>
                                    <p:anim calcmode="lin" valueType="num">
                                      <p:cBhvr additive="base">
                                        <p:cTn id="21" dur="500"/>
                                        <p:tgtEl>
                                          <p:spTgt spid="78853"/>
                                        </p:tgtEl>
                                        <p:attrNameLst>
                                          <p:attrName>ppt_y</p:attrName>
                                        </p:attrNameLst>
                                      </p:cBhvr>
                                      <p:tavLst>
                                        <p:tav tm="0">
                                          <p:val>
                                            <p:strVal val="ppt_y"/>
                                          </p:val>
                                        </p:tav>
                                        <p:tav tm="100000">
                                          <p:val>
                                            <p:strVal val="1+ppt_h/2"/>
                                          </p:val>
                                        </p:tav>
                                      </p:tavLst>
                                    </p:anim>
                                    <p:set>
                                      <p:cBhvr>
                                        <p:cTn id="22" dur="1" fill="hold">
                                          <p:stCondLst>
                                            <p:cond delay="499"/>
                                          </p:stCondLst>
                                        </p:cTn>
                                        <p:tgtEl>
                                          <p:spTgt spid="78853"/>
                                        </p:tgtEl>
                                        <p:attrNameLst>
                                          <p:attrName>style.visibility</p:attrName>
                                        </p:attrNameLst>
                                      </p:cBhvr>
                                      <p:to>
                                        <p:strVal val="hidden"/>
                                      </p:to>
                                    </p:set>
                                  </p:childTnLst>
                                </p:cTn>
                              </p:par>
                              <p:par>
                                <p:cTn id="23" presetID="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8850"/>
                                        </p:tgtEl>
                                        <p:attrNameLst>
                                          <p:attrName>style.visibility</p:attrName>
                                        </p:attrNameLst>
                                      </p:cBhvr>
                                      <p:to>
                                        <p:strVal val="visible"/>
                                      </p:to>
                                    </p:set>
                                    <p:anim calcmode="lin" valueType="num">
                                      <p:cBhvr additive="base">
                                        <p:cTn id="29" dur="500" fill="hold"/>
                                        <p:tgtEl>
                                          <p:spTgt spid="78850"/>
                                        </p:tgtEl>
                                        <p:attrNameLst>
                                          <p:attrName>ppt_x</p:attrName>
                                        </p:attrNameLst>
                                      </p:cBhvr>
                                      <p:tavLst>
                                        <p:tav tm="0">
                                          <p:val>
                                            <p:strVal val="0-#ppt_w/2"/>
                                          </p:val>
                                        </p:tav>
                                        <p:tav tm="100000">
                                          <p:val>
                                            <p:strVal val="#ppt_x"/>
                                          </p:val>
                                        </p:tav>
                                      </p:tavLst>
                                    </p:anim>
                                    <p:anim calcmode="lin" valueType="num">
                                      <p:cBhvr additive="base">
                                        <p:cTn id="30"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nodeType="clickEffect">
                                  <p:stCondLst>
                                    <p:cond delay="0"/>
                                  </p:stCondLst>
                                  <p:childTnLst>
                                    <p:set>
                                      <p:cBhvr>
                                        <p:cTn id="34" dur="1" fill="hold">
                                          <p:stCondLst>
                                            <p:cond delay="0"/>
                                          </p:stCondLst>
                                        </p:cTn>
                                        <p:tgtEl>
                                          <p:spTgt spid="78849"/>
                                        </p:tgtEl>
                                        <p:attrNameLst>
                                          <p:attrName>style.visibility</p:attrName>
                                        </p:attrNameLst>
                                      </p:cBhvr>
                                      <p:to>
                                        <p:strVal val="visible"/>
                                      </p:to>
                                    </p:set>
                                    <p:animEffect transition="in" filter="fade">
                                      <p:cBhvr>
                                        <p:cTn id="35" dur="800" decel="100000"/>
                                        <p:tgtEl>
                                          <p:spTgt spid="78849"/>
                                        </p:tgtEl>
                                      </p:cBhvr>
                                    </p:animEffect>
                                    <p:anim calcmode="lin" valueType="num">
                                      <p:cBhvr>
                                        <p:cTn id="36" dur="800" decel="100000" fill="hold"/>
                                        <p:tgtEl>
                                          <p:spTgt spid="78849"/>
                                        </p:tgtEl>
                                        <p:attrNameLst>
                                          <p:attrName>style.rotation</p:attrName>
                                        </p:attrNameLst>
                                      </p:cBhvr>
                                      <p:tavLst>
                                        <p:tav tm="0">
                                          <p:val>
                                            <p:fltVal val="-90"/>
                                          </p:val>
                                        </p:tav>
                                        <p:tav tm="100000">
                                          <p:val>
                                            <p:fltVal val="0"/>
                                          </p:val>
                                        </p:tav>
                                      </p:tavLst>
                                    </p:anim>
                                    <p:anim calcmode="lin" valueType="num">
                                      <p:cBhvr>
                                        <p:cTn id="37" dur="800" decel="100000" fill="hold"/>
                                        <p:tgtEl>
                                          <p:spTgt spid="78849"/>
                                        </p:tgtEl>
                                        <p:attrNameLst>
                                          <p:attrName>ppt_x</p:attrName>
                                        </p:attrNameLst>
                                      </p:cBhvr>
                                      <p:tavLst>
                                        <p:tav tm="0">
                                          <p:val>
                                            <p:strVal val="#ppt_x+0.4"/>
                                          </p:val>
                                        </p:tav>
                                        <p:tav tm="100000">
                                          <p:val>
                                            <p:strVal val="#ppt_x-0.05"/>
                                          </p:val>
                                        </p:tav>
                                      </p:tavLst>
                                    </p:anim>
                                    <p:anim calcmode="lin" valueType="num">
                                      <p:cBhvr>
                                        <p:cTn id="38" dur="800" decel="100000" fill="hold"/>
                                        <p:tgtEl>
                                          <p:spTgt spid="78849"/>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78849"/>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78849"/>
                                        </p:tgtEl>
                                        <p:attrNameLst>
                                          <p:attrName>ppt_y</p:attrName>
                                        </p:attrNameLst>
                                      </p:cBhvr>
                                      <p:tavLst>
                                        <p:tav tm="0">
                                          <p:val>
                                            <p:strVal val="#ppt_y+0.1"/>
                                          </p:val>
                                        </p:tav>
                                        <p:tav tm="100000">
                                          <p:val>
                                            <p:strVal val="#ppt_y"/>
                                          </p:val>
                                        </p:tav>
                                      </p:tavLst>
                                    </p:anim>
                                  </p:childTnLst>
                                </p:cTn>
                              </p:par>
                              <p:par>
                                <p:cTn id="41" presetID="3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800" decel="100000"/>
                                        <p:tgtEl>
                                          <p:spTgt spid="10"/>
                                        </p:tgtEl>
                                      </p:cBhvr>
                                    </p:animEffect>
                                    <p:anim calcmode="lin" valueType="num">
                                      <p:cBhvr>
                                        <p:cTn id="44" dur="800" decel="100000" fill="hold"/>
                                        <p:tgtEl>
                                          <p:spTgt spid="10"/>
                                        </p:tgtEl>
                                        <p:attrNameLst>
                                          <p:attrName>style.rotation</p:attrName>
                                        </p:attrNameLst>
                                      </p:cBhvr>
                                      <p:tavLst>
                                        <p:tav tm="0">
                                          <p:val>
                                            <p:fltVal val="-90"/>
                                          </p:val>
                                        </p:tav>
                                        <p:tav tm="100000">
                                          <p:val>
                                            <p:fltVal val="0"/>
                                          </p:val>
                                        </p:tav>
                                      </p:tavLst>
                                    </p:anim>
                                    <p:anim calcmode="lin" valueType="num">
                                      <p:cBhvr>
                                        <p:cTn id="45" dur="800" decel="100000" fill="hold"/>
                                        <p:tgtEl>
                                          <p:spTgt spid="10"/>
                                        </p:tgtEl>
                                        <p:attrNameLst>
                                          <p:attrName>ppt_x</p:attrName>
                                        </p:attrNameLst>
                                      </p:cBhvr>
                                      <p:tavLst>
                                        <p:tav tm="0">
                                          <p:val>
                                            <p:strVal val="#ppt_x+0.4"/>
                                          </p:val>
                                        </p:tav>
                                        <p:tav tm="100000">
                                          <p:val>
                                            <p:strVal val="#ppt_x-0.05"/>
                                          </p:val>
                                        </p:tav>
                                      </p:tavLst>
                                    </p:anim>
                                    <p:anim calcmode="lin" valueType="num">
                                      <p:cBhvr>
                                        <p:cTn id="46" dur="800" decel="100000" fill="hold"/>
                                        <p:tgtEl>
                                          <p:spTgt spid="10"/>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49" presetID="30" presetClass="entr" presetSubtype="0" fill="hold" nodeType="withEffect">
                                  <p:stCondLst>
                                    <p:cond delay="0"/>
                                  </p:stCondLst>
                                  <p:childTnLst>
                                    <p:set>
                                      <p:cBhvr>
                                        <p:cTn id="50" dur="1" fill="hold">
                                          <p:stCondLst>
                                            <p:cond delay="0"/>
                                          </p:stCondLst>
                                        </p:cTn>
                                        <p:tgtEl>
                                          <p:spTgt spid="78851"/>
                                        </p:tgtEl>
                                        <p:attrNameLst>
                                          <p:attrName>style.visibility</p:attrName>
                                        </p:attrNameLst>
                                      </p:cBhvr>
                                      <p:to>
                                        <p:strVal val="visible"/>
                                      </p:to>
                                    </p:set>
                                    <p:animEffect transition="in" filter="fade">
                                      <p:cBhvr>
                                        <p:cTn id="51" dur="800" decel="100000"/>
                                        <p:tgtEl>
                                          <p:spTgt spid="78851"/>
                                        </p:tgtEl>
                                      </p:cBhvr>
                                    </p:animEffect>
                                    <p:anim calcmode="lin" valueType="num">
                                      <p:cBhvr>
                                        <p:cTn id="52" dur="800" decel="100000" fill="hold"/>
                                        <p:tgtEl>
                                          <p:spTgt spid="78851"/>
                                        </p:tgtEl>
                                        <p:attrNameLst>
                                          <p:attrName>style.rotation</p:attrName>
                                        </p:attrNameLst>
                                      </p:cBhvr>
                                      <p:tavLst>
                                        <p:tav tm="0">
                                          <p:val>
                                            <p:fltVal val="-90"/>
                                          </p:val>
                                        </p:tav>
                                        <p:tav tm="100000">
                                          <p:val>
                                            <p:fltVal val="0"/>
                                          </p:val>
                                        </p:tav>
                                      </p:tavLst>
                                    </p:anim>
                                    <p:anim calcmode="lin" valueType="num">
                                      <p:cBhvr>
                                        <p:cTn id="53" dur="800" decel="100000" fill="hold"/>
                                        <p:tgtEl>
                                          <p:spTgt spid="78851"/>
                                        </p:tgtEl>
                                        <p:attrNameLst>
                                          <p:attrName>ppt_x</p:attrName>
                                        </p:attrNameLst>
                                      </p:cBhvr>
                                      <p:tavLst>
                                        <p:tav tm="0">
                                          <p:val>
                                            <p:strVal val="#ppt_x+0.4"/>
                                          </p:val>
                                        </p:tav>
                                        <p:tav tm="100000">
                                          <p:val>
                                            <p:strVal val="#ppt_x-0.05"/>
                                          </p:val>
                                        </p:tav>
                                      </p:tavLst>
                                    </p:anim>
                                    <p:anim calcmode="lin" valueType="num">
                                      <p:cBhvr>
                                        <p:cTn id="54" dur="800" decel="100000" fill="hold"/>
                                        <p:tgtEl>
                                          <p:spTgt spid="78851"/>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78851"/>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78851"/>
                                        </p:tgtEl>
                                        <p:attrNameLst>
                                          <p:attrName>ppt_y</p:attrName>
                                        </p:attrNameLst>
                                      </p:cBhvr>
                                      <p:tavLst>
                                        <p:tav tm="0">
                                          <p:val>
                                            <p:strVal val="#ppt_y+0.1"/>
                                          </p:val>
                                        </p:tav>
                                        <p:tav tm="100000">
                                          <p:val>
                                            <p:strVal val="#ppt_y"/>
                                          </p:val>
                                        </p:tav>
                                      </p:tavLst>
                                    </p:anim>
                                  </p:childTnLst>
                                </p:cTn>
                              </p:par>
                              <p:par>
                                <p:cTn id="57" presetID="3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800" decel="100000"/>
                                        <p:tgtEl>
                                          <p:spTgt spid="11"/>
                                        </p:tgtEl>
                                      </p:cBhvr>
                                    </p:animEffect>
                                    <p:anim calcmode="lin" valueType="num">
                                      <p:cBhvr>
                                        <p:cTn id="60" dur="800" decel="100000" fill="hold"/>
                                        <p:tgtEl>
                                          <p:spTgt spid="11"/>
                                        </p:tgtEl>
                                        <p:attrNameLst>
                                          <p:attrName>style.rotation</p:attrName>
                                        </p:attrNameLst>
                                      </p:cBhvr>
                                      <p:tavLst>
                                        <p:tav tm="0">
                                          <p:val>
                                            <p:fltVal val="-90"/>
                                          </p:val>
                                        </p:tav>
                                        <p:tav tm="100000">
                                          <p:val>
                                            <p:fltVal val="0"/>
                                          </p:val>
                                        </p:tav>
                                      </p:tavLst>
                                    </p:anim>
                                    <p:anim calcmode="lin" valueType="num">
                                      <p:cBhvr>
                                        <p:cTn id="61" dur="800" decel="100000" fill="hold"/>
                                        <p:tgtEl>
                                          <p:spTgt spid="11"/>
                                        </p:tgtEl>
                                        <p:attrNameLst>
                                          <p:attrName>ppt_x</p:attrName>
                                        </p:attrNameLst>
                                      </p:cBhvr>
                                      <p:tavLst>
                                        <p:tav tm="0">
                                          <p:val>
                                            <p:strVal val="#ppt_x+0.4"/>
                                          </p:val>
                                        </p:tav>
                                        <p:tav tm="100000">
                                          <p:val>
                                            <p:strVal val="#ppt_x-0.05"/>
                                          </p:val>
                                        </p:tav>
                                      </p:tavLst>
                                    </p:anim>
                                    <p:anim calcmode="lin" valueType="num">
                                      <p:cBhvr>
                                        <p:cTn id="62" dur="800" decel="100000" fill="hold"/>
                                        <p:tgtEl>
                                          <p:spTgt spid="11"/>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2000"/>
                                        <p:tgtEl>
                                          <p:spTgt spid="8"/>
                                        </p:tgtEl>
                                      </p:cBhvr>
                                    </p:animEffect>
                                    <p:set>
                                      <p:cBhvr>
                                        <p:cTn id="69" dur="1" fill="hold">
                                          <p:stCondLst>
                                            <p:cond delay="1999"/>
                                          </p:stCondLst>
                                        </p:cTn>
                                        <p:tgtEl>
                                          <p:spTgt spid="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78850"/>
                                        </p:tgtEl>
                                      </p:cBhvr>
                                    </p:animEffect>
                                    <p:set>
                                      <p:cBhvr>
                                        <p:cTn id="72" dur="1" fill="hold">
                                          <p:stCondLst>
                                            <p:cond delay="1999"/>
                                          </p:stCondLst>
                                        </p:cTn>
                                        <p:tgtEl>
                                          <p:spTgt spid="78850"/>
                                        </p:tgtEl>
                                        <p:attrNameLst>
                                          <p:attrName>style.visibility</p:attrName>
                                        </p:attrNameLst>
                                      </p:cBhvr>
                                      <p:to>
                                        <p:strVal val="hidden"/>
                                      </p:to>
                                    </p:set>
                                  </p:childTnLst>
                                </p:cTn>
                              </p:par>
                              <p:par>
                                <p:cTn id="73" presetID="2" presetClass="exit" presetSubtype="8" fill="hold" grpId="1" nodeType="withEffect">
                                  <p:stCondLst>
                                    <p:cond delay="0"/>
                                  </p:stCondLst>
                                  <p:childTnLst>
                                    <p:anim calcmode="lin" valueType="num">
                                      <p:cBhvr additive="base">
                                        <p:cTn id="74" dur="500"/>
                                        <p:tgtEl>
                                          <p:spTgt spid="10"/>
                                        </p:tgtEl>
                                        <p:attrNameLst>
                                          <p:attrName>ppt_x</p:attrName>
                                        </p:attrNameLst>
                                      </p:cBhvr>
                                      <p:tavLst>
                                        <p:tav tm="0">
                                          <p:val>
                                            <p:strVal val="ppt_x"/>
                                          </p:val>
                                        </p:tav>
                                        <p:tav tm="100000">
                                          <p:val>
                                            <p:strVal val="0-ppt_w/2"/>
                                          </p:val>
                                        </p:tav>
                                      </p:tavLst>
                                    </p:anim>
                                    <p:anim calcmode="lin" valueType="num">
                                      <p:cBhvr additive="base">
                                        <p:cTn id="75" dur="500"/>
                                        <p:tgtEl>
                                          <p:spTgt spid="10"/>
                                        </p:tgtEl>
                                        <p:attrNameLst>
                                          <p:attrName>ppt_y</p:attrName>
                                        </p:attrNameLst>
                                      </p:cBhvr>
                                      <p:tavLst>
                                        <p:tav tm="0">
                                          <p:val>
                                            <p:strVal val="ppt_y"/>
                                          </p:val>
                                        </p:tav>
                                        <p:tav tm="100000">
                                          <p:val>
                                            <p:strVal val="ppt_y"/>
                                          </p:val>
                                        </p:tav>
                                      </p:tavLst>
                                    </p:anim>
                                    <p:set>
                                      <p:cBhvr>
                                        <p:cTn id="76" dur="1" fill="hold">
                                          <p:stCondLst>
                                            <p:cond delay="499"/>
                                          </p:stCondLst>
                                        </p:cTn>
                                        <p:tgtEl>
                                          <p:spTgt spid="10"/>
                                        </p:tgtEl>
                                        <p:attrNameLst>
                                          <p:attrName>style.visibility</p:attrName>
                                        </p:attrNameLst>
                                      </p:cBhvr>
                                      <p:to>
                                        <p:strVal val="hidden"/>
                                      </p:to>
                                    </p:set>
                                  </p:childTnLst>
                                </p:cTn>
                              </p:par>
                              <p:par>
                                <p:cTn id="77" presetID="2" presetClass="exit" presetSubtype="8" fill="hold" nodeType="withEffect">
                                  <p:stCondLst>
                                    <p:cond delay="0"/>
                                  </p:stCondLst>
                                  <p:childTnLst>
                                    <p:anim calcmode="lin" valueType="num">
                                      <p:cBhvr additive="base">
                                        <p:cTn id="78" dur="500"/>
                                        <p:tgtEl>
                                          <p:spTgt spid="78849"/>
                                        </p:tgtEl>
                                        <p:attrNameLst>
                                          <p:attrName>ppt_x</p:attrName>
                                        </p:attrNameLst>
                                      </p:cBhvr>
                                      <p:tavLst>
                                        <p:tav tm="0">
                                          <p:val>
                                            <p:strVal val="ppt_x"/>
                                          </p:val>
                                        </p:tav>
                                        <p:tav tm="100000">
                                          <p:val>
                                            <p:strVal val="0-ppt_w/2"/>
                                          </p:val>
                                        </p:tav>
                                      </p:tavLst>
                                    </p:anim>
                                    <p:anim calcmode="lin" valueType="num">
                                      <p:cBhvr additive="base">
                                        <p:cTn id="79" dur="500"/>
                                        <p:tgtEl>
                                          <p:spTgt spid="78849"/>
                                        </p:tgtEl>
                                        <p:attrNameLst>
                                          <p:attrName>ppt_y</p:attrName>
                                        </p:attrNameLst>
                                      </p:cBhvr>
                                      <p:tavLst>
                                        <p:tav tm="0">
                                          <p:val>
                                            <p:strVal val="ppt_y"/>
                                          </p:val>
                                        </p:tav>
                                        <p:tav tm="100000">
                                          <p:val>
                                            <p:strVal val="ppt_y"/>
                                          </p:val>
                                        </p:tav>
                                      </p:tavLst>
                                    </p:anim>
                                    <p:set>
                                      <p:cBhvr>
                                        <p:cTn id="80" dur="1" fill="hold">
                                          <p:stCondLst>
                                            <p:cond delay="499"/>
                                          </p:stCondLst>
                                        </p:cTn>
                                        <p:tgtEl>
                                          <p:spTgt spid="78849"/>
                                        </p:tgtEl>
                                        <p:attrNameLst>
                                          <p:attrName>style.visibility</p:attrName>
                                        </p:attrNameLst>
                                      </p:cBhvr>
                                      <p:to>
                                        <p:strVal val="hidden"/>
                                      </p:to>
                                    </p:set>
                                  </p:childTnLst>
                                </p:cTn>
                              </p:par>
                              <p:par>
                                <p:cTn id="81" presetID="2" presetClass="exit" presetSubtype="8" fill="hold" grpId="1" nodeType="withEffect">
                                  <p:stCondLst>
                                    <p:cond delay="0"/>
                                  </p:stCondLst>
                                  <p:childTnLst>
                                    <p:anim calcmode="lin" valueType="num">
                                      <p:cBhvr additive="base">
                                        <p:cTn id="82" dur="500"/>
                                        <p:tgtEl>
                                          <p:spTgt spid="11"/>
                                        </p:tgtEl>
                                        <p:attrNameLst>
                                          <p:attrName>ppt_x</p:attrName>
                                        </p:attrNameLst>
                                      </p:cBhvr>
                                      <p:tavLst>
                                        <p:tav tm="0">
                                          <p:val>
                                            <p:strVal val="ppt_x"/>
                                          </p:val>
                                        </p:tav>
                                        <p:tav tm="100000">
                                          <p:val>
                                            <p:strVal val="0-ppt_w/2"/>
                                          </p:val>
                                        </p:tav>
                                      </p:tavLst>
                                    </p:anim>
                                    <p:anim calcmode="lin" valueType="num">
                                      <p:cBhvr additive="base">
                                        <p:cTn id="83" dur="500"/>
                                        <p:tgtEl>
                                          <p:spTgt spid="11"/>
                                        </p:tgtEl>
                                        <p:attrNameLst>
                                          <p:attrName>ppt_y</p:attrName>
                                        </p:attrNameLst>
                                      </p:cBhvr>
                                      <p:tavLst>
                                        <p:tav tm="0">
                                          <p:val>
                                            <p:strVal val="ppt_y"/>
                                          </p:val>
                                        </p:tav>
                                        <p:tav tm="100000">
                                          <p:val>
                                            <p:strVal val="ppt_y"/>
                                          </p:val>
                                        </p:tav>
                                      </p:tavLst>
                                    </p:anim>
                                    <p:set>
                                      <p:cBhvr>
                                        <p:cTn id="84" dur="1" fill="hold">
                                          <p:stCondLst>
                                            <p:cond delay="499"/>
                                          </p:stCondLst>
                                        </p:cTn>
                                        <p:tgtEl>
                                          <p:spTgt spid="11"/>
                                        </p:tgtEl>
                                        <p:attrNameLst>
                                          <p:attrName>style.visibility</p:attrName>
                                        </p:attrNameLst>
                                      </p:cBhvr>
                                      <p:to>
                                        <p:strVal val="hidden"/>
                                      </p:to>
                                    </p:set>
                                  </p:childTnLst>
                                </p:cTn>
                              </p:par>
                              <p:par>
                                <p:cTn id="85" presetID="2" presetClass="exit" presetSubtype="8" fill="hold" nodeType="withEffect">
                                  <p:stCondLst>
                                    <p:cond delay="0"/>
                                  </p:stCondLst>
                                  <p:childTnLst>
                                    <p:anim calcmode="lin" valueType="num">
                                      <p:cBhvr additive="base">
                                        <p:cTn id="86" dur="500"/>
                                        <p:tgtEl>
                                          <p:spTgt spid="78851"/>
                                        </p:tgtEl>
                                        <p:attrNameLst>
                                          <p:attrName>ppt_x</p:attrName>
                                        </p:attrNameLst>
                                      </p:cBhvr>
                                      <p:tavLst>
                                        <p:tav tm="0">
                                          <p:val>
                                            <p:strVal val="ppt_x"/>
                                          </p:val>
                                        </p:tav>
                                        <p:tav tm="100000">
                                          <p:val>
                                            <p:strVal val="0-ppt_w/2"/>
                                          </p:val>
                                        </p:tav>
                                      </p:tavLst>
                                    </p:anim>
                                    <p:anim calcmode="lin" valueType="num">
                                      <p:cBhvr additive="base">
                                        <p:cTn id="87" dur="500"/>
                                        <p:tgtEl>
                                          <p:spTgt spid="78851"/>
                                        </p:tgtEl>
                                        <p:attrNameLst>
                                          <p:attrName>ppt_y</p:attrName>
                                        </p:attrNameLst>
                                      </p:cBhvr>
                                      <p:tavLst>
                                        <p:tav tm="0">
                                          <p:val>
                                            <p:strVal val="ppt_y"/>
                                          </p:val>
                                        </p:tav>
                                        <p:tav tm="100000">
                                          <p:val>
                                            <p:strVal val="ppt_y"/>
                                          </p:val>
                                        </p:tav>
                                      </p:tavLst>
                                    </p:anim>
                                    <p:set>
                                      <p:cBhvr>
                                        <p:cTn id="88" dur="1" fill="hold">
                                          <p:stCondLst>
                                            <p:cond delay="499"/>
                                          </p:stCondLst>
                                        </p:cTn>
                                        <p:tgtEl>
                                          <p:spTgt spid="78851"/>
                                        </p:tgtEl>
                                        <p:attrNameLst>
                                          <p:attrName>style.visibility</p:attrName>
                                        </p:attrNameLst>
                                      </p:cBhvr>
                                      <p:to>
                                        <p:strVal val="hidden"/>
                                      </p:to>
                                    </p:set>
                                  </p:childTnLst>
                                </p:cTn>
                              </p:par>
                              <p:par>
                                <p:cTn id="89" presetID="30" presetClass="entr" presetSubtype="0" fill="hold"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800" decel="100000"/>
                                        <p:tgtEl>
                                          <p:spTgt spid="16"/>
                                        </p:tgtEl>
                                      </p:cBhvr>
                                    </p:animEffect>
                                    <p:anim calcmode="lin" valueType="num">
                                      <p:cBhvr>
                                        <p:cTn id="92" dur="800" decel="100000" fill="hold"/>
                                        <p:tgtEl>
                                          <p:spTgt spid="16"/>
                                        </p:tgtEl>
                                        <p:attrNameLst>
                                          <p:attrName>style.rotation</p:attrName>
                                        </p:attrNameLst>
                                      </p:cBhvr>
                                      <p:tavLst>
                                        <p:tav tm="0">
                                          <p:val>
                                            <p:fltVal val="-90"/>
                                          </p:val>
                                        </p:tav>
                                        <p:tav tm="100000">
                                          <p:val>
                                            <p:fltVal val="0"/>
                                          </p:val>
                                        </p:tav>
                                      </p:tavLst>
                                    </p:anim>
                                    <p:anim calcmode="lin" valueType="num">
                                      <p:cBhvr>
                                        <p:cTn id="93" dur="800" decel="100000" fill="hold"/>
                                        <p:tgtEl>
                                          <p:spTgt spid="16"/>
                                        </p:tgtEl>
                                        <p:attrNameLst>
                                          <p:attrName>ppt_x</p:attrName>
                                        </p:attrNameLst>
                                      </p:cBhvr>
                                      <p:tavLst>
                                        <p:tav tm="0">
                                          <p:val>
                                            <p:strVal val="#ppt_x+0.4"/>
                                          </p:val>
                                        </p:tav>
                                        <p:tav tm="100000">
                                          <p:val>
                                            <p:strVal val="#ppt_x-0.05"/>
                                          </p:val>
                                        </p:tav>
                                      </p:tavLst>
                                    </p:anim>
                                    <p:anim calcmode="lin" valueType="num">
                                      <p:cBhvr>
                                        <p:cTn id="94" dur="800" decel="100000" fill="hold"/>
                                        <p:tgtEl>
                                          <p:spTgt spid="16"/>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800" decel="100000"/>
                                        <p:tgtEl>
                                          <p:spTgt spid="15"/>
                                        </p:tgtEl>
                                      </p:cBhvr>
                                    </p:animEffect>
                                    <p:anim calcmode="lin" valueType="num">
                                      <p:cBhvr>
                                        <p:cTn id="100" dur="800" decel="100000" fill="hold"/>
                                        <p:tgtEl>
                                          <p:spTgt spid="15"/>
                                        </p:tgtEl>
                                        <p:attrNameLst>
                                          <p:attrName>style.rotation</p:attrName>
                                        </p:attrNameLst>
                                      </p:cBhvr>
                                      <p:tavLst>
                                        <p:tav tm="0">
                                          <p:val>
                                            <p:fltVal val="-90"/>
                                          </p:val>
                                        </p:tav>
                                        <p:tav tm="100000">
                                          <p:val>
                                            <p:fltVal val="0"/>
                                          </p:val>
                                        </p:tav>
                                      </p:tavLst>
                                    </p:anim>
                                    <p:anim calcmode="lin" valueType="num">
                                      <p:cBhvr>
                                        <p:cTn id="101" dur="800" decel="100000" fill="hold"/>
                                        <p:tgtEl>
                                          <p:spTgt spid="15"/>
                                        </p:tgtEl>
                                        <p:attrNameLst>
                                          <p:attrName>ppt_x</p:attrName>
                                        </p:attrNameLst>
                                      </p:cBhvr>
                                      <p:tavLst>
                                        <p:tav tm="0">
                                          <p:val>
                                            <p:strVal val="#ppt_x+0.4"/>
                                          </p:val>
                                        </p:tav>
                                        <p:tav tm="100000">
                                          <p:val>
                                            <p:strVal val="#ppt_x-0.05"/>
                                          </p:val>
                                        </p:tav>
                                      </p:tavLst>
                                    </p:anim>
                                    <p:anim calcmode="lin" valueType="num">
                                      <p:cBhvr>
                                        <p:cTn id="102" dur="800" decel="100000" fill="hold"/>
                                        <p:tgtEl>
                                          <p:spTgt spid="15"/>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par>
                                <p:cTn id="105" presetID="30" presetClass="entr" presetSubtype="0" fill="hold"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800" decel="100000"/>
                                        <p:tgtEl>
                                          <p:spTgt spid="17"/>
                                        </p:tgtEl>
                                      </p:cBhvr>
                                    </p:animEffect>
                                    <p:anim calcmode="lin" valueType="num">
                                      <p:cBhvr>
                                        <p:cTn id="108" dur="800" decel="100000" fill="hold"/>
                                        <p:tgtEl>
                                          <p:spTgt spid="17"/>
                                        </p:tgtEl>
                                        <p:attrNameLst>
                                          <p:attrName>style.rotation</p:attrName>
                                        </p:attrNameLst>
                                      </p:cBhvr>
                                      <p:tavLst>
                                        <p:tav tm="0">
                                          <p:val>
                                            <p:fltVal val="-90"/>
                                          </p:val>
                                        </p:tav>
                                        <p:tav tm="100000">
                                          <p:val>
                                            <p:fltVal val="0"/>
                                          </p:val>
                                        </p:tav>
                                      </p:tavLst>
                                    </p:anim>
                                    <p:anim calcmode="lin" valueType="num">
                                      <p:cBhvr>
                                        <p:cTn id="109" dur="800" decel="100000" fill="hold"/>
                                        <p:tgtEl>
                                          <p:spTgt spid="17"/>
                                        </p:tgtEl>
                                        <p:attrNameLst>
                                          <p:attrName>ppt_x</p:attrName>
                                        </p:attrNameLst>
                                      </p:cBhvr>
                                      <p:tavLst>
                                        <p:tav tm="0">
                                          <p:val>
                                            <p:strVal val="#ppt_x+0.4"/>
                                          </p:val>
                                        </p:tav>
                                        <p:tav tm="100000">
                                          <p:val>
                                            <p:strVal val="#ppt_x-0.05"/>
                                          </p:val>
                                        </p:tav>
                                      </p:tavLst>
                                    </p:anim>
                                    <p:anim calcmode="lin" valueType="num">
                                      <p:cBhvr>
                                        <p:cTn id="110" dur="800" decel="100000" fill="hold"/>
                                        <p:tgtEl>
                                          <p:spTgt spid="17"/>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par>
                                <p:cTn id="113" presetID="30" presetClass="entr" presetSubtype="0"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800" decel="100000"/>
                                        <p:tgtEl>
                                          <p:spTgt spid="14"/>
                                        </p:tgtEl>
                                      </p:cBhvr>
                                    </p:animEffect>
                                    <p:anim calcmode="lin" valueType="num">
                                      <p:cBhvr>
                                        <p:cTn id="116" dur="800" decel="100000" fill="hold"/>
                                        <p:tgtEl>
                                          <p:spTgt spid="14"/>
                                        </p:tgtEl>
                                        <p:attrNameLst>
                                          <p:attrName>style.rotation</p:attrName>
                                        </p:attrNameLst>
                                      </p:cBhvr>
                                      <p:tavLst>
                                        <p:tav tm="0">
                                          <p:val>
                                            <p:fltVal val="-90"/>
                                          </p:val>
                                        </p:tav>
                                        <p:tav tm="100000">
                                          <p:val>
                                            <p:fltVal val="0"/>
                                          </p:val>
                                        </p:tav>
                                      </p:tavLst>
                                    </p:anim>
                                    <p:anim calcmode="lin" valueType="num">
                                      <p:cBhvr>
                                        <p:cTn id="117" dur="800" decel="100000" fill="hold"/>
                                        <p:tgtEl>
                                          <p:spTgt spid="14"/>
                                        </p:tgtEl>
                                        <p:attrNameLst>
                                          <p:attrName>ppt_x</p:attrName>
                                        </p:attrNameLst>
                                      </p:cBhvr>
                                      <p:tavLst>
                                        <p:tav tm="0">
                                          <p:val>
                                            <p:strVal val="#ppt_x+0.4"/>
                                          </p:val>
                                        </p:tav>
                                        <p:tav tm="100000">
                                          <p:val>
                                            <p:strVal val="#ppt_x-0.05"/>
                                          </p:val>
                                        </p:tav>
                                      </p:tavLst>
                                    </p:anim>
                                    <p:anim calcmode="lin" valueType="num">
                                      <p:cBhvr>
                                        <p:cTn id="118" dur="800" decel="100000" fill="hold"/>
                                        <p:tgtEl>
                                          <p:spTgt spid="14"/>
                                        </p:tgtEl>
                                        <p:attrNameLst>
                                          <p:attrName>ppt_y</p:attrName>
                                        </p:attrNameLst>
                                      </p:cBhvr>
                                      <p:tavLst>
                                        <p:tav tm="0">
                                          <p:val>
                                            <p:strVal val="#ppt_y-0.4"/>
                                          </p:val>
                                        </p:tav>
                                        <p:tav tm="100000">
                                          <p:val>
                                            <p:strVal val="#ppt_y+0.1"/>
                                          </p:val>
                                        </p:tav>
                                      </p:tavLst>
                                    </p:anim>
                                    <p:anim calcmode="lin" valueType="num">
                                      <p:cBhvr>
                                        <p:cTn id="119"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20"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121" presetID="30" presetClass="entr" presetSubtype="0" fill="hold" grpId="0" nodeType="with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fade">
                                      <p:cBhvr>
                                        <p:cTn id="123" dur="800" decel="100000"/>
                                        <p:tgtEl>
                                          <p:spTgt spid="12"/>
                                        </p:tgtEl>
                                      </p:cBhvr>
                                    </p:animEffect>
                                    <p:anim calcmode="lin" valueType="num">
                                      <p:cBhvr>
                                        <p:cTn id="124" dur="800" decel="100000" fill="hold"/>
                                        <p:tgtEl>
                                          <p:spTgt spid="12"/>
                                        </p:tgtEl>
                                        <p:attrNameLst>
                                          <p:attrName>style.rotation</p:attrName>
                                        </p:attrNameLst>
                                      </p:cBhvr>
                                      <p:tavLst>
                                        <p:tav tm="0">
                                          <p:val>
                                            <p:fltVal val="-90"/>
                                          </p:val>
                                        </p:tav>
                                        <p:tav tm="100000">
                                          <p:val>
                                            <p:fltVal val="0"/>
                                          </p:val>
                                        </p:tav>
                                      </p:tavLst>
                                    </p:anim>
                                    <p:anim calcmode="lin" valueType="num">
                                      <p:cBhvr>
                                        <p:cTn id="125" dur="800" decel="100000" fill="hold"/>
                                        <p:tgtEl>
                                          <p:spTgt spid="12"/>
                                        </p:tgtEl>
                                        <p:attrNameLst>
                                          <p:attrName>ppt_x</p:attrName>
                                        </p:attrNameLst>
                                      </p:cBhvr>
                                      <p:tavLst>
                                        <p:tav tm="0">
                                          <p:val>
                                            <p:strVal val="#ppt_x+0.4"/>
                                          </p:val>
                                        </p:tav>
                                        <p:tav tm="100000">
                                          <p:val>
                                            <p:strVal val="#ppt_x-0.05"/>
                                          </p:val>
                                        </p:tav>
                                      </p:tavLst>
                                    </p:anim>
                                    <p:anim calcmode="lin" valueType="num">
                                      <p:cBhvr>
                                        <p:cTn id="126" dur="800" decel="100000" fill="hold"/>
                                        <p:tgtEl>
                                          <p:spTgt spid="12"/>
                                        </p:tgtEl>
                                        <p:attrNameLst>
                                          <p:attrName>ppt_y</p:attrName>
                                        </p:attrNameLst>
                                      </p:cBhvr>
                                      <p:tavLst>
                                        <p:tav tm="0">
                                          <p:val>
                                            <p:strVal val="#ppt_y-0.4"/>
                                          </p:val>
                                        </p:tav>
                                        <p:tav tm="100000">
                                          <p:val>
                                            <p:strVal val="#ppt_y+0.1"/>
                                          </p:val>
                                        </p:tav>
                                      </p:tavLst>
                                    </p:anim>
                                    <p:anim calcmode="lin" valueType="num">
                                      <p:cBhvr>
                                        <p:cTn id="127"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8"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par>
                                <p:cTn id="129" presetID="30" presetClass="entr" presetSubtype="0" fill="hold" nodeType="withEffect">
                                  <p:stCondLst>
                                    <p:cond delay="0"/>
                                  </p:stCondLst>
                                  <p:childTnLst>
                                    <p:set>
                                      <p:cBhvr>
                                        <p:cTn id="130" dur="1" fill="hold">
                                          <p:stCondLst>
                                            <p:cond delay="0"/>
                                          </p:stCondLst>
                                        </p:cTn>
                                        <p:tgtEl>
                                          <p:spTgt spid="78852"/>
                                        </p:tgtEl>
                                        <p:attrNameLst>
                                          <p:attrName>style.visibility</p:attrName>
                                        </p:attrNameLst>
                                      </p:cBhvr>
                                      <p:to>
                                        <p:strVal val="visible"/>
                                      </p:to>
                                    </p:set>
                                    <p:animEffect transition="in" filter="fade">
                                      <p:cBhvr>
                                        <p:cTn id="131" dur="800" decel="100000"/>
                                        <p:tgtEl>
                                          <p:spTgt spid="78852"/>
                                        </p:tgtEl>
                                      </p:cBhvr>
                                    </p:animEffect>
                                    <p:anim calcmode="lin" valueType="num">
                                      <p:cBhvr>
                                        <p:cTn id="132" dur="800" decel="100000" fill="hold"/>
                                        <p:tgtEl>
                                          <p:spTgt spid="78852"/>
                                        </p:tgtEl>
                                        <p:attrNameLst>
                                          <p:attrName>style.rotation</p:attrName>
                                        </p:attrNameLst>
                                      </p:cBhvr>
                                      <p:tavLst>
                                        <p:tav tm="0">
                                          <p:val>
                                            <p:fltVal val="-90"/>
                                          </p:val>
                                        </p:tav>
                                        <p:tav tm="100000">
                                          <p:val>
                                            <p:fltVal val="0"/>
                                          </p:val>
                                        </p:tav>
                                      </p:tavLst>
                                    </p:anim>
                                    <p:anim calcmode="lin" valueType="num">
                                      <p:cBhvr>
                                        <p:cTn id="133" dur="800" decel="100000" fill="hold"/>
                                        <p:tgtEl>
                                          <p:spTgt spid="78852"/>
                                        </p:tgtEl>
                                        <p:attrNameLst>
                                          <p:attrName>ppt_x</p:attrName>
                                        </p:attrNameLst>
                                      </p:cBhvr>
                                      <p:tavLst>
                                        <p:tav tm="0">
                                          <p:val>
                                            <p:strVal val="#ppt_x+0.4"/>
                                          </p:val>
                                        </p:tav>
                                        <p:tav tm="100000">
                                          <p:val>
                                            <p:strVal val="#ppt_x-0.05"/>
                                          </p:val>
                                        </p:tav>
                                      </p:tavLst>
                                    </p:anim>
                                    <p:anim calcmode="lin" valueType="num">
                                      <p:cBhvr>
                                        <p:cTn id="134" dur="800" decel="100000" fill="hold"/>
                                        <p:tgtEl>
                                          <p:spTgt spid="78852"/>
                                        </p:tgtEl>
                                        <p:attrNameLst>
                                          <p:attrName>ppt_y</p:attrName>
                                        </p:attrNameLst>
                                      </p:cBhvr>
                                      <p:tavLst>
                                        <p:tav tm="0">
                                          <p:val>
                                            <p:strVal val="#ppt_y-0.4"/>
                                          </p:val>
                                        </p:tav>
                                        <p:tav tm="100000">
                                          <p:val>
                                            <p:strVal val="#ppt_y+0.1"/>
                                          </p:val>
                                        </p:tav>
                                      </p:tavLst>
                                    </p:anim>
                                    <p:anim calcmode="lin" valueType="num">
                                      <p:cBhvr>
                                        <p:cTn id="135" dur="200" accel="100000" fill="hold">
                                          <p:stCondLst>
                                            <p:cond delay="800"/>
                                          </p:stCondLst>
                                        </p:cTn>
                                        <p:tgtEl>
                                          <p:spTgt spid="78852"/>
                                        </p:tgtEl>
                                        <p:attrNameLst>
                                          <p:attrName>ppt_x</p:attrName>
                                        </p:attrNameLst>
                                      </p:cBhvr>
                                      <p:tavLst>
                                        <p:tav tm="0">
                                          <p:val>
                                            <p:strVal val="#ppt_x-0.05"/>
                                          </p:val>
                                        </p:tav>
                                        <p:tav tm="100000">
                                          <p:val>
                                            <p:strVal val="#ppt_x"/>
                                          </p:val>
                                        </p:tav>
                                      </p:tavLst>
                                    </p:anim>
                                    <p:anim calcmode="lin" valueType="num">
                                      <p:cBhvr>
                                        <p:cTn id="136" dur="200" accel="100000" fill="hold">
                                          <p:stCondLst>
                                            <p:cond delay="800"/>
                                          </p:stCondLst>
                                        </p:cTn>
                                        <p:tgtEl>
                                          <p:spTgt spid="7885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1" grpId="1" animBg="1"/>
      <p:bldP spid="10" grpId="0" animBg="1"/>
      <p:bldP spid="10" grpId="1" animBg="1"/>
      <p:bldP spid="8" grpId="0" animBg="1"/>
      <p:bldP spid="8" grpId="1" animBg="1"/>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250628" y="2411759"/>
            <a:ext cx="3644463"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flipV="1">
            <a:off x="1571604" y="4215618"/>
            <a:ext cx="6072230" cy="18372"/>
          </a:xfrm>
          <a:prstGeom prst="line">
            <a:avLst/>
          </a:prstGeom>
        </p:spPr>
        <p:style>
          <a:lnRef idx="2">
            <a:schemeClr val="dk1"/>
          </a:lnRef>
          <a:fillRef idx="0">
            <a:schemeClr val="dk1"/>
          </a:fillRef>
          <a:effectRef idx="1">
            <a:schemeClr val="dk1"/>
          </a:effectRef>
          <a:fontRef idx="minor">
            <a:schemeClr val="tx1"/>
          </a:fontRef>
        </p:style>
      </p:cxnSp>
      <p:graphicFrame>
        <p:nvGraphicFramePr>
          <p:cNvPr id="4" name="Object 4"/>
          <p:cNvGraphicFramePr>
            <a:graphicFrameLocks noChangeAspect="1"/>
          </p:cNvGraphicFramePr>
          <p:nvPr/>
        </p:nvGraphicFramePr>
        <p:xfrm>
          <a:off x="1000100" y="2215354"/>
          <a:ext cx="428628" cy="467738"/>
        </p:xfrm>
        <a:graphic>
          <a:graphicData uri="http://schemas.openxmlformats.org/presentationml/2006/ole">
            <mc:AlternateContent xmlns:mc="http://schemas.openxmlformats.org/markup-compatibility/2006">
              <mc:Choice xmlns:v="urn:schemas-microsoft-com:vml" Requires="v">
                <p:oleObj spid="_x0000_s26626" name="Equation" r:id="rId3" imgW="152280" imgH="164880" progId="Equation.DSMT4">
                  <p:embed/>
                </p:oleObj>
              </mc:Choice>
              <mc:Fallback>
                <p:oleObj name="Equation" r:id="rId3" imgW="152280" imgH="164880" progId="Equation.DSMT4">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215354"/>
                        <a:ext cx="428628" cy="46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1000100" y="535933"/>
          <a:ext cx="504828" cy="427568"/>
        </p:xfrm>
        <a:graphic>
          <a:graphicData uri="http://schemas.openxmlformats.org/presentationml/2006/ole">
            <mc:AlternateContent xmlns:mc="http://schemas.openxmlformats.org/markup-compatibility/2006">
              <mc:Choice xmlns:v="urn:schemas-microsoft-com:vml" Requires="v">
                <p:oleObj spid="_x0000_s26627" name="Equation" r:id="rId5" imgW="152280" imgH="139680" progId="Equation.DSMT4">
                  <p:embed/>
                </p:oleObj>
              </mc:Choice>
              <mc:Fallback>
                <p:oleObj name="Equation" r:id="rId5" imgW="152280" imgH="139680" progId="Equation.DSMT4">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535933"/>
                        <a:ext cx="504828" cy="42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1357290" y="4287585"/>
          <a:ext cx="403434" cy="388266"/>
        </p:xfrm>
        <a:graphic>
          <a:graphicData uri="http://schemas.openxmlformats.org/presentationml/2006/ole">
            <mc:AlternateContent xmlns:mc="http://schemas.openxmlformats.org/markup-compatibility/2006">
              <mc:Choice xmlns:v="urn:schemas-microsoft-com:vml" Requires="v">
                <p:oleObj spid="_x0000_s26628" name="Equation" r:id="rId7" imgW="126720" imgH="177480" progId="Equation.DSMT4">
                  <p:embed/>
                </p:oleObj>
              </mc:Choice>
              <mc:Fallback>
                <p:oleObj name="Equation" r:id="rId7" imgW="126720" imgH="177480" progId="Equation.DSMT4">
                  <p:embed/>
                  <p:pic>
                    <p:nvPicPr>
                      <p:cNvPr id="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4287585"/>
                        <a:ext cx="403434" cy="3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连接符 7"/>
          <p:cNvCxnSpPr/>
          <p:nvPr/>
        </p:nvCxnSpPr>
        <p:spPr>
          <a:xfrm rot="5400000" flipH="1" flipV="1">
            <a:off x="6089578" y="2665382"/>
            <a:ext cx="3108512" cy="0"/>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1571604" y="2358164"/>
            <a:ext cx="6072230" cy="66"/>
          </a:xfrm>
          <a:prstGeom prst="line">
            <a:avLst/>
          </a:prstGeom>
          <a:ln w="9525"/>
        </p:spPr>
        <p:style>
          <a:lnRef idx="2">
            <a:schemeClr val="dk1"/>
          </a:lnRef>
          <a:fillRef idx="0">
            <a:schemeClr val="dk1"/>
          </a:fillRef>
          <a:effectRef idx="1">
            <a:schemeClr val="dk1"/>
          </a:effectRef>
          <a:fontRef idx="minor">
            <a:schemeClr val="tx1"/>
          </a:fontRef>
        </p:style>
      </p:cxnSp>
      <p:sp>
        <p:nvSpPr>
          <p:cNvPr id="13" name="任意多边形 12"/>
          <p:cNvSpPr/>
          <p:nvPr/>
        </p:nvSpPr>
        <p:spPr>
          <a:xfrm>
            <a:off x="2214546" y="1000908"/>
            <a:ext cx="5254404" cy="2981367"/>
          </a:xfrm>
          <a:custGeom>
            <a:avLst/>
            <a:gdLst>
              <a:gd name="connsiteX0" fmla="*/ 95534 w 5534167"/>
              <a:gd name="connsiteY0" fmla="*/ 120555 h 4028365"/>
              <a:gd name="connsiteX1" fmla="*/ 1119116 w 5534167"/>
              <a:gd name="connsiteY1" fmla="*/ 1621809 h 4028365"/>
              <a:gd name="connsiteX2" fmla="*/ 3029803 w 5534167"/>
              <a:gd name="connsiteY2" fmla="*/ 3054824 h 4028365"/>
              <a:gd name="connsiteX3" fmla="*/ 5295331 w 5534167"/>
              <a:gd name="connsiteY3" fmla="*/ 3928281 h 4028365"/>
              <a:gd name="connsiteX4" fmla="*/ 4462818 w 5534167"/>
              <a:gd name="connsiteY4" fmla="*/ 3655325 h 4028365"/>
              <a:gd name="connsiteX5" fmla="*/ 3275463 w 5534167"/>
              <a:gd name="connsiteY5" fmla="*/ 3191302 h 4028365"/>
              <a:gd name="connsiteX6" fmla="*/ 2074460 w 5534167"/>
              <a:gd name="connsiteY6" fmla="*/ 2454323 h 4028365"/>
              <a:gd name="connsiteX7" fmla="*/ 1105469 w 5534167"/>
              <a:gd name="connsiteY7" fmla="*/ 1608161 h 4028365"/>
              <a:gd name="connsiteX8" fmla="*/ 545910 w 5534167"/>
              <a:gd name="connsiteY8" fmla="*/ 898478 h 4028365"/>
              <a:gd name="connsiteX9" fmla="*/ 95534 w 5534167"/>
              <a:gd name="connsiteY9" fmla="*/ 120555 h 402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4167" h="4028365">
                <a:moveTo>
                  <a:pt x="95534" y="120555"/>
                </a:moveTo>
                <a:cubicBezTo>
                  <a:pt x="191068" y="241110"/>
                  <a:pt x="630071" y="1132764"/>
                  <a:pt x="1119116" y="1621809"/>
                </a:cubicBezTo>
                <a:cubicBezTo>
                  <a:pt x="1608161" y="2110854"/>
                  <a:pt x="2333767" y="2670412"/>
                  <a:pt x="3029803" y="3054824"/>
                </a:cubicBezTo>
                <a:cubicBezTo>
                  <a:pt x="3725839" y="3439236"/>
                  <a:pt x="5056495" y="3828198"/>
                  <a:pt x="5295331" y="3928281"/>
                </a:cubicBezTo>
                <a:cubicBezTo>
                  <a:pt x="5534167" y="4028365"/>
                  <a:pt x="4799463" y="3778155"/>
                  <a:pt x="4462818" y="3655325"/>
                </a:cubicBezTo>
                <a:cubicBezTo>
                  <a:pt x="4126173" y="3532495"/>
                  <a:pt x="3673523" y="3391469"/>
                  <a:pt x="3275463" y="3191302"/>
                </a:cubicBezTo>
                <a:cubicBezTo>
                  <a:pt x="2877403" y="2991135"/>
                  <a:pt x="2436126" y="2718180"/>
                  <a:pt x="2074460" y="2454323"/>
                </a:cubicBezTo>
                <a:cubicBezTo>
                  <a:pt x="1712794" y="2190466"/>
                  <a:pt x="1360227" y="1867468"/>
                  <a:pt x="1105469" y="1608161"/>
                </a:cubicBezTo>
                <a:cubicBezTo>
                  <a:pt x="850711" y="1348854"/>
                  <a:pt x="714233" y="1144138"/>
                  <a:pt x="545910" y="898478"/>
                </a:cubicBezTo>
                <a:cubicBezTo>
                  <a:pt x="377588" y="652818"/>
                  <a:pt x="0" y="0"/>
                  <a:pt x="95534" y="120555"/>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任意多边形 13"/>
          <p:cNvSpPr/>
          <p:nvPr/>
        </p:nvSpPr>
        <p:spPr>
          <a:xfrm>
            <a:off x="4000495" y="561394"/>
            <a:ext cx="3643339" cy="3054917"/>
          </a:xfrm>
          <a:custGeom>
            <a:avLst/>
            <a:gdLst>
              <a:gd name="connsiteX0" fmla="*/ 95534 w 5534167"/>
              <a:gd name="connsiteY0" fmla="*/ 120555 h 4028365"/>
              <a:gd name="connsiteX1" fmla="*/ 1119116 w 5534167"/>
              <a:gd name="connsiteY1" fmla="*/ 1621809 h 4028365"/>
              <a:gd name="connsiteX2" fmla="*/ 3029803 w 5534167"/>
              <a:gd name="connsiteY2" fmla="*/ 3054824 h 4028365"/>
              <a:gd name="connsiteX3" fmla="*/ 5295331 w 5534167"/>
              <a:gd name="connsiteY3" fmla="*/ 3928281 h 4028365"/>
              <a:gd name="connsiteX4" fmla="*/ 4462818 w 5534167"/>
              <a:gd name="connsiteY4" fmla="*/ 3655325 h 4028365"/>
              <a:gd name="connsiteX5" fmla="*/ 3275463 w 5534167"/>
              <a:gd name="connsiteY5" fmla="*/ 3191302 h 4028365"/>
              <a:gd name="connsiteX6" fmla="*/ 2074460 w 5534167"/>
              <a:gd name="connsiteY6" fmla="*/ 2454323 h 4028365"/>
              <a:gd name="connsiteX7" fmla="*/ 1105469 w 5534167"/>
              <a:gd name="connsiteY7" fmla="*/ 1608161 h 4028365"/>
              <a:gd name="connsiteX8" fmla="*/ 545910 w 5534167"/>
              <a:gd name="connsiteY8" fmla="*/ 898478 h 4028365"/>
              <a:gd name="connsiteX9" fmla="*/ 95534 w 5534167"/>
              <a:gd name="connsiteY9" fmla="*/ 120555 h 402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4167" h="4028365">
                <a:moveTo>
                  <a:pt x="95534" y="120555"/>
                </a:moveTo>
                <a:cubicBezTo>
                  <a:pt x="191068" y="241110"/>
                  <a:pt x="630071" y="1132764"/>
                  <a:pt x="1119116" y="1621809"/>
                </a:cubicBezTo>
                <a:cubicBezTo>
                  <a:pt x="1608161" y="2110854"/>
                  <a:pt x="2333767" y="2670412"/>
                  <a:pt x="3029803" y="3054824"/>
                </a:cubicBezTo>
                <a:cubicBezTo>
                  <a:pt x="3725839" y="3439236"/>
                  <a:pt x="5056495" y="3828198"/>
                  <a:pt x="5295331" y="3928281"/>
                </a:cubicBezTo>
                <a:cubicBezTo>
                  <a:pt x="5534167" y="4028365"/>
                  <a:pt x="4799463" y="3778155"/>
                  <a:pt x="4462818" y="3655325"/>
                </a:cubicBezTo>
                <a:cubicBezTo>
                  <a:pt x="4126173" y="3532495"/>
                  <a:pt x="3673523" y="3391469"/>
                  <a:pt x="3275463" y="3191302"/>
                </a:cubicBezTo>
                <a:cubicBezTo>
                  <a:pt x="2877403" y="2991135"/>
                  <a:pt x="2436126" y="2718180"/>
                  <a:pt x="2074460" y="2454323"/>
                </a:cubicBezTo>
                <a:cubicBezTo>
                  <a:pt x="1712794" y="2190466"/>
                  <a:pt x="1360227" y="1867468"/>
                  <a:pt x="1105469" y="1608161"/>
                </a:cubicBezTo>
                <a:cubicBezTo>
                  <a:pt x="850711" y="1348854"/>
                  <a:pt x="714233" y="1144138"/>
                  <a:pt x="545910" y="898478"/>
                </a:cubicBezTo>
                <a:cubicBezTo>
                  <a:pt x="377588" y="652818"/>
                  <a:pt x="0" y="0"/>
                  <a:pt x="95534" y="120555"/>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p:nvPr/>
        </p:nvCxnSpPr>
        <p:spPr>
          <a:xfrm rot="5400000">
            <a:off x="2562550" y="3296110"/>
            <a:ext cx="1875760" cy="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4398166" y="3296110"/>
            <a:ext cx="1875760" cy="0"/>
          </a:xfrm>
          <a:prstGeom prst="line">
            <a:avLst/>
          </a:prstGeom>
          <a:ln w="9525">
            <a:prstDash val="dash"/>
          </a:ln>
        </p:spPr>
        <p:style>
          <a:lnRef idx="2">
            <a:schemeClr val="dk1"/>
          </a:lnRef>
          <a:fillRef idx="0">
            <a:schemeClr val="dk1"/>
          </a:fillRef>
          <a:effectRef idx="1">
            <a:schemeClr val="dk1"/>
          </a:effectRef>
          <a:fontRef idx="minor">
            <a:schemeClr val="tx1"/>
          </a:fontRef>
        </p:style>
      </p:cxnSp>
      <p:graphicFrame>
        <p:nvGraphicFramePr>
          <p:cNvPr id="3077" name="Object 5"/>
          <p:cNvGraphicFramePr>
            <a:graphicFrameLocks noChangeAspect="1"/>
          </p:cNvGraphicFramePr>
          <p:nvPr/>
        </p:nvGraphicFramePr>
        <p:xfrm>
          <a:off x="3303621" y="4352921"/>
          <a:ext cx="411123" cy="434201"/>
        </p:xfrm>
        <a:graphic>
          <a:graphicData uri="http://schemas.openxmlformats.org/presentationml/2006/ole">
            <mc:AlternateContent xmlns:mc="http://schemas.openxmlformats.org/markup-compatibility/2006">
              <mc:Choice xmlns:v="urn:schemas-microsoft-com:vml" Requires="v">
                <p:oleObj spid="_x0000_s26629" name="Equation" r:id="rId9" imgW="177480" imgH="190440" progId="Equation.DSMT4">
                  <p:embed/>
                </p:oleObj>
              </mc:Choice>
              <mc:Fallback>
                <p:oleObj name="Equation" r:id="rId9" imgW="177480" imgH="190440" progId="Equation.DSMT4">
                  <p:embed/>
                  <p:pic>
                    <p:nvPicPr>
                      <p:cNvPr id="307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3621" y="4352921"/>
                        <a:ext cx="411123" cy="43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5143504" y="4375269"/>
          <a:ext cx="285752" cy="379195"/>
        </p:xfrm>
        <a:graphic>
          <a:graphicData uri="http://schemas.openxmlformats.org/presentationml/2006/ole">
            <mc:AlternateContent xmlns:mc="http://schemas.openxmlformats.org/markup-compatibility/2006">
              <mc:Choice xmlns:v="urn:schemas-microsoft-com:vml" Requires="v">
                <p:oleObj spid="_x0000_s26630" name="Equation" r:id="rId11" imgW="139680" imgH="152280" progId="Equation.DSMT4">
                  <p:embed/>
                </p:oleObj>
              </mc:Choice>
              <mc:Fallback>
                <p:oleObj name="Equation" r:id="rId11" imgW="139680" imgH="152280" progId="Equation.DSMT4">
                  <p:embed/>
                  <p:pic>
                    <p:nvPicPr>
                      <p:cNvPr id="307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4" y="4375269"/>
                        <a:ext cx="285752" cy="37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7"/>
          <p:cNvGraphicFramePr>
            <a:graphicFrameLocks noChangeAspect="1"/>
          </p:cNvGraphicFramePr>
          <p:nvPr/>
        </p:nvGraphicFramePr>
        <p:xfrm>
          <a:off x="7572396" y="4339199"/>
          <a:ext cx="285752" cy="305047"/>
        </p:xfrm>
        <a:graphic>
          <a:graphicData uri="http://schemas.openxmlformats.org/presentationml/2006/ole">
            <mc:AlternateContent xmlns:mc="http://schemas.openxmlformats.org/markup-compatibility/2006">
              <mc:Choice xmlns:v="urn:schemas-microsoft-com:vml" Requires="v">
                <p:oleObj spid="_x0000_s26631" name="Equation" r:id="rId13" imgW="88560" imgH="164880" progId="Equation.DSMT4">
                  <p:embed/>
                </p:oleObj>
              </mc:Choice>
              <mc:Fallback>
                <p:oleObj name="Equation" r:id="rId13" imgW="88560" imgH="164880" progId="Equation.DSMT4">
                  <p:embed/>
                  <p:pic>
                    <p:nvPicPr>
                      <p:cNvPr id="307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72396" y="4339199"/>
                        <a:ext cx="285752" cy="305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8"/>
          <p:cNvGraphicFramePr>
            <a:graphicFrameLocks noChangeAspect="1"/>
          </p:cNvGraphicFramePr>
          <p:nvPr/>
        </p:nvGraphicFramePr>
        <p:xfrm>
          <a:off x="2603500" y="1155700"/>
          <a:ext cx="1006475" cy="344488"/>
        </p:xfrm>
        <a:graphic>
          <a:graphicData uri="http://schemas.openxmlformats.org/presentationml/2006/ole">
            <mc:AlternateContent xmlns:mc="http://schemas.openxmlformats.org/markup-compatibility/2006">
              <mc:Choice xmlns:v="urn:schemas-microsoft-com:vml" Requires="v">
                <p:oleObj spid="_x0000_s26632" name="Equation" r:id="rId15" imgW="431640" imgH="203040" progId="Equation.DSMT4">
                  <p:embed/>
                </p:oleObj>
              </mc:Choice>
              <mc:Fallback>
                <p:oleObj name="Equation" r:id="rId15" imgW="431640" imgH="203040" progId="Equation.DSMT4">
                  <p:embed/>
                  <p:pic>
                    <p:nvPicPr>
                      <p:cNvPr id="308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0" y="1155700"/>
                        <a:ext cx="10064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9"/>
          <p:cNvGraphicFramePr>
            <a:graphicFrameLocks noChangeAspect="1"/>
          </p:cNvGraphicFramePr>
          <p:nvPr/>
        </p:nvGraphicFramePr>
        <p:xfrm>
          <a:off x="4286256" y="727687"/>
          <a:ext cx="1214438" cy="344196"/>
        </p:xfrm>
        <a:graphic>
          <a:graphicData uri="http://schemas.openxmlformats.org/presentationml/2006/ole">
            <mc:AlternateContent xmlns:mc="http://schemas.openxmlformats.org/markup-compatibility/2006">
              <mc:Choice xmlns:v="urn:schemas-microsoft-com:vml" Requires="v">
                <p:oleObj spid="_x0000_s26633" name="Equation" r:id="rId17" imgW="520560" imgH="203040" progId="Equation.DSMT4">
                  <p:embed/>
                </p:oleObj>
              </mc:Choice>
              <mc:Fallback>
                <p:oleObj name="Equation" r:id="rId17" imgW="520560" imgH="203040" progId="Equation.DSMT4">
                  <p:embed/>
                  <p:pic>
                    <p:nvPicPr>
                      <p:cNvPr id="3081"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256" y="727687"/>
                        <a:ext cx="1214438" cy="34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Box 28"/>
          <p:cNvSpPr txBox="1"/>
          <p:nvPr/>
        </p:nvSpPr>
        <p:spPr>
          <a:xfrm>
            <a:off x="1785918" y="4385666"/>
            <a:ext cx="1357322" cy="369332"/>
          </a:xfrm>
          <a:prstGeom prst="rect">
            <a:avLst/>
          </a:prstGeom>
          <a:noFill/>
        </p:spPr>
        <p:txBody>
          <a:bodyPr wrap="square" rtlCol="0">
            <a:spAutoFit/>
          </a:bodyPr>
          <a:lstStyle/>
          <a:p>
            <a:r>
              <a:rPr lang="en-US" altLang="zh-CN" dirty="0" err="1">
                <a:solidFill>
                  <a:srgbClr val="C00000"/>
                </a:solidFill>
              </a:rPr>
              <a:t>exportables</a:t>
            </a:r>
            <a:endParaRPr lang="zh-CN" altLang="en-US" dirty="0">
              <a:solidFill>
                <a:srgbClr val="C00000"/>
              </a:solidFill>
            </a:endParaRPr>
          </a:p>
        </p:txBody>
      </p:sp>
      <p:sp>
        <p:nvSpPr>
          <p:cNvPr id="30" name="TextBox 29"/>
          <p:cNvSpPr txBox="1"/>
          <p:nvPr/>
        </p:nvSpPr>
        <p:spPr>
          <a:xfrm>
            <a:off x="3830564" y="4394775"/>
            <a:ext cx="1170064" cy="369332"/>
          </a:xfrm>
          <a:prstGeom prst="rect">
            <a:avLst/>
          </a:prstGeom>
          <a:noFill/>
        </p:spPr>
        <p:txBody>
          <a:bodyPr wrap="none" rtlCol="0">
            <a:spAutoFit/>
          </a:bodyPr>
          <a:lstStyle/>
          <a:p>
            <a:r>
              <a:rPr lang="en-US" altLang="zh-CN" dirty="0" err="1">
                <a:solidFill>
                  <a:srgbClr val="FFC000"/>
                </a:solidFill>
              </a:rPr>
              <a:t>nontraded</a:t>
            </a:r>
            <a:endParaRPr lang="zh-CN" altLang="en-US" dirty="0">
              <a:solidFill>
                <a:srgbClr val="FFC000"/>
              </a:solidFill>
            </a:endParaRPr>
          </a:p>
        </p:txBody>
      </p:sp>
      <p:sp>
        <p:nvSpPr>
          <p:cNvPr id="31" name="TextBox 30"/>
          <p:cNvSpPr txBox="1"/>
          <p:nvPr/>
        </p:nvSpPr>
        <p:spPr>
          <a:xfrm>
            <a:off x="5833409" y="4384536"/>
            <a:ext cx="1310359" cy="369332"/>
          </a:xfrm>
          <a:prstGeom prst="rect">
            <a:avLst/>
          </a:prstGeom>
          <a:noFill/>
        </p:spPr>
        <p:txBody>
          <a:bodyPr wrap="none" rtlCol="0">
            <a:spAutoFit/>
          </a:bodyPr>
          <a:lstStyle/>
          <a:p>
            <a:r>
              <a:rPr lang="en-US" altLang="zh-CN" dirty="0" err="1">
                <a:solidFill>
                  <a:schemeClr val="accent1">
                    <a:lumMod val="75000"/>
                  </a:schemeClr>
                </a:solidFill>
              </a:rPr>
              <a:t>importables</a:t>
            </a:r>
            <a:endParaRPr lang="zh-CN" altLang="en-US" dirty="0">
              <a:solidFill>
                <a:schemeClr val="accent1">
                  <a:lumMod val="75000"/>
                </a:schemeClr>
              </a:solidFill>
            </a:endParaRPr>
          </a:p>
        </p:txBody>
      </p:sp>
      <p:sp>
        <p:nvSpPr>
          <p:cNvPr id="21" name="TextBox 20"/>
          <p:cNvSpPr txBox="1"/>
          <p:nvPr/>
        </p:nvSpPr>
        <p:spPr>
          <a:xfrm>
            <a:off x="3929058" y="72214"/>
            <a:ext cx="1500198" cy="523220"/>
          </a:xfrm>
          <a:prstGeom prst="rect">
            <a:avLst/>
          </a:prstGeom>
          <a:noFill/>
        </p:spPr>
        <p:txBody>
          <a:bodyPr wrap="square" rtlCol="0">
            <a:spAutoFit/>
          </a:bodyPr>
          <a:lstStyle/>
          <a:p>
            <a:r>
              <a:rPr lang="zh-CN" altLang="en-US" sz="2800" dirty="0"/>
              <a:t>图六</a:t>
            </a:r>
          </a:p>
        </p:txBody>
      </p:sp>
      <p:sp>
        <p:nvSpPr>
          <p:cNvPr id="23" name="左大括号 22"/>
          <p:cNvSpPr/>
          <p:nvPr/>
        </p:nvSpPr>
        <p:spPr>
          <a:xfrm rot="16200000">
            <a:off x="2393141" y="3394082"/>
            <a:ext cx="285751" cy="19288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左大括号 26"/>
          <p:cNvSpPr/>
          <p:nvPr/>
        </p:nvSpPr>
        <p:spPr>
          <a:xfrm rot="16200000">
            <a:off x="4286249" y="3429800"/>
            <a:ext cx="285751" cy="18573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左大括号 27"/>
          <p:cNvSpPr/>
          <p:nvPr/>
        </p:nvSpPr>
        <p:spPr>
          <a:xfrm rot="16200000">
            <a:off x="6357952" y="3215488"/>
            <a:ext cx="285750" cy="22860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20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20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23"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714876" y="2715420"/>
            <a:ext cx="4286280" cy="15716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圆角矩形 13"/>
          <p:cNvSpPr/>
          <p:nvPr/>
        </p:nvSpPr>
        <p:spPr>
          <a:xfrm>
            <a:off x="142844" y="3358362"/>
            <a:ext cx="3143272" cy="14287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142844" y="2215354"/>
            <a:ext cx="3143272" cy="10001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圆角矩形 9"/>
          <p:cNvSpPr/>
          <p:nvPr/>
        </p:nvSpPr>
        <p:spPr>
          <a:xfrm>
            <a:off x="1857356" y="143652"/>
            <a:ext cx="4929222" cy="8572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内容占位符 2"/>
          <p:cNvSpPr>
            <a:spLocks noGrp="1"/>
          </p:cNvSpPr>
          <p:nvPr>
            <p:ph sz="quarter" idx="4294967295"/>
          </p:nvPr>
        </p:nvSpPr>
        <p:spPr>
          <a:xfrm>
            <a:off x="562004" y="1000908"/>
            <a:ext cx="8153400" cy="3373438"/>
          </a:xfrm>
        </p:spPr>
        <p:txBody>
          <a:bodyPr/>
          <a:lstStyle/>
          <a:p>
            <a:pPr>
              <a:buNone/>
            </a:pPr>
            <a:endParaRPr lang="en-US" altLang="zh-CN" sz="300" dirty="0"/>
          </a:p>
          <a:p>
            <a:r>
              <a:rPr lang="zh-CN" altLang="en-US" dirty="0"/>
              <a:t>其中   是本国消费在本国生产产品的比例，是国外消费在国外生产产品的比例。   </a:t>
            </a:r>
          </a:p>
        </p:txBody>
      </p:sp>
      <p:graphicFrame>
        <p:nvGraphicFramePr>
          <p:cNvPr id="80898" name="Object 2"/>
          <p:cNvGraphicFramePr>
            <a:graphicFrameLocks noChangeAspect="1"/>
          </p:cNvGraphicFramePr>
          <p:nvPr/>
        </p:nvGraphicFramePr>
        <p:xfrm>
          <a:off x="1706486" y="1235770"/>
          <a:ext cx="293746" cy="373858"/>
        </p:xfrm>
        <a:graphic>
          <a:graphicData uri="http://schemas.openxmlformats.org/presentationml/2006/ole">
            <mc:AlternateContent xmlns:mc="http://schemas.openxmlformats.org/markup-compatibility/2006">
              <mc:Choice xmlns:v="urn:schemas-microsoft-com:vml" Requires="v">
                <p:oleObj spid="_x0000_s27650" name="Equation" r:id="rId3" imgW="139680" imgH="177480" progId="Equation.DSMT4">
                  <p:embed/>
                </p:oleObj>
              </mc:Choice>
              <mc:Fallback>
                <p:oleObj name="Equation" r:id="rId3" imgW="139680" imgH="177480" progId="Equation.DSMT4">
                  <p:embed/>
                  <p:pic>
                    <p:nvPicPr>
                      <p:cNvPr id="808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486" y="1235770"/>
                        <a:ext cx="293746" cy="37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899" name="Object 3"/>
          <p:cNvGraphicFramePr>
            <a:graphicFrameLocks noChangeAspect="1"/>
          </p:cNvGraphicFramePr>
          <p:nvPr/>
        </p:nvGraphicFramePr>
        <p:xfrm>
          <a:off x="7697810" y="1164332"/>
          <a:ext cx="374652" cy="428174"/>
        </p:xfrm>
        <a:graphic>
          <a:graphicData uri="http://schemas.openxmlformats.org/presentationml/2006/ole">
            <mc:AlternateContent xmlns:mc="http://schemas.openxmlformats.org/markup-compatibility/2006">
              <mc:Choice xmlns:v="urn:schemas-microsoft-com:vml" Requires="v">
                <p:oleObj spid="_x0000_s27651" name="Equation" r:id="rId5" imgW="177480" imgH="203040" progId="Equation.DSMT4">
                  <p:embed/>
                </p:oleObj>
              </mc:Choice>
              <mc:Fallback>
                <p:oleObj name="Equation" r:id="rId5" imgW="177480" imgH="203040" progId="Equation.DSMT4">
                  <p:embed/>
                  <p:pic>
                    <p:nvPicPr>
                      <p:cNvPr id="808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810" y="1164332"/>
                        <a:ext cx="374652" cy="42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2" name="Object 6"/>
          <p:cNvGraphicFramePr>
            <a:graphicFrameLocks noChangeAspect="1"/>
          </p:cNvGraphicFramePr>
          <p:nvPr/>
        </p:nvGraphicFramePr>
        <p:xfrm>
          <a:off x="2071698" y="286528"/>
          <a:ext cx="4429128" cy="535876"/>
        </p:xfrm>
        <a:graphic>
          <a:graphicData uri="http://schemas.openxmlformats.org/presentationml/2006/ole">
            <mc:AlternateContent xmlns:mc="http://schemas.openxmlformats.org/markup-compatibility/2006">
              <mc:Choice xmlns:v="urn:schemas-microsoft-com:vml" Requires="v">
                <p:oleObj spid="_x0000_s27652" name="Equation" r:id="rId7" imgW="1892160" imgH="228600" progId="Equation.DSMT4">
                  <p:embed/>
                </p:oleObj>
              </mc:Choice>
              <mc:Fallback>
                <p:oleObj name="Equation" r:id="rId7" imgW="1892160" imgH="228600" progId="Equation.DSMT4">
                  <p:embed/>
                  <p:pic>
                    <p:nvPicPr>
                      <p:cNvPr id="8090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98" y="286528"/>
                        <a:ext cx="4429128" cy="53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142844" y="2286792"/>
          <a:ext cx="3071834" cy="831514"/>
        </p:xfrm>
        <a:graphic>
          <a:graphicData uri="http://schemas.openxmlformats.org/presentationml/2006/ole">
            <mc:AlternateContent xmlns:mc="http://schemas.openxmlformats.org/markup-compatibility/2006">
              <mc:Choice xmlns:v="urn:schemas-microsoft-com:vml" Requires="v">
                <p:oleObj spid="_x0000_s27653" name="Equation" r:id="rId9" imgW="1434960" imgH="419040" progId="Equation.DSMT4">
                  <p:embed/>
                </p:oleObj>
              </mc:Choice>
              <mc:Fallback>
                <p:oleObj name="Equation" r:id="rId9" imgW="1434960" imgH="419040" progId="Equation.DSMT4">
                  <p:embed/>
                  <p:pic>
                    <p:nvPicPr>
                      <p:cNvPr id="8090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44" y="2286792"/>
                        <a:ext cx="3071834" cy="83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5" name="Object 9"/>
          <p:cNvGraphicFramePr>
            <a:graphicFrameLocks noChangeAspect="1"/>
          </p:cNvGraphicFramePr>
          <p:nvPr/>
        </p:nvGraphicFramePr>
        <p:xfrm>
          <a:off x="142844" y="3502025"/>
          <a:ext cx="2944813" cy="1214438"/>
        </p:xfrm>
        <a:graphic>
          <a:graphicData uri="http://schemas.openxmlformats.org/presentationml/2006/ole">
            <mc:AlternateContent xmlns:mc="http://schemas.openxmlformats.org/markup-compatibility/2006">
              <mc:Choice xmlns:v="urn:schemas-microsoft-com:vml" Requires="v">
                <p:oleObj spid="_x0000_s27654" name="Equation" r:id="rId11" imgW="1739880" imgH="660240" progId="Equation.DSMT4">
                  <p:embed/>
                </p:oleObj>
              </mc:Choice>
              <mc:Fallback>
                <p:oleObj name="Equation" r:id="rId11" imgW="1739880" imgH="660240" progId="Equation.DSMT4">
                  <p:embed/>
                  <p:pic>
                    <p:nvPicPr>
                      <p:cNvPr id="8090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44" y="3502025"/>
                        <a:ext cx="294481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虚尾箭头 11"/>
          <p:cNvSpPr/>
          <p:nvPr/>
        </p:nvSpPr>
        <p:spPr>
          <a:xfrm>
            <a:off x="3500430" y="3072610"/>
            <a:ext cx="1143008" cy="857256"/>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80906" name="Object 10"/>
          <p:cNvGraphicFramePr>
            <a:graphicFrameLocks noChangeAspect="1"/>
          </p:cNvGraphicFramePr>
          <p:nvPr/>
        </p:nvGraphicFramePr>
        <p:xfrm>
          <a:off x="4857752" y="2858296"/>
          <a:ext cx="4078296" cy="1200360"/>
        </p:xfrm>
        <a:graphic>
          <a:graphicData uri="http://schemas.openxmlformats.org/presentationml/2006/ole">
            <mc:AlternateContent xmlns:mc="http://schemas.openxmlformats.org/markup-compatibility/2006">
              <mc:Choice xmlns:v="urn:schemas-microsoft-com:vml" Requires="v">
                <p:oleObj spid="_x0000_s27655" name="Equation" r:id="rId13" imgW="2476440" imgH="685800" progId="Equation.DSMT4">
                  <p:embed/>
                </p:oleObj>
              </mc:Choice>
              <mc:Fallback>
                <p:oleObj name="Equation" r:id="rId13" imgW="2476440" imgH="685800" progId="Equation.DSMT4">
                  <p:embed/>
                  <p:pic>
                    <p:nvPicPr>
                      <p:cNvPr id="8090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7752" y="2858296"/>
                        <a:ext cx="4078296" cy="120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animEffect transition="in" filter="fade">
                                      <p:cBhvr>
                                        <p:cTn id="7" dur="800" decel="100000"/>
                                        <p:tgtEl>
                                          <p:spTgt spid="80902"/>
                                        </p:tgtEl>
                                      </p:cBhvr>
                                    </p:animEffect>
                                    <p:anim calcmode="lin" valueType="num">
                                      <p:cBhvr>
                                        <p:cTn id="8" dur="800" decel="100000" fill="hold"/>
                                        <p:tgtEl>
                                          <p:spTgt spid="80902"/>
                                        </p:tgtEl>
                                        <p:attrNameLst>
                                          <p:attrName>style.rotation</p:attrName>
                                        </p:attrNameLst>
                                      </p:cBhvr>
                                      <p:tavLst>
                                        <p:tav tm="0">
                                          <p:val>
                                            <p:fltVal val="-90"/>
                                          </p:val>
                                        </p:tav>
                                        <p:tav tm="100000">
                                          <p:val>
                                            <p:fltVal val="0"/>
                                          </p:val>
                                        </p:tav>
                                      </p:tavLst>
                                    </p:anim>
                                    <p:anim calcmode="lin" valueType="num">
                                      <p:cBhvr>
                                        <p:cTn id="9" dur="800" decel="100000" fill="hold"/>
                                        <p:tgtEl>
                                          <p:spTgt spid="80902"/>
                                        </p:tgtEl>
                                        <p:attrNameLst>
                                          <p:attrName>ppt_x</p:attrName>
                                        </p:attrNameLst>
                                      </p:cBhvr>
                                      <p:tavLst>
                                        <p:tav tm="0">
                                          <p:val>
                                            <p:strVal val="#ppt_x+0.4"/>
                                          </p:val>
                                        </p:tav>
                                        <p:tav tm="100000">
                                          <p:val>
                                            <p:strVal val="#ppt_x-0.05"/>
                                          </p:val>
                                        </p:tav>
                                      </p:tavLst>
                                    </p:anim>
                                    <p:anim calcmode="lin" valueType="num">
                                      <p:cBhvr>
                                        <p:cTn id="10" dur="800" decel="100000" fill="hold"/>
                                        <p:tgtEl>
                                          <p:spTgt spid="8090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8090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80902"/>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800" decel="100000"/>
                                        <p:tgtEl>
                                          <p:spTgt spid="10"/>
                                        </p:tgtEl>
                                      </p:cBhvr>
                                    </p:animEffect>
                                    <p:anim calcmode="lin" valueType="num">
                                      <p:cBhvr>
                                        <p:cTn id="16" dur="800" decel="100000" fill="hold"/>
                                        <p:tgtEl>
                                          <p:spTgt spid="10"/>
                                        </p:tgtEl>
                                        <p:attrNameLst>
                                          <p:attrName>style.rotation</p:attrName>
                                        </p:attrNameLst>
                                      </p:cBhvr>
                                      <p:tavLst>
                                        <p:tav tm="0">
                                          <p:val>
                                            <p:fltVal val="-90"/>
                                          </p:val>
                                        </p:tav>
                                        <p:tav tm="100000">
                                          <p:val>
                                            <p:fltVal val="0"/>
                                          </p:val>
                                        </p:tav>
                                      </p:tavLst>
                                    </p:anim>
                                    <p:anim calcmode="lin" valueType="num">
                                      <p:cBhvr>
                                        <p:cTn id="17" dur="800" decel="100000" fill="hold"/>
                                        <p:tgtEl>
                                          <p:spTgt spid="10"/>
                                        </p:tgtEl>
                                        <p:attrNameLst>
                                          <p:attrName>ppt_x</p:attrName>
                                        </p:attrNameLst>
                                      </p:cBhvr>
                                      <p:tavLst>
                                        <p:tav tm="0">
                                          <p:val>
                                            <p:strVal val="#ppt_x+0.4"/>
                                          </p:val>
                                        </p:tav>
                                        <p:tav tm="100000">
                                          <p:val>
                                            <p:strVal val="#ppt_x-0.05"/>
                                          </p:val>
                                        </p:tav>
                                      </p:tavLst>
                                    </p:anim>
                                    <p:anim calcmode="lin" valueType="num">
                                      <p:cBhvr>
                                        <p:cTn id="18" dur="800" decel="100000" fill="hold"/>
                                        <p:tgtEl>
                                          <p:spTgt spid="10"/>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800" decel="100000"/>
                                        <p:tgtEl>
                                          <p:spTgt spid="13"/>
                                        </p:tgtEl>
                                      </p:cBhvr>
                                    </p:animEffect>
                                    <p:anim calcmode="lin" valueType="num">
                                      <p:cBhvr>
                                        <p:cTn id="26" dur="800" decel="100000" fill="hold"/>
                                        <p:tgtEl>
                                          <p:spTgt spid="13"/>
                                        </p:tgtEl>
                                        <p:attrNameLst>
                                          <p:attrName>style.rotation</p:attrName>
                                        </p:attrNameLst>
                                      </p:cBhvr>
                                      <p:tavLst>
                                        <p:tav tm="0">
                                          <p:val>
                                            <p:fltVal val="-90"/>
                                          </p:val>
                                        </p:tav>
                                        <p:tav tm="100000">
                                          <p:val>
                                            <p:fltVal val="0"/>
                                          </p:val>
                                        </p:tav>
                                      </p:tavLst>
                                    </p:anim>
                                    <p:anim calcmode="lin" valueType="num">
                                      <p:cBhvr>
                                        <p:cTn id="27" dur="800" decel="100000" fill="hold"/>
                                        <p:tgtEl>
                                          <p:spTgt spid="13"/>
                                        </p:tgtEl>
                                        <p:attrNameLst>
                                          <p:attrName>ppt_x</p:attrName>
                                        </p:attrNameLst>
                                      </p:cBhvr>
                                      <p:tavLst>
                                        <p:tav tm="0">
                                          <p:val>
                                            <p:strVal val="#ppt_x+0.4"/>
                                          </p:val>
                                        </p:tav>
                                        <p:tav tm="100000">
                                          <p:val>
                                            <p:strVal val="#ppt_x-0.05"/>
                                          </p:val>
                                        </p:tav>
                                      </p:tavLst>
                                    </p:anim>
                                    <p:anim calcmode="lin" valueType="num">
                                      <p:cBhvr>
                                        <p:cTn id="28" dur="800" decel="100000" fill="hold"/>
                                        <p:tgtEl>
                                          <p:spTgt spid="1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31" presetID="30" presetClass="entr" presetSubtype="0" fill="hold" nodeType="withEffect">
                                  <p:stCondLst>
                                    <p:cond delay="0"/>
                                  </p:stCondLst>
                                  <p:childTnLst>
                                    <p:set>
                                      <p:cBhvr>
                                        <p:cTn id="32" dur="1" fill="hold">
                                          <p:stCondLst>
                                            <p:cond delay="0"/>
                                          </p:stCondLst>
                                        </p:cTn>
                                        <p:tgtEl>
                                          <p:spTgt spid="80904"/>
                                        </p:tgtEl>
                                        <p:attrNameLst>
                                          <p:attrName>style.visibility</p:attrName>
                                        </p:attrNameLst>
                                      </p:cBhvr>
                                      <p:to>
                                        <p:strVal val="visible"/>
                                      </p:to>
                                    </p:set>
                                    <p:animEffect transition="in" filter="fade">
                                      <p:cBhvr>
                                        <p:cTn id="33" dur="800" decel="100000"/>
                                        <p:tgtEl>
                                          <p:spTgt spid="80904"/>
                                        </p:tgtEl>
                                      </p:cBhvr>
                                    </p:animEffect>
                                    <p:anim calcmode="lin" valueType="num">
                                      <p:cBhvr>
                                        <p:cTn id="34" dur="800" decel="100000" fill="hold"/>
                                        <p:tgtEl>
                                          <p:spTgt spid="80904"/>
                                        </p:tgtEl>
                                        <p:attrNameLst>
                                          <p:attrName>style.rotation</p:attrName>
                                        </p:attrNameLst>
                                      </p:cBhvr>
                                      <p:tavLst>
                                        <p:tav tm="0">
                                          <p:val>
                                            <p:fltVal val="-90"/>
                                          </p:val>
                                        </p:tav>
                                        <p:tav tm="100000">
                                          <p:val>
                                            <p:fltVal val="0"/>
                                          </p:val>
                                        </p:tav>
                                      </p:tavLst>
                                    </p:anim>
                                    <p:anim calcmode="lin" valueType="num">
                                      <p:cBhvr>
                                        <p:cTn id="35" dur="800" decel="100000" fill="hold"/>
                                        <p:tgtEl>
                                          <p:spTgt spid="80904"/>
                                        </p:tgtEl>
                                        <p:attrNameLst>
                                          <p:attrName>ppt_x</p:attrName>
                                        </p:attrNameLst>
                                      </p:cBhvr>
                                      <p:tavLst>
                                        <p:tav tm="0">
                                          <p:val>
                                            <p:strVal val="#ppt_x+0.4"/>
                                          </p:val>
                                        </p:tav>
                                        <p:tav tm="100000">
                                          <p:val>
                                            <p:strVal val="#ppt_x-0.05"/>
                                          </p:val>
                                        </p:tav>
                                      </p:tavLst>
                                    </p:anim>
                                    <p:anim calcmode="lin" valueType="num">
                                      <p:cBhvr>
                                        <p:cTn id="36" dur="800" decel="100000" fill="hold"/>
                                        <p:tgtEl>
                                          <p:spTgt spid="80904"/>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80904"/>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80904"/>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800" decel="100000"/>
                                        <p:tgtEl>
                                          <p:spTgt spid="14"/>
                                        </p:tgtEl>
                                      </p:cBhvr>
                                    </p:animEffect>
                                    <p:anim calcmode="lin" valueType="num">
                                      <p:cBhvr>
                                        <p:cTn id="44" dur="800" decel="100000" fill="hold"/>
                                        <p:tgtEl>
                                          <p:spTgt spid="14"/>
                                        </p:tgtEl>
                                        <p:attrNameLst>
                                          <p:attrName>style.rotation</p:attrName>
                                        </p:attrNameLst>
                                      </p:cBhvr>
                                      <p:tavLst>
                                        <p:tav tm="0">
                                          <p:val>
                                            <p:fltVal val="-90"/>
                                          </p:val>
                                        </p:tav>
                                        <p:tav tm="100000">
                                          <p:val>
                                            <p:fltVal val="0"/>
                                          </p:val>
                                        </p:tav>
                                      </p:tavLst>
                                    </p:anim>
                                    <p:anim calcmode="lin" valueType="num">
                                      <p:cBhvr>
                                        <p:cTn id="45" dur="800" decel="100000" fill="hold"/>
                                        <p:tgtEl>
                                          <p:spTgt spid="14"/>
                                        </p:tgtEl>
                                        <p:attrNameLst>
                                          <p:attrName>ppt_x</p:attrName>
                                        </p:attrNameLst>
                                      </p:cBhvr>
                                      <p:tavLst>
                                        <p:tav tm="0">
                                          <p:val>
                                            <p:strVal val="#ppt_x+0.4"/>
                                          </p:val>
                                        </p:tav>
                                        <p:tav tm="100000">
                                          <p:val>
                                            <p:strVal val="#ppt_x-0.05"/>
                                          </p:val>
                                        </p:tav>
                                      </p:tavLst>
                                    </p:anim>
                                    <p:anim calcmode="lin" valueType="num">
                                      <p:cBhvr>
                                        <p:cTn id="46" dur="800" decel="100000" fill="hold"/>
                                        <p:tgtEl>
                                          <p:spTgt spid="14"/>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49" presetID="30" presetClass="entr" presetSubtype="0" fill="hold" nodeType="withEffect">
                                  <p:stCondLst>
                                    <p:cond delay="0"/>
                                  </p:stCondLst>
                                  <p:childTnLst>
                                    <p:set>
                                      <p:cBhvr>
                                        <p:cTn id="50" dur="1" fill="hold">
                                          <p:stCondLst>
                                            <p:cond delay="0"/>
                                          </p:stCondLst>
                                        </p:cTn>
                                        <p:tgtEl>
                                          <p:spTgt spid="80905"/>
                                        </p:tgtEl>
                                        <p:attrNameLst>
                                          <p:attrName>style.visibility</p:attrName>
                                        </p:attrNameLst>
                                      </p:cBhvr>
                                      <p:to>
                                        <p:strVal val="visible"/>
                                      </p:to>
                                    </p:set>
                                    <p:animEffect transition="in" filter="fade">
                                      <p:cBhvr>
                                        <p:cTn id="51" dur="800" decel="100000"/>
                                        <p:tgtEl>
                                          <p:spTgt spid="80905"/>
                                        </p:tgtEl>
                                      </p:cBhvr>
                                    </p:animEffect>
                                    <p:anim calcmode="lin" valueType="num">
                                      <p:cBhvr>
                                        <p:cTn id="52" dur="800" decel="100000" fill="hold"/>
                                        <p:tgtEl>
                                          <p:spTgt spid="80905"/>
                                        </p:tgtEl>
                                        <p:attrNameLst>
                                          <p:attrName>style.rotation</p:attrName>
                                        </p:attrNameLst>
                                      </p:cBhvr>
                                      <p:tavLst>
                                        <p:tav tm="0">
                                          <p:val>
                                            <p:fltVal val="-90"/>
                                          </p:val>
                                        </p:tav>
                                        <p:tav tm="100000">
                                          <p:val>
                                            <p:fltVal val="0"/>
                                          </p:val>
                                        </p:tav>
                                      </p:tavLst>
                                    </p:anim>
                                    <p:anim calcmode="lin" valueType="num">
                                      <p:cBhvr>
                                        <p:cTn id="53" dur="800" decel="100000" fill="hold"/>
                                        <p:tgtEl>
                                          <p:spTgt spid="80905"/>
                                        </p:tgtEl>
                                        <p:attrNameLst>
                                          <p:attrName>ppt_x</p:attrName>
                                        </p:attrNameLst>
                                      </p:cBhvr>
                                      <p:tavLst>
                                        <p:tav tm="0">
                                          <p:val>
                                            <p:strVal val="#ppt_x+0.4"/>
                                          </p:val>
                                        </p:tav>
                                        <p:tav tm="100000">
                                          <p:val>
                                            <p:strVal val="#ppt_x-0.05"/>
                                          </p:val>
                                        </p:tav>
                                      </p:tavLst>
                                    </p:anim>
                                    <p:anim calcmode="lin" valueType="num">
                                      <p:cBhvr>
                                        <p:cTn id="54" dur="800" decel="100000" fill="hold"/>
                                        <p:tgtEl>
                                          <p:spTgt spid="80905"/>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80905"/>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80905"/>
                                        </p:tgtEl>
                                        <p:attrNameLst>
                                          <p:attrName>ppt_y</p:attrName>
                                        </p:attrNameLst>
                                      </p:cBhvr>
                                      <p:tavLst>
                                        <p:tav tm="0">
                                          <p:val>
                                            <p:strVal val="#ppt_y+0.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20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2000"/>
                                        <p:tgtEl>
                                          <p:spTgt spid="16"/>
                                        </p:tgtEl>
                                      </p:cBhvr>
                                    </p:animEffect>
                                  </p:childTnLst>
                                </p:cTn>
                              </p:par>
                              <p:par>
                                <p:cTn id="65" presetID="10" presetClass="entr" presetSubtype="0" fill="hold" nodeType="withEffect">
                                  <p:stCondLst>
                                    <p:cond delay="0"/>
                                  </p:stCondLst>
                                  <p:childTnLst>
                                    <p:set>
                                      <p:cBhvr>
                                        <p:cTn id="66" dur="1" fill="hold">
                                          <p:stCondLst>
                                            <p:cond delay="0"/>
                                          </p:stCondLst>
                                        </p:cTn>
                                        <p:tgtEl>
                                          <p:spTgt spid="80906"/>
                                        </p:tgtEl>
                                        <p:attrNameLst>
                                          <p:attrName>style.visibility</p:attrName>
                                        </p:attrNameLst>
                                      </p:cBhvr>
                                      <p:to>
                                        <p:strVal val="visible"/>
                                      </p:to>
                                    </p:set>
                                    <p:animEffect transition="in" filter="fade">
                                      <p:cBhvr>
                                        <p:cTn id="67" dur="20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3" grpId="0" animBg="1"/>
      <p:bldP spid="10"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运输成本与相对工资</a:t>
            </a:r>
          </a:p>
        </p:txBody>
      </p:sp>
      <p:sp>
        <p:nvSpPr>
          <p:cNvPr id="3" name="内容占位符 2"/>
          <p:cNvSpPr>
            <a:spLocks noGrp="1"/>
          </p:cNvSpPr>
          <p:nvPr>
            <p:ph sz="quarter" idx="1"/>
          </p:nvPr>
        </p:nvSpPr>
        <p:spPr/>
        <p:txBody>
          <a:bodyPr>
            <a:normAutofit lnSpcReduction="10000"/>
          </a:bodyPr>
          <a:lstStyle/>
          <a:p>
            <a:endParaRPr lang="en-US" altLang="zh-CN" dirty="0"/>
          </a:p>
          <a:p>
            <a:endParaRPr lang="en-US" altLang="zh-CN" dirty="0"/>
          </a:p>
          <a:p>
            <a:endParaRPr lang="en-US" altLang="zh-CN" dirty="0"/>
          </a:p>
          <a:p>
            <a:pPr marL="514350" indent="-514350">
              <a:buFont typeface="+mj-lt"/>
              <a:buAutoNum type="arabicPeriod"/>
            </a:pPr>
            <a:r>
              <a:rPr lang="zh-CN" altLang="en-US" dirty="0"/>
              <a:t>当</a:t>
            </a:r>
            <a:r>
              <a:rPr lang="en-US" altLang="zh-CN" dirty="0"/>
              <a:t>g↑</a:t>
            </a:r>
            <a:r>
              <a:rPr lang="zh-CN" altLang="en-US" dirty="0"/>
              <a:t>时，</a:t>
            </a:r>
            <a:r>
              <a:rPr lang="en-US" altLang="zh-CN" dirty="0"/>
              <a:t>g</a:t>
            </a:r>
            <a:r>
              <a:rPr lang="el-GR" altLang="zh-CN" dirty="0"/>
              <a:t>ω</a:t>
            </a:r>
            <a:r>
              <a:rPr lang="en-US" altLang="zh-CN" dirty="0"/>
              <a:t> ↑ </a:t>
            </a:r>
            <a:r>
              <a:rPr lang="zh-CN" altLang="en-US" dirty="0"/>
              <a:t>，</a:t>
            </a:r>
            <a:r>
              <a:rPr lang="el-GR" altLang="zh-CN" dirty="0"/>
              <a:t> λ</a:t>
            </a:r>
            <a:r>
              <a:rPr lang="en-US" altLang="zh-CN" dirty="0"/>
              <a:t>(g</a:t>
            </a:r>
            <a:r>
              <a:rPr lang="el-GR" altLang="zh-CN" dirty="0"/>
              <a:t>ω</a:t>
            </a:r>
            <a:r>
              <a:rPr lang="en-US" altLang="zh-CN" dirty="0"/>
              <a:t>) ↓</a:t>
            </a:r>
            <a:r>
              <a:rPr lang="zh-CN" altLang="en-US" dirty="0"/>
              <a:t>，</a:t>
            </a:r>
            <a:r>
              <a:rPr lang="en-US" altLang="zh-CN" dirty="0"/>
              <a:t>1-</a:t>
            </a:r>
            <a:r>
              <a:rPr lang="el-GR" altLang="zh-CN" dirty="0"/>
              <a:t> λ</a:t>
            </a:r>
            <a:r>
              <a:rPr lang="en-US" altLang="zh-CN" dirty="0"/>
              <a:t>(g</a:t>
            </a:r>
            <a:r>
              <a:rPr lang="el-GR" altLang="zh-CN" dirty="0"/>
              <a:t>ω</a:t>
            </a:r>
            <a:r>
              <a:rPr lang="en-US" altLang="zh-CN" dirty="0"/>
              <a:t>)↑</a:t>
            </a:r>
            <a:r>
              <a:rPr lang="zh-CN" altLang="en-US" dirty="0"/>
              <a:t>，分母上升。</a:t>
            </a:r>
            <a:endParaRPr lang="en-US" altLang="zh-CN" dirty="0"/>
          </a:p>
          <a:p>
            <a:pPr marL="514350" indent="-514350">
              <a:buFont typeface="+mj-lt"/>
              <a:buAutoNum type="arabicPeriod"/>
            </a:pPr>
            <a:r>
              <a:rPr lang="zh-CN" altLang="en-US" dirty="0"/>
              <a:t>当</a:t>
            </a:r>
            <a:r>
              <a:rPr lang="en-US" altLang="zh-CN" dirty="0"/>
              <a:t>g ↑</a:t>
            </a:r>
            <a:r>
              <a:rPr lang="zh-CN" altLang="en-US" dirty="0"/>
              <a:t>时，</a:t>
            </a:r>
            <a:r>
              <a:rPr lang="el-GR" altLang="zh-CN" dirty="0"/>
              <a:t> ω</a:t>
            </a:r>
            <a:r>
              <a:rPr lang="en-US" altLang="zh-CN" dirty="0"/>
              <a:t>/g↓</a:t>
            </a:r>
            <a:r>
              <a:rPr lang="zh-CN" altLang="en-US" dirty="0"/>
              <a:t>，</a:t>
            </a:r>
            <a:r>
              <a:rPr lang="el-GR" altLang="zh-CN" dirty="0"/>
              <a:t> λ</a:t>
            </a:r>
            <a:r>
              <a:rPr lang="en-US" altLang="zh-CN" dirty="0"/>
              <a:t>*(</a:t>
            </a:r>
            <a:r>
              <a:rPr lang="el-GR" altLang="zh-CN" dirty="0"/>
              <a:t>ω</a:t>
            </a:r>
            <a:r>
              <a:rPr lang="en-US" altLang="zh-CN" dirty="0"/>
              <a:t>/g) ↓</a:t>
            </a:r>
            <a:r>
              <a:rPr lang="zh-CN" altLang="en-US" dirty="0"/>
              <a:t>，</a:t>
            </a:r>
            <a:r>
              <a:rPr lang="en-US" altLang="zh-CN" dirty="0"/>
              <a:t> 1-</a:t>
            </a:r>
            <a:r>
              <a:rPr lang="el-GR" altLang="zh-CN" dirty="0"/>
              <a:t> λ</a:t>
            </a:r>
            <a:r>
              <a:rPr lang="en-US" altLang="zh-CN"/>
              <a:t>*(</a:t>
            </a:r>
            <a:r>
              <a:rPr lang="el-GR" altLang="zh-CN" dirty="0"/>
              <a:t>ω</a:t>
            </a:r>
            <a:r>
              <a:rPr lang="en-US" altLang="zh-CN" dirty="0"/>
              <a:t>/g) ↑</a:t>
            </a:r>
            <a:r>
              <a:rPr lang="zh-CN" altLang="en-US" dirty="0"/>
              <a:t>，分子上升。</a:t>
            </a:r>
            <a:endParaRPr lang="en-US" altLang="zh-CN" dirty="0"/>
          </a:p>
          <a:p>
            <a:pPr marL="514350" indent="-514350">
              <a:buFont typeface="+mj-lt"/>
              <a:buAutoNum type="arabicPeriod"/>
            </a:pPr>
            <a:r>
              <a:rPr lang="zh-CN" altLang="en-US" dirty="0"/>
              <a:t>分子分母同时上升，相对工资的变化不确定。</a:t>
            </a:r>
          </a:p>
        </p:txBody>
      </p:sp>
      <p:graphicFrame>
        <p:nvGraphicFramePr>
          <p:cNvPr id="220162" name="Object 2"/>
          <p:cNvGraphicFramePr>
            <a:graphicFrameLocks noChangeAspect="1"/>
          </p:cNvGraphicFramePr>
          <p:nvPr/>
        </p:nvGraphicFramePr>
        <p:xfrm>
          <a:off x="357158" y="1215222"/>
          <a:ext cx="3643338" cy="1200150"/>
        </p:xfrm>
        <a:graphic>
          <a:graphicData uri="http://schemas.openxmlformats.org/presentationml/2006/ole">
            <mc:AlternateContent xmlns:mc="http://schemas.openxmlformats.org/markup-compatibility/2006">
              <mc:Choice xmlns:v="urn:schemas-microsoft-com:vml" Requires="v">
                <p:oleObj spid="_x0000_s28674" name="Equation" r:id="rId3" imgW="2476440" imgH="685800" progId="Equation.DSMT4">
                  <p:embed/>
                </p:oleObj>
              </mc:Choice>
              <mc:Fallback>
                <p:oleObj name="Equation" r:id="rId3" imgW="2476440" imgH="685800" progId="Equation.DSMT4">
                  <p:embed/>
                  <p:pic>
                    <p:nvPicPr>
                      <p:cNvPr id="2201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1215222"/>
                        <a:ext cx="36433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3" name="Object 3"/>
          <p:cNvGraphicFramePr>
            <a:graphicFrameLocks noChangeAspect="1"/>
          </p:cNvGraphicFramePr>
          <p:nvPr/>
        </p:nvGraphicFramePr>
        <p:xfrm>
          <a:off x="4429124" y="1143792"/>
          <a:ext cx="4286247" cy="1214438"/>
        </p:xfrm>
        <a:graphic>
          <a:graphicData uri="http://schemas.openxmlformats.org/presentationml/2006/ole">
            <mc:AlternateContent xmlns:mc="http://schemas.openxmlformats.org/markup-compatibility/2006">
              <mc:Choice xmlns:v="urn:schemas-microsoft-com:vml" Requires="v">
                <p:oleObj spid="_x0000_s28675" name="Equation" r:id="rId5" imgW="2743200" imgH="660240" progId="Equation.DSMT4">
                  <p:embed/>
                </p:oleObj>
              </mc:Choice>
              <mc:Fallback>
                <p:oleObj name="Equation" r:id="rId5" imgW="2743200" imgH="660240" progId="Equation.DSMT4">
                  <p:embed/>
                  <p:pic>
                    <p:nvPicPr>
                      <p:cNvPr id="2201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4" y="1143792"/>
                        <a:ext cx="4286247"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pPr marL="514350" indent="-514350">
              <a:buFont typeface="+mj-lt"/>
              <a:buAutoNum type="arabicPeriod"/>
            </a:pPr>
            <a:r>
              <a:rPr lang="zh-CN" altLang="en-US" dirty="0"/>
              <a:t>当</a:t>
            </a:r>
            <a:r>
              <a:rPr lang="el-GR" altLang="zh-CN" dirty="0"/>
              <a:t>ω</a:t>
            </a:r>
            <a:r>
              <a:rPr lang="zh-CN" altLang="zh-CN" dirty="0"/>
              <a:t>↑</a:t>
            </a:r>
            <a:r>
              <a:rPr lang="zh-CN" altLang="en-US" dirty="0"/>
              <a:t>时，</a:t>
            </a:r>
            <a:r>
              <a:rPr lang="el-GR" altLang="zh-CN" dirty="0"/>
              <a:t> ω </a:t>
            </a:r>
            <a:r>
              <a:rPr lang="en-US" altLang="zh-CN" dirty="0"/>
              <a:t>/g</a:t>
            </a:r>
            <a:r>
              <a:rPr lang="zh-CN" altLang="en-US" dirty="0"/>
              <a:t>↑，</a:t>
            </a:r>
            <a:r>
              <a:rPr lang="en-US" altLang="zh-CN" dirty="0"/>
              <a:t>z*</a:t>
            </a:r>
            <a:r>
              <a:rPr lang="zh-CN" altLang="en-US" dirty="0"/>
              <a:t>↓。</a:t>
            </a:r>
            <a:endParaRPr lang="en-US" altLang="zh-CN" dirty="0"/>
          </a:p>
          <a:p>
            <a:pPr marL="514350" indent="-514350">
              <a:buFont typeface="+mj-lt"/>
              <a:buAutoNum type="arabicPeriod"/>
            </a:pPr>
            <a:r>
              <a:rPr lang="zh-CN" altLang="en-US" dirty="0"/>
              <a:t>当</a:t>
            </a:r>
            <a:r>
              <a:rPr lang="el-GR" altLang="zh-CN" dirty="0"/>
              <a:t>ω</a:t>
            </a:r>
            <a:r>
              <a:rPr lang="zh-CN" altLang="zh-CN" dirty="0"/>
              <a:t> ↑</a:t>
            </a:r>
            <a:r>
              <a:rPr lang="zh-CN" altLang="en-US" dirty="0"/>
              <a:t>时，</a:t>
            </a:r>
            <a:r>
              <a:rPr lang="el-GR" altLang="zh-CN" dirty="0"/>
              <a:t> ω</a:t>
            </a:r>
            <a:r>
              <a:rPr lang="en-US" altLang="zh-CN" dirty="0"/>
              <a:t>g</a:t>
            </a:r>
            <a:r>
              <a:rPr lang="zh-CN" altLang="zh-CN" dirty="0"/>
              <a:t> ↑</a:t>
            </a:r>
            <a:r>
              <a:rPr lang="zh-CN" altLang="en-US" dirty="0"/>
              <a:t>，</a:t>
            </a:r>
            <a:r>
              <a:rPr lang="en-US" altLang="zh-CN" dirty="0"/>
              <a:t>z</a:t>
            </a:r>
            <a:r>
              <a:rPr lang="zh-CN" altLang="en-US" dirty="0"/>
              <a:t> ↓。</a:t>
            </a:r>
          </a:p>
        </p:txBody>
      </p:sp>
      <p:sp>
        <p:nvSpPr>
          <p:cNvPr id="2" name="标题 1"/>
          <p:cNvSpPr>
            <a:spLocks noGrp="1"/>
          </p:cNvSpPr>
          <p:nvPr>
            <p:ph type="title"/>
          </p:nvPr>
        </p:nvSpPr>
        <p:spPr/>
        <p:txBody>
          <a:bodyPr>
            <a:normAutofit fontScale="90000"/>
          </a:bodyPr>
          <a:lstStyle/>
          <a:p>
            <a:r>
              <a:rPr lang="zh-CN" altLang="en-US" dirty="0"/>
              <a:t>相对工资与非贸易品</a:t>
            </a:r>
          </a:p>
        </p:txBody>
      </p:sp>
      <p:sp>
        <p:nvSpPr>
          <p:cNvPr id="4" name="右箭头标注 3"/>
          <p:cNvSpPr/>
          <p:nvPr/>
        </p:nvSpPr>
        <p:spPr>
          <a:xfrm>
            <a:off x="642910" y="1215222"/>
            <a:ext cx="3357586" cy="1643074"/>
          </a:xfrm>
          <a:prstGeom prst="rightArrowCallout">
            <a:avLst>
              <a:gd name="adj1" fmla="val 25000"/>
              <a:gd name="adj2" fmla="val 25000"/>
              <a:gd name="adj3" fmla="val 25000"/>
              <a:gd name="adj4" fmla="val 7808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5" name="Object 2"/>
          <p:cNvGraphicFramePr>
            <a:graphicFrameLocks noChangeAspect="1"/>
          </p:cNvGraphicFramePr>
          <p:nvPr/>
        </p:nvGraphicFramePr>
        <p:xfrm>
          <a:off x="785786" y="1326351"/>
          <a:ext cx="2357454" cy="460375"/>
        </p:xfrm>
        <a:graphic>
          <a:graphicData uri="http://schemas.openxmlformats.org/presentationml/2006/ole">
            <mc:AlternateContent xmlns:mc="http://schemas.openxmlformats.org/markup-compatibility/2006">
              <mc:Choice xmlns:v="urn:schemas-microsoft-com:vml" Requires="v">
                <p:oleObj spid="_x0000_s29698" name="Equation" r:id="rId3" imgW="1206360" imgH="203040" progId="Equation.DSMT4">
                  <p:embed/>
                </p:oleObj>
              </mc:Choice>
              <mc:Fallback>
                <p:oleObj name="Equation" r:id="rId3" imgW="1206360" imgH="20304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1326351"/>
                        <a:ext cx="2357454"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p:cNvGraphicFramePr>
            <a:graphicFrameLocks noChangeAspect="1"/>
          </p:cNvGraphicFramePr>
          <p:nvPr/>
        </p:nvGraphicFramePr>
        <p:xfrm>
          <a:off x="785786" y="2286792"/>
          <a:ext cx="2357454" cy="473363"/>
        </p:xfrm>
        <a:graphic>
          <a:graphicData uri="http://schemas.openxmlformats.org/presentationml/2006/ole">
            <mc:AlternateContent xmlns:mc="http://schemas.openxmlformats.org/markup-compatibility/2006">
              <mc:Choice xmlns:v="urn:schemas-microsoft-com:vml" Requires="v">
                <p:oleObj spid="_x0000_s29699" name="Equation" r:id="rId5" imgW="1104840" imgH="203040" progId="Equation.DSMT4">
                  <p:embed/>
                </p:oleObj>
              </mc:Choice>
              <mc:Fallback>
                <p:oleObj name="Equation" r:id="rId5" imgW="1104840" imgH="203040" progId="Equation.DSMT4">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6" y="2286792"/>
                        <a:ext cx="2357454" cy="4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3786182" y="1429536"/>
          <a:ext cx="4889503" cy="1143008"/>
        </p:xfrm>
        <a:graphic>
          <a:graphicData uri="http://schemas.openxmlformats.org/presentationml/2006/ole">
            <mc:AlternateContent xmlns:mc="http://schemas.openxmlformats.org/markup-compatibility/2006">
              <mc:Choice xmlns:v="urn:schemas-microsoft-com:vml" Requires="v">
                <p:oleObj spid="_x0000_s29700" name="Equation" r:id="rId7" imgW="2603160" imgH="482400" progId="Equation.DSMT4">
                  <p:embed/>
                </p:oleObj>
              </mc:Choice>
              <mc:Fallback>
                <p:oleObj name="Equation" r:id="rId7" imgW="2603160" imgH="4824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2" y="1429536"/>
                        <a:ext cx="4889503" cy="114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20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fade">
                                      <p:cBhvr>
                                        <p:cTn id="1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857250" indent="-857250">
              <a:buFont typeface="+mj-lt"/>
              <a:buAutoNum type="romanUcPeriod"/>
            </a:pPr>
            <a:r>
              <a:rPr lang="zh-CN" altLang="en-US" dirty="0"/>
              <a:t>模型介绍</a:t>
            </a:r>
          </a:p>
        </p:txBody>
      </p:sp>
      <p:sp>
        <p:nvSpPr>
          <p:cNvPr id="10" name="内容占位符 9"/>
          <p:cNvSpPr>
            <a:spLocks noGrp="1"/>
          </p:cNvSpPr>
          <p:nvPr>
            <p:ph sz="quarter" idx="1"/>
          </p:nvPr>
        </p:nvSpPr>
        <p:spPr>
          <a:xfrm>
            <a:off x="612648" y="1286660"/>
            <a:ext cx="8031318" cy="3286148"/>
          </a:xfrm>
        </p:spPr>
        <p:txBody>
          <a:bodyPr>
            <a:normAutofit/>
          </a:bodyPr>
          <a:lstStyle/>
          <a:p>
            <a:r>
              <a:rPr lang="zh-CN" altLang="en-US" dirty="0"/>
              <a:t>这部分我们将建立最基础的模型。</a:t>
            </a:r>
            <a:endParaRPr lang="en-US" altLang="zh-CN" dirty="0"/>
          </a:p>
          <a:p>
            <a:r>
              <a:rPr lang="zh-CN" altLang="en-US" dirty="0"/>
              <a:t>前提：零运输成本，并且没有其他贸易障碍。</a:t>
            </a:r>
            <a:endParaRPr lang="en-US" altLang="zh-CN" dirty="0"/>
          </a:p>
          <a:p>
            <a:pPr marL="514350" indent="-514350">
              <a:buFont typeface="+mj-lt"/>
              <a:buAutoNum type="alphaUcPeriod"/>
            </a:pPr>
            <a:r>
              <a:rPr lang="zh-CN" altLang="en-US" sz="3200" b="1" dirty="0">
                <a:hlinkClick r:id="rId2" action="ppaction://hlinksldjump"/>
              </a:rPr>
              <a:t>技术及高效的地理分工</a:t>
            </a:r>
            <a:endParaRPr lang="en-US" altLang="zh-CN" sz="3200" b="1" dirty="0">
              <a:hlinkClick r:id="rId3" action="ppaction://hlinksldjump"/>
            </a:endParaRPr>
          </a:p>
          <a:p>
            <a:pPr marL="514350" indent="-514350">
              <a:buFont typeface="+mj-lt"/>
              <a:buAutoNum type="alphaUcPeriod"/>
            </a:pPr>
            <a:r>
              <a:rPr lang="zh-CN" altLang="en-US" sz="3200" b="1" dirty="0">
                <a:hlinkClick r:id="rId3" action="ppaction://hlinksldjump"/>
              </a:rPr>
              <a:t>需求因素</a:t>
            </a:r>
            <a:endParaRPr lang="en-US" altLang="zh-CN" sz="3200" b="1" dirty="0">
              <a:hlinkClick r:id="rId4" action="ppaction://hlinksldjump"/>
            </a:endParaRPr>
          </a:p>
          <a:p>
            <a:pPr marL="514350" indent="-514350">
              <a:buFont typeface="+mj-lt"/>
              <a:buAutoNum type="alphaUcPeriod"/>
            </a:pPr>
            <a:r>
              <a:rPr lang="zh-CN" altLang="en-US" sz="3200" b="1" dirty="0">
                <a:hlinkClick r:id="rId4" action="ppaction://hlinksldjump"/>
              </a:rPr>
              <a:t>均衡相对工资和专业化分工</a:t>
            </a:r>
            <a:endParaRPr lang="en-US" altLang="zh-CN" sz="3200" b="1" dirty="0">
              <a:hlinkClick r:id="rId3" action="ppaction://hlinksldjump"/>
            </a:endParaRPr>
          </a:p>
          <a:p>
            <a:pPr marL="514350" indent="-514350">
              <a:buNone/>
            </a:pPr>
            <a:endParaRPr lang="en-US" altLang="zh-CN" sz="3200" b="1" dirty="0">
              <a:hlinkClick r:id="rId3" action="ppaction://hlinksldjump"/>
            </a:endParaRPr>
          </a:p>
          <a:p>
            <a:pPr marL="514350" indent="-514350">
              <a:buNone/>
            </a:pPr>
            <a:endParaRPr lang="en-US" altLang="zh-CN" sz="3200" b="1" dirty="0">
              <a:hlinkClick r:id="rId3" action="ppaction://hlinksldjump"/>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250628" y="2411759"/>
            <a:ext cx="3644463"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flipV="1">
            <a:off x="1571604" y="4215618"/>
            <a:ext cx="6072230" cy="18372"/>
          </a:xfrm>
          <a:prstGeom prst="line">
            <a:avLst/>
          </a:prstGeom>
        </p:spPr>
        <p:style>
          <a:lnRef idx="2">
            <a:schemeClr val="dk1"/>
          </a:lnRef>
          <a:fillRef idx="0">
            <a:schemeClr val="dk1"/>
          </a:fillRef>
          <a:effectRef idx="1">
            <a:schemeClr val="dk1"/>
          </a:effectRef>
          <a:fontRef idx="minor">
            <a:schemeClr val="tx1"/>
          </a:fontRef>
        </p:style>
      </p:cxnSp>
      <p:graphicFrame>
        <p:nvGraphicFramePr>
          <p:cNvPr id="4" name="Object 4"/>
          <p:cNvGraphicFramePr>
            <a:graphicFrameLocks noChangeAspect="1"/>
          </p:cNvGraphicFramePr>
          <p:nvPr/>
        </p:nvGraphicFramePr>
        <p:xfrm>
          <a:off x="1000100" y="2215354"/>
          <a:ext cx="428628" cy="467738"/>
        </p:xfrm>
        <a:graphic>
          <a:graphicData uri="http://schemas.openxmlformats.org/presentationml/2006/ole">
            <mc:AlternateContent xmlns:mc="http://schemas.openxmlformats.org/markup-compatibility/2006">
              <mc:Choice xmlns:v="urn:schemas-microsoft-com:vml" Requires="v">
                <p:oleObj spid="_x0000_s30722" name="Equation" r:id="rId3" imgW="152280" imgH="164880" progId="Equation.DSMT4">
                  <p:embed/>
                </p:oleObj>
              </mc:Choice>
              <mc:Fallback>
                <p:oleObj name="Equation" r:id="rId3" imgW="152280" imgH="164880" progId="Equation.DSMT4">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215354"/>
                        <a:ext cx="428628" cy="46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1000100" y="535933"/>
          <a:ext cx="504828" cy="427568"/>
        </p:xfrm>
        <a:graphic>
          <a:graphicData uri="http://schemas.openxmlformats.org/presentationml/2006/ole">
            <mc:AlternateContent xmlns:mc="http://schemas.openxmlformats.org/markup-compatibility/2006">
              <mc:Choice xmlns:v="urn:schemas-microsoft-com:vml" Requires="v">
                <p:oleObj spid="_x0000_s30723" name="Equation" r:id="rId5" imgW="152280" imgH="139680" progId="Equation.DSMT4">
                  <p:embed/>
                </p:oleObj>
              </mc:Choice>
              <mc:Fallback>
                <p:oleObj name="Equation" r:id="rId5" imgW="152280" imgH="139680" progId="Equation.DSMT4">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535933"/>
                        <a:ext cx="504828" cy="42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1357290" y="4287585"/>
          <a:ext cx="403434" cy="388266"/>
        </p:xfrm>
        <a:graphic>
          <a:graphicData uri="http://schemas.openxmlformats.org/presentationml/2006/ole">
            <mc:AlternateContent xmlns:mc="http://schemas.openxmlformats.org/markup-compatibility/2006">
              <mc:Choice xmlns:v="urn:schemas-microsoft-com:vml" Requires="v">
                <p:oleObj spid="_x0000_s30724" name="Equation" r:id="rId7" imgW="126720" imgH="177480" progId="Equation.DSMT4">
                  <p:embed/>
                </p:oleObj>
              </mc:Choice>
              <mc:Fallback>
                <p:oleObj name="Equation" r:id="rId7" imgW="126720" imgH="177480" progId="Equation.DSMT4">
                  <p:embed/>
                  <p:pic>
                    <p:nvPicPr>
                      <p:cNvPr id="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4287585"/>
                        <a:ext cx="403434" cy="3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连接符 7"/>
          <p:cNvCxnSpPr/>
          <p:nvPr/>
        </p:nvCxnSpPr>
        <p:spPr>
          <a:xfrm rot="5400000" flipH="1" flipV="1">
            <a:off x="6089578" y="2665382"/>
            <a:ext cx="3108512" cy="0"/>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1571604" y="2358164"/>
            <a:ext cx="6072230" cy="66"/>
          </a:xfrm>
          <a:prstGeom prst="line">
            <a:avLst/>
          </a:prstGeom>
          <a:ln w="19050"/>
        </p:spPr>
        <p:style>
          <a:lnRef idx="1">
            <a:schemeClr val="dk1"/>
          </a:lnRef>
          <a:fillRef idx="0">
            <a:schemeClr val="dk1"/>
          </a:fillRef>
          <a:effectRef idx="0">
            <a:schemeClr val="dk1"/>
          </a:effectRef>
          <a:fontRef idx="minor">
            <a:schemeClr val="tx1"/>
          </a:fontRef>
        </p:style>
      </p:cxnSp>
      <p:sp>
        <p:nvSpPr>
          <p:cNvPr id="13" name="任意多边形 12"/>
          <p:cNvSpPr/>
          <p:nvPr/>
        </p:nvSpPr>
        <p:spPr>
          <a:xfrm>
            <a:off x="2214546" y="1000908"/>
            <a:ext cx="5254404" cy="2981367"/>
          </a:xfrm>
          <a:custGeom>
            <a:avLst/>
            <a:gdLst>
              <a:gd name="connsiteX0" fmla="*/ 95534 w 5534167"/>
              <a:gd name="connsiteY0" fmla="*/ 120555 h 4028365"/>
              <a:gd name="connsiteX1" fmla="*/ 1119116 w 5534167"/>
              <a:gd name="connsiteY1" fmla="*/ 1621809 h 4028365"/>
              <a:gd name="connsiteX2" fmla="*/ 3029803 w 5534167"/>
              <a:gd name="connsiteY2" fmla="*/ 3054824 h 4028365"/>
              <a:gd name="connsiteX3" fmla="*/ 5295331 w 5534167"/>
              <a:gd name="connsiteY3" fmla="*/ 3928281 h 4028365"/>
              <a:gd name="connsiteX4" fmla="*/ 4462818 w 5534167"/>
              <a:gd name="connsiteY4" fmla="*/ 3655325 h 4028365"/>
              <a:gd name="connsiteX5" fmla="*/ 3275463 w 5534167"/>
              <a:gd name="connsiteY5" fmla="*/ 3191302 h 4028365"/>
              <a:gd name="connsiteX6" fmla="*/ 2074460 w 5534167"/>
              <a:gd name="connsiteY6" fmla="*/ 2454323 h 4028365"/>
              <a:gd name="connsiteX7" fmla="*/ 1105469 w 5534167"/>
              <a:gd name="connsiteY7" fmla="*/ 1608161 h 4028365"/>
              <a:gd name="connsiteX8" fmla="*/ 545910 w 5534167"/>
              <a:gd name="connsiteY8" fmla="*/ 898478 h 4028365"/>
              <a:gd name="connsiteX9" fmla="*/ 95534 w 5534167"/>
              <a:gd name="connsiteY9" fmla="*/ 120555 h 402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4167" h="4028365">
                <a:moveTo>
                  <a:pt x="95534" y="120555"/>
                </a:moveTo>
                <a:cubicBezTo>
                  <a:pt x="191068" y="241110"/>
                  <a:pt x="630071" y="1132764"/>
                  <a:pt x="1119116" y="1621809"/>
                </a:cubicBezTo>
                <a:cubicBezTo>
                  <a:pt x="1608161" y="2110854"/>
                  <a:pt x="2333767" y="2670412"/>
                  <a:pt x="3029803" y="3054824"/>
                </a:cubicBezTo>
                <a:cubicBezTo>
                  <a:pt x="3725839" y="3439236"/>
                  <a:pt x="5056495" y="3828198"/>
                  <a:pt x="5295331" y="3928281"/>
                </a:cubicBezTo>
                <a:cubicBezTo>
                  <a:pt x="5534167" y="4028365"/>
                  <a:pt x="4799463" y="3778155"/>
                  <a:pt x="4462818" y="3655325"/>
                </a:cubicBezTo>
                <a:cubicBezTo>
                  <a:pt x="4126173" y="3532495"/>
                  <a:pt x="3673523" y="3391469"/>
                  <a:pt x="3275463" y="3191302"/>
                </a:cubicBezTo>
                <a:cubicBezTo>
                  <a:pt x="2877403" y="2991135"/>
                  <a:pt x="2436126" y="2718180"/>
                  <a:pt x="2074460" y="2454323"/>
                </a:cubicBezTo>
                <a:cubicBezTo>
                  <a:pt x="1712794" y="2190466"/>
                  <a:pt x="1360227" y="1867468"/>
                  <a:pt x="1105469" y="1608161"/>
                </a:cubicBezTo>
                <a:cubicBezTo>
                  <a:pt x="850711" y="1348854"/>
                  <a:pt x="714233" y="1144138"/>
                  <a:pt x="545910" y="898478"/>
                </a:cubicBezTo>
                <a:cubicBezTo>
                  <a:pt x="377588" y="652818"/>
                  <a:pt x="0" y="0"/>
                  <a:pt x="95534" y="120555"/>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任意多边形 13"/>
          <p:cNvSpPr/>
          <p:nvPr/>
        </p:nvSpPr>
        <p:spPr>
          <a:xfrm>
            <a:off x="4000495" y="561394"/>
            <a:ext cx="3643339" cy="3054917"/>
          </a:xfrm>
          <a:custGeom>
            <a:avLst/>
            <a:gdLst>
              <a:gd name="connsiteX0" fmla="*/ 95534 w 5534167"/>
              <a:gd name="connsiteY0" fmla="*/ 120555 h 4028365"/>
              <a:gd name="connsiteX1" fmla="*/ 1119116 w 5534167"/>
              <a:gd name="connsiteY1" fmla="*/ 1621809 h 4028365"/>
              <a:gd name="connsiteX2" fmla="*/ 3029803 w 5534167"/>
              <a:gd name="connsiteY2" fmla="*/ 3054824 h 4028365"/>
              <a:gd name="connsiteX3" fmla="*/ 5295331 w 5534167"/>
              <a:gd name="connsiteY3" fmla="*/ 3928281 h 4028365"/>
              <a:gd name="connsiteX4" fmla="*/ 4462818 w 5534167"/>
              <a:gd name="connsiteY4" fmla="*/ 3655325 h 4028365"/>
              <a:gd name="connsiteX5" fmla="*/ 3275463 w 5534167"/>
              <a:gd name="connsiteY5" fmla="*/ 3191302 h 4028365"/>
              <a:gd name="connsiteX6" fmla="*/ 2074460 w 5534167"/>
              <a:gd name="connsiteY6" fmla="*/ 2454323 h 4028365"/>
              <a:gd name="connsiteX7" fmla="*/ 1105469 w 5534167"/>
              <a:gd name="connsiteY7" fmla="*/ 1608161 h 4028365"/>
              <a:gd name="connsiteX8" fmla="*/ 545910 w 5534167"/>
              <a:gd name="connsiteY8" fmla="*/ 898478 h 4028365"/>
              <a:gd name="connsiteX9" fmla="*/ 95534 w 5534167"/>
              <a:gd name="connsiteY9" fmla="*/ 120555 h 402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4167" h="4028365">
                <a:moveTo>
                  <a:pt x="95534" y="120555"/>
                </a:moveTo>
                <a:cubicBezTo>
                  <a:pt x="191068" y="241110"/>
                  <a:pt x="630071" y="1132764"/>
                  <a:pt x="1119116" y="1621809"/>
                </a:cubicBezTo>
                <a:cubicBezTo>
                  <a:pt x="1608161" y="2110854"/>
                  <a:pt x="2333767" y="2670412"/>
                  <a:pt x="3029803" y="3054824"/>
                </a:cubicBezTo>
                <a:cubicBezTo>
                  <a:pt x="3725839" y="3439236"/>
                  <a:pt x="5056495" y="3828198"/>
                  <a:pt x="5295331" y="3928281"/>
                </a:cubicBezTo>
                <a:cubicBezTo>
                  <a:pt x="5534167" y="4028365"/>
                  <a:pt x="4799463" y="3778155"/>
                  <a:pt x="4462818" y="3655325"/>
                </a:cubicBezTo>
                <a:cubicBezTo>
                  <a:pt x="4126173" y="3532495"/>
                  <a:pt x="3673523" y="3391469"/>
                  <a:pt x="3275463" y="3191302"/>
                </a:cubicBezTo>
                <a:cubicBezTo>
                  <a:pt x="2877403" y="2991135"/>
                  <a:pt x="2436126" y="2718180"/>
                  <a:pt x="2074460" y="2454323"/>
                </a:cubicBezTo>
                <a:cubicBezTo>
                  <a:pt x="1712794" y="2190466"/>
                  <a:pt x="1360227" y="1867468"/>
                  <a:pt x="1105469" y="1608161"/>
                </a:cubicBezTo>
                <a:cubicBezTo>
                  <a:pt x="850711" y="1348854"/>
                  <a:pt x="714233" y="1144138"/>
                  <a:pt x="545910" y="898478"/>
                </a:cubicBezTo>
                <a:cubicBezTo>
                  <a:pt x="377588" y="652818"/>
                  <a:pt x="0" y="0"/>
                  <a:pt x="95534" y="120555"/>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p:nvPr/>
        </p:nvCxnSpPr>
        <p:spPr>
          <a:xfrm rot="5400000">
            <a:off x="2562550" y="3296110"/>
            <a:ext cx="1875760" cy="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4398166" y="3296110"/>
            <a:ext cx="1875760" cy="0"/>
          </a:xfrm>
          <a:prstGeom prst="line">
            <a:avLst/>
          </a:prstGeom>
          <a:ln w="9525">
            <a:prstDash val="dash"/>
          </a:ln>
        </p:spPr>
        <p:style>
          <a:lnRef idx="2">
            <a:schemeClr val="dk1"/>
          </a:lnRef>
          <a:fillRef idx="0">
            <a:schemeClr val="dk1"/>
          </a:fillRef>
          <a:effectRef idx="1">
            <a:schemeClr val="dk1"/>
          </a:effectRef>
          <a:fontRef idx="minor">
            <a:schemeClr val="tx1"/>
          </a:fontRef>
        </p:style>
      </p:cxnSp>
      <p:graphicFrame>
        <p:nvGraphicFramePr>
          <p:cNvPr id="3077" name="Object 5"/>
          <p:cNvGraphicFramePr>
            <a:graphicFrameLocks noChangeAspect="1"/>
          </p:cNvGraphicFramePr>
          <p:nvPr/>
        </p:nvGraphicFramePr>
        <p:xfrm>
          <a:off x="3303621" y="4352921"/>
          <a:ext cx="411123" cy="434201"/>
        </p:xfrm>
        <a:graphic>
          <a:graphicData uri="http://schemas.openxmlformats.org/presentationml/2006/ole">
            <mc:AlternateContent xmlns:mc="http://schemas.openxmlformats.org/markup-compatibility/2006">
              <mc:Choice xmlns:v="urn:schemas-microsoft-com:vml" Requires="v">
                <p:oleObj spid="_x0000_s30725" name="Equation" r:id="rId9" imgW="177480" imgH="190440" progId="Equation.DSMT4">
                  <p:embed/>
                </p:oleObj>
              </mc:Choice>
              <mc:Fallback>
                <p:oleObj name="Equation" r:id="rId9" imgW="177480" imgH="190440" progId="Equation.DSMT4">
                  <p:embed/>
                  <p:pic>
                    <p:nvPicPr>
                      <p:cNvPr id="307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3621" y="4352921"/>
                        <a:ext cx="411123" cy="43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5143504" y="4375269"/>
          <a:ext cx="285752" cy="379195"/>
        </p:xfrm>
        <a:graphic>
          <a:graphicData uri="http://schemas.openxmlformats.org/presentationml/2006/ole">
            <mc:AlternateContent xmlns:mc="http://schemas.openxmlformats.org/markup-compatibility/2006">
              <mc:Choice xmlns:v="urn:schemas-microsoft-com:vml" Requires="v">
                <p:oleObj spid="_x0000_s30726" name="Equation" r:id="rId11" imgW="139680" imgH="152280" progId="Equation.DSMT4">
                  <p:embed/>
                </p:oleObj>
              </mc:Choice>
              <mc:Fallback>
                <p:oleObj name="Equation" r:id="rId11" imgW="139680" imgH="152280" progId="Equation.DSMT4">
                  <p:embed/>
                  <p:pic>
                    <p:nvPicPr>
                      <p:cNvPr id="307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4" y="4375269"/>
                        <a:ext cx="285752" cy="37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7"/>
          <p:cNvGraphicFramePr>
            <a:graphicFrameLocks noChangeAspect="1"/>
          </p:cNvGraphicFramePr>
          <p:nvPr/>
        </p:nvGraphicFramePr>
        <p:xfrm>
          <a:off x="7572396" y="4339199"/>
          <a:ext cx="285752" cy="305047"/>
        </p:xfrm>
        <a:graphic>
          <a:graphicData uri="http://schemas.openxmlformats.org/presentationml/2006/ole">
            <mc:AlternateContent xmlns:mc="http://schemas.openxmlformats.org/markup-compatibility/2006">
              <mc:Choice xmlns:v="urn:schemas-microsoft-com:vml" Requires="v">
                <p:oleObj spid="_x0000_s30727" name="Equation" r:id="rId13" imgW="88560" imgH="164880" progId="Equation.DSMT4">
                  <p:embed/>
                </p:oleObj>
              </mc:Choice>
              <mc:Fallback>
                <p:oleObj name="Equation" r:id="rId13" imgW="88560" imgH="164880" progId="Equation.DSMT4">
                  <p:embed/>
                  <p:pic>
                    <p:nvPicPr>
                      <p:cNvPr id="307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72396" y="4339199"/>
                        <a:ext cx="285752" cy="305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8"/>
          <p:cNvGraphicFramePr>
            <a:graphicFrameLocks noChangeAspect="1"/>
          </p:cNvGraphicFramePr>
          <p:nvPr/>
        </p:nvGraphicFramePr>
        <p:xfrm>
          <a:off x="2603500" y="1155700"/>
          <a:ext cx="1006475" cy="344488"/>
        </p:xfrm>
        <a:graphic>
          <a:graphicData uri="http://schemas.openxmlformats.org/presentationml/2006/ole">
            <mc:AlternateContent xmlns:mc="http://schemas.openxmlformats.org/markup-compatibility/2006">
              <mc:Choice xmlns:v="urn:schemas-microsoft-com:vml" Requires="v">
                <p:oleObj spid="_x0000_s30728" name="Equation" r:id="rId15" imgW="431640" imgH="203040" progId="Equation.DSMT4">
                  <p:embed/>
                </p:oleObj>
              </mc:Choice>
              <mc:Fallback>
                <p:oleObj name="Equation" r:id="rId15" imgW="431640" imgH="203040" progId="Equation.DSMT4">
                  <p:embed/>
                  <p:pic>
                    <p:nvPicPr>
                      <p:cNvPr id="308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0" y="1155700"/>
                        <a:ext cx="10064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9"/>
          <p:cNvGraphicFramePr>
            <a:graphicFrameLocks noChangeAspect="1"/>
          </p:cNvGraphicFramePr>
          <p:nvPr/>
        </p:nvGraphicFramePr>
        <p:xfrm>
          <a:off x="4286256" y="727687"/>
          <a:ext cx="1214438" cy="344196"/>
        </p:xfrm>
        <a:graphic>
          <a:graphicData uri="http://schemas.openxmlformats.org/presentationml/2006/ole">
            <mc:AlternateContent xmlns:mc="http://schemas.openxmlformats.org/markup-compatibility/2006">
              <mc:Choice xmlns:v="urn:schemas-microsoft-com:vml" Requires="v">
                <p:oleObj spid="_x0000_s30729" name="Equation" r:id="rId17" imgW="520560" imgH="203040" progId="Equation.DSMT4">
                  <p:embed/>
                </p:oleObj>
              </mc:Choice>
              <mc:Fallback>
                <p:oleObj name="Equation" r:id="rId17" imgW="520560" imgH="203040" progId="Equation.DSMT4">
                  <p:embed/>
                  <p:pic>
                    <p:nvPicPr>
                      <p:cNvPr id="3081"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256" y="727687"/>
                        <a:ext cx="1214438" cy="34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Box 28"/>
          <p:cNvSpPr txBox="1"/>
          <p:nvPr/>
        </p:nvSpPr>
        <p:spPr>
          <a:xfrm>
            <a:off x="1785918" y="4385666"/>
            <a:ext cx="1357322" cy="369332"/>
          </a:xfrm>
          <a:prstGeom prst="rect">
            <a:avLst/>
          </a:prstGeom>
          <a:noFill/>
        </p:spPr>
        <p:txBody>
          <a:bodyPr wrap="square" rtlCol="0">
            <a:spAutoFit/>
          </a:bodyPr>
          <a:lstStyle/>
          <a:p>
            <a:r>
              <a:rPr lang="en-US" altLang="zh-CN" dirty="0" err="1">
                <a:solidFill>
                  <a:sysClr val="windowText" lastClr="000000"/>
                </a:solidFill>
              </a:rPr>
              <a:t>exportables</a:t>
            </a:r>
            <a:endParaRPr lang="zh-CN" altLang="en-US" dirty="0">
              <a:solidFill>
                <a:sysClr val="windowText" lastClr="000000"/>
              </a:solidFill>
            </a:endParaRPr>
          </a:p>
        </p:txBody>
      </p:sp>
      <p:sp>
        <p:nvSpPr>
          <p:cNvPr id="30" name="TextBox 29"/>
          <p:cNvSpPr txBox="1"/>
          <p:nvPr/>
        </p:nvSpPr>
        <p:spPr>
          <a:xfrm>
            <a:off x="3830564" y="4394775"/>
            <a:ext cx="1192955" cy="369332"/>
          </a:xfrm>
          <a:prstGeom prst="rect">
            <a:avLst/>
          </a:prstGeom>
          <a:noFill/>
        </p:spPr>
        <p:txBody>
          <a:bodyPr wrap="none" rtlCol="0">
            <a:spAutoFit/>
          </a:bodyPr>
          <a:lstStyle/>
          <a:p>
            <a:r>
              <a:rPr lang="en-US" altLang="zh-CN" dirty="0" err="1">
                <a:solidFill>
                  <a:sysClr val="windowText" lastClr="000000"/>
                </a:solidFill>
              </a:rPr>
              <a:t>nontraded</a:t>
            </a:r>
            <a:endParaRPr lang="zh-CN" altLang="en-US" dirty="0">
              <a:solidFill>
                <a:sysClr val="windowText" lastClr="000000"/>
              </a:solidFill>
            </a:endParaRPr>
          </a:p>
        </p:txBody>
      </p:sp>
      <p:sp>
        <p:nvSpPr>
          <p:cNvPr id="31" name="TextBox 30"/>
          <p:cNvSpPr txBox="1"/>
          <p:nvPr/>
        </p:nvSpPr>
        <p:spPr>
          <a:xfrm>
            <a:off x="5833409" y="4384536"/>
            <a:ext cx="1346074" cy="369332"/>
          </a:xfrm>
          <a:prstGeom prst="rect">
            <a:avLst/>
          </a:prstGeom>
          <a:noFill/>
        </p:spPr>
        <p:txBody>
          <a:bodyPr wrap="none" rtlCol="0">
            <a:spAutoFit/>
          </a:bodyPr>
          <a:lstStyle/>
          <a:p>
            <a:r>
              <a:rPr lang="en-US" altLang="zh-CN" dirty="0" err="1">
                <a:solidFill>
                  <a:sysClr val="windowText" lastClr="000000"/>
                </a:solidFill>
              </a:rPr>
              <a:t>importables</a:t>
            </a:r>
            <a:endParaRPr lang="zh-CN" altLang="en-US" dirty="0">
              <a:solidFill>
                <a:sysClr val="windowText" lastClr="000000"/>
              </a:solidFill>
            </a:endParaRPr>
          </a:p>
        </p:txBody>
      </p:sp>
      <p:sp>
        <p:nvSpPr>
          <p:cNvPr id="21" name="TextBox 20"/>
          <p:cNvSpPr txBox="1"/>
          <p:nvPr/>
        </p:nvSpPr>
        <p:spPr>
          <a:xfrm>
            <a:off x="3929058" y="72214"/>
            <a:ext cx="1500198" cy="523220"/>
          </a:xfrm>
          <a:prstGeom prst="rect">
            <a:avLst/>
          </a:prstGeom>
          <a:noFill/>
        </p:spPr>
        <p:txBody>
          <a:bodyPr wrap="square" rtlCol="0">
            <a:spAutoFit/>
          </a:bodyPr>
          <a:lstStyle/>
          <a:p>
            <a:r>
              <a:rPr lang="zh-CN" altLang="en-US" sz="2800" dirty="0"/>
              <a:t>图七</a:t>
            </a:r>
          </a:p>
        </p:txBody>
      </p:sp>
      <p:sp>
        <p:nvSpPr>
          <p:cNvPr id="23" name="左大括号 22"/>
          <p:cNvSpPr/>
          <p:nvPr/>
        </p:nvSpPr>
        <p:spPr>
          <a:xfrm rot="16200000">
            <a:off x="2393141" y="3394082"/>
            <a:ext cx="285751" cy="19288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左大括号 26"/>
          <p:cNvSpPr/>
          <p:nvPr/>
        </p:nvSpPr>
        <p:spPr>
          <a:xfrm rot="16200000">
            <a:off x="4286249" y="3429800"/>
            <a:ext cx="285751" cy="18573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左大括号 27"/>
          <p:cNvSpPr/>
          <p:nvPr/>
        </p:nvSpPr>
        <p:spPr>
          <a:xfrm rot="16200000">
            <a:off x="6357952" y="3215488"/>
            <a:ext cx="285750" cy="22860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6" name="直接连接符 25"/>
          <p:cNvCxnSpPr/>
          <p:nvPr/>
        </p:nvCxnSpPr>
        <p:spPr>
          <a:xfrm>
            <a:off x="1571604" y="1786726"/>
            <a:ext cx="6072230"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643042" y="3001172"/>
            <a:ext cx="2428892" cy="0"/>
          </a:xfrm>
          <a:prstGeom prst="line">
            <a:avLst/>
          </a:prstGeom>
          <a:ln w="19050">
            <a:solidFill>
              <a:schemeClr val="accent6">
                <a:lumMod val="75000"/>
              </a:schemeClr>
            </a:solidFill>
            <a:prstDash val="dash"/>
          </a:ln>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rot="5400000">
            <a:off x="3500430" y="3001172"/>
            <a:ext cx="2428892" cy="0"/>
          </a:xfrm>
          <a:prstGeom prst="line">
            <a:avLst/>
          </a:prstGeom>
          <a:ln w="19050">
            <a:solidFill>
              <a:schemeClr val="accent6">
                <a:lumMod val="75000"/>
              </a:schemeClr>
            </a:solidFill>
            <a:prstDash val="dash"/>
          </a:ln>
        </p:spPr>
        <p:style>
          <a:lnRef idx="2">
            <a:schemeClr val="dk1"/>
          </a:lnRef>
          <a:fillRef idx="0">
            <a:schemeClr val="dk1"/>
          </a:fillRef>
          <a:effectRef idx="1">
            <a:schemeClr val="dk1"/>
          </a:effectRef>
          <a:fontRef idx="minor">
            <a:schemeClr val="tx1"/>
          </a:fontRef>
        </p:style>
      </p:cxnSp>
      <p:graphicFrame>
        <p:nvGraphicFramePr>
          <p:cNvPr id="221194" name="Object 10"/>
          <p:cNvGraphicFramePr>
            <a:graphicFrameLocks noChangeAspect="1"/>
          </p:cNvGraphicFramePr>
          <p:nvPr/>
        </p:nvGraphicFramePr>
        <p:xfrm>
          <a:off x="947738" y="1625600"/>
          <a:ext cx="534987" cy="503238"/>
        </p:xfrm>
        <a:graphic>
          <a:graphicData uri="http://schemas.openxmlformats.org/presentationml/2006/ole">
            <mc:AlternateContent xmlns:mc="http://schemas.openxmlformats.org/markup-compatibility/2006">
              <mc:Choice xmlns:v="urn:schemas-microsoft-com:vml" Requires="v">
                <p:oleObj spid="_x0000_s30730" name="Equation" r:id="rId19" imgW="190440" imgH="177480" progId="Equation.DSMT4">
                  <p:embed/>
                </p:oleObj>
              </mc:Choice>
              <mc:Fallback>
                <p:oleObj name="Equation" r:id="rId19" imgW="190440" imgH="177480" progId="Equation.DSMT4">
                  <p:embed/>
                  <p:pic>
                    <p:nvPicPr>
                      <p:cNvPr id="221194"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47738" y="1625600"/>
                        <a:ext cx="5349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194"/>
                                        </p:tgtEl>
                                        <p:attrNameLst>
                                          <p:attrName>style.visibility</p:attrName>
                                        </p:attrNameLst>
                                      </p:cBhvr>
                                      <p:to>
                                        <p:strVal val="visible"/>
                                      </p:to>
                                    </p:set>
                                    <p:animEffect transition="in" filter="fade">
                                      <p:cBhvr>
                                        <p:cTn id="7" dur="2000"/>
                                        <p:tgtEl>
                                          <p:spTgt spid="22119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857356" y="2858296"/>
            <a:ext cx="4857784" cy="171451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pPr marL="742950" indent="-742950">
              <a:buFont typeface="+mj-lt"/>
              <a:buAutoNum type="alphaUcPeriod" startAt="3"/>
            </a:pPr>
            <a:r>
              <a:rPr lang="zh-CN" altLang="en-US" dirty="0"/>
              <a:t>关税</a:t>
            </a:r>
          </a:p>
        </p:txBody>
      </p:sp>
      <p:sp>
        <p:nvSpPr>
          <p:cNvPr id="3" name="内容占位符 2"/>
          <p:cNvSpPr>
            <a:spLocks noGrp="1"/>
          </p:cNvSpPr>
          <p:nvPr>
            <p:ph sz="quarter" idx="1"/>
          </p:nvPr>
        </p:nvSpPr>
        <p:spPr/>
        <p:txBody>
          <a:bodyPr/>
          <a:lstStyle/>
          <a:p>
            <a:r>
              <a:rPr lang="zh-CN" altLang="en-US" dirty="0"/>
              <a:t>假设：本国和国外都征收统一的进口关税</a:t>
            </a:r>
            <a:r>
              <a:rPr lang="en-US" altLang="zh-CN" dirty="0"/>
              <a:t>t</a:t>
            </a:r>
            <a:r>
              <a:rPr lang="zh-CN" altLang="en-US" dirty="0"/>
              <a:t>和</a:t>
            </a:r>
            <a:r>
              <a:rPr lang="en-US" altLang="zh-CN" dirty="0"/>
              <a:t>t*</a:t>
            </a:r>
            <a:r>
              <a:rPr lang="zh-CN" altLang="en-US" dirty="0"/>
              <a:t>。</a:t>
            </a:r>
            <a:endParaRPr lang="en-US" altLang="zh-CN" dirty="0"/>
          </a:p>
          <a:p>
            <a:r>
              <a:rPr lang="zh-CN" altLang="en-US" dirty="0"/>
              <a:t>这种情况同样导致了对进口的阻碍，一部分产品成为非贸易品。</a:t>
            </a:r>
          </a:p>
        </p:txBody>
      </p:sp>
      <p:graphicFrame>
        <p:nvGraphicFramePr>
          <p:cNvPr id="68614" name="Object 6"/>
          <p:cNvGraphicFramePr>
            <a:graphicFrameLocks noChangeAspect="1"/>
          </p:cNvGraphicFramePr>
          <p:nvPr/>
        </p:nvGraphicFramePr>
        <p:xfrm>
          <a:off x="2143108" y="2858296"/>
          <a:ext cx="4003866" cy="1616342"/>
        </p:xfrm>
        <a:graphic>
          <a:graphicData uri="http://schemas.openxmlformats.org/presentationml/2006/ole">
            <mc:AlternateContent xmlns:mc="http://schemas.openxmlformats.org/markup-compatibility/2006">
              <mc:Choice xmlns:v="urn:schemas-microsoft-com:vml" Requires="v">
                <p:oleObj spid="_x0000_s31746" name="Equation" r:id="rId3" imgW="1574640" imgH="634680" progId="Equation.DSMT4">
                  <p:embed/>
                </p:oleObj>
              </mc:Choice>
              <mc:Fallback>
                <p:oleObj name="Equation" r:id="rId3" imgW="1574640" imgH="634680" progId="Equation.DSMT4">
                  <p:embed/>
                  <p:pic>
                    <p:nvPicPr>
                      <p:cNvPr id="686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2858296"/>
                        <a:ext cx="4003866" cy="161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29058" y="72214"/>
            <a:ext cx="1500198" cy="523220"/>
          </a:xfrm>
          <a:prstGeom prst="rect">
            <a:avLst/>
          </a:prstGeom>
          <a:noFill/>
        </p:spPr>
        <p:txBody>
          <a:bodyPr wrap="square" rtlCol="0">
            <a:spAutoFit/>
          </a:bodyPr>
          <a:lstStyle/>
          <a:p>
            <a:r>
              <a:rPr lang="zh-CN" altLang="en-US" sz="2800" dirty="0"/>
              <a:t>图八</a:t>
            </a:r>
          </a:p>
        </p:txBody>
      </p:sp>
      <p:cxnSp>
        <p:nvCxnSpPr>
          <p:cNvPr id="25" name="直接连接符 24"/>
          <p:cNvCxnSpPr/>
          <p:nvPr/>
        </p:nvCxnSpPr>
        <p:spPr>
          <a:xfrm rot="5400000">
            <a:off x="-205723" y="2278170"/>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1714480" y="4215618"/>
            <a:ext cx="5786478" cy="0"/>
          </a:xfrm>
          <a:prstGeom prst="line">
            <a:avLst/>
          </a:prstGeom>
        </p:spPr>
        <p:style>
          <a:lnRef idx="2">
            <a:schemeClr val="dk1"/>
          </a:lnRef>
          <a:fillRef idx="0">
            <a:schemeClr val="dk1"/>
          </a:fillRef>
          <a:effectRef idx="1">
            <a:schemeClr val="dk1"/>
          </a:effectRef>
          <a:fontRef idx="minor">
            <a:schemeClr val="tx1"/>
          </a:fontRef>
        </p:style>
      </p:cxnSp>
      <p:sp>
        <p:nvSpPr>
          <p:cNvPr id="27" name="任意多边形 26"/>
          <p:cNvSpPr/>
          <p:nvPr/>
        </p:nvSpPr>
        <p:spPr>
          <a:xfrm>
            <a:off x="2285984" y="696717"/>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30" name="Object 4"/>
          <p:cNvGraphicFramePr>
            <a:graphicFrameLocks noChangeAspect="1"/>
          </p:cNvGraphicFramePr>
          <p:nvPr/>
        </p:nvGraphicFramePr>
        <p:xfrm>
          <a:off x="1065213" y="1500974"/>
          <a:ext cx="363537" cy="350838"/>
        </p:xfrm>
        <a:graphic>
          <a:graphicData uri="http://schemas.openxmlformats.org/presentationml/2006/ole">
            <mc:AlternateContent xmlns:mc="http://schemas.openxmlformats.org/markup-compatibility/2006">
              <mc:Choice xmlns:v="urn:schemas-microsoft-com:vml" Requires="v">
                <p:oleObj spid="_x0000_s32770" name="Equation" r:id="rId3" imgW="152280" imgH="139680" progId="Equation.DSMT4">
                  <p:embed/>
                </p:oleObj>
              </mc:Choice>
              <mc:Fallback>
                <p:oleObj name="Equation" r:id="rId3" imgW="152280" imgH="139680" progId="Equation.DSMT4">
                  <p:embed/>
                  <p:pic>
                    <p:nvPicPr>
                      <p:cNvPr id="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1500974"/>
                        <a:ext cx="3635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9"/>
          <p:cNvGraphicFramePr>
            <a:graphicFrameLocks noChangeAspect="1"/>
          </p:cNvGraphicFramePr>
          <p:nvPr/>
        </p:nvGraphicFramePr>
        <p:xfrm>
          <a:off x="7215206" y="3568489"/>
          <a:ext cx="928694" cy="406046"/>
        </p:xfrm>
        <a:graphic>
          <a:graphicData uri="http://schemas.openxmlformats.org/presentationml/2006/ole">
            <mc:AlternateContent xmlns:mc="http://schemas.openxmlformats.org/markup-compatibility/2006">
              <mc:Choice xmlns:v="urn:schemas-microsoft-com:vml" Requires="v">
                <p:oleObj spid="_x0000_s32771" name="Equation" r:id="rId5" imgW="330120" imgH="203040" progId="Equation.DSMT4">
                  <p:embed/>
                </p:oleObj>
              </mc:Choice>
              <mc:Fallback>
                <p:oleObj name="Equation" r:id="rId5" imgW="330120" imgH="203040" progId="Equation.DSMT4">
                  <p:embed/>
                  <p:pic>
                    <p:nvPicPr>
                      <p:cNvPr id="32"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5206"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0"/>
          <p:cNvGraphicFramePr>
            <a:graphicFrameLocks noChangeAspect="1"/>
          </p:cNvGraphicFramePr>
          <p:nvPr/>
        </p:nvGraphicFramePr>
        <p:xfrm>
          <a:off x="7715272" y="4112035"/>
          <a:ext cx="460586" cy="317898"/>
        </p:xfrm>
        <a:graphic>
          <a:graphicData uri="http://schemas.openxmlformats.org/presentationml/2006/ole">
            <mc:AlternateContent xmlns:mc="http://schemas.openxmlformats.org/markup-compatibility/2006">
              <mc:Choice xmlns:v="urn:schemas-microsoft-com:vml" Requires="v">
                <p:oleObj spid="_x0000_s32772" name="Equation" r:id="rId7" imgW="126720" imgH="126720" progId="Equation.DSMT4">
                  <p:embed/>
                </p:oleObj>
              </mc:Choice>
              <mc:Fallback>
                <p:oleObj name="Equation" r:id="rId7" imgW="126720" imgH="126720" progId="Equation.DSMT4">
                  <p:embed/>
                  <p:pic>
                    <p:nvPicPr>
                      <p:cNvPr id="33"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72" y="4112035"/>
                        <a:ext cx="460586" cy="31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11"/>
          <p:cNvGraphicFramePr>
            <a:graphicFrameLocks noChangeAspect="1"/>
          </p:cNvGraphicFramePr>
          <p:nvPr/>
        </p:nvGraphicFramePr>
        <p:xfrm>
          <a:off x="7576158" y="4245300"/>
          <a:ext cx="281990" cy="327508"/>
        </p:xfrm>
        <a:graphic>
          <a:graphicData uri="http://schemas.openxmlformats.org/presentationml/2006/ole">
            <mc:AlternateContent xmlns:mc="http://schemas.openxmlformats.org/markup-compatibility/2006">
              <mc:Choice xmlns:v="urn:schemas-microsoft-com:vml" Requires="v">
                <p:oleObj spid="_x0000_s32773" name="Equation" r:id="rId9" imgW="88560" imgH="164880" progId="Equation.DSMT4">
                  <p:embed/>
                </p:oleObj>
              </mc:Choice>
              <mc:Fallback>
                <p:oleObj name="Equation" r:id="rId9" imgW="88560" imgH="164880" progId="Equation.DSMT4">
                  <p:embed/>
                  <p:pic>
                    <p:nvPicPr>
                      <p:cNvPr id="34"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6158" y="4245300"/>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12"/>
          <p:cNvGraphicFramePr>
            <a:graphicFrameLocks noChangeAspect="1"/>
          </p:cNvGraphicFramePr>
          <p:nvPr/>
        </p:nvGraphicFramePr>
        <p:xfrm>
          <a:off x="1428729" y="4269081"/>
          <a:ext cx="443373" cy="375165"/>
        </p:xfrm>
        <a:graphic>
          <a:graphicData uri="http://schemas.openxmlformats.org/presentationml/2006/ole">
            <mc:AlternateContent xmlns:mc="http://schemas.openxmlformats.org/markup-compatibility/2006">
              <mc:Choice xmlns:v="urn:schemas-microsoft-com:vml" Requires="v">
                <p:oleObj spid="_x0000_s32774" name="Equation" r:id="rId11" imgW="126720" imgH="177480" progId="Equation.DSMT4">
                  <p:embed/>
                </p:oleObj>
              </mc:Choice>
              <mc:Fallback>
                <p:oleObj name="Equation" r:id="rId11" imgW="126720" imgH="177480" progId="Equation.DSMT4">
                  <p:embed/>
                  <p:pic>
                    <p:nvPicPr>
                      <p:cNvPr id="35"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29" y="4269081"/>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0" name="直接连接符 39"/>
          <p:cNvCxnSpPr/>
          <p:nvPr/>
        </p:nvCxnSpPr>
        <p:spPr>
          <a:xfrm>
            <a:off x="1714480" y="1643850"/>
            <a:ext cx="1928826" cy="0"/>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rot="5400000">
            <a:off x="2357422" y="2929734"/>
            <a:ext cx="2571768" cy="0"/>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rot="5400000">
            <a:off x="5322099" y="3679833"/>
            <a:ext cx="1071570" cy="0"/>
          </a:xfrm>
          <a:prstGeom prst="line">
            <a:avLst/>
          </a:prstGeom>
          <a:ln w="19050">
            <a:prstDash val="solid"/>
          </a:ln>
        </p:spPr>
        <p:style>
          <a:lnRef idx="1">
            <a:schemeClr val="dk1"/>
          </a:lnRef>
          <a:fillRef idx="0">
            <a:schemeClr val="dk1"/>
          </a:fillRef>
          <a:effectRef idx="0">
            <a:schemeClr val="dk1"/>
          </a:effectRef>
          <a:fontRef idx="minor">
            <a:schemeClr val="tx1"/>
          </a:fontRef>
        </p:style>
      </p:cxnSp>
      <p:graphicFrame>
        <p:nvGraphicFramePr>
          <p:cNvPr id="50" name="Object 5"/>
          <p:cNvGraphicFramePr>
            <a:graphicFrameLocks noChangeAspect="1"/>
          </p:cNvGraphicFramePr>
          <p:nvPr/>
        </p:nvGraphicFramePr>
        <p:xfrm>
          <a:off x="3517935" y="4352921"/>
          <a:ext cx="411123" cy="434201"/>
        </p:xfrm>
        <a:graphic>
          <a:graphicData uri="http://schemas.openxmlformats.org/presentationml/2006/ole">
            <mc:AlternateContent xmlns:mc="http://schemas.openxmlformats.org/markup-compatibility/2006">
              <mc:Choice xmlns:v="urn:schemas-microsoft-com:vml" Requires="v">
                <p:oleObj spid="_x0000_s32775" name="Equation" r:id="rId13" imgW="177480" imgH="190440" progId="Equation.DSMT4">
                  <p:embed/>
                </p:oleObj>
              </mc:Choice>
              <mc:Fallback>
                <p:oleObj name="Equation" r:id="rId13" imgW="177480" imgH="190440" progId="Equation.DSMT4">
                  <p:embed/>
                  <p:pic>
                    <p:nvPicPr>
                      <p:cNvPr id="5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7935" y="4352921"/>
                        <a:ext cx="411123" cy="43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6"/>
          <p:cNvGraphicFramePr>
            <a:graphicFrameLocks noChangeAspect="1"/>
          </p:cNvGraphicFramePr>
          <p:nvPr/>
        </p:nvGraphicFramePr>
        <p:xfrm>
          <a:off x="5572132" y="4375269"/>
          <a:ext cx="285752" cy="379195"/>
        </p:xfrm>
        <a:graphic>
          <a:graphicData uri="http://schemas.openxmlformats.org/presentationml/2006/ole">
            <mc:AlternateContent xmlns:mc="http://schemas.openxmlformats.org/markup-compatibility/2006">
              <mc:Choice xmlns:v="urn:schemas-microsoft-com:vml" Requires="v">
                <p:oleObj spid="_x0000_s32776" name="Equation" r:id="rId15" imgW="139680" imgH="152280" progId="Equation.DSMT4">
                  <p:embed/>
                </p:oleObj>
              </mc:Choice>
              <mc:Fallback>
                <p:oleObj name="Equation" r:id="rId15" imgW="139680" imgH="152280" progId="Equation.DSMT4">
                  <p:embed/>
                  <p:pic>
                    <p:nvPicPr>
                      <p:cNvPr id="51"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2132" y="4375269"/>
                        <a:ext cx="285752" cy="37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TextBox 51"/>
          <p:cNvSpPr txBox="1"/>
          <p:nvPr/>
        </p:nvSpPr>
        <p:spPr>
          <a:xfrm>
            <a:off x="1928794" y="4385666"/>
            <a:ext cx="1428760" cy="369332"/>
          </a:xfrm>
          <a:prstGeom prst="rect">
            <a:avLst/>
          </a:prstGeom>
          <a:noFill/>
        </p:spPr>
        <p:txBody>
          <a:bodyPr wrap="square" rtlCol="0">
            <a:spAutoFit/>
          </a:bodyPr>
          <a:lstStyle/>
          <a:p>
            <a:r>
              <a:rPr lang="en-US" altLang="zh-CN" dirty="0" err="1"/>
              <a:t>exportables</a:t>
            </a:r>
            <a:endParaRPr lang="zh-CN" altLang="en-US" dirty="0"/>
          </a:p>
        </p:txBody>
      </p:sp>
      <p:sp>
        <p:nvSpPr>
          <p:cNvPr id="53" name="TextBox 52"/>
          <p:cNvSpPr txBox="1"/>
          <p:nvPr/>
        </p:nvSpPr>
        <p:spPr>
          <a:xfrm>
            <a:off x="4187754" y="4394775"/>
            <a:ext cx="1170064" cy="369332"/>
          </a:xfrm>
          <a:prstGeom prst="rect">
            <a:avLst/>
          </a:prstGeom>
          <a:noFill/>
        </p:spPr>
        <p:txBody>
          <a:bodyPr wrap="none" rtlCol="0">
            <a:spAutoFit/>
          </a:bodyPr>
          <a:lstStyle/>
          <a:p>
            <a:r>
              <a:rPr lang="en-US" altLang="zh-CN" dirty="0" err="1"/>
              <a:t>nontraded</a:t>
            </a:r>
            <a:endParaRPr lang="zh-CN" altLang="en-US" dirty="0"/>
          </a:p>
        </p:txBody>
      </p:sp>
      <p:sp>
        <p:nvSpPr>
          <p:cNvPr id="54" name="TextBox 53"/>
          <p:cNvSpPr txBox="1"/>
          <p:nvPr/>
        </p:nvSpPr>
        <p:spPr>
          <a:xfrm>
            <a:off x="6047723" y="4384536"/>
            <a:ext cx="1310359" cy="369332"/>
          </a:xfrm>
          <a:prstGeom prst="rect">
            <a:avLst/>
          </a:prstGeom>
          <a:noFill/>
        </p:spPr>
        <p:txBody>
          <a:bodyPr wrap="none" rtlCol="0">
            <a:spAutoFit/>
          </a:bodyPr>
          <a:lstStyle/>
          <a:p>
            <a:r>
              <a:rPr lang="en-US" altLang="zh-CN" dirty="0" err="1"/>
              <a:t>importables</a:t>
            </a:r>
            <a:endParaRPr lang="zh-CN" altLang="en-US" dirty="0"/>
          </a:p>
        </p:txBody>
      </p:sp>
      <p:sp>
        <p:nvSpPr>
          <p:cNvPr id="55" name="左大括号 54"/>
          <p:cNvSpPr/>
          <p:nvPr/>
        </p:nvSpPr>
        <p:spPr>
          <a:xfrm rot="16200000">
            <a:off x="2536018" y="3394082"/>
            <a:ext cx="285751" cy="19288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左大括号 55"/>
          <p:cNvSpPr/>
          <p:nvPr/>
        </p:nvSpPr>
        <p:spPr>
          <a:xfrm rot="16200000">
            <a:off x="4607720" y="3251205"/>
            <a:ext cx="285751" cy="22145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7" name="左大括号 56"/>
          <p:cNvSpPr/>
          <p:nvPr/>
        </p:nvSpPr>
        <p:spPr>
          <a:xfrm rot="16200000">
            <a:off x="6536546" y="3536956"/>
            <a:ext cx="285751" cy="16430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90130" name="Object 18"/>
          <p:cNvGraphicFramePr>
            <a:graphicFrameLocks noChangeAspect="1"/>
          </p:cNvGraphicFramePr>
          <p:nvPr/>
        </p:nvGraphicFramePr>
        <p:xfrm>
          <a:off x="6000760" y="2530126"/>
          <a:ext cx="1503370" cy="685360"/>
        </p:xfrm>
        <a:graphic>
          <a:graphicData uri="http://schemas.openxmlformats.org/presentationml/2006/ole">
            <mc:AlternateContent xmlns:mc="http://schemas.openxmlformats.org/markup-compatibility/2006">
              <mc:Choice xmlns:v="urn:schemas-microsoft-com:vml" Requires="v">
                <p:oleObj spid="_x0000_s32777" name="Equation" r:id="rId17" imgW="863280" imgH="393480" progId="Equation.DSMT4">
                  <p:embed/>
                </p:oleObj>
              </mc:Choice>
              <mc:Fallback>
                <p:oleObj name="Equation" r:id="rId17" imgW="863280" imgH="393480" progId="Equation.DSMT4">
                  <p:embed/>
                  <p:pic>
                    <p:nvPicPr>
                      <p:cNvPr id="9013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00760" y="2530126"/>
                        <a:ext cx="1503370" cy="68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1" name="Object 19"/>
          <p:cNvGraphicFramePr>
            <a:graphicFrameLocks noChangeAspect="1"/>
          </p:cNvGraphicFramePr>
          <p:nvPr/>
        </p:nvGraphicFramePr>
        <p:xfrm>
          <a:off x="3286116" y="929470"/>
          <a:ext cx="2166953" cy="428628"/>
        </p:xfrm>
        <a:graphic>
          <a:graphicData uri="http://schemas.openxmlformats.org/presentationml/2006/ole">
            <mc:AlternateContent xmlns:mc="http://schemas.openxmlformats.org/markup-compatibility/2006">
              <mc:Choice xmlns:v="urn:schemas-microsoft-com:vml" Requires="v">
                <p:oleObj spid="_x0000_s32778" name="Equation" r:id="rId19" imgW="1155600" imgH="228600" progId="Equation.DSMT4">
                  <p:embed/>
                </p:oleObj>
              </mc:Choice>
              <mc:Fallback>
                <p:oleObj name="Equation" r:id="rId19" imgW="1155600" imgH="228600" progId="Equation.DSMT4">
                  <p:embed/>
                  <p:pic>
                    <p:nvPicPr>
                      <p:cNvPr id="90131"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6116" y="929470"/>
                        <a:ext cx="2166953"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4" name="直接连接符 63"/>
          <p:cNvCxnSpPr/>
          <p:nvPr/>
        </p:nvCxnSpPr>
        <p:spPr>
          <a:xfrm>
            <a:off x="1714480" y="3144048"/>
            <a:ext cx="4143404"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rot="10800000">
            <a:off x="3071802" y="2572544"/>
            <a:ext cx="571504" cy="1588"/>
          </a:xfrm>
          <a:prstGeom prst="straightConnector1">
            <a:avLst/>
          </a:prstGeom>
          <a:ln w="19050">
            <a:solidFill>
              <a:schemeClr val="accent6">
                <a:lumMod val="50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69" name="直接连接符 68"/>
          <p:cNvCxnSpPr/>
          <p:nvPr/>
        </p:nvCxnSpPr>
        <p:spPr>
          <a:xfrm rot="5400000">
            <a:off x="1607323" y="2751139"/>
            <a:ext cx="2928958" cy="0"/>
          </a:xfrm>
          <a:prstGeom prst="line">
            <a:avLst/>
          </a:prstGeom>
          <a:ln w="19050">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1714480" y="1286660"/>
            <a:ext cx="1357322" cy="0"/>
          </a:xfrm>
          <a:prstGeom prst="line">
            <a:avLst/>
          </a:prstGeom>
          <a:ln w="19050">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1714480" y="3501238"/>
            <a:ext cx="4643470" cy="0"/>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rot="5400000">
            <a:off x="6000760" y="3858428"/>
            <a:ext cx="714380" cy="0"/>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79" name="直接箭头连接符 78"/>
          <p:cNvCxnSpPr/>
          <p:nvPr/>
        </p:nvCxnSpPr>
        <p:spPr>
          <a:xfrm>
            <a:off x="5857884" y="3858428"/>
            <a:ext cx="500066" cy="1588"/>
          </a:xfrm>
          <a:prstGeom prst="straightConnector1">
            <a:avLst/>
          </a:prstGeom>
          <a:ln w="19050">
            <a:solidFill>
              <a:schemeClr val="accent6">
                <a:lumMod val="50000"/>
              </a:schemeClr>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20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20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2000"/>
                                        <p:tgtEl>
                                          <p:spTgt spid="7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2000"/>
                                        <p:tgtEl>
                                          <p:spTgt spid="76"/>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2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关税与相对工资</a:t>
            </a:r>
          </a:p>
        </p:txBody>
      </p:sp>
      <p:sp>
        <p:nvSpPr>
          <p:cNvPr id="3" name="内容占位符 2"/>
          <p:cNvSpPr>
            <a:spLocks noGrp="1"/>
          </p:cNvSpPr>
          <p:nvPr>
            <p:ph sz="quarter" idx="1"/>
          </p:nvPr>
        </p:nvSpPr>
        <p:spPr/>
        <p:txBody>
          <a:bodyPr>
            <a:normAutofit/>
          </a:bodyPr>
          <a:lstStyle/>
          <a:p>
            <a:endParaRPr lang="en-US" altLang="zh-CN" dirty="0"/>
          </a:p>
          <a:p>
            <a:r>
              <a:rPr lang="zh-CN" altLang="en-US" dirty="0"/>
              <a:t>其中，</a:t>
            </a:r>
            <a:r>
              <a:rPr lang="en-US" altLang="zh-CN" dirty="0"/>
              <a:t>Y</a:t>
            </a:r>
            <a:r>
              <a:rPr lang="zh-CN" altLang="en-US" dirty="0"/>
              <a:t>和</a:t>
            </a:r>
            <a:r>
              <a:rPr lang="en-US" altLang="zh-CN" dirty="0"/>
              <a:t>Y*</a:t>
            </a:r>
            <a:r>
              <a:rPr lang="zh-CN" altLang="en-US" dirty="0"/>
              <a:t>代表两国包含一次性退税在内的收入。将</a:t>
            </a:r>
            <a:r>
              <a:rPr lang="en-US" altLang="zh-CN" dirty="0"/>
              <a:t>(24)</a:t>
            </a:r>
            <a:r>
              <a:rPr lang="zh-CN" altLang="en-US" dirty="0"/>
              <a:t>式做变换后可以得到：</a:t>
            </a:r>
            <a:endParaRPr lang="en-US" altLang="zh-CN" dirty="0"/>
          </a:p>
          <a:p>
            <a:endParaRPr lang="en-US" altLang="zh-CN" dirty="0"/>
          </a:p>
          <a:p>
            <a:endParaRPr lang="en-US" altLang="zh-CN" dirty="0"/>
          </a:p>
          <a:p>
            <a:r>
              <a:rPr lang="zh-CN" altLang="en-US" dirty="0"/>
              <a:t>其中，</a:t>
            </a:r>
            <a:r>
              <a:rPr lang="el-GR" altLang="zh-CN" dirty="0"/>
              <a:t>λ</a:t>
            </a:r>
            <a:r>
              <a:rPr lang="zh-CN" altLang="en-US" dirty="0"/>
              <a:t>与</a:t>
            </a:r>
            <a:r>
              <a:rPr lang="el-GR" altLang="zh-CN" dirty="0"/>
              <a:t>λ</a:t>
            </a:r>
            <a:r>
              <a:rPr lang="en-US" altLang="zh-CN" dirty="0"/>
              <a:t>*</a:t>
            </a:r>
            <a:r>
              <a:rPr lang="zh-CN" altLang="en-US" dirty="0"/>
              <a:t>是</a:t>
            </a:r>
            <a:r>
              <a:rPr lang="en-US" altLang="zh-CN" dirty="0"/>
              <a:t>(</a:t>
            </a:r>
            <a:r>
              <a:rPr lang="el-GR" altLang="zh-CN" dirty="0"/>
              <a:t>ω</a:t>
            </a:r>
            <a:r>
              <a:rPr lang="en-US" altLang="zh-CN" dirty="0"/>
              <a:t>, t, t*)</a:t>
            </a:r>
            <a:r>
              <a:rPr lang="zh-CN" altLang="en-US" dirty="0"/>
              <a:t> 的函数。</a:t>
            </a:r>
            <a:endParaRPr lang="en-US" altLang="zh-CN" dirty="0"/>
          </a:p>
          <a:p>
            <a:endParaRPr lang="zh-CN" altLang="en-US" dirty="0"/>
          </a:p>
        </p:txBody>
      </p:sp>
      <p:graphicFrame>
        <p:nvGraphicFramePr>
          <p:cNvPr id="91138" name="Object 2"/>
          <p:cNvGraphicFramePr>
            <a:graphicFrameLocks noChangeAspect="1"/>
          </p:cNvGraphicFramePr>
          <p:nvPr/>
        </p:nvGraphicFramePr>
        <p:xfrm>
          <a:off x="1857356" y="1215222"/>
          <a:ext cx="5064755" cy="471488"/>
        </p:xfrm>
        <a:graphic>
          <a:graphicData uri="http://schemas.openxmlformats.org/presentationml/2006/ole">
            <mc:AlternateContent xmlns:mc="http://schemas.openxmlformats.org/markup-compatibility/2006">
              <mc:Choice xmlns:v="urn:schemas-microsoft-com:vml" Requires="v">
                <p:oleObj spid="_x0000_s33794" name="Equation" r:id="rId3" imgW="2450880" imgH="228600" progId="Equation.DSMT4">
                  <p:embed/>
                </p:oleObj>
              </mc:Choice>
              <mc:Fallback>
                <p:oleObj name="Equation" r:id="rId3" imgW="2450880" imgH="228600" progId="Equation.DSMT4">
                  <p:embed/>
                  <p:pic>
                    <p:nvPicPr>
                      <p:cNvPr id="911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1215222"/>
                        <a:ext cx="506475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39" name="Object 3"/>
          <p:cNvGraphicFramePr>
            <a:graphicFrameLocks noChangeAspect="1"/>
          </p:cNvGraphicFramePr>
          <p:nvPr/>
        </p:nvGraphicFramePr>
        <p:xfrm>
          <a:off x="1928794" y="2715420"/>
          <a:ext cx="4500594" cy="915688"/>
        </p:xfrm>
        <a:graphic>
          <a:graphicData uri="http://schemas.openxmlformats.org/presentationml/2006/ole">
            <mc:AlternateContent xmlns:mc="http://schemas.openxmlformats.org/markup-compatibility/2006">
              <mc:Choice xmlns:v="urn:schemas-microsoft-com:vml" Requires="v">
                <p:oleObj spid="_x0000_s33795" name="Equation" r:id="rId5" imgW="2057400" imgH="419040" progId="Equation.DSMT4">
                  <p:embed/>
                </p:oleObj>
              </mc:Choice>
              <mc:Fallback>
                <p:oleObj name="Equation" r:id="rId5" imgW="2057400" imgH="419040" progId="Equation.DSMT4">
                  <p:embed/>
                  <p:pic>
                    <p:nvPicPr>
                      <p:cNvPr id="911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4" y="2715420"/>
                        <a:ext cx="4500594" cy="91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714876" y="1215222"/>
            <a:ext cx="3571900" cy="1285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角矩形 5"/>
          <p:cNvSpPr/>
          <p:nvPr/>
        </p:nvSpPr>
        <p:spPr>
          <a:xfrm>
            <a:off x="467376" y="1500974"/>
            <a:ext cx="3286148"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a:t>关税与相对工资</a:t>
            </a:r>
          </a:p>
        </p:txBody>
      </p:sp>
      <p:sp>
        <p:nvSpPr>
          <p:cNvPr id="3" name="内容占位符 2"/>
          <p:cNvSpPr>
            <a:spLocks noGrp="1"/>
          </p:cNvSpPr>
          <p:nvPr>
            <p:ph sz="quarter" idx="1"/>
          </p:nvPr>
        </p:nvSpPr>
        <p:spPr/>
        <p:txBody>
          <a:bodyPr>
            <a:normAutofit/>
          </a:bodyPr>
          <a:lstStyle/>
          <a:p>
            <a:endParaRPr lang="en-US" altLang="zh-CN" dirty="0"/>
          </a:p>
          <a:p>
            <a:endParaRPr lang="en-US" altLang="zh-CN" dirty="0"/>
          </a:p>
          <a:p>
            <a:endParaRPr lang="en-US" altLang="zh-CN" dirty="0"/>
          </a:p>
          <a:p>
            <a:r>
              <a:rPr lang="zh-CN" altLang="en-US" dirty="0"/>
              <a:t>由</a:t>
            </a:r>
            <a:r>
              <a:rPr lang="en-US" altLang="zh-CN" dirty="0"/>
              <a:t>(26)</a:t>
            </a:r>
            <a:r>
              <a:rPr lang="zh-CN" altLang="en-US" dirty="0"/>
              <a:t>和</a:t>
            </a:r>
            <a:r>
              <a:rPr lang="en-US" altLang="zh-CN" dirty="0"/>
              <a:t>(23)</a:t>
            </a:r>
            <a:r>
              <a:rPr lang="zh-CN" altLang="en-US" dirty="0"/>
              <a:t>式可以看出，非贸易品的范围将会取决于两国的关税税率。</a:t>
            </a:r>
            <a:endParaRPr lang="en-US" altLang="zh-CN" dirty="0"/>
          </a:p>
          <a:p>
            <a:r>
              <a:rPr lang="zh-CN" altLang="en-US" dirty="0"/>
              <a:t>关税上升会提高相对工资并改善贸易条件。</a:t>
            </a:r>
          </a:p>
        </p:txBody>
      </p:sp>
      <p:graphicFrame>
        <p:nvGraphicFramePr>
          <p:cNvPr id="92162" name="Object 2"/>
          <p:cNvGraphicFramePr>
            <a:graphicFrameLocks noChangeAspect="1"/>
          </p:cNvGraphicFramePr>
          <p:nvPr/>
        </p:nvGraphicFramePr>
        <p:xfrm>
          <a:off x="500030" y="1643850"/>
          <a:ext cx="3214714" cy="500066"/>
        </p:xfrm>
        <a:graphic>
          <a:graphicData uri="http://schemas.openxmlformats.org/presentationml/2006/ole">
            <mc:AlternateContent xmlns:mc="http://schemas.openxmlformats.org/markup-compatibility/2006">
              <mc:Choice xmlns:v="urn:schemas-microsoft-com:vml" Requires="v">
                <p:oleObj spid="_x0000_s34818" name="Equation" r:id="rId3" imgW="1536480" imgH="228600" progId="Equation.DSMT4">
                  <p:embed/>
                </p:oleObj>
              </mc:Choice>
              <mc:Fallback>
                <p:oleObj name="Equation" r:id="rId3" imgW="1536480" imgH="228600" progId="Equation.DSMT4">
                  <p:embed/>
                  <p:pic>
                    <p:nvPicPr>
                      <p:cNvPr id="921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0" y="1643850"/>
                        <a:ext cx="321471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3" name="Object 3"/>
          <p:cNvGraphicFramePr>
            <a:graphicFrameLocks noChangeAspect="1"/>
          </p:cNvGraphicFramePr>
          <p:nvPr/>
        </p:nvGraphicFramePr>
        <p:xfrm>
          <a:off x="4857769" y="1132064"/>
          <a:ext cx="3214693" cy="1297604"/>
        </p:xfrm>
        <a:graphic>
          <a:graphicData uri="http://schemas.openxmlformats.org/presentationml/2006/ole">
            <mc:AlternateContent xmlns:mc="http://schemas.openxmlformats.org/markup-compatibility/2006">
              <mc:Choice xmlns:v="urn:schemas-microsoft-com:vml" Requires="v">
                <p:oleObj spid="_x0000_s34819" name="Equation" r:id="rId5" imgW="1574640" imgH="634680" progId="Equation.DSMT4">
                  <p:embed/>
                </p:oleObj>
              </mc:Choice>
              <mc:Fallback>
                <p:oleObj name="Equation" r:id="rId5" imgW="1574640" imgH="634680" progId="Equation.DSMT4">
                  <p:embed/>
                  <p:pic>
                    <p:nvPicPr>
                      <p:cNvPr id="921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69" y="1132064"/>
                        <a:ext cx="3214693" cy="129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左右箭头 7"/>
          <p:cNvSpPr/>
          <p:nvPr/>
        </p:nvSpPr>
        <p:spPr>
          <a:xfrm>
            <a:off x="3929058" y="1786726"/>
            <a:ext cx="642942" cy="214314"/>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612775" y="171450"/>
            <a:ext cx="8153400" cy="742950"/>
          </a:xfrm>
        </p:spPr>
        <p:txBody>
          <a:bodyPr>
            <a:normAutofit/>
          </a:bodyPr>
          <a:lstStyle/>
          <a:p>
            <a:pPr marL="857250" indent="-857250">
              <a:buFont typeface="Tw Cen MT" pitchFamily="34" charset="0"/>
              <a:buAutoNum type="romanUcPeriod" startAt="4"/>
            </a:pPr>
            <a:r>
              <a:rPr lang="zh-CN" altLang="en-US" sz="4000" dirty="0"/>
              <a:t>货币，工资和汇率</a:t>
            </a:r>
          </a:p>
        </p:txBody>
      </p:sp>
      <p:sp>
        <p:nvSpPr>
          <p:cNvPr id="3" name="内容占位符 2"/>
          <p:cNvSpPr>
            <a:spLocks noGrp="1"/>
          </p:cNvSpPr>
          <p:nvPr>
            <p:ph sz="quarter" idx="1"/>
          </p:nvPr>
        </p:nvSpPr>
        <p:spPr>
          <a:xfrm>
            <a:off x="612775" y="1200150"/>
            <a:ext cx="8153400" cy="3373438"/>
          </a:xfrm>
        </p:spPr>
        <p:txBody>
          <a:bodyPr>
            <a:normAutofit/>
          </a:bodyPr>
          <a:lstStyle/>
          <a:p>
            <a:pPr marL="320040" indent="-320040" fontAlgn="auto">
              <a:spcAft>
                <a:spcPts val="0"/>
              </a:spcAft>
              <a:buFont typeface="Wingdings"/>
              <a:buChar char=""/>
              <a:defRPr/>
            </a:pPr>
            <a:r>
              <a:rPr lang="zh-CN" altLang="en-US" dirty="0"/>
              <a:t>扩展的目的在于将模型与影响贸易的货币因素整合起来。</a:t>
            </a:r>
            <a:endParaRPr lang="en-US" altLang="zh-CN" dirty="0"/>
          </a:p>
          <a:p>
            <a:pPr marL="514350" indent="-514350" fontAlgn="auto">
              <a:spcAft>
                <a:spcPts val="0"/>
              </a:spcAft>
              <a:buFont typeface="+mj-lt"/>
              <a:buAutoNum type="alphaUcPeriod"/>
              <a:defRPr/>
            </a:pPr>
            <a:r>
              <a:rPr lang="zh-CN" altLang="en-US" b="1" dirty="0">
                <a:hlinkClick r:id="rId2" action="ppaction://hlinksldjump"/>
              </a:rPr>
              <a:t>浮动汇率</a:t>
            </a:r>
            <a:endParaRPr lang="en-US" altLang="zh-CN" b="1" dirty="0">
              <a:hlinkClick r:id="rId2" action="ppaction://hlinksldjump"/>
            </a:endParaRPr>
          </a:p>
          <a:p>
            <a:pPr marL="514350" indent="-514350" fontAlgn="auto">
              <a:spcAft>
                <a:spcPts val="0"/>
              </a:spcAft>
              <a:buFont typeface="+mj-lt"/>
              <a:buAutoNum type="alphaUcPeriod"/>
              <a:defRPr/>
            </a:pPr>
            <a:r>
              <a:rPr lang="zh-CN" altLang="en-US" b="1" dirty="0">
                <a:hlinkClick r:id="rId2" action="ppaction://hlinksldjump"/>
              </a:rPr>
              <a:t>固定汇率</a:t>
            </a:r>
            <a:endParaRPr lang="en-US" altLang="zh-CN" b="1" dirty="0">
              <a:hlinkClick r:id="rId2" action="ppaction://hlinksldjump"/>
            </a:endParaRPr>
          </a:p>
          <a:p>
            <a:pPr marL="514350" indent="-514350" fontAlgn="auto">
              <a:spcAft>
                <a:spcPts val="0"/>
              </a:spcAft>
              <a:buFont typeface="+mj-lt"/>
              <a:buAutoNum type="alphaUcPeriod"/>
              <a:defRPr/>
            </a:pPr>
            <a:r>
              <a:rPr lang="zh-CN" altLang="en-US" b="1" dirty="0">
                <a:hlinkClick r:id="rId2" action="ppaction://hlinksldjump"/>
              </a:rPr>
              <a:t>一般条件下的价格</a:t>
            </a:r>
            <a:r>
              <a:rPr lang="en-US" altLang="zh-CN" b="1" dirty="0">
                <a:hlinkClick r:id="rId2" action="ppaction://hlinksldjump"/>
              </a:rPr>
              <a:t>—</a:t>
            </a:r>
            <a:r>
              <a:rPr lang="zh-CN" altLang="en-US" b="1" dirty="0">
                <a:hlinkClick r:id="rId2" action="ppaction://hlinksldjump"/>
              </a:rPr>
              <a:t>实物转移机制</a:t>
            </a:r>
            <a:endParaRPr lang="en-US" altLang="zh-CN" b="1" dirty="0">
              <a:hlinkClick r:id="rId2" action="ppaction://hlinksldjump"/>
            </a:endParaRPr>
          </a:p>
          <a:p>
            <a:pPr marL="514350" indent="-514350" fontAlgn="auto">
              <a:spcAft>
                <a:spcPts val="0"/>
              </a:spcAft>
              <a:buFont typeface="+mj-lt"/>
              <a:buAutoNum type="alphaUcPeriod"/>
              <a:defRPr/>
            </a:pPr>
            <a:r>
              <a:rPr lang="zh-CN" altLang="en-US" b="1" dirty="0">
                <a:hlinkClick r:id="rId2" action="ppaction://hlinksldjump"/>
              </a:rPr>
              <a:t>粘性货币工资</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571604" y="1215222"/>
            <a:ext cx="5357850"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8" name="圆角矩形 7"/>
          <p:cNvSpPr/>
          <p:nvPr/>
        </p:nvSpPr>
        <p:spPr>
          <a:xfrm>
            <a:off x="1553744" y="2001040"/>
            <a:ext cx="5357850" cy="7143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圆角矩形 8"/>
          <p:cNvSpPr/>
          <p:nvPr/>
        </p:nvSpPr>
        <p:spPr>
          <a:xfrm>
            <a:off x="1553744" y="2786858"/>
            <a:ext cx="5357850" cy="78581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圆角矩形 9"/>
          <p:cNvSpPr/>
          <p:nvPr/>
        </p:nvSpPr>
        <p:spPr>
          <a:xfrm>
            <a:off x="1553744" y="3644114"/>
            <a:ext cx="5357850"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12775" y="171450"/>
            <a:ext cx="8153400" cy="742950"/>
          </a:xfrm>
        </p:spPr>
        <p:txBody>
          <a:bodyPr>
            <a:normAutofit/>
          </a:bodyPr>
          <a:lstStyle/>
          <a:p>
            <a:pPr marL="742950" indent="-742950">
              <a:buFont typeface="Tw Cen MT" pitchFamily="34" charset="0"/>
              <a:buAutoNum type="alphaUcPeriod"/>
            </a:pPr>
            <a:r>
              <a:rPr lang="zh-CN" altLang="en-US" sz="4000" dirty="0"/>
              <a:t>浮动汇率与各变量的关系</a:t>
            </a:r>
          </a:p>
        </p:txBody>
      </p:sp>
      <p:graphicFrame>
        <p:nvGraphicFramePr>
          <p:cNvPr id="21506" name="Object 2"/>
          <p:cNvGraphicFramePr>
            <a:graphicFrameLocks noChangeAspect="1"/>
          </p:cNvGraphicFramePr>
          <p:nvPr/>
        </p:nvGraphicFramePr>
        <p:xfrm>
          <a:off x="2071701" y="1297546"/>
          <a:ext cx="4357687" cy="466725"/>
        </p:xfrm>
        <a:graphic>
          <a:graphicData uri="http://schemas.openxmlformats.org/presentationml/2006/ole">
            <mc:AlternateContent xmlns:mc="http://schemas.openxmlformats.org/markup-compatibility/2006">
              <mc:Choice xmlns:v="urn:schemas-microsoft-com:vml" Requires="v">
                <p:oleObj spid="_x0000_s35842" name="Equation" r:id="rId3" imgW="2286000" imgH="228600" progId="Equation.DSMT4">
                  <p:embed/>
                </p:oleObj>
              </mc:Choice>
              <mc:Fallback>
                <p:oleObj name="Equation" r:id="rId3" imgW="2286000" imgH="228600" progId="Equation.DSMT4">
                  <p:embed/>
                  <p:pic>
                    <p:nvPicPr>
                      <p:cNvPr id="21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701" y="1297546"/>
                        <a:ext cx="4357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2095894" y="2789238"/>
          <a:ext cx="4273550" cy="785812"/>
        </p:xfrm>
        <a:graphic>
          <a:graphicData uri="http://schemas.openxmlformats.org/presentationml/2006/ole">
            <mc:AlternateContent xmlns:mc="http://schemas.openxmlformats.org/markup-compatibility/2006">
              <mc:Choice xmlns:v="urn:schemas-microsoft-com:vml" Requires="v">
                <p:oleObj spid="_x0000_s35843" name="Equation" r:id="rId5" imgW="2209680" imgH="406080" progId="Equation.DSMT4">
                  <p:embed/>
                </p:oleObj>
              </mc:Choice>
              <mc:Fallback>
                <p:oleObj name="Equation" r:id="rId5" imgW="2209680" imgH="406080" progId="Equation.DSMT4">
                  <p:embed/>
                  <p:pic>
                    <p:nvPicPr>
                      <p:cNvPr id="215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894" y="2789238"/>
                        <a:ext cx="42735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2097482" y="3786990"/>
          <a:ext cx="4270375" cy="465137"/>
        </p:xfrm>
        <a:graphic>
          <a:graphicData uri="http://schemas.openxmlformats.org/presentationml/2006/ole">
            <mc:AlternateContent xmlns:mc="http://schemas.openxmlformats.org/markup-compatibility/2006">
              <mc:Choice xmlns:v="urn:schemas-microsoft-com:vml" Requires="v">
                <p:oleObj spid="_x0000_s35844" name="Equation" r:id="rId7" imgW="2476440" imgH="228600" progId="Equation.DSMT4">
                  <p:embed/>
                </p:oleObj>
              </mc:Choice>
              <mc:Fallback>
                <p:oleObj name="Equation" r:id="rId7" imgW="2476440" imgH="228600" progId="Equation.DSMT4">
                  <p:embed/>
                  <p:pic>
                    <p:nvPicPr>
                      <p:cNvPr id="215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7482" y="3786990"/>
                        <a:ext cx="42703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223813" y="1970882"/>
          <a:ext cx="2017712" cy="744538"/>
        </p:xfrm>
        <a:graphic>
          <a:graphicData uri="http://schemas.openxmlformats.org/presentationml/2006/ole">
            <mc:AlternateContent xmlns:mc="http://schemas.openxmlformats.org/markup-compatibility/2006">
              <mc:Choice xmlns:v="urn:schemas-microsoft-com:vml" Requires="v">
                <p:oleObj spid="_x0000_s35845" name="Equation" r:id="rId9" imgW="1066680" imgH="393480" progId="Equation.DSMT4">
                  <p:embed/>
                </p:oleObj>
              </mc:Choice>
              <mc:Fallback>
                <p:oleObj name="Equation" r:id="rId9" imgW="1066680" imgH="393480" progId="Equation.DSMT4">
                  <p:embed/>
                  <p:pic>
                    <p:nvPicPr>
                      <p:cNvPr id="2151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3813" y="1970882"/>
                        <a:ext cx="2017712"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1506"/>
                                        </p:tgtEl>
                                        <p:attrNameLst>
                                          <p:attrName>style.visibility</p:attrName>
                                        </p:attrNameLst>
                                      </p:cBhvr>
                                      <p:to>
                                        <p:strVal val="visible"/>
                                      </p:to>
                                    </p:set>
                                    <p:animEffect transition="in" filter="fade">
                                      <p:cBhvr>
                                        <p:cTn id="10" dur="2000"/>
                                        <p:tgtEl>
                                          <p:spTgt spid="215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1512"/>
                                        </p:tgtEl>
                                        <p:attrNameLst>
                                          <p:attrName>style.visibility</p:attrName>
                                        </p:attrNameLst>
                                      </p:cBhvr>
                                      <p:to>
                                        <p:strVal val="visible"/>
                                      </p:to>
                                    </p:set>
                                    <p:animEffect transition="in" filter="fade">
                                      <p:cBhvr>
                                        <p:cTn id="18" dur="2000"/>
                                        <p:tgtEl>
                                          <p:spTgt spid="215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21507"/>
                                        </p:tgtEl>
                                        <p:attrNameLst>
                                          <p:attrName>style.visibility</p:attrName>
                                        </p:attrNameLst>
                                      </p:cBhvr>
                                      <p:to>
                                        <p:strVal val="visible"/>
                                      </p:to>
                                    </p:set>
                                    <p:animEffect transition="in" filter="fade">
                                      <p:cBhvr>
                                        <p:cTn id="26" dur="2000"/>
                                        <p:tgtEl>
                                          <p:spTgt spid="2150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1508"/>
                                        </p:tgtEl>
                                        <p:attrNameLst>
                                          <p:attrName>style.visibility</p:attrName>
                                        </p:attrNameLst>
                                      </p:cBhvr>
                                      <p:to>
                                        <p:strVal val="visible"/>
                                      </p:to>
                                    </p:set>
                                    <p:animEffect transition="in" filter="fade">
                                      <p:cBhvr>
                                        <p:cTn id="34"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775" y="171450"/>
            <a:ext cx="8153400" cy="742950"/>
          </a:xfrm>
        </p:spPr>
        <p:txBody>
          <a:bodyPr>
            <a:normAutofit/>
          </a:bodyPr>
          <a:lstStyle/>
          <a:p>
            <a:pPr marL="742950" indent="-742950">
              <a:buFont typeface="Tw Cen MT" pitchFamily="34" charset="0"/>
              <a:buAutoNum type="alphaUcPeriod" startAt="2"/>
            </a:pPr>
            <a:r>
              <a:rPr lang="zh-CN" altLang="en-US" sz="4000"/>
              <a:t>固定汇率</a:t>
            </a:r>
          </a:p>
        </p:txBody>
      </p:sp>
      <p:graphicFrame>
        <p:nvGraphicFramePr>
          <p:cNvPr id="22531" name="Object 3"/>
          <p:cNvGraphicFramePr>
            <a:graphicFrameLocks noChangeAspect="1"/>
          </p:cNvGraphicFramePr>
          <p:nvPr/>
        </p:nvGraphicFramePr>
        <p:xfrm>
          <a:off x="571472" y="1858164"/>
          <a:ext cx="3000375" cy="381000"/>
        </p:xfrm>
        <a:graphic>
          <a:graphicData uri="http://schemas.openxmlformats.org/presentationml/2006/ole">
            <mc:AlternateContent xmlns:mc="http://schemas.openxmlformats.org/markup-compatibility/2006">
              <mc:Choice xmlns:v="urn:schemas-microsoft-com:vml" Requires="v">
                <p:oleObj spid="_x0000_s36866" name="Equation" r:id="rId3" imgW="1612800" imgH="241200" progId="Equation.DSMT4">
                  <p:embed/>
                </p:oleObj>
              </mc:Choice>
              <mc:Fallback>
                <p:oleObj name="Equation" r:id="rId3" imgW="1612800" imgH="241200" progId="Equation.DSMT4">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1858164"/>
                        <a:ext cx="3000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611188" y="2572544"/>
          <a:ext cx="3240087" cy="936625"/>
        </p:xfrm>
        <a:graphic>
          <a:graphicData uri="http://schemas.openxmlformats.org/presentationml/2006/ole">
            <mc:AlternateContent xmlns:mc="http://schemas.openxmlformats.org/markup-compatibility/2006">
              <mc:Choice xmlns:v="urn:schemas-microsoft-com:vml" Requires="v">
                <p:oleObj spid="_x0000_s36867" name="Equation" r:id="rId5" imgW="1892160" imgH="583920" progId="Equation.DSMT4">
                  <p:embed/>
                </p:oleObj>
              </mc:Choice>
              <mc:Fallback>
                <p:oleObj name="Equation" r:id="rId5" imgW="1892160" imgH="583920" progId="Equation.DSMT4">
                  <p:embed/>
                  <p:pic>
                    <p:nvPicPr>
                      <p:cNvPr id="22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572544"/>
                        <a:ext cx="32400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4572000" y="1347788"/>
          <a:ext cx="2371725" cy="360362"/>
        </p:xfrm>
        <a:graphic>
          <a:graphicData uri="http://schemas.openxmlformats.org/presentationml/2006/ole">
            <mc:AlternateContent xmlns:mc="http://schemas.openxmlformats.org/markup-compatibility/2006">
              <mc:Choice xmlns:v="urn:schemas-microsoft-com:vml" Requires="v">
                <p:oleObj spid="_x0000_s36868" name="Equation" r:id="rId7" imgW="1320480" imgH="228600" progId="Equation.DSMT4">
                  <p:embed/>
                </p:oleObj>
              </mc:Choice>
              <mc:Fallback>
                <p:oleObj name="Equation" r:id="rId7" imgW="1320480" imgH="228600" progId="Equation.DSMT4">
                  <p:embed/>
                  <p:pic>
                    <p:nvPicPr>
                      <p:cNvPr id="225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347788"/>
                        <a:ext cx="2371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6"/>
          <p:cNvGraphicFramePr>
            <a:graphicFrameLocks noChangeAspect="1"/>
          </p:cNvGraphicFramePr>
          <p:nvPr/>
        </p:nvGraphicFramePr>
        <p:xfrm>
          <a:off x="4572000" y="1929602"/>
          <a:ext cx="3240088" cy="360363"/>
        </p:xfrm>
        <a:graphic>
          <a:graphicData uri="http://schemas.openxmlformats.org/presentationml/2006/ole">
            <mc:AlternateContent xmlns:mc="http://schemas.openxmlformats.org/markup-compatibility/2006">
              <mc:Choice xmlns:v="urn:schemas-microsoft-com:vml" Requires="v">
                <p:oleObj spid="_x0000_s36869" name="Equation" r:id="rId9" imgW="1815840" imgH="228600" progId="Equation.DSMT4">
                  <p:embed/>
                </p:oleObj>
              </mc:Choice>
              <mc:Fallback>
                <p:oleObj name="Equation" r:id="rId9" imgW="1815840" imgH="228600" progId="Equation.DSMT4">
                  <p:embed/>
                  <p:pic>
                    <p:nvPicPr>
                      <p:cNvPr id="2253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1929602"/>
                        <a:ext cx="32400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6" name="Rectangle 18"/>
          <p:cNvSpPr>
            <a:spLocks noChangeArrowheads="1"/>
          </p:cNvSpPr>
          <p:nvPr/>
        </p:nvSpPr>
        <p:spPr bwMode="auto">
          <a:xfrm>
            <a:off x="-107950" y="24288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2548" name="AutoShape 20"/>
          <p:cNvSpPr>
            <a:spLocks noChangeArrowheads="1"/>
          </p:cNvSpPr>
          <p:nvPr/>
        </p:nvSpPr>
        <p:spPr bwMode="auto">
          <a:xfrm>
            <a:off x="5870573" y="2501106"/>
            <a:ext cx="558815" cy="576262"/>
          </a:xfrm>
          <a:prstGeom prst="down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vert="eaVert" wrap="none" anchor="ctr"/>
          <a:lstStyle/>
          <a:p>
            <a:endParaRPr lang="zh-CN" altLang="en-US"/>
          </a:p>
        </p:txBody>
      </p:sp>
      <p:graphicFrame>
        <p:nvGraphicFramePr>
          <p:cNvPr id="22549" name="Object 21"/>
          <p:cNvGraphicFramePr>
            <a:graphicFrameLocks noChangeAspect="1"/>
          </p:cNvGraphicFramePr>
          <p:nvPr/>
        </p:nvGraphicFramePr>
        <p:xfrm>
          <a:off x="4541864" y="3286924"/>
          <a:ext cx="3816350" cy="747712"/>
        </p:xfrm>
        <a:graphic>
          <a:graphicData uri="http://schemas.openxmlformats.org/presentationml/2006/ole">
            <mc:AlternateContent xmlns:mc="http://schemas.openxmlformats.org/markup-compatibility/2006">
              <mc:Choice xmlns:v="urn:schemas-microsoft-com:vml" Requires="v">
                <p:oleObj spid="_x0000_s36870" name="Equation" r:id="rId11" imgW="2273040" imgH="444240" progId="Equation.DSMT4">
                  <p:embed/>
                </p:oleObj>
              </mc:Choice>
              <mc:Fallback>
                <p:oleObj name="Equation" r:id="rId11" imgW="2273040" imgH="444240" progId="Equation.DSMT4">
                  <p:embed/>
                  <p:pic>
                    <p:nvPicPr>
                      <p:cNvPr id="22549"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1864" y="3286924"/>
                        <a:ext cx="38163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0" name="Object 7"/>
          <p:cNvGraphicFramePr>
            <a:graphicFrameLocks noChangeAspect="1"/>
          </p:cNvGraphicFramePr>
          <p:nvPr/>
        </p:nvGraphicFramePr>
        <p:xfrm>
          <a:off x="4548209" y="4229100"/>
          <a:ext cx="3167063" cy="409575"/>
        </p:xfrm>
        <a:graphic>
          <a:graphicData uri="http://schemas.openxmlformats.org/presentationml/2006/ole">
            <mc:AlternateContent xmlns:mc="http://schemas.openxmlformats.org/markup-compatibility/2006">
              <mc:Choice xmlns:v="urn:schemas-microsoft-com:vml" Requires="v">
                <p:oleObj spid="_x0000_s36871" name="Equation" r:id="rId13" imgW="1587240" imgH="228600" progId="Equation.DSMT4">
                  <p:embed/>
                </p:oleObj>
              </mc:Choice>
              <mc:Fallback>
                <p:oleObj name="Equation" r:id="rId13" imgW="1587240" imgH="228600" progId="Equation.DSMT4">
                  <p:embed/>
                  <p:pic>
                    <p:nvPicPr>
                      <p:cNvPr id="2255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8209" y="4229100"/>
                        <a:ext cx="316706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fade">
                                      <p:cBhvr>
                                        <p:cTn id="7" dur="20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fade">
                                      <p:cBhvr>
                                        <p:cTn id="12" dur="20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fade">
                                      <p:cBhvr>
                                        <p:cTn id="17" dur="2000"/>
                                        <p:tgtEl>
                                          <p:spTgt spid="225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fade">
                                      <p:cBhvr>
                                        <p:cTn id="22" dur="2000"/>
                                        <p:tgtEl>
                                          <p:spTgt spid="225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49"/>
                                        </p:tgtEl>
                                        <p:attrNameLst>
                                          <p:attrName>style.visibility</p:attrName>
                                        </p:attrNameLst>
                                      </p:cBhvr>
                                      <p:to>
                                        <p:strVal val="visible"/>
                                      </p:to>
                                    </p:set>
                                    <p:animEffect transition="in" filter="fade">
                                      <p:cBhvr>
                                        <p:cTn id="27" dur="2000"/>
                                        <p:tgtEl>
                                          <p:spTgt spid="225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548"/>
                                        </p:tgtEl>
                                        <p:attrNameLst>
                                          <p:attrName>style.visibility</p:attrName>
                                        </p:attrNameLst>
                                      </p:cBhvr>
                                      <p:to>
                                        <p:strVal val="visible"/>
                                      </p:to>
                                    </p:set>
                                    <p:animEffect transition="in" filter="fade">
                                      <p:cBhvr>
                                        <p:cTn id="30" dur="2000"/>
                                        <p:tgtEl>
                                          <p:spTgt spid="2254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550"/>
                                        </p:tgtEl>
                                        <p:attrNameLst>
                                          <p:attrName>style.visibility</p:attrName>
                                        </p:attrNameLst>
                                      </p:cBhvr>
                                      <p:to>
                                        <p:strVal val="visible"/>
                                      </p:to>
                                    </p:set>
                                    <p:animEffect transition="in" filter="fade">
                                      <p:cBhvr>
                                        <p:cTn id="35" dur="20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474662" y="2620963"/>
            <a:ext cx="3644900"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a:off x="1347788" y="4443413"/>
            <a:ext cx="5786437"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68614" name="Object 2"/>
          <p:cNvGraphicFramePr>
            <a:graphicFrameLocks noChangeAspect="1"/>
          </p:cNvGraphicFramePr>
          <p:nvPr/>
        </p:nvGraphicFramePr>
        <p:xfrm>
          <a:off x="1062038" y="4497388"/>
          <a:ext cx="442912" cy="374650"/>
        </p:xfrm>
        <a:graphic>
          <a:graphicData uri="http://schemas.openxmlformats.org/presentationml/2006/ole">
            <mc:AlternateContent xmlns:mc="http://schemas.openxmlformats.org/markup-compatibility/2006">
              <mc:Choice xmlns:v="urn:schemas-microsoft-com:vml" Requires="v">
                <p:oleObj spid="_x0000_s37890" name="Equation" r:id="rId3" imgW="126720" imgH="177480" progId="Equation.DSMT4">
                  <p:embed/>
                </p:oleObj>
              </mc:Choice>
              <mc:Fallback>
                <p:oleObj name="Equation" r:id="rId3" imgW="126720" imgH="177480" progId="Equation.DSMT4">
                  <p:embed/>
                  <p:pic>
                    <p:nvPicPr>
                      <p:cNvPr id="686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4497388"/>
                        <a:ext cx="4429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连接符 5"/>
          <p:cNvCxnSpPr/>
          <p:nvPr/>
        </p:nvCxnSpPr>
        <p:spPr>
          <a:xfrm flipV="1">
            <a:off x="1347788" y="2138363"/>
            <a:ext cx="4786312" cy="230505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rot="5400000" flipH="1" flipV="1">
            <a:off x="1249362" y="1273176"/>
            <a:ext cx="3268663" cy="3071812"/>
          </a:xfrm>
          <a:prstGeom prst="line">
            <a:avLst/>
          </a:prstGeom>
          <a:ln>
            <a:solidFill>
              <a:srgbClr val="C00000"/>
            </a:solidFill>
            <a:prstDash val="lgDash"/>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1847850" y="1281113"/>
            <a:ext cx="3786188" cy="278765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rot="10800000">
            <a:off x="1347788" y="3049588"/>
            <a:ext cx="2857500" cy="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3552825" y="3746501"/>
            <a:ext cx="1393825" cy="0"/>
          </a:xfrm>
          <a:prstGeom prst="line">
            <a:avLst/>
          </a:prstGeom>
          <a:ln w="9525">
            <a:prstDash val="dash"/>
          </a:ln>
        </p:spPr>
        <p:style>
          <a:lnRef idx="2">
            <a:schemeClr val="dk1"/>
          </a:lnRef>
          <a:fillRef idx="0">
            <a:schemeClr val="dk1"/>
          </a:fillRef>
          <a:effectRef idx="1">
            <a:schemeClr val="dk1"/>
          </a:effectRef>
          <a:fontRef idx="minor">
            <a:schemeClr val="tx1"/>
          </a:fontRef>
        </p:style>
      </p:cxnSp>
      <p:graphicFrame>
        <p:nvGraphicFramePr>
          <p:cNvPr id="68620" name="Object 3"/>
          <p:cNvGraphicFramePr>
            <a:graphicFrameLocks noChangeAspect="1"/>
          </p:cNvGraphicFramePr>
          <p:nvPr/>
        </p:nvGraphicFramePr>
        <p:xfrm>
          <a:off x="766763" y="638175"/>
          <a:ext cx="374650" cy="374650"/>
        </p:xfrm>
        <a:graphic>
          <a:graphicData uri="http://schemas.openxmlformats.org/presentationml/2006/ole">
            <mc:AlternateContent xmlns:mc="http://schemas.openxmlformats.org/markup-compatibility/2006">
              <mc:Choice xmlns:v="urn:schemas-microsoft-com:vml" Requires="v">
                <p:oleObj spid="_x0000_s37891" name="Equation" r:id="rId5" imgW="177480" imgH="177480" progId="Equation.DSMT4">
                  <p:embed/>
                </p:oleObj>
              </mc:Choice>
              <mc:Fallback>
                <p:oleObj name="Equation" r:id="rId5" imgW="177480" imgH="177480" progId="Equation.DSMT4">
                  <p:embed/>
                  <p:pic>
                    <p:nvPicPr>
                      <p:cNvPr id="686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3" y="638175"/>
                        <a:ext cx="3746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1" name="Object 4"/>
          <p:cNvGraphicFramePr>
            <a:graphicFrameLocks noChangeAspect="1"/>
          </p:cNvGraphicFramePr>
          <p:nvPr/>
        </p:nvGraphicFramePr>
        <p:xfrm>
          <a:off x="704850" y="2749550"/>
          <a:ext cx="357188" cy="461963"/>
        </p:xfrm>
        <a:graphic>
          <a:graphicData uri="http://schemas.openxmlformats.org/presentationml/2006/ole">
            <mc:AlternateContent xmlns:mc="http://schemas.openxmlformats.org/markup-compatibility/2006">
              <mc:Choice xmlns:v="urn:schemas-microsoft-com:vml" Requires="v">
                <p:oleObj spid="_x0000_s37892" name="Equation" r:id="rId7" imgW="177480" imgH="203040" progId="Equation.DSMT4">
                  <p:embed/>
                </p:oleObj>
              </mc:Choice>
              <mc:Fallback>
                <p:oleObj name="Equation" r:id="rId7" imgW="177480" imgH="203040" progId="Equation.DSMT4">
                  <p:embed/>
                  <p:pic>
                    <p:nvPicPr>
                      <p:cNvPr id="6862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50" y="2749550"/>
                        <a:ext cx="3571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2" name="Object 5"/>
          <p:cNvGraphicFramePr>
            <a:graphicFrameLocks noChangeAspect="1"/>
          </p:cNvGraphicFramePr>
          <p:nvPr/>
        </p:nvGraphicFramePr>
        <p:xfrm>
          <a:off x="5802313" y="3800475"/>
          <a:ext cx="347662" cy="428625"/>
        </p:xfrm>
        <a:graphic>
          <a:graphicData uri="http://schemas.openxmlformats.org/presentationml/2006/ole">
            <mc:AlternateContent xmlns:mc="http://schemas.openxmlformats.org/markup-compatibility/2006">
              <mc:Choice xmlns:v="urn:schemas-microsoft-com:vml" Requires="v">
                <p:oleObj spid="_x0000_s37893" name="Equation" r:id="rId9" imgW="164880" imgH="203040" progId="Equation.DSMT4">
                  <p:embed/>
                </p:oleObj>
              </mc:Choice>
              <mc:Fallback>
                <p:oleObj name="Equation" r:id="rId9" imgW="164880" imgH="203040" progId="Equation.DSMT4">
                  <p:embed/>
                  <p:pic>
                    <p:nvPicPr>
                      <p:cNvPr id="6862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2313" y="3800475"/>
                        <a:ext cx="3476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3" name="Object 6"/>
          <p:cNvGraphicFramePr>
            <a:graphicFrameLocks noChangeAspect="1"/>
          </p:cNvGraphicFramePr>
          <p:nvPr/>
        </p:nvGraphicFramePr>
        <p:xfrm>
          <a:off x="1903413" y="906463"/>
          <a:ext cx="347662" cy="428625"/>
        </p:xfrm>
        <a:graphic>
          <a:graphicData uri="http://schemas.openxmlformats.org/presentationml/2006/ole">
            <mc:AlternateContent xmlns:mc="http://schemas.openxmlformats.org/markup-compatibility/2006">
              <mc:Choice xmlns:v="urn:schemas-microsoft-com:vml" Requires="v">
                <p:oleObj spid="_x0000_s37894" name="Equation" r:id="rId11" imgW="164880" imgH="203040" progId="Equation.DSMT4">
                  <p:embed/>
                </p:oleObj>
              </mc:Choice>
              <mc:Fallback>
                <p:oleObj name="Equation" r:id="rId11" imgW="164880" imgH="203040" progId="Equation.DSMT4">
                  <p:embed/>
                  <p:pic>
                    <p:nvPicPr>
                      <p:cNvPr id="6862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3413" y="906463"/>
                        <a:ext cx="3476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4" name="Object 7"/>
          <p:cNvGraphicFramePr>
            <a:graphicFrameLocks noChangeAspect="1"/>
          </p:cNvGraphicFramePr>
          <p:nvPr/>
        </p:nvGraphicFramePr>
        <p:xfrm>
          <a:off x="4491038" y="808038"/>
          <a:ext cx="428625" cy="314325"/>
        </p:xfrm>
        <a:graphic>
          <a:graphicData uri="http://schemas.openxmlformats.org/presentationml/2006/ole">
            <mc:AlternateContent xmlns:mc="http://schemas.openxmlformats.org/markup-compatibility/2006">
              <mc:Choice xmlns:v="urn:schemas-microsoft-com:vml" Requires="v">
                <p:oleObj spid="_x0000_s37895" name="Equation" r:id="rId12" imgW="190440" imgH="164880" progId="Equation.DSMT4">
                  <p:embed/>
                </p:oleObj>
              </mc:Choice>
              <mc:Fallback>
                <p:oleObj name="Equation" r:id="rId12" imgW="190440" imgH="164880" progId="Equation.DSMT4">
                  <p:embed/>
                  <p:pic>
                    <p:nvPicPr>
                      <p:cNvPr id="68624"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1038" y="808038"/>
                        <a:ext cx="428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5" name="Object 8"/>
          <p:cNvGraphicFramePr>
            <a:graphicFrameLocks noChangeAspect="1"/>
          </p:cNvGraphicFramePr>
          <p:nvPr/>
        </p:nvGraphicFramePr>
        <p:xfrm>
          <a:off x="6200775" y="1817688"/>
          <a:ext cx="433388" cy="330200"/>
        </p:xfrm>
        <a:graphic>
          <a:graphicData uri="http://schemas.openxmlformats.org/presentationml/2006/ole">
            <mc:AlternateContent xmlns:mc="http://schemas.openxmlformats.org/markup-compatibility/2006">
              <mc:Choice xmlns:v="urn:schemas-microsoft-com:vml" Requires="v">
                <p:oleObj spid="_x0000_s37896" name="Equation" r:id="rId14" imgW="152280" imgH="164880" progId="Equation.DSMT4">
                  <p:embed/>
                </p:oleObj>
              </mc:Choice>
              <mc:Fallback>
                <p:oleObj name="Equation" r:id="rId14" imgW="152280" imgH="164880" progId="Equation.DSMT4">
                  <p:embed/>
                  <p:pic>
                    <p:nvPicPr>
                      <p:cNvPr id="68625"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00775" y="1817688"/>
                        <a:ext cx="4333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6" name="Object 9"/>
          <p:cNvGraphicFramePr>
            <a:graphicFrameLocks noChangeAspect="1"/>
          </p:cNvGraphicFramePr>
          <p:nvPr/>
        </p:nvGraphicFramePr>
        <p:xfrm>
          <a:off x="4419600" y="2881313"/>
          <a:ext cx="433388" cy="330200"/>
        </p:xfrm>
        <a:graphic>
          <a:graphicData uri="http://schemas.openxmlformats.org/presentationml/2006/ole">
            <mc:AlternateContent xmlns:mc="http://schemas.openxmlformats.org/markup-compatibility/2006">
              <mc:Choice xmlns:v="urn:schemas-microsoft-com:vml" Requires="v">
                <p:oleObj spid="_x0000_s37897" name="Equation" r:id="rId16" imgW="152280" imgH="164880" progId="Equation.DSMT4">
                  <p:embed/>
                </p:oleObj>
              </mc:Choice>
              <mc:Fallback>
                <p:oleObj name="Equation" r:id="rId16" imgW="152280" imgH="164880" progId="Equation.DSMT4">
                  <p:embed/>
                  <p:pic>
                    <p:nvPicPr>
                      <p:cNvPr id="68626"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2881313"/>
                        <a:ext cx="4333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8" name="Object 11"/>
          <p:cNvGraphicFramePr>
            <a:graphicFrameLocks noChangeAspect="1"/>
          </p:cNvGraphicFramePr>
          <p:nvPr/>
        </p:nvGraphicFramePr>
        <p:xfrm>
          <a:off x="3938588" y="4475163"/>
          <a:ext cx="552450" cy="396875"/>
        </p:xfrm>
        <a:graphic>
          <a:graphicData uri="http://schemas.openxmlformats.org/presentationml/2006/ole">
            <mc:AlternateContent xmlns:mc="http://schemas.openxmlformats.org/markup-compatibility/2006">
              <mc:Choice xmlns:v="urn:schemas-microsoft-com:vml" Requires="v">
                <p:oleObj spid="_x0000_s37898" name="Equation" r:id="rId18" imgW="304560" imgH="203040" progId="Equation.DSMT4">
                  <p:embed/>
                </p:oleObj>
              </mc:Choice>
              <mc:Fallback>
                <p:oleObj name="Equation" r:id="rId18" imgW="304560" imgH="203040" progId="Equation.DSMT4">
                  <p:embed/>
                  <p:pic>
                    <p:nvPicPr>
                      <p:cNvPr id="68628"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38588" y="4475163"/>
                        <a:ext cx="552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29" name="Object 12"/>
          <p:cNvGraphicFramePr>
            <a:graphicFrameLocks noChangeAspect="1"/>
          </p:cNvGraphicFramePr>
          <p:nvPr/>
        </p:nvGraphicFramePr>
        <p:xfrm>
          <a:off x="7235825" y="4227513"/>
          <a:ext cx="552450" cy="396875"/>
        </p:xfrm>
        <a:graphic>
          <a:graphicData uri="http://schemas.openxmlformats.org/presentationml/2006/ole">
            <mc:AlternateContent xmlns:mc="http://schemas.openxmlformats.org/markup-compatibility/2006">
              <mc:Choice xmlns:v="urn:schemas-microsoft-com:vml" Requires="v">
                <p:oleObj spid="_x0000_s37899" name="Equation" r:id="rId20" imgW="304560" imgH="203040" progId="Equation.DSMT4">
                  <p:embed/>
                </p:oleObj>
              </mc:Choice>
              <mc:Fallback>
                <p:oleObj name="Equation" r:id="rId20" imgW="304560" imgH="203040" progId="Equation.DSMT4">
                  <p:embed/>
                  <p:pic>
                    <p:nvPicPr>
                      <p:cNvPr id="68629"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5825" y="4227513"/>
                        <a:ext cx="552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3" name="直接箭头连接符 32"/>
          <p:cNvCxnSpPr/>
          <p:nvPr/>
        </p:nvCxnSpPr>
        <p:spPr>
          <a:xfrm rot="16200000" flipH="1">
            <a:off x="2329656" y="4067970"/>
            <a:ext cx="536575" cy="214312"/>
          </a:xfrm>
          <a:prstGeom prst="straightConnector1">
            <a:avLst/>
          </a:prstGeom>
          <a:ln cap="rnd">
            <a:headEnd type="arrow"/>
            <a:tailEnd type="arrow"/>
          </a:ln>
        </p:spPr>
        <p:style>
          <a:lnRef idx="2">
            <a:schemeClr val="dk1"/>
          </a:lnRef>
          <a:fillRef idx="0">
            <a:schemeClr val="dk1"/>
          </a:fillRef>
          <a:effectRef idx="1">
            <a:schemeClr val="dk1"/>
          </a:effectRef>
          <a:fontRef idx="minor">
            <a:schemeClr val="tx1"/>
          </a:fontRef>
        </p:style>
      </p:cxnSp>
      <p:graphicFrame>
        <p:nvGraphicFramePr>
          <p:cNvPr id="68631" name="Object 13"/>
          <p:cNvGraphicFramePr>
            <a:graphicFrameLocks noChangeAspect="1"/>
          </p:cNvGraphicFramePr>
          <p:nvPr/>
        </p:nvGraphicFramePr>
        <p:xfrm>
          <a:off x="2062163" y="4113213"/>
          <a:ext cx="433387" cy="330200"/>
        </p:xfrm>
        <a:graphic>
          <a:graphicData uri="http://schemas.openxmlformats.org/presentationml/2006/ole">
            <mc:AlternateContent xmlns:mc="http://schemas.openxmlformats.org/markup-compatibility/2006">
              <mc:Choice xmlns:v="urn:schemas-microsoft-com:vml" Requires="v">
                <p:oleObj spid="_x0000_s37900" name="Equation" r:id="rId22" imgW="152280" imgH="164880" progId="Equation.DSMT4">
                  <p:embed/>
                </p:oleObj>
              </mc:Choice>
              <mc:Fallback>
                <p:oleObj name="Equation" r:id="rId22" imgW="152280" imgH="164880" progId="Equation.DSMT4">
                  <p:embed/>
                  <p:pic>
                    <p:nvPicPr>
                      <p:cNvPr id="68631"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62163" y="4113213"/>
                        <a:ext cx="433387"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34" name="Object 7"/>
          <p:cNvGraphicFramePr>
            <a:graphicFrameLocks noChangeAspect="1"/>
          </p:cNvGraphicFramePr>
          <p:nvPr/>
        </p:nvGraphicFramePr>
        <p:xfrm>
          <a:off x="5795963" y="3146425"/>
          <a:ext cx="3167062" cy="409575"/>
        </p:xfrm>
        <a:graphic>
          <a:graphicData uri="http://schemas.openxmlformats.org/presentationml/2006/ole">
            <mc:AlternateContent xmlns:mc="http://schemas.openxmlformats.org/markup-compatibility/2006">
              <mc:Choice xmlns:v="urn:schemas-microsoft-com:vml" Requires="v">
                <p:oleObj spid="_x0000_s37901" name="Equation" r:id="rId24" imgW="1587240" imgH="228600" progId="Equation.DSMT4">
                  <p:embed/>
                </p:oleObj>
              </mc:Choice>
              <mc:Fallback>
                <p:oleObj name="Equation" r:id="rId24" imgW="1587240" imgH="228600" progId="Equation.DSMT4">
                  <p:embed/>
                  <p:pic>
                    <p:nvPicPr>
                      <p:cNvPr id="68634" name="Object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95963" y="3146425"/>
                        <a:ext cx="3167062"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35" name="Object 27"/>
          <p:cNvGraphicFramePr>
            <a:graphicFrameLocks noChangeAspect="1"/>
          </p:cNvGraphicFramePr>
          <p:nvPr/>
        </p:nvGraphicFramePr>
        <p:xfrm>
          <a:off x="5145088" y="698500"/>
          <a:ext cx="4002087" cy="782638"/>
        </p:xfrm>
        <a:graphic>
          <a:graphicData uri="http://schemas.openxmlformats.org/presentationml/2006/ole">
            <mc:AlternateContent xmlns:mc="http://schemas.openxmlformats.org/markup-compatibility/2006">
              <mc:Choice xmlns:v="urn:schemas-microsoft-com:vml" Requires="v">
                <p:oleObj spid="_x0000_s37902" name="Equation" r:id="rId26" imgW="2273040" imgH="444240" progId="Equation.DSMT4">
                  <p:embed/>
                </p:oleObj>
              </mc:Choice>
              <mc:Fallback>
                <p:oleObj name="Equation" r:id="rId26" imgW="2273040" imgH="444240" progId="Equation.DSMT4">
                  <p:embed/>
                  <p:pic>
                    <p:nvPicPr>
                      <p:cNvPr id="68635"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5088" y="698500"/>
                        <a:ext cx="40020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36" name="Line 28"/>
          <p:cNvSpPr>
            <a:spLocks noChangeShapeType="1"/>
          </p:cNvSpPr>
          <p:nvPr/>
        </p:nvSpPr>
        <p:spPr bwMode="auto">
          <a:xfrm flipH="1">
            <a:off x="5867400" y="1346200"/>
            <a:ext cx="217488" cy="649288"/>
          </a:xfrm>
          <a:prstGeom prst="line">
            <a:avLst/>
          </a:prstGeom>
          <a:noFill/>
          <a:ln w="9525">
            <a:solidFill>
              <a:schemeClr val="tx1"/>
            </a:solidFill>
            <a:round/>
            <a:headEnd/>
            <a:tailEnd type="triangle" w="med" len="med"/>
          </a:ln>
          <a:effectLst/>
        </p:spPr>
        <p:txBody>
          <a:bodyPr/>
          <a:lstStyle/>
          <a:p>
            <a:endParaRPr lang="zh-CN" altLang="en-US"/>
          </a:p>
        </p:txBody>
      </p:sp>
      <p:sp>
        <p:nvSpPr>
          <p:cNvPr id="68637" name="Line 29"/>
          <p:cNvSpPr>
            <a:spLocks noChangeShapeType="1"/>
          </p:cNvSpPr>
          <p:nvPr/>
        </p:nvSpPr>
        <p:spPr bwMode="auto">
          <a:xfrm flipH="1">
            <a:off x="5292725" y="3435350"/>
            <a:ext cx="431800" cy="215900"/>
          </a:xfrm>
          <a:prstGeom prst="line">
            <a:avLst/>
          </a:prstGeom>
          <a:noFill/>
          <a:ln w="9525">
            <a:solidFill>
              <a:schemeClr val="tx1"/>
            </a:solidFill>
            <a:round/>
            <a:headEnd/>
            <a:tailEnd type="triangle" w="med" len="med"/>
          </a:ln>
          <a:effectLst/>
        </p:spPr>
        <p:txBody>
          <a:bodyPr/>
          <a:lstStyle/>
          <a:p>
            <a:endParaRPr lang="zh-CN" altLang="en-US"/>
          </a:p>
        </p:txBody>
      </p:sp>
      <p:sp>
        <p:nvSpPr>
          <p:cNvPr id="68639" name="Line 31"/>
          <p:cNvSpPr>
            <a:spLocks noChangeShapeType="1"/>
          </p:cNvSpPr>
          <p:nvPr/>
        </p:nvSpPr>
        <p:spPr bwMode="auto">
          <a:xfrm>
            <a:off x="1619250" y="2354263"/>
            <a:ext cx="2592388" cy="1944687"/>
          </a:xfrm>
          <a:prstGeom prst="line">
            <a:avLst/>
          </a:prstGeom>
          <a:noFill/>
          <a:ln w="19050">
            <a:solidFill>
              <a:schemeClr val="accent3">
                <a:lumMod val="75000"/>
              </a:schemeClr>
            </a:solidFill>
            <a:prstDash val="lgDashDot"/>
            <a:round/>
            <a:headEnd/>
            <a:tailEnd/>
          </a:ln>
          <a:effectLst/>
        </p:spPr>
        <p:txBody>
          <a:bodyPr/>
          <a:lstStyle/>
          <a:p>
            <a:endParaRPr lang="zh-CN" altLang="en-US"/>
          </a:p>
        </p:txBody>
      </p:sp>
      <p:graphicFrame>
        <p:nvGraphicFramePr>
          <p:cNvPr id="68642" name="Object 34"/>
          <p:cNvGraphicFramePr>
            <a:graphicFrameLocks noGrp="1" noChangeAspect="1"/>
          </p:cNvGraphicFramePr>
          <p:nvPr>
            <p:ph idx="4294967295"/>
          </p:nvPr>
        </p:nvGraphicFramePr>
        <p:xfrm>
          <a:off x="1636713" y="2016125"/>
          <a:ext cx="228600" cy="242888"/>
        </p:xfrm>
        <a:graphic>
          <a:graphicData uri="http://schemas.openxmlformats.org/presentationml/2006/ole">
            <mc:AlternateContent xmlns:mc="http://schemas.openxmlformats.org/markup-compatibility/2006">
              <mc:Choice xmlns:v="urn:schemas-microsoft-com:vml" Requires="v">
                <p:oleObj spid="_x0000_s37903" name="Equation" r:id="rId28" imgW="203040" imgH="215640" progId="Equation.DSMT4">
                  <p:embed/>
                </p:oleObj>
              </mc:Choice>
              <mc:Fallback>
                <p:oleObj name="Equation" r:id="rId28" imgW="203040" imgH="215640" progId="Equation.DSMT4">
                  <p:embed/>
                  <p:pic>
                    <p:nvPicPr>
                      <p:cNvPr id="68642"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36713" y="2016125"/>
                        <a:ext cx="228600"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44" name="Text Box 36"/>
          <p:cNvSpPr txBox="1">
            <a:spLocks noChangeArrowheads="1"/>
          </p:cNvSpPr>
          <p:nvPr/>
        </p:nvSpPr>
        <p:spPr bwMode="auto">
          <a:xfrm>
            <a:off x="3857620" y="215090"/>
            <a:ext cx="2428892" cy="461665"/>
          </a:xfrm>
          <a:prstGeom prst="rect">
            <a:avLst/>
          </a:prstGeom>
          <a:noFill/>
          <a:ln w="9525">
            <a:noFill/>
            <a:miter lim="800000"/>
            <a:headEnd/>
            <a:tailEnd/>
          </a:ln>
          <a:effectLst/>
        </p:spPr>
        <p:txBody>
          <a:bodyPr wrap="square">
            <a:spAutoFit/>
          </a:bodyPr>
          <a:lstStyle/>
          <a:p>
            <a:pPr algn="ctr">
              <a:spcBef>
                <a:spcPct val="50000"/>
              </a:spcBef>
            </a:pPr>
            <a:r>
              <a:rPr lang="zh-CN" altLang="en-US" sz="2400" dirty="0"/>
              <a:t>比较静态分析</a:t>
            </a:r>
          </a:p>
        </p:txBody>
      </p:sp>
      <p:sp>
        <p:nvSpPr>
          <p:cNvPr id="28" name="TextBox 27"/>
          <p:cNvSpPr txBox="1"/>
          <p:nvPr/>
        </p:nvSpPr>
        <p:spPr>
          <a:xfrm>
            <a:off x="3249690" y="215090"/>
            <a:ext cx="1107996" cy="461665"/>
          </a:xfrm>
          <a:prstGeom prst="rect">
            <a:avLst/>
          </a:prstGeom>
          <a:noFill/>
        </p:spPr>
        <p:txBody>
          <a:bodyPr wrap="none" rtlCol="0">
            <a:spAutoFit/>
          </a:bodyPr>
          <a:lstStyle/>
          <a:p>
            <a:r>
              <a:rPr lang="zh-CN" altLang="en-US" sz="2400" dirty="0"/>
              <a:t>图九：</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44"/>
                                        </p:tgtEl>
                                        <p:attrNameLst>
                                          <p:attrName>style.visibility</p:attrName>
                                        </p:attrNameLst>
                                      </p:cBhvr>
                                      <p:to>
                                        <p:strVal val="visible"/>
                                      </p:to>
                                    </p:set>
                                    <p:animEffect transition="in" filter="fade">
                                      <p:cBhvr>
                                        <p:cTn id="7" dur="2000"/>
                                        <p:tgtEl>
                                          <p:spTgt spid="68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39"/>
                                        </p:tgtEl>
                                        <p:attrNameLst>
                                          <p:attrName>style.visibility</p:attrName>
                                        </p:attrNameLst>
                                      </p:cBhvr>
                                      <p:to>
                                        <p:strVal val="visible"/>
                                      </p:to>
                                    </p:set>
                                    <p:animEffect transition="in" filter="fade">
                                      <p:cBhvr>
                                        <p:cTn id="12" dur="2000"/>
                                        <p:tgtEl>
                                          <p:spTgt spid="68639"/>
                                        </p:tgtEl>
                                      </p:cBhvr>
                                    </p:animEffect>
                                  </p:childTnLst>
                                </p:cTn>
                              </p:par>
                              <p:par>
                                <p:cTn id="13" presetID="10" presetClass="entr" presetSubtype="0" fill="hold" nodeType="withEffect">
                                  <p:stCondLst>
                                    <p:cond delay="0"/>
                                  </p:stCondLst>
                                  <p:childTnLst>
                                    <p:set>
                                      <p:cBhvr>
                                        <p:cTn id="14" dur="1" fill="hold">
                                          <p:stCondLst>
                                            <p:cond delay="0"/>
                                          </p:stCondLst>
                                        </p:cTn>
                                        <p:tgtEl>
                                          <p:spTgt spid="68642"/>
                                        </p:tgtEl>
                                        <p:attrNameLst>
                                          <p:attrName>style.visibility</p:attrName>
                                        </p:attrNameLst>
                                      </p:cBhvr>
                                      <p:to>
                                        <p:strVal val="visible"/>
                                      </p:to>
                                    </p:set>
                                    <p:animEffect transition="in" filter="fade">
                                      <p:cBhvr>
                                        <p:cTn id="15" dur="2000"/>
                                        <p:tgtEl>
                                          <p:spTgt spid="686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68624"/>
                                        </p:tgtEl>
                                        <p:attrNameLst>
                                          <p:attrName>style.visibility</p:attrName>
                                        </p:attrNameLst>
                                      </p:cBhvr>
                                      <p:to>
                                        <p:strVal val="visible"/>
                                      </p:to>
                                    </p:set>
                                    <p:animEffect transition="in" filter="fade">
                                      <p:cBhvr>
                                        <p:cTn id="23" dur="2000"/>
                                        <p:tgtEl>
                                          <p:spTgt spid="6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9" grpId="0" animBg="1"/>
      <p:bldP spid="686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12775" y="171450"/>
            <a:ext cx="8153400" cy="742950"/>
          </a:xfrm>
        </p:spPr>
        <p:txBody>
          <a:bodyPr>
            <a:noAutofit/>
          </a:bodyPr>
          <a:lstStyle/>
          <a:p>
            <a:pPr marL="742950" indent="-742950" eaLnBrk="1" hangingPunct="1">
              <a:buFont typeface="Tw Cen MT" pitchFamily="34" charset="0"/>
              <a:buAutoNum type="alphaUcPeriod" startAt="3"/>
            </a:pPr>
            <a:r>
              <a:rPr lang="zh-CN" altLang="en-US" sz="3200" dirty="0"/>
              <a:t>在更一般条件下的价格</a:t>
            </a:r>
            <a:r>
              <a:rPr lang="en-US" altLang="zh-CN" sz="3200" dirty="0"/>
              <a:t>—</a:t>
            </a:r>
            <a:r>
              <a:rPr lang="zh-CN" altLang="en-US" sz="3200" dirty="0"/>
              <a:t>实物流动机制</a:t>
            </a:r>
          </a:p>
        </p:txBody>
      </p:sp>
      <p:sp>
        <p:nvSpPr>
          <p:cNvPr id="56323" name="内容占位符 2"/>
          <p:cNvSpPr>
            <a:spLocks noGrp="1"/>
          </p:cNvSpPr>
          <p:nvPr>
            <p:ph sz="quarter" idx="1"/>
          </p:nvPr>
        </p:nvSpPr>
        <p:spPr>
          <a:xfrm>
            <a:off x="612775" y="1204913"/>
            <a:ext cx="8135938" cy="3368675"/>
          </a:xfrm>
        </p:spPr>
        <p:txBody>
          <a:bodyPr/>
          <a:lstStyle/>
          <a:p>
            <a:pPr eaLnBrk="1" hangingPunct="1"/>
            <a:r>
              <a:rPr lang="zh-CN" altLang="en-US" sz="2000" dirty="0"/>
              <a:t>我们现在要讨论的是：针对货币方面的不均衡的调整过程。并且探究当存在非贸易商品时与世界货币供给重新分配相联系的价格影响。</a:t>
            </a:r>
            <a:endParaRPr lang="en-US" altLang="zh-CN" sz="2000" dirty="0"/>
          </a:p>
          <a:p>
            <a:pPr eaLnBrk="1" hangingPunct="1"/>
            <a:r>
              <a:rPr lang="zh-CN" altLang="en-US" sz="2000" dirty="0"/>
              <a:t>货币方面的不均衡：货币在各国间的分配状况与长期均衡时的分配状况不同</a:t>
            </a:r>
            <a:endParaRPr lang="en-US" altLang="zh-CN" sz="2000" dirty="0"/>
          </a:p>
          <a:p>
            <a:pPr eaLnBrk="1" hangingPunct="1"/>
            <a:r>
              <a:rPr lang="zh-CN" altLang="en-US" sz="2000" dirty="0"/>
              <a:t>货币方面的扰动（变动）：</a:t>
            </a:r>
            <a:r>
              <a:rPr lang="zh-CN" altLang="en-US" sz="2000" dirty="0">
                <a:solidFill>
                  <a:srgbClr val="FF0000"/>
                </a:solidFill>
              </a:rPr>
              <a:t>世界货币总量增加</a:t>
            </a:r>
            <a:r>
              <a:rPr lang="zh-CN" altLang="en-US" sz="2000" dirty="0"/>
              <a:t>或</a:t>
            </a:r>
            <a:r>
              <a:rPr lang="zh-CN" altLang="en-US" sz="2000" dirty="0">
                <a:solidFill>
                  <a:srgbClr val="FF0000"/>
                </a:solidFill>
              </a:rPr>
              <a:t>世界货币存量不变但在各国间的分配发生变动         </a:t>
            </a:r>
            <a:r>
              <a:rPr lang="zh-CN" altLang="en-US" sz="2000" dirty="0"/>
              <a:t>货币方面的不均衡</a:t>
            </a:r>
            <a:endParaRPr lang="en-US" altLang="zh-CN" sz="2000" dirty="0"/>
          </a:p>
          <a:p>
            <a:pPr eaLnBrk="1" hangingPunct="1"/>
            <a:endParaRPr lang="en-US" altLang="zh-CN" sz="2000" dirty="0"/>
          </a:p>
          <a:p>
            <a:pPr eaLnBrk="1" hangingPunct="1"/>
            <a:endParaRPr lang="zh-CN" altLang="en-US" sz="2000" dirty="0"/>
          </a:p>
        </p:txBody>
      </p:sp>
      <p:sp>
        <p:nvSpPr>
          <p:cNvPr id="5" name="右箭头 4"/>
          <p:cNvSpPr/>
          <p:nvPr/>
        </p:nvSpPr>
        <p:spPr>
          <a:xfrm>
            <a:off x="3923928" y="3004592"/>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5400000">
            <a:off x="-205723" y="2581165"/>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1714480" y="4501370"/>
            <a:ext cx="5786478" cy="0"/>
          </a:xfrm>
          <a:prstGeom prst="line">
            <a:avLst/>
          </a:prstGeom>
        </p:spPr>
        <p:style>
          <a:lnRef idx="2">
            <a:schemeClr val="dk1"/>
          </a:lnRef>
          <a:fillRef idx="0">
            <a:schemeClr val="dk1"/>
          </a:fillRef>
          <a:effectRef idx="1">
            <a:schemeClr val="dk1"/>
          </a:effectRef>
          <a:fontRef idx="minor">
            <a:schemeClr val="tx1"/>
          </a:fontRef>
        </p:style>
      </p:cxnSp>
      <p:sp>
        <p:nvSpPr>
          <p:cNvPr id="16" name="任意多边形 15"/>
          <p:cNvSpPr/>
          <p:nvPr/>
        </p:nvSpPr>
        <p:spPr>
          <a:xfrm>
            <a:off x="2285984" y="714163"/>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任意多边形 16"/>
          <p:cNvSpPr/>
          <p:nvPr/>
        </p:nvSpPr>
        <p:spPr>
          <a:xfrm>
            <a:off x="1733266" y="909328"/>
            <a:ext cx="4421874" cy="3592042"/>
          </a:xfrm>
          <a:custGeom>
            <a:avLst/>
            <a:gdLst>
              <a:gd name="connsiteX0" fmla="*/ 0 w 4421874"/>
              <a:gd name="connsiteY0" fmla="*/ 4519684 h 4521959"/>
              <a:gd name="connsiteX1" fmla="*/ 2934268 w 4421874"/>
              <a:gd name="connsiteY1" fmla="*/ 2035792 h 4521959"/>
              <a:gd name="connsiteX2" fmla="*/ 4421874 w 4421874"/>
              <a:gd name="connsiteY2" fmla="*/ 2275 h 4521959"/>
              <a:gd name="connsiteX3" fmla="*/ 2934268 w 4421874"/>
              <a:gd name="connsiteY3" fmla="*/ 2022144 h 4521959"/>
              <a:gd name="connsiteX4" fmla="*/ 0 w 4421874"/>
              <a:gd name="connsiteY4" fmla="*/ 4519684 h 4521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874" h="4521959">
                <a:moveTo>
                  <a:pt x="0" y="4519684"/>
                </a:moveTo>
                <a:cubicBezTo>
                  <a:pt x="0" y="4521959"/>
                  <a:pt x="2197289" y="2788694"/>
                  <a:pt x="2934268" y="2035792"/>
                </a:cubicBezTo>
                <a:cubicBezTo>
                  <a:pt x="3671247" y="1282891"/>
                  <a:pt x="4421874" y="4550"/>
                  <a:pt x="4421874" y="2275"/>
                </a:cubicBezTo>
                <a:cubicBezTo>
                  <a:pt x="4421874" y="0"/>
                  <a:pt x="3671247" y="1269243"/>
                  <a:pt x="2934268" y="2022144"/>
                </a:cubicBezTo>
                <a:cubicBezTo>
                  <a:pt x="2197289" y="2775046"/>
                  <a:pt x="0" y="4517409"/>
                  <a:pt x="0" y="4519684"/>
                </a:cubicBezTo>
                <a:close/>
              </a:path>
            </a:pathLst>
          </a:cu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flipH="1" flipV="1">
            <a:off x="1714481" y="2422626"/>
            <a:ext cx="2953054"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3755602" y="3460380"/>
            <a:ext cx="2071702" cy="10278"/>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1028" name="Object 4"/>
          <p:cNvGraphicFramePr>
            <a:graphicFrameLocks noChangeAspect="1"/>
          </p:cNvGraphicFramePr>
          <p:nvPr/>
        </p:nvGraphicFramePr>
        <p:xfrm>
          <a:off x="1137022" y="2301276"/>
          <a:ext cx="363144" cy="414144"/>
        </p:xfrm>
        <a:graphic>
          <a:graphicData uri="http://schemas.openxmlformats.org/presentationml/2006/ole">
            <mc:AlternateContent xmlns:mc="http://schemas.openxmlformats.org/markup-compatibility/2006">
              <mc:Choice xmlns:v="urn:schemas-microsoft-com:vml" Requires="v">
                <p:oleObj spid="_x0000_s1026" name="Equation" r:id="rId3" imgW="152280" imgH="164880" progId="Equation.DSMT4">
                  <p:embed/>
                </p:oleObj>
              </mc:Choice>
              <mc:Fallback>
                <p:oleObj name="Equation" r:id="rId3" imgW="152280" imgH="164880" progId="Equation.DSMT4">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022" y="2301276"/>
                        <a:ext cx="363144" cy="4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1138214" y="588106"/>
          <a:ext cx="504828" cy="375394"/>
        </p:xfrm>
        <a:graphic>
          <a:graphicData uri="http://schemas.openxmlformats.org/presentationml/2006/ole">
            <mc:AlternateContent xmlns:mc="http://schemas.openxmlformats.org/markup-compatibility/2006">
              <mc:Choice xmlns:v="urn:schemas-microsoft-com:vml" Requires="v">
                <p:oleObj spid="_x0000_s1027" name="Equation" r:id="rId5" imgW="152280" imgH="139680" progId="Equation.DSMT4">
                  <p:embed/>
                </p:oleObj>
              </mc:Choice>
              <mc:Fallback>
                <p:oleObj name="Equation" r:id="rId5" imgW="152280" imgH="139680" progId="Equation.DSMT4">
                  <p:embed/>
                  <p:pic>
                    <p:nvPicPr>
                      <p:cNvPr id="10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14" y="588106"/>
                        <a:ext cx="504828" cy="37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4643439" y="1834653"/>
          <a:ext cx="365319" cy="309263"/>
        </p:xfrm>
        <a:graphic>
          <a:graphicData uri="http://schemas.openxmlformats.org/presentationml/2006/ole">
            <mc:AlternateContent xmlns:mc="http://schemas.openxmlformats.org/markup-compatibility/2006">
              <mc:Choice xmlns:v="urn:schemas-microsoft-com:vml" Requires="v">
                <p:oleObj spid="_x0000_s1028" name="Equation" r:id="rId7" imgW="152280" imgH="164880" progId="Equation.DSMT4">
                  <p:embed/>
                </p:oleObj>
              </mc:Choice>
              <mc:Fallback>
                <p:oleObj name="Equation" r:id="rId7" imgW="152280" imgH="164880" progId="Equation.DSMT4">
                  <p:embed/>
                  <p:pic>
                    <p:nvPicPr>
                      <p:cNvPr id="10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9" y="1834653"/>
                        <a:ext cx="365319" cy="30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4571999" y="4559607"/>
          <a:ext cx="371797" cy="370391"/>
        </p:xfrm>
        <a:graphic>
          <a:graphicData uri="http://schemas.openxmlformats.org/presentationml/2006/ole">
            <mc:AlternateContent xmlns:mc="http://schemas.openxmlformats.org/markup-compatibility/2006">
              <mc:Choice xmlns:v="urn:schemas-microsoft-com:vml" Requires="v">
                <p:oleObj spid="_x0000_s1029" name="Equation" r:id="rId9" imgW="139680" imgH="152280" progId="Equation.DSMT4">
                  <p:embed/>
                </p:oleObj>
              </mc:Choice>
              <mc:Fallback>
                <p:oleObj name="Equation" r:id="rId9" imgW="139680" imgH="152280" progId="Equation.DSMT4">
                  <p:embed/>
                  <p:pic>
                    <p:nvPicPr>
                      <p:cNvPr id="103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1999" y="4559607"/>
                        <a:ext cx="371797" cy="37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8"/>
          <p:cNvGraphicFramePr>
            <a:graphicFrameLocks noChangeAspect="1"/>
          </p:cNvGraphicFramePr>
          <p:nvPr/>
        </p:nvGraphicFramePr>
        <p:xfrm>
          <a:off x="6429389" y="731171"/>
          <a:ext cx="1635137" cy="394307"/>
        </p:xfrm>
        <a:graphic>
          <a:graphicData uri="http://schemas.openxmlformats.org/presentationml/2006/ole">
            <mc:AlternateContent xmlns:mc="http://schemas.openxmlformats.org/markup-compatibility/2006">
              <mc:Choice xmlns:v="urn:schemas-microsoft-com:vml" Requires="v">
                <p:oleObj spid="_x0000_s1030" name="Equation" r:id="rId11" imgW="711000" imgH="228600" progId="Equation.DSMT4">
                  <p:embed/>
                </p:oleObj>
              </mc:Choice>
              <mc:Fallback>
                <p:oleObj name="Equation" r:id="rId11" imgW="711000" imgH="228600" progId="Equation.DSMT4">
                  <p:embed/>
                  <p:pic>
                    <p:nvPicPr>
                      <p:cNvPr id="103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9" y="731171"/>
                        <a:ext cx="1635137" cy="39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nvGraphicFramePr>
        <p:xfrm>
          <a:off x="7215206" y="3568489"/>
          <a:ext cx="928694" cy="406046"/>
        </p:xfrm>
        <a:graphic>
          <a:graphicData uri="http://schemas.openxmlformats.org/presentationml/2006/ole">
            <mc:AlternateContent xmlns:mc="http://schemas.openxmlformats.org/markup-compatibility/2006">
              <mc:Choice xmlns:v="urn:schemas-microsoft-com:vml" Requires="v">
                <p:oleObj spid="_x0000_s1031" name="Equation" r:id="rId13" imgW="330120" imgH="203040" progId="Equation.DSMT4">
                  <p:embed/>
                </p:oleObj>
              </mc:Choice>
              <mc:Fallback>
                <p:oleObj name="Equation" r:id="rId13" imgW="330120" imgH="203040" progId="Equation.DSMT4">
                  <p:embed/>
                  <p:pic>
                    <p:nvPicPr>
                      <p:cNvPr id="103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15206"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0"/>
          <p:cNvGraphicFramePr>
            <a:graphicFrameLocks noChangeAspect="1"/>
          </p:cNvGraphicFramePr>
          <p:nvPr/>
        </p:nvGraphicFramePr>
        <p:xfrm>
          <a:off x="7715272" y="4299099"/>
          <a:ext cx="396563" cy="273709"/>
        </p:xfrm>
        <a:graphic>
          <a:graphicData uri="http://schemas.openxmlformats.org/presentationml/2006/ole">
            <mc:AlternateContent xmlns:mc="http://schemas.openxmlformats.org/markup-compatibility/2006">
              <mc:Choice xmlns:v="urn:schemas-microsoft-com:vml" Requires="v">
                <p:oleObj spid="_x0000_s1032" name="Equation" r:id="rId15" imgW="126720" imgH="126720" progId="Equation.DSMT4">
                  <p:embed/>
                </p:oleObj>
              </mc:Choice>
              <mc:Fallback>
                <p:oleObj name="Equation" r:id="rId15" imgW="126720" imgH="126720" progId="Equation.DSMT4">
                  <p:embed/>
                  <p:pic>
                    <p:nvPicPr>
                      <p:cNvPr id="1034"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5272" y="4299099"/>
                        <a:ext cx="396563" cy="2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1"/>
          <p:cNvGraphicFramePr>
            <a:graphicFrameLocks noChangeAspect="1"/>
          </p:cNvGraphicFramePr>
          <p:nvPr/>
        </p:nvGraphicFramePr>
        <p:xfrm>
          <a:off x="7290406" y="4531052"/>
          <a:ext cx="281990" cy="327508"/>
        </p:xfrm>
        <a:graphic>
          <a:graphicData uri="http://schemas.openxmlformats.org/presentationml/2006/ole">
            <mc:AlternateContent xmlns:mc="http://schemas.openxmlformats.org/markup-compatibility/2006">
              <mc:Choice xmlns:v="urn:schemas-microsoft-com:vml" Requires="v">
                <p:oleObj spid="_x0000_s1033" name="Equation" r:id="rId17" imgW="88560" imgH="164880" progId="Equation.DSMT4">
                  <p:embed/>
                </p:oleObj>
              </mc:Choice>
              <mc:Fallback>
                <p:oleObj name="Equation" r:id="rId17" imgW="88560" imgH="164880" progId="Equation.DSMT4">
                  <p:embed/>
                  <p:pic>
                    <p:nvPicPr>
                      <p:cNvPr id="103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0406" y="4531052"/>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nvGraphicFramePr>
        <p:xfrm>
          <a:off x="1428729" y="4554833"/>
          <a:ext cx="443373" cy="375165"/>
        </p:xfrm>
        <a:graphic>
          <a:graphicData uri="http://schemas.openxmlformats.org/presentationml/2006/ole">
            <mc:AlternateContent xmlns:mc="http://schemas.openxmlformats.org/markup-compatibility/2006">
              <mc:Choice xmlns:v="urn:schemas-microsoft-com:vml" Requires="v">
                <p:oleObj spid="_x0000_s1034" name="Equation" r:id="rId19" imgW="126720" imgH="177480" progId="Equation.DSMT4">
                  <p:embed/>
                </p:oleObj>
              </mc:Choice>
              <mc:Fallback>
                <p:oleObj name="Equation" r:id="rId19" imgW="126720" imgH="177480" progId="Equation.DSMT4">
                  <p:embed/>
                  <p:pic>
                    <p:nvPicPr>
                      <p:cNvPr id="1036"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29" y="4554833"/>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4214810" y="72214"/>
            <a:ext cx="928694" cy="523220"/>
          </a:xfrm>
          <a:prstGeom prst="rect">
            <a:avLst/>
          </a:prstGeom>
          <a:noFill/>
        </p:spPr>
        <p:txBody>
          <a:bodyPr wrap="square" rtlCol="0">
            <a:spAutoFit/>
          </a:bodyPr>
          <a:lstStyle/>
          <a:p>
            <a:r>
              <a:rPr lang="zh-CN" altLang="en-US" sz="2800" dirty="0"/>
              <a:t>图一</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标题 1"/>
          <p:cNvSpPr>
            <a:spLocks noGrp="1"/>
          </p:cNvSpPr>
          <p:nvPr>
            <p:ph type="title"/>
          </p:nvPr>
        </p:nvSpPr>
        <p:spPr/>
        <p:txBody>
          <a:bodyPr>
            <a:normAutofit/>
          </a:bodyPr>
          <a:lstStyle/>
          <a:p>
            <a:pPr eaLnBrk="1" hangingPunct="1"/>
            <a:endParaRPr lang="zh-CN" altLang="en-US" sz="4000" dirty="0"/>
          </a:p>
        </p:txBody>
      </p:sp>
      <p:sp>
        <p:nvSpPr>
          <p:cNvPr id="7" name="内容占位符 6"/>
          <p:cNvSpPr>
            <a:spLocks noGrp="1"/>
          </p:cNvSpPr>
          <p:nvPr>
            <p:ph sz="quarter" idx="1"/>
          </p:nvPr>
        </p:nvSpPr>
        <p:spPr/>
        <p:txBody>
          <a:bodyPr/>
          <a:lstStyle/>
          <a:p>
            <a:r>
              <a:rPr lang="zh-CN" altLang="en-US" dirty="0"/>
              <a:t>我们回到原先的假设：各国将消费的一部分（</a:t>
            </a:r>
            <a:r>
              <a:rPr lang="en-US" altLang="zh-CN" dirty="0"/>
              <a:t>1-k</a:t>
            </a:r>
            <a:r>
              <a:rPr lang="zh-CN" altLang="en-US" dirty="0"/>
              <a:t>）花在非贸易商品上，因此等式（</a:t>
            </a:r>
            <a:r>
              <a:rPr lang="en-US" altLang="zh-CN" dirty="0"/>
              <a:t>32</a:t>
            </a:r>
            <a:r>
              <a:rPr lang="zh-CN" altLang="en-US" dirty="0"/>
              <a:t>）和（</a:t>
            </a:r>
            <a:r>
              <a:rPr lang="en-US" altLang="zh-CN" dirty="0"/>
              <a:t>33</a:t>
            </a:r>
            <a:r>
              <a:rPr lang="zh-CN" altLang="en-US" dirty="0"/>
              <a:t>）变为：</a:t>
            </a:r>
          </a:p>
        </p:txBody>
      </p:sp>
      <p:grpSp>
        <p:nvGrpSpPr>
          <p:cNvPr id="2" name="组合 6"/>
          <p:cNvGrpSpPr>
            <a:grpSpLocks/>
          </p:cNvGrpSpPr>
          <p:nvPr/>
        </p:nvGrpSpPr>
        <p:grpSpPr bwMode="auto">
          <a:xfrm>
            <a:off x="539749" y="2809096"/>
            <a:ext cx="6103953" cy="1906588"/>
            <a:chOff x="611187" y="1708448"/>
            <a:chExt cx="6022904" cy="1832061"/>
          </a:xfrm>
        </p:grpSpPr>
        <p:graphicFrame>
          <p:nvGraphicFramePr>
            <p:cNvPr id="24578" name="Object 2"/>
            <p:cNvGraphicFramePr>
              <a:graphicFrameLocks noChangeAspect="1"/>
            </p:cNvGraphicFramePr>
            <p:nvPr/>
          </p:nvGraphicFramePr>
          <p:xfrm>
            <a:off x="611560" y="1708448"/>
            <a:ext cx="5328592" cy="504056"/>
          </p:xfrm>
          <a:graphic>
            <a:graphicData uri="http://schemas.openxmlformats.org/presentationml/2006/ole">
              <mc:AlternateContent xmlns:mc="http://schemas.openxmlformats.org/markup-compatibility/2006">
                <mc:Choice xmlns:v="urn:schemas-microsoft-com:vml" Requires="v">
                  <p:oleObj spid="_x0000_s38914" name="Equation" r:id="rId3" imgW="2882880" imgH="228600" progId="Equation.DSMT4">
                    <p:embed/>
                  </p:oleObj>
                </mc:Choice>
                <mc:Fallback>
                  <p:oleObj name="Equation" r:id="rId3" imgW="2882880" imgH="228600" progId="Equation.DSMT4">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08448"/>
                          <a:ext cx="532859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611187" y="2284412"/>
            <a:ext cx="6022904" cy="500996"/>
          </p:xfrm>
          <a:graphic>
            <a:graphicData uri="http://schemas.openxmlformats.org/presentationml/2006/ole">
              <mc:AlternateContent xmlns:mc="http://schemas.openxmlformats.org/markup-compatibility/2006">
                <mc:Choice xmlns:v="urn:schemas-microsoft-com:vml" Requires="v">
                  <p:oleObj spid="_x0000_s38915" name="Equation" r:id="rId5" imgW="2958840" imgH="228600" progId="Equation.DSMT4">
                    <p:embed/>
                  </p:oleObj>
                </mc:Choice>
                <mc:Fallback>
                  <p:oleObj name="Equation" r:id="rId5" imgW="2958840" imgH="228600" progId="Equation.DSMT4">
                    <p:embed/>
                    <p:pic>
                      <p:nvPicPr>
                        <p:cNvPr id="245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7" y="2284412"/>
                          <a:ext cx="6022904" cy="5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611188" y="2716213"/>
            <a:ext cx="3978709" cy="824296"/>
          </p:xfrm>
          <a:graphic>
            <a:graphicData uri="http://schemas.openxmlformats.org/presentationml/2006/ole">
              <mc:AlternateContent xmlns:mc="http://schemas.openxmlformats.org/markup-compatibility/2006">
                <mc:Choice xmlns:v="urn:schemas-microsoft-com:vml" Requires="v">
                  <p:oleObj spid="_x0000_s38916" name="Equation" r:id="rId7" imgW="1663560" imgH="419040" progId="Equation.DSMT4">
                    <p:embed/>
                  </p:oleObj>
                </mc:Choice>
                <mc:Fallback>
                  <p:oleObj name="Equation" r:id="rId7" imgW="1663560" imgH="419040" progId="Equation.DSMT4">
                    <p:embed/>
                    <p:pic>
                      <p:nvPicPr>
                        <p:cNvPr id="2458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716213"/>
                          <a:ext cx="3978709" cy="82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a:xfrm>
            <a:off x="612775" y="171450"/>
            <a:ext cx="8153400" cy="742950"/>
          </a:xfrm>
        </p:spPr>
        <p:txBody>
          <a:bodyPr>
            <a:normAutofit fontScale="90000"/>
          </a:bodyPr>
          <a:lstStyle/>
          <a:p>
            <a:pPr eaLnBrk="1" hangingPunct="1"/>
            <a:endParaRPr lang="zh-CN" altLang="en-US"/>
          </a:p>
        </p:txBody>
      </p:sp>
      <p:sp>
        <p:nvSpPr>
          <p:cNvPr id="25604" name="内容占位符 2"/>
          <p:cNvSpPr>
            <a:spLocks noGrp="1"/>
          </p:cNvSpPr>
          <p:nvPr>
            <p:ph sz="quarter" idx="1"/>
          </p:nvPr>
        </p:nvSpPr>
        <p:spPr>
          <a:xfrm>
            <a:off x="612775" y="1200150"/>
            <a:ext cx="8153400" cy="3373438"/>
          </a:xfrm>
        </p:spPr>
        <p:txBody>
          <a:bodyPr>
            <a:normAutofit/>
          </a:bodyPr>
          <a:lstStyle/>
          <a:p>
            <a:pPr eaLnBrk="1" hangingPunct="1"/>
            <a:r>
              <a:rPr lang="zh-CN" altLang="en-US" sz="2400" dirty="0"/>
              <a:t>运用上述拓展后的结构，我们可以分析在最初世界货币国家间的分配与长期均衡时的分配不同的情况下国际贸易的调整过程。</a:t>
            </a:r>
          </a:p>
        </p:txBody>
      </p:sp>
      <p:graphicFrame>
        <p:nvGraphicFramePr>
          <p:cNvPr id="25602" name="Object 2"/>
          <p:cNvGraphicFramePr>
            <a:graphicFrameLocks noChangeAspect="1"/>
          </p:cNvGraphicFramePr>
          <p:nvPr/>
        </p:nvGraphicFramePr>
        <p:xfrm>
          <a:off x="971550" y="3292475"/>
          <a:ext cx="7056438" cy="863600"/>
        </p:xfrm>
        <a:graphic>
          <a:graphicData uri="http://schemas.openxmlformats.org/presentationml/2006/ole">
            <mc:AlternateContent xmlns:mc="http://schemas.openxmlformats.org/markup-compatibility/2006">
              <mc:Choice xmlns:v="urn:schemas-microsoft-com:vml" Requires="v">
                <p:oleObj spid="_x0000_s39938" name="Equation" r:id="rId3" imgW="4863960" imgH="507960" progId="Equation.DSMT4">
                  <p:embed/>
                </p:oleObj>
              </mc:Choice>
              <mc:Fallback>
                <p:oleObj name="Equation" r:id="rId3" imgW="4863960" imgH="507960" progId="Equation.DSMT4">
                  <p:embed/>
                  <p:pic>
                    <p:nvPicPr>
                      <p:cNvPr id="25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92475"/>
                        <a:ext cx="70564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标题 1"/>
          <p:cNvSpPr>
            <a:spLocks noGrp="1"/>
          </p:cNvSpPr>
          <p:nvPr>
            <p:ph type="title"/>
          </p:nvPr>
        </p:nvSpPr>
        <p:spPr>
          <a:xfrm>
            <a:off x="612775" y="171450"/>
            <a:ext cx="8153400" cy="742950"/>
          </a:xfrm>
        </p:spPr>
        <p:txBody>
          <a:bodyPr>
            <a:normAutofit fontScale="90000"/>
          </a:bodyPr>
          <a:lstStyle/>
          <a:p>
            <a:pPr eaLnBrk="1" hangingPunct="1"/>
            <a:endParaRPr lang="zh-CN" altLang="en-US"/>
          </a:p>
        </p:txBody>
      </p:sp>
      <p:sp>
        <p:nvSpPr>
          <p:cNvPr id="26630" name="内容占位符 2"/>
          <p:cNvSpPr>
            <a:spLocks noGrp="1"/>
          </p:cNvSpPr>
          <p:nvPr>
            <p:ph sz="quarter" idx="1"/>
          </p:nvPr>
        </p:nvSpPr>
        <p:spPr>
          <a:xfrm>
            <a:off x="612775" y="1200150"/>
            <a:ext cx="8153400" cy="3373438"/>
          </a:xfrm>
        </p:spPr>
        <p:txBody>
          <a:bodyPr/>
          <a:lstStyle/>
          <a:p>
            <a:pPr eaLnBrk="1" hangingPunct="1"/>
            <a:r>
              <a:rPr lang="zh-CN" altLang="en-US" sz="2800" dirty="0"/>
              <a:t>上述调节过程是稳定的，为了更好理解这一点，我们补充下述等式</a:t>
            </a:r>
            <a:r>
              <a:rPr lang="zh-CN" altLang="en-US" sz="2000" dirty="0"/>
              <a:t>：</a:t>
            </a:r>
          </a:p>
        </p:txBody>
      </p:sp>
      <p:graphicFrame>
        <p:nvGraphicFramePr>
          <p:cNvPr id="26626" name="Object 2"/>
          <p:cNvGraphicFramePr>
            <a:graphicFrameLocks noChangeAspect="1"/>
          </p:cNvGraphicFramePr>
          <p:nvPr/>
        </p:nvGraphicFramePr>
        <p:xfrm>
          <a:off x="827584" y="2068488"/>
          <a:ext cx="5624512" cy="504825"/>
        </p:xfrm>
        <a:graphic>
          <a:graphicData uri="http://schemas.openxmlformats.org/presentationml/2006/ole">
            <mc:AlternateContent xmlns:mc="http://schemas.openxmlformats.org/markup-compatibility/2006">
              <mc:Choice xmlns:v="urn:schemas-microsoft-com:vml" Requires="v">
                <p:oleObj spid="_x0000_s40962" name="Equation" r:id="rId3" imgW="2920680" imgH="228600" progId="Equation.DSMT4">
                  <p:embed/>
                </p:oleObj>
              </mc:Choice>
              <mc:Fallback>
                <p:oleObj name="Equation" r:id="rId3" imgW="2920680" imgH="228600"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068488"/>
                        <a:ext cx="56245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827584" y="2788568"/>
          <a:ext cx="5673738" cy="431828"/>
        </p:xfrm>
        <a:graphic>
          <a:graphicData uri="http://schemas.openxmlformats.org/presentationml/2006/ole">
            <mc:AlternateContent xmlns:mc="http://schemas.openxmlformats.org/markup-compatibility/2006">
              <mc:Choice xmlns:v="urn:schemas-microsoft-com:vml" Requires="v">
                <p:oleObj spid="_x0000_s40963" name="Equation" r:id="rId5" imgW="2958840" imgH="228600" progId="Equation.DSMT4">
                  <p:embed/>
                </p:oleObj>
              </mc:Choice>
              <mc:Fallback>
                <p:oleObj name="Equation" r:id="rId5" imgW="2958840" imgH="228600" progId="Equation.DSMT4">
                  <p:embed/>
                  <p:pic>
                    <p:nvPicPr>
                      <p:cNvPr id="266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788568"/>
                        <a:ext cx="5673738" cy="43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827584" y="3364632"/>
          <a:ext cx="2643206" cy="519594"/>
        </p:xfrm>
        <a:graphic>
          <a:graphicData uri="http://schemas.openxmlformats.org/presentationml/2006/ole">
            <mc:AlternateContent xmlns:mc="http://schemas.openxmlformats.org/markup-compatibility/2006">
              <mc:Choice xmlns:v="urn:schemas-microsoft-com:vml" Requires="v">
                <p:oleObj spid="_x0000_s40964" name="Equation" r:id="rId7" imgW="1218960" imgH="228600" progId="Equation.DSMT4">
                  <p:embed/>
                </p:oleObj>
              </mc:Choice>
              <mc:Fallback>
                <p:oleObj name="Equation" r:id="rId7" imgW="1218960" imgH="228600" progId="Equation.DSMT4">
                  <p:embed/>
                  <p:pic>
                    <p:nvPicPr>
                      <p:cNvPr id="266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364632"/>
                        <a:ext cx="2643206" cy="51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8"/>
          <p:cNvSpPr>
            <a:spLocks noGrp="1"/>
          </p:cNvSpPr>
          <p:nvPr>
            <p:ph type="title"/>
          </p:nvPr>
        </p:nvSpPr>
        <p:spPr>
          <a:xfrm>
            <a:off x="609600" y="204788"/>
            <a:ext cx="8077200" cy="652462"/>
          </a:xfrm>
        </p:spPr>
        <p:txBody>
          <a:bodyPr>
            <a:normAutofit fontScale="90000"/>
          </a:bodyPr>
          <a:lstStyle/>
          <a:p>
            <a:pPr eaLnBrk="1" hangingPunct="1"/>
            <a:endParaRPr lang="zh-CN" altLang="en-US"/>
          </a:p>
        </p:txBody>
      </p:sp>
      <p:sp>
        <p:nvSpPr>
          <p:cNvPr id="27652" name="内容占位符 9"/>
          <p:cNvSpPr>
            <a:spLocks noGrp="1"/>
          </p:cNvSpPr>
          <p:nvPr>
            <p:ph sz="quarter" idx="1"/>
          </p:nvPr>
        </p:nvSpPr>
        <p:spPr>
          <a:xfrm>
            <a:off x="611188" y="1314450"/>
            <a:ext cx="8151812" cy="3316288"/>
          </a:xfrm>
        </p:spPr>
        <p:txBody>
          <a:bodyPr/>
          <a:lstStyle/>
          <a:p>
            <a:pPr eaLnBrk="1" hangingPunct="1"/>
            <a:r>
              <a:rPr lang="zh-CN" altLang="en-US" sz="2800" dirty="0"/>
              <a:t>结果我们的工资上升外国的工资下降，因此，从完全均衡处开始，使本国的货币存量增加的世界货币重新分配会使本国产生贸易赤字：</a:t>
            </a:r>
            <a:endParaRPr lang="en-US" altLang="zh-CN" sz="2800" dirty="0"/>
          </a:p>
          <a:p>
            <a:pPr eaLnBrk="1" hangingPunct="1"/>
            <a:endParaRPr lang="zh-CN" altLang="en-US" sz="2000" dirty="0"/>
          </a:p>
        </p:txBody>
      </p:sp>
      <p:graphicFrame>
        <p:nvGraphicFramePr>
          <p:cNvPr id="27650" name="Object 6"/>
          <p:cNvGraphicFramePr>
            <a:graphicFrameLocks noChangeAspect="1"/>
          </p:cNvGraphicFramePr>
          <p:nvPr/>
        </p:nvGraphicFramePr>
        <p:xfrm>
          <a:off x="971600" y="2716560"/>
          <a:ext cx="4379913" cy="546100"/>
        </p:xfrm>
        <a:graphic>
          <a:graphicData uri="http://schemas.openxmlformats.org/presentationml/2006/ole">
            <mc:AlternateContent xmlns:mc="http://schemas.openxmlformats.org/markup-compatibility/2006">
              <mc:Choice xmlns:v="urn:schemas-microsoft-com:vml" Requires="v">
                <p:oleObj spid="_x0000_s41986" name="Equation" r:id="rId3" imgW="2222280" imgH="228600" progId="Equation.DSMT4">
                  <p:embed/>
                </p:oleObj>
              </mc:Choice>
              <mc:Fallback>
                <p:oleObj name="Equation" r:id="rId3" imgW="2222280" imgH="228600" progId="Equation.DSMT4">
                  <p:embed/>
                  <p:pic>
                    <p:nvPicPr>
                      <p:cNvPr id="276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716560"/>
                        <a:ext cx="437991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标题 10"/>
          <p:cNvSpPr>
            <a:spLocks noGrp="1"/>
          </p:cNvSpPr>
          <p:nvPr>
            <p:ph type="title"/>
          </p:nvPr>
        </p:nvSpPr>
        <p:spPr>
          <a:xfrm>
            <a:off x="612775" y="171450"/>
            <a:ext cx="8153400" cy="742950"/>
          </a:xfrm>
        </p:spPr>
        <p:txBody>
          <a:bodyPr>
            <a:normAutofit fontScale="90000"/>
          </a:bodyPr>
          <a:lstStyle/>
          <a:p>
            <a:pPr eaLnBrk="1" hangingPunct="1"/>
            <a:endParaRPr lang="zh-CN" altLang="en-US"/>
          </a:p>
        </p:txBody>
      </p:sp>
      <p:sp>
        <p:nvSpPr>
          <p:cNvPr id="28683" name="内容占位符 11"/>
          <p:cNvSpPr>
            <a:spLocks noGrp="1"/>
          </p:cNvSpPr>
          <p:nvPr>
            <p:ph sz="quarter" idx="1"/>
          </p:nvPr>
        </p:nvSpPr>
        <p:spPr>
          <a:xfrm>
            <a:off x="539750" y="1204913"/>
            <a:ext cx="8153400" cy="3371850"/>
          </a:xfrm>
        </p:spPr>
        <p:txBody>
          <a:bodyPr>
            <a:normAutofit/>
          </a:bodyPr>
          <a:lstStyle/>
          <a:p>
            <a:pPr eaLnBrk="1" hangingPunct="1"/>
            <a:r>
              <a:rPr lang="zh-CN" altLang="en-US" dirty="0"/>
              <a:t>   值可以从等式</a:t>
            </a:r>
            <a:r>
              <a:rPr lang="en-US" altLang="zh-CN" dirty="0"/>
              <a:t> (32’)</a:t>
            </a:r>
            <a:r>
              <a:rPr lang="zh-CN" altLang="en-US" dirty="0"/>
              <a:t>和</a:t>
            </a:r>
            <a:r>
              <a:rPr lang="en-US" altLang="zh-CN" dirty="0"/>
              <a:t> (33’)</a:t>
            </a:r>
            <a:r>
              <a:rPr lang="zh-CN" altLang="en-US" dirty="0"/>
              <a:t>中算出：</a:t>
            </a:r>
            <a:endParaRPr lang="en-US" altLang="zh-CN" dirty="0"/>
          </a:p>
          <a:p>
            <a:pPr eaLnBrk="1" hangingPunct="1">
              <a:buNone/>
            </a:pPr>
            <a:endParaRPr lang="en-US" altLang="zh-CN" dirty="0"/>
          </a:p>
          <a:p>
            <a:pPr eaLnBrk="1" hangingPunct="1">
              <a:buNone/>
            </a:pPr>
            <a:r>
              <a:rPr lang="en-US" altLang="zh-CN" dirty="0"/>
              <a:t>  </a:t>
            </a:r>
            <a:r>
              <a:rPr lang="zh-CN" altLang="en-US" dirty="0"/>
              <a:t>这里  是我们生产的贸易商品在世界总消费中所占比例的弹性，</a:t>
            </a:r>
            <a:r>
              <a:rPr lang="en-US" altLang="zh-CN" dirty="0"/>
              <a:t>                </a:t>
            </a:r>
            <a:r>
              <a:rPr lang="zh-CN" altLang="en-US" dirty="0"/>
              <a:t>。</a:t>
            </a:r>
            <a:endParaRPr lang="en-US" altLang="zh-CN" dirty="0"/>
          </a:p>
          <a:p>
            <a:pPr eaLnBrk="1" hangingPunct="1"/>
            <a:r>
              <a:rPr lang="zh-CN" altLang="en-US" dirty="0"/>
              <a:t>在这里弹性   是在长期均衡时计算出的，而在长期均衡时       。</a:t>
            </a:r>
            <a:endParaRPr lang="en-US" altLang="zh-CN" dirty="0"/>
          </a:p>
        </p:txBody>
      </p:sp>
      <p:graphicFrame>
        <p:nvGraphicFramePr>
          <p:cNvPr id="28674" name="Object 2"/>
          <p:cNvGraphicFramePr>
            <a:graphicFrameLocks noChangeAspect="1"/>
          </p:cNvGraphicFramePr>
          <p:nvPr/>
        </p:nvGraphicFramePr>
        <p:xfrm>
          <a:off x="899592" y="1215222"/>
          <a:ext cx="431800" cy="504056"/>
        </p:xfrm>
        <a:graphic>
          <a:graphicData uri="http://schemas.openxmlformats.org/presentationml/2006/ole">
            <mc:AlternateContent xmlns:mc="http://schemas.openxmlformats.org/markup-compatibility/2006">
              <mc:Choice xmlns:v="urn:schemas-microsoft-com:vml" Requires="v">
                <p:oleObj spid="_x0000_s43010" name="Equation" r:id="rId3" imgW="139680" imgH="177480" progId="Equation.DSMT4">
                  <p:embed/>
                </p:oleObj>
              </mc:Choice>
              <mc:Fallback>
                <p:oleObj name="Equation" r:id="rId3" imgW="139680" imgH="177480" progId="Equation.DSMT4">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215222"/>
                        <a:ext cx="4318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1763688" y="1636440"/>
          <a:ext cx="4071966" cy="709321"/>
        </p:xfrm>
        <a:graphic>
          <a:graphicData uri="http://schemas.openxmlformats.org/presentationml/2006/ole">
            <mc:AlternateContent xmlns:mc="http://schemas.openxmlformats.org/markup-compatibility/2006">
              <mc:Choice xmlns:v="urn:schemas-microsoft-com:vml" Requires="v">
                <p:oleObj spid="_x0000_s43011" name="Equation" r:id="rId5" imgW="2222280" imgH="419040" progId="Equation.DSMT4">
                  <p:embed/>
                </p:oleObj>
              </mc:Choice>
              <mc:Fallback>
                <p:oleObj name="Equation" r:id="rId5" imgW="2222280" imgH="419040" progId="Equation.DSMT4">
                  <p:embed/>
                  <p:pic>
                    <p:nvPicPr>
                      <p:cNvPr id="286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636440"/>
                        <a:ext cx="4071966" cy="70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1477338" y="2356520"/>
          <a:ext cx="288032" cy="432370"/>
        </p:xfrm>
        <a:graphic>
          <a:graphicData uri="http://schemas.openxmlformats.org/presentationml/2006/ole">
            <mc:AlternateContent xmlns:mc="http://schemas.openxmlformats.org/markup-compatibility/2006">
              <mc:Choice xmlns:v="urn:schemas-microsoft-com:vml" Requires="v">
                <p:oleObj spid="_x0000_s43012" name="Equation" r:id="rId7" imgW="126720" imgH="139680" progId="Equation.DSMT4">
                  <p:embed/>
                </p:oleObj>
              </mc:Choice>
              <mc:Fallback>
                <p:oleObj name="Equation" r:id="rId7" imgW="126720" imgH="139680" progId="Equation.DSMT4">
                  <p:embed/>
                  <p:pic>
                    <p:nvPicPr>
                      <p:cNvPr id="286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7338" y="2356520"/>
                        <a:ext cx="288032"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3428992" y="2644552"/>
          <a:ext cx="1500198" cy="704610"/>
        </p:xfrm>
        <a:graphic>
          <a:graphicData uri="http://schemas.openxmlformats.org/presentationml/2006/ole">
            <mc:AlternateContent xmlns:mc="http://schemas.openxmlformats.org/markup-compatibility/2006">
              <mc:Choice xmlns:v="urn:schemas-microsoft-com:vml" Requires="v">
                <p:oleObj spid="_x0000_s43013" name="Equation" r:id="rId9" imgW="863280" imgH="393480" progId="Equation.DSMT4">
                  <p:embed/>
                </p:oleObj>
              </mc:Choice>
              <mc:Fallback>
                <p:oleObj name="Equation" r:id="rId9" imgW="863280" imgH="393480" progId="Equation.DSMT4">
                  <p:embed/>
                  <p:pic>
                    <p:nvPicPr>
                      <p:cNvPr id="2867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8992" y="2644552"/>
                        <a:ext cx="1500198" cy="70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2771800" y="3292624"/>
          <a:ext cx="287338" cy="360362"/>
        </p:xfrm>
        <a:graphic>
          <a:graphicData uri="http://schemas.openxmlformats.org/presentationml/2006/ole">
            <mc:AlternateContent xmlns:mc="http://schemas.openxmlformats.org/markup-compatibility/2006">
              <mc:Choice xmlns:v="urn:schemas-microsoft-com:vml" Requires="v">
                <p:oleObj spid="_x0000_s43014" name="Equation" r:id="rId11" imgW="139680" imgH="177480" progId="Equation.DSMT4">
                  <p:embed/>
                </p:oleObj>
              </mc:Choice>
              <mc:Fallback>
                <p:oleObj name="Equation" r:id="rId11" imgW="139680" imgH="177480" progId="Equation.DSMT4">
                  <p:embed/>
                  <p:pic>
                    <p:nvPicPr>
                      <p:cNvPr id="2868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3292624"/>
                        <a:ext cx="2873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2377970" y="3613772"/>
          <a:ext cx="642942" cy="684646"/>
        </p:xfrm>
        <a:graphic>
          <a:graphicData uri="http://schemas.openxmlformats.org/presentationml/2006/ole">
            <mc:AlternateContent xmlns:mc="http://schemas.openxmlformats.org/markup-compatibility/2006">
              <mc:Choice xmlns:v="urn:schemas-microsoft-com:vml" Requires="v">
                <p:oleObj spid="_x0000_s43015" name="Equation" r:id="rId13" imgW="393480" imgH="393480" progId="Equation.DSMT4">
                  <p:embed/>
                </p:oleObj>
              </mc:Choice>
              <mc:Fallback>
                <p:oleObj name="Equation" r:id="rId13" imgW="393480" imgH="393480" progId="Equation.DSMT4">
                  <p:embed/>
                  <p:pic>
                    <p:nvPicPr>
                      <p:cNvPr id="2868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7970" y="3613772"/>
                        <a:ext cx="642942" cy="68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612775" y="171450"/>
            <a:ext cx="8153400" cy="742950"/>
          </a:xfrm>
        </p:spPr>
        <p:txBody>
          <a:bodyPr>
            <a:normAutofit fontScale="90000"/>
          </a:bodyPr>
          <a:lstStyle/>
          <a:p>
            <a:pPr eaLnBrk="1" hangingPunct="1"/>
            <a:endParaRPr lang="zh-CN" altLang="en-US"/>
          </a:p>
        </p:txBody>
      </p:sp>
      <p:sp>
        <p:nvSpPr>
          <p:cNvPr id="57347" name="内容占位符 2"/>
          <p:cNvSpPr>
            <a:spLocks noGrp="1"/>
          </p:cNvSpPr>
          <p:nvPr>
            <p:ph sz="quarter" idx="1"/>
          </p:nvPr>
        </p:nvSpPr>
        <p:spPr>
          <a:xfrm>
            <a:off x="612775" y="1200150"/>
            <a:ext cx="8153400" cy="3373438"/>
          </a:xfrm>
        </p:spPr>
        <p:txBody>
          <a:bodyPr>
            <a:normAutofit/>
          </a:bodyPr>
          <a:lstStyle/>
          <a:p>
            <a:pPr eaLnBrk="1" hangingPunct="1"/>
            <a:r>
              <a:rPr lang="zh-CN" altLang="en-US" sz="2800" dirty="0"/>
              <a:t>相比较于只有贸易商品的世界，非贸易商品的存在实际上减缓了调整过程。</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775" y="171450"/>
            <a:ext cx="8153400" cy="742950"/>
          </a:xfrm>
        </p:spPr>
        <p:txBody>
          <a:bodyPr>
            <a:normAutofit fontScale="90000"/>
          </a:bodyPr>
          <a:lstStyle/>
          <a:p>
            <a:pPr marL="742950" indent="-742950" eaLnBrk="1" fontAlgn="auto" hangingPunct="1">
              <a:spcAft>
                <a:spcPts val="0"/>
              </a:spcAft>
              <a:buFont typeface="+mj-lt"/>
              <a:buAutoNum type="alphaUcPeriod" startAt="4"/>
              <a:defRPr/>
            </a:pPr>
            <a:r>
              <a:rPr lang="zh-CN" altLang="en-US" dirty="0"/>
              <a:t>粘性货币工资</a:t>
            </a:r>
          </a:p>
        </p:txBody>
      </p:sp>
      <p:sp>
        <p:nvSpPr>
          <p:cNvPr id="29704" name="内容占位符 2"/>
          <p:cNvSpPr>
            <a:spLocks noGrp="1"/>
          </p:cNvSpPr>
          <p:nvPr>
            <p:ph sz="quarter" idx="1"/>
          </p:nvPr>
        </p:nvSpPr>
        <p:spPr>
          <a:xfrm>
            <a:off x="612775" y="1200150"/>
            <a:ext cx="8153400" cy="2524125"/>
          </a:xfrm>
        </p:spPr>
        <p:txBody>
          <a:bodyPr/>
          <a:lstStyle/>
          <a:p>
            <a:pPr eaLnBrk="1" hangingPunct="1"/>
            <a:r>
              <a:rPr lang="zh-CN" altLang="en-US" sz="2000" dirty="0"/>
              <a:t>这部分我们处理的最后一个问题是关于粘性货币工资的含义。</a:t>
            </a:r>
            <a:endParaRPr lang="en-US" altLang="zh-CN" sz="2000" dirty="0"/>
          </a:p>
          <a:p>
            <a:pPr eaLnBrk="1" hangingPunct="1"/>
            <a:endParaRPr lang="en-US" altLang="zh-CN" sz="2000" dirty="0"/>
          </a:p>
          <a:p>
            <a:pPr eaLnBrk="1" hangingPunct="1"/>
            <a:r>
              <a:rPr lang="zh-CN" altLang="en-US" sz="2000" dirty="0"/>
              <a:t>我们从固定汇率制度    开始</a:t>
            </a:r>
            <a:r>
              <a:rPr lang="en-US" altLang="zh-CN" sz="2000" dirty="0"/>
              <a:t> </a:t>
            </a:r>
            <a:r>
              <a:rPr lang="zh-CN" altLang="en-US" sz="2000" dirty="0"/>
              <a:t>。</a:t>
            </a:r>
            <a:endParaRPr lang="en-US" altLang="zh-CN" sz="2000" dirty="0"/>
          </a:p>
          <a:p>
            <a:pPr eaLnBrk="1" hangingPunct="1"/>
            <a:r>
              <a:rPr lang="zh-CN" altLang="en-US" sz="2000" dirty="0"/>
              <a:t>用新符号   和   来标识各国就业水平，用   和     标识名义收入。</a:t>
            </a:r>
            <a:endParaRPr lang="en-US" altLang="zh-CN" sz="2000" dirty="0"/>
          </a:p>
          <a:p>
            <a:pPr eaLnBrk="1" hangingPunct="1"/>
            <a:r>
              <a:rPr lang="zh-CN" altLang="en-US" sz="2000" dirty="0"/>
              <a:t>世界的收入和消费相等再次用       线表示，这个等式现在是：</a:t>
            </a:r>
            <a:endParaRPr lang="en-US" altLang="zh-CN" sz="2000" dirty="0"/>
          </a:p>
          <a:p>
            <a:pPr eaLnBrk="1" hangingPunct="1"/>
            <a:endParaRPr lang="en-US" altLang="zh-CN" sz="2000" dirty="0"/>
          </a:p>
          <a:p>
            <a:pPr eaLnBrk="1" hangingPunct="1"/>
            <a:endParaRPr lang="en-US" altLang="zh-CN" sz="2000" dirty="0"/>
          </a:p>
          <a:p>
            <a:pPr eaLnBrk="1" hangingPunct="1">
              <a:buFont typeface="Wingdings" pitchFamily="2" charset="2"/>
              <a:buNone/>
            </a:pPr>
            <a:endParaRPr lang="zh-CN" altLang="en-US" sz="2000" dirty="0"/>
          </a:p>
        </p:txBody>
      </p:sp>
      <p:graphicFrame>
        <p:nvGraphicFramePr>
          <p:cNvPr id="29698" name="Object 8"/>
          <p:cNvGraphicFramePr>
            <a:graphicFrameLocks noChangeAspect="1"/>
          </p:cNvGraphicFramePr>
          <p:nvPr/>
        </p:nvGraphicFramePr>
        <p:xfrm>
          <a:off x="3347864" y="1996480"/>
          <a:ext cx="257175" cy="360363"/>
        </p:xfrm>
        <a:graphic>
          <a:graphicData uri="http://schemas.openxmlformats.org/presentationml/2006/ole">
            <mc:AlternateContent xmlns:mc="http://schemas.openxmlformats.org/markup-compatibility/2006">
              <mc:Choice xmlns:v="urn:schemas-microsoft-com:vml" Requires="v">
                <p:oleObj spid="_x0000_s44034" name="Equation" r:id="rId3" imgW="114120" imgH="215640" progId="Equation.DSMT4">
                  <p:embed/>
                </p:oleObj>
              </mc:Choice>
              <mc:Fallback>
                <p:oleObj name="Equation" r:id="rId3" imgW="114120" imgH="215640" progId="Equation.DSMT4">
                  <p:embed/>
                  <p:pic>
                    <p:nvPicPr>
                      <p:cNvPr id="2969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996480"/>
                        <a:ext cx="2571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9"/>
          <p:cNvGraphicFramePr>
            <a:graphicFrameLocks noChangeAspect="1"/>
          </p:cNvGraphicFramePr>
          <p:nvPr/>
        </p:nvGraphicFramePr>
        <p:xfrm>
          <a:off x="1979712" y="2428528"/>
          <a:ext cx="287338" cy="360040"/>
        </p:xfrm>
        <a:graphic>
          <a:graphicData uri="http://schemas.openxmlformats.org/presentationml/2006/ole">
            <mc:AlternateContent xmlns:mc="http://schemas.openxmlformats.org/markup-compatibility/2006">
              <mc:Choice xmlns:v="urn:schemas-microsoft-com:vml" Requires="v">
                <p:oleObj spid="_x0000_s44035" name="Equation" r:id="rId5" imgW="139680" imgH="203040" progId="Equation.DSMT4">
                  <p:embed/>
                </p:oleObj>
              </mc:Choice>
              <mc:Fallback>
                <p:oleObj name="Equation" r:id="rId5" imgW="139680" imgH="203040" progId="Equation.DSMT4">
                  <p:embed/>
                  <p:pic>
                    <p:nvPicPr>
                      <p:cNvPr id="296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2428528"/>
                        <a:ext cx="28733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10"/>
          <p:cNvGraphicFramePr>
            <a:graphicFrameLocks noChangeAspect="1"/>
          </p:cNvGraphicFramePr>
          <p:nvPr/>
        </p:nvGraphicFramePr>
        <p:xfrm>
          <a:off x="2483768" y="2356520"/>
          <a:ext cx="360362" cy="432048"/>
        </p:xfrm>
        <a:graphic>
          <a:graphicData uri="http://schemas.openxmlformats.org/presentationml/2006/ole">
            <mc:AlternateContent xmlns:mc="http://schemas.openxmlformats.org/markup-compatibility/2006">
              <mc:Choice xmlns:v="urn:schemas-microsoft-com:vml" Requires="v">
                <p:oleObj spid="_x0000_s44036" name="Equation" r:id="rId7" imgW="177480" imgH="228600" progId="Equation.DSMT4">
                  <p:embed/>
                </p:oleObj>
              </mc:Choice>
              <mc:Fallback>
                <p:oleObj name="Equation" r:id="rId7" imgW="177480" imgH="228600" progId="Equation.DSMT4">
                  <p:embed/>
                  <p:pic>
                    <p:nvPicPr>
                      <p:cNvPr id="2970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2356520"/>
                        <a:ext cx="36036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11"/>
          <p:cNvGraphicFramePr>
            <a:graphicFrameLocks noChangeAspect="1"/>
          </p:cNvGraphicFramePr>
          <p:nvPr/>
        </p:nvGraphicFramePr>
        <p:xfrm>
          <a:off x="5436096" y="2356520"/>
          <a:ext cx="287337" cy="432048"/>
        </p:xfrm>
        <a:graphic>
          <a:graphicData uri="http://schemas.openxmlformats.org/presentationml/2006/ole">
            <mc:AlternateContent xmlns:mc="http://schemas.openxmlformats.org/markup-compatibility/2006">
              <mc:Choice xmlns:v="urn:schemas-microsoft-com:vml" Requires="v">
                <p:oleObj spid="_x0000_s44037" name="Equation" r:id="rId9" imgW="139680" imgH="164880" progId="Equation.DSMT4">
                  <p:embed/>
                </p:oleObj>
              </mc:Choice>
              <mc:Fallback>
                <p:oleObj name="Equation" r:id="rId9" imgW="139680" imgH="164880" progId="Equation.DSMT4">
                  <p:embed/>
                  <p:pic>
                    <p:nvPicPr>
                      <p:cNvPr id="2970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6096" y="2356520"/>
                        <a:ext cx="28733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12"/>
          <p:cNvGraphicFramePr>
            <a:graphicFrameLocks noChangeAspect="1"/>
          </p:cNvGraphicFramePr>
          <p:nvPr/>
        </p:nvGraphicFramePr>
        <p:xfrm>
          <a:off x="6012160" y="2356520"/>
          <a:ext cx="360362" cy="431800"/>
        </p:xfrm>
        <a:graphic>
          <a:graphicData uri="http://schemas.openxmlformats.org/presentationml/2006/ole">
            <mc:AlternateContent xmlns:mc="http://schemas.openxmlformats.org/markup-compatibility/2006">
              <mc:Choice xmlns:v="urn:schemas-microsoft-com:vml" Requires="v">
                <p:oleObj spid="_x0000_s44038" name="Equation" r:id="rId11" imgW="177480" imgH="190440" progId="Equation.DSMT4">
                  <p:embed/>
                </p:oleObj>
              </mc:Choice>
              <mc:Fallback>
                <p:oleObj name="Equation" r:id="rId11" imgW="177480" imgH="190440" progId="Equation.DSMT4">
                  <p:embed/>
                  <p:pic>
                    <p:nvPicPr>
                      <p:cNvPr id="29702"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2160" y="2356520"/>
                        <a:ext cx="360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2" name="Object 2"/>
          <p:cNvGraphicFramePr>
            <a:graphicFrameLocks noChangeAspect="1"/>
          </p:cNvGraphicFramePr>
          <p:nvPr/>
        </p:nvGraphicFramePr>
        <p:xfrm>
          <a:off x="4283968" y="2788568"/>
          <a:ext cx="647700" cy="360363"/>
        </p:xfrm>
        <a:graphic>
          <a:graphicData uri="http://schemas.openxmlformats.org/presentationml/2006/ole">
            <mc:AlternateContent xmlns:mc="http://schemas.openxmlformats.org/markup-compatibility/2006">
              <mc:Choice xmlns:v="urn:schemas-microsoft-com:vml" Requires="v">
                <p:oleObj spid="_x0000_s44039" name="Equation" r:id="rId13" imgW="266400" imgH="215640" progId="Equation.DSMT4">
                  <p:embed/>
                </p:oleObj>
              </mc:Choice>
              <mc:Fallback>
                <p:oleObj name="Equation" r:id="rId13" imgW="266400" imgH="215640" progId="Equation.DSMT4">
                  <p:embed/>
                  <p:pic>
                    <p:nvPicPr>
                      <p:cNvPr id="98312"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3968" y="2788568"/>
                        <a:ext cx="6477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3" name="Object 9"/>
          <p:cNvGraphicFramePr>
            <a:graphicFrameLocks noChangeAspect="1"/>
          </p:cNvGraphicFramePr>
          <p:nvPr/>
        </p:nvGraphicFramePr>
        <p:xfrm>
          <a:off x="2051720" y="3364632"/>
          <a:ext cx="4234792" cy="629525"/>
        </p:xfrm>
        <a:graphic>
          <a:graphicData uri="http://schemas.openxmlformats.org/presentationml/2006/ole">
            <mc:AlternateContent xmlns:mc="http://schemas.openxmlformats.org/markup-compatibility/2006">
              <mc:Choice xmlns:v="urn:schemas-microsoft-com:vml" Requires="v">
                <p:oleObj spid="_x0000_s44040" name="Equation" r:id="rId15" imgW="2197080" imgH="241200" progId="Equation.DSMT4">
                  <p:embed/>
                </p:oleObj>
              </mc:Choice>
              <mc:Fallback>
                <p:oleObj name="Equation" r:id="rId15" imgW="2197080" imgH="241200" progId="Equation.DSMT4">
                  <p:embed/>
                  <p:pic>
                    <p:nvPicPr>
                      <p:cNvPr id="98313"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720" y="3364632"/>
                        <a:ext cx="4234792" cy="62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107950" y="2411413"/>
            <a:ext cx="3644900" cy="0"/>
          </a:xfrm>
          <a:prstGeom prst="line">
            <a:avLst/>
          </a:prstGeom>
        </p:spPr>
        <p:style>
          <a:lnRef idx="2">
            <a:schemeClr val="dk1"/>
          </a:lnRef>
          <a:fillRef idx="0">
            <a:schemeClr val="dk1"/>
          </a:fillRef>
          <a:effectRef idx="1">
            <a:schemeClr val="dk1"/>
          </a:effectRef>
          <a:fontRef idx="minor">
            <a:schemeClr val="tx1"/>
          </a:fontRef>
        </p:style>
      </p:cxnSp>
      <p:cxnSp>
        <p:nvCxnSpPr>
          <p:cNvPr id="3" name="直接连接符 2"/>
          <p:cNvCxnSpPr/>
          <p:nvPr/>
        </p:nvCxnSpPr>
        <p:spPr>
          <a:xfrm>
            <a:off x="1714500" y="4233863"/>
            <a:ext cx="5786438"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31746" name="Object 2"/>
          <p:cNvGraphicFramePr>
            <a:graphicFrameLocks noChangeAspect="1"/>
          </p:cNvGraphicFramePr>
          <p:nvPr/>
        </p:nvGraphicFramePr>
        <p:xfrm>
          <a:off x="1428750" y="4287838"/>
          <a:ext cx="442913" cy="374650"/>
        </p:xfrm>
        <a:graphic>
          <a:graphicData uri="http://schemas.openxmlformats.org/presentationml/2006/ole">
            <mc:AlternateContent xmlns:mc="http://schemas.openxmlformats.org/markup-compatibility/2006">
              <mc:Choice xmlns:v="urn:schemas-microsoft-com:vml" Requires="v">
                <p:oleObj spid="_x0000_s45058" name="Equation" r:id="rId3" imgW="126720" imgH="177480" progId="Equation.DSMT4">
                  <p:embed/>
                </p:oleObj>
              </mc:Choice>
              <mc:Fallback>
                <p:oleObj name="Equation" r:id="rId3" imgW="126720" imgH="177480" progId="Equation.DSMT4">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4287838"/>
                        <a:ext cx="4429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直接连接符 4"/>
          <p:cNvCxnSpPr/>
          <p:nvPr/>
        </p:nvCxnSpPr>
        <p:spPr>
          <a:xfrm flipV="1">
            <a:off x="1714500" y="1928813"/>
            <a:ext cx="4786313" cy="2305050"/>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5"/>
          <p:cNvCxnSpPr/>
          <p:nvPr/>
        </p:nvCxnSpPr>
        <p:spPr>
          <a:xfrm rot="5400000" flipH="1" flipV="1">
            <a:off x="1616075" y="1063625"/>
            <a:ext cx="3268663" cy="3071813"/>
          </a:xfrm>
          <a:prstGeom prst="line">
            <a:avLst/>
          </a:prstGeom>
          <a:ln>
            <a:solidFill>
              <a:srgbClr val="C00000"/>
            </a:solidFill>
            <a:prstDash val="lgDash"/>
          </a:ln>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a:off x="2214563" y="1071563"/>
            <a:ext cx="3786187" cy="2787650"/>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rot="10800000">
            <a:off x="1714500" y="2840038"/>
            <a:ext cx="2857500" cy="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rot="5400000">
            <a:off x="3919537" y="3536951"/>
            <a:ext cx="1393825" cy="0"/>
          </a:xfrm>
          <a:prstGeom prst="line">
            <a:avLst/>
          </a:prstGeom>
          <a:ln w="9525">
            <a:prstDash val="dash"/>
          </a:ln>
        </p:spPr>
        <p:style>
          <a:lnRef idx="2">
            <a:schemeClr val="dk1"/>
          </a:lnRef>
          <a:fillRef idx="0">
            <a:schemeClr val="dk1"/>
          </a:fillRef>
          <a:effectRef idx="1">
            <a:schemeClr val="dk1"/>
          </a:effectRef>
          <a:fontRef idx="minor">
            <a:schemeClr val="tx1"/>
          </a:fontRef>
        </p:style>
      </p:cxnSp>
      <p:graphicFrame>
        <p:nvGraphicFramePr>
          <p:cNvPr id="31747" name="Object 3"/>
          <p:cNvGraphicFramePr>
            <a:graphicFrameLocks noChangeAspect="1"/>
          </p:cNvGraphicFramePr>
          <p:nvPr/>
        </p:nvGraphicFramePr>
        <p:xfrm>
          <a:off x="1123950" y="441325"/>
          <a:ext cx="304800" cy="349250"/>
        </p:xfrm>
        <a:graphic>
          <a:graphicData uri="http://schemas.openxmlformats.org/presentationml/2006/ole">
            <mc:AlternateContent xmlns:mc="http://schemas.openxmlformats.org/markup-compatibility/2006">
              <mc:Choice xmlns:v="urn:schemas-microsoft-com:vml" Requires="v">
                <p:oleObj spid="_x0000_s45059" name="Equation" r:id="rId5" imgW="139680" imgH="164880" progId="Equation.DSMT4">
                  <p:embed/>
                </p:oleObj>
              </mc:Choice>
              <mc:Fallback>
                <p:oleObj name="Equation" r:id="rId5" imgW="139680" imgH="164880" progId="Equation.DSMT4">
                  <p:embed/>
                  <p:pic>
                    <p:nvPicPr>
                      <p:cNvPr id="317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441325"/>
                        <a:ext cx="3048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1108075" y="2554288"/>
          <a:ext cx="320675" cy="376237"/>
        </p:xfrm>
        <a:graphic>
          <a:graphicData uri="http://schemas.openxmlformats.org/presentationml/2006/ole">
            <mc:AlternateContent xmlns:mc="http://schemas.openxmlformats.org/markup-compatibility/2006">
              <mc:Choice xmlns:v="urn:schemas-microsoft-com:vml" Requires="v">
                <p:oleObj spid="_x0000_s45060" name="Equation" r:id="rId7" imgW="152280" imgH="190440" progId="Equation.DSMT4">
                  <p:embed/>
                </p:oleObj>
              </mc:Choice>
              <mc:Fallback>
                <p:oleObj name="Equation" r:id="rId7" imgW="152280" imgH="190440" progId="Equation.DSMT4">
                  <p:embed/>
                  <p:pic>
                    <p:nvPicPr>
                      <p:cNvPr id="3174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075" y="2554288"/>
                        <a:ext cx="3206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6113463" y="3590925"/>
          <a:ext cx="458787" cy="428625"/>
        </p:xfrm>
        <a:graphic>
          <a:graphicData uri="http://schemas.openxmlformats.org/presentationml/2006/ole">
            <mc:AlternateContent xmlns:mc="http://schemas.openxmlformats.org/markup-compatibility/2006">
              <mc:Choice xmlns:v="urn:schemas-microsoft-com:vml" Requires="v">
                <p:oleObj spid="_x0000_s45061" name="Equation" r:id="rId9" imgW="164880" imgH="203040" progId="Equation.DSMT4">
                  <p:embed/>
                </p:oleObj>
              </mc:Choice>
              <mc:Fallback>
                <p:oleObj name="Equation" r:id="rId9" imgW="164880" imgH="203040" progId="Equation.DSMT4">
                  <p:embed/>
                  <p:pic>
                    <p:nvPicPr>
                      <p:cNvPr id="3174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3463" y="3590925"/>
                        <a:ext cx="4587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2214563" y="696913"/>
          <a:ext cx="458787" cy="428625"/>
        </p:xfrm>
        <a:graphic>
          <a:graphicData uri="http://schemas.openxmlformats.org/presentationml/2006/ole">
            <mc:AlternateContent xmlns:mc="http://schemas.openxmlformats.org/markup-compatibility/2006">
              <mc:Choice xmlns:v="urn:schemas-microsoft-com:vml" Requires="v">
                <p:oleObj spid="_x0000_s45062" name="Equation" r:id="rId11" imgW="164880" imgH="203040" progId="Equation.DSMT4">
                  <p:embed/>
                </p:oleObj>
              </mc:Choice>
              <mc:Fallback>
                <p:oleObj name="Equation" r:id="rId11" imgW="164880" imgH="203040" progId="Equation.DSMT4">
                  <p:embed/>
                  <p:pic>
                    <p:nvPicPr>
                      <p:cNvPr id="3175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4563" y="696913"/>
                        <a:ext cx="4587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7"/>
          <p:cNvGraphicFramePr>
            <a:graphicFrameLocks noChangeAspect="1"/>
          </p:cNvGraphicFramePr>
          <p:nvPr/>
        </p:nvGraphicFramePr>
        <p:xfrm>
          <a:off x="4857750" y="598488"/>
          <a:ext cx="428625" cy="314325"/>
        </p:xfrm>
        <a:graphic>
          <a:graphicData uri="http://schemas.openxmlformats.org/presentationml/2006/ole">
            <mc:AlternateContent xmlns:mc="http://schemas.openxmlformats.org/markup-compatibility/2006">
              <mc:Choice xmlns:v="urn:schemas-microsoft-com:vml" Requires="v">
                <p:oleObj spid="_x0000_s45063" name="Equation" r:id="rId12" imgW="190440" imgH="164880" progId="Equation.DSMT4">
                  <p:embed/>
                </p:oleObj>
              </mc:Choice>
              <mc:Fallback>
                <p:oleObj name="Equation" r:id="rId12" imgW="190440" imgH="164880" progId="Equation.DSMT4">
                  <p:embed/>
                  <p:pic>
                    <p:nvPicPr>
                      <p:cNvPr id="31751"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7750" y="598488"/>
                        <a:ext cx="428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2" name="Object 8"/>
          <p:cNvGraphicFramePr>
            <a:graphicFrameLocks noChangeAspect="1"/>
          </p:cNvGraphicFramePr>
          <p:nvPr/>
        </p:nvGraphicFramePr>
        <p:xfrm>
          <a:off x="6567488" y="1608138"/>
          <a:ext cx="433387" cy="330200"/>
        </p:xfrm>
        <a:graphic>
          <a:graphicData uri="http://schemas.openxmlformats.org/presentationml/2006/ole">
            <mc:AlternateContent xmlns:mc="http://schemas.openxmlformats.org/markup-compatibility/2006">
              <mc:Choice xmlns:v="urn:schemas-microsoft-com:vml" Requires="v">
                <p:oleObj spid="_x0000_s45064" name="Equation" r:id="rId14" imgW="152280" imgH="164880" progId="Equation.DSMT4">
                  <p:embed/>
                </p:oleObj>
              </mc:Choice>
              <mc:Fallback>
                <p:oleObj name="Equation" r:id="rId14" imgW="152280" imgH="164880" progId="Equation.DSMT4">
                  <p:embed/>
                  <p:pic>
                    <p:nvPicPr>
                      <p:cNvPr id="31752"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67488" y="1608138"/>
                        <a:ext cx="433387"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3" name="Object 9"/>
          <p:cNvGraphicFramePr>
            <a:graphicFrameLocks noChangeAspect="1"/>
          </p:cNvGraphicFramePr>
          <p:nvPr/>
        </p:nvGraphicFramePr>
        <p:xfrm>
          <a:off x="4344988" y="4265613"/>
          <a:ext cx="512762" cy="396875"/>
        </p:xfrm>
        <a:graphic>
          <a:graphicData uri="http://schemas.openxmlformats.org/presentationml/2006/ole">
            <mc:AlternateContent xmlns:mc="http://schemas.openxmlformats.org/markup-compatibility/2006">
              <mc:Choice xmlns:v="urn:schemas-microsoft-com:vml" Requires="v">
                <p:oleObj spid="_x0000_s45065" name="Equation" r:id="rId16" imgW="266400" imgH="203040" progId="Equation.DSMT4">
                  <p:embed/>
                </p:oleObj>
              </mc:Choice>
              <mc:Fallback>
                <p:oleObj name="Equation" r:id="rId16" imgW="266400" imgH="203040" progId="Equation.DSMT4">
                  <p:embed/>
                  <p:pic>
                    <p:nvPicPr>
                      <p:cNvPr id="31753"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4988" y="4265613"/>
                        <a:ext cx="512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0"/>
          <p:cNvGraphicFramePr>
            <a:graphicFrameLocks noChangeAspect="1"/>
          </p:cNvGraphicFramePr>
          <p:nvPr/>
        </p:nvGraphicFramePr>
        <p:xfrm>
          <a:off x="7629525" y="3997325"/>
          <a:ext cx="442913" cy="396875"/>
        </p:xfrm>
        <a:graphic>
          <a:graphicData uri="http://schemas.openxmlformats.org/presentationml/2006/ole">
            <mc:AlternateContent xmlns:mc="http://schemas.openxmlformats.org/markup-compatibility/2006">
              <mc:Choice xmlns:v="urn:schemas-microsoft-com:vml" Requires="v">
                <p:oleObj spid="_x0000_s45066" name="Equation" r:id="rId18" imgW="266400" imgH="203040" progId="Equation.DSMT4">
                  <p:embed/>
                </p:oleObj>
              </mc:Choice>
              <mc:Fallback>
                <p:oleObj name="Equation" r:id="rId18" imgW="266400" imgH="203040" progId="Equation.DSMT4">
                  <p:embed/>
                  <p:pic>
                    <p:nvPicPr>
                      <p:cNvPr id="31754"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29525" y="3997325"/>
                        <a:ext cx="442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8" name="直接箭头连接符 17"/>
          <p:cNvCxnSpPr/>
          <p:nvPr/>
        </p:nvCxnSpPr>
        <p:spPr>
          <a:xfrm rot="16200000" flipH="1">
            <a:off x="2696369" y="3858419"/>
            <a:ext cx="536575" cy="214313"/>
          </a:xfrm>
          <a:prstGeom prst="straightConnector1">
            <a:avLst/>
          </a:prstGeom>
          <a:ln cap="rnd">
            <a:headEnd type="arrow"/>
            <a:tailEnd type="arrow"/>
          </a:ln>
        </p:spPr>
        <p:style>
          <a:lnRef idx="2">
            <a:schemeClr val="dk1"/>
          </a:lnRef>
          <a:fillRef idx="0">
            <a:schemeClr val="dk1"/>
          </a:fillRef>
          <a:effectRef idx="1">
            <a:schemeClr val="dk1"/>
          </a:effectRef>
          <a:fontRef idx="minor">
            <a:schemeClr val="tx1"/>
          </a:fontRef>
        </p:style>
      </p:cxnSp>
      <p:graphicFrame>
        <p:nvGraphicFramePr>
          <p:cNvPr id="31755" name="Object 11"/>
          <p:cNvGraphicFramePr>
            <a:graphicFrameLocks noChangeAspect="1"/>
          </p:cNvGraphicFramePr>
          <p:nvPr/>
        </p:nvGraphicFramePr>
        <p:xfrm>
          <a:off x="2463800" y="3929063"/>
          <a:ext cx="361950" cy="279400"/>
        </p:xfrm>
        <a:graphic>
          <a:graphicData uri="http://schemas.openxmlformats.org/presentationml/2006/ole">
            <mc:AlternateContent xmlns:mc="http://schemas.openxmlformats.org/markup-compatibility/2006">
              <mc:Choice xmlns:v="urn:schemas-microsoft-com:vml" Requires="v">
                <p:oleObj spid="_x0000_s45067" name="Equation" r:id="rId20" imgW="126720" imgH="139680" progId="Equation.DSMT4">
                  <p:embed/>
                </p:oleObj>
              </mc:Choice>
              <mc:Fallback>
                <p:oleObj name="Equation" r:id="rId20" imgW="126720" imgH="139680" progId="Equation.DSMT4">
                  <p:embed/>
                  <p:pic>
                    <p:nvPicPr>
                      <p:cNvPr id="31755"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63800" y="3929063"/>
                        <a:ext cx="36195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6" name="Object 12"/>
          <p:cNvGraphicFramePr>
            <a:graphicFrameLocks noChangeAspect="1"/>
          </p:cNvGraphicFramePr>
          <p:nvPr/>
        </p:nvGraphicFramePr>
        <p:xfrm>
          <a:off x="4786313" y="2671763"/>
          <a:ext cx="433387" cy="330200"/>
        </p:xfrm>
        <a:graphic>
          <a:graphicData uri="http://schemas.openxmlformats.org/presentationml/2006/ole">
            <mc:AlternateContent xmlns:mc="http://schemas.openxmlformats.org/markup-compatibility/2006">
              <mc:Choice xmlns:v="urn:schemas-microsoft-com:vml" Requires="v">
                <p:oleObj spid="_x0000_s45068" name="Equation" r:id="rId22" imgW="152280" imgH="164880" progId="Equation.DSMT4">
                  <p:embed/>
                </p:oleObj>
              </mc:Choice>
              <mc:Fallback>
                <p:oleObj name="Equation" r:id="rId22" imgW="152280" imgH="164880" progId="Equation.DSMT4">
                  <p:embed/>
                  <p:pic>
                    <p:nvPicPr>
                      <p:cNvPr id="31756"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86313" y="2671763"/>
                        <a:ext cx="433387"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7" name="Object 13"/>
          <p:cNvGraphicFramePr>
            <a:graphicFrameLocks noChangeAspect="1"/>
          </p:cNvGraphicFramePr>
          <p:nvPr/>
        </p:nvGraphicFramePr>
        <p:xfrm>
          <a:off x="3786188" y="1928813"/>
          <a:ext cx="523875" cy="330200"/>
        </p:xfrm>
        <a:graphic>
          <a:graphicData uri="http://schemas.openxmlformats.org/presentationml/2006/ole">
            <mc:AlternateContent xmlns:mc="http://schemas.openxmlformats.org/markup-compatibility/2006">
              <mc:Choice xmlns:v="urn:schemas-microsoft-com:vml" Requires="v">
                <p:oleObj spid="_x0000_s45069" name="Equation" r:id="rId24" imgW="190440" imgH="164880" progId="Equation.DSMT4">
                  <p:embed/>
                </p:oleObj>
              </mc:Choice>
              <mc:Fallback>
                <p:oleObj name="Equation" r:id="rId24" imgW="190440" imgH="164880" progId="Equation.DSMT4">
                  <p:embed/>
                  <p:pic>
                    <p:nvPicPr>
                      <p:cNvPr id="31757"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6188" y="1928813"/>
                        <a:ext cx="52387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Box 22"/>
          <p:cNvSpPr txBox="1"/>
          <p:nvPr/>
        </p:nvSpPr>
        <p:spPr>
          <a:xfrm>
            <a:off x="4097817" y="143652"/>
            <a:ext cx="902811" cy="523220"/>
          </a:xfrm>
          <a:prstGeom prst="rect">
            <a:avLst/>
          </a:prstGeom>
          <a:noFill/>
        </p:spPr>
        <p:txBody>
          <a:bodyPr wrap="none" rtlCol="0">
            <a:spAutoFit/>
          </a:bodyPr>
          <a:lstStyle/>
          <a:p>
            <a:r>
              <a:rPr lang="zh-CN" altLang="en-US" sz="2800" dirty="0"/>
              <a:t>图十</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a:xfrm>
            <a:off x="612775" y="171450"/>
            <a:ext cx="8153400" cy="742950"/>
          </a:xfrm>
        </p:spPr>
        <p:txBody>
          <a:bodyPr>
            <a:normAutofit fontScale="90000"/>
          </a:bodyPr>
          <a:lstStyle/>
          <a:p>
            <a:pPr eaLnBrk="1" hangingPunct="1"/>
            <a:endParaRPr lang="zh-CN" altLang="en-US" dirty="0"/>
          </a:p>
        </p:txBody>
      </p:sp>
      <p:sp>
        <p:nvSpPr>
          <p:cNvPr id="32772" name="内容占位符 2"/>
          <p:cNvSpPr>
            <a:spLocks noGrp="1"/>
          </p:cNvSpPr>
          <p:nvPr>
            <p:ph sz="quarter" idx="1"/>
          </p:nvPr>
        </p:nvSpPr>
        <p:spPr>
          <a:xfrm>
            <a:off x="539750" y="1204913"/>
            <a:ext cx="8153400" cy="3371850"/>
          </a:xfrm>
        </p:spPr>
        <p:txBody>
          <a:bodyPr/>
          <a:lstStyle/>
          <a:p>
            <a:pPr eaLnBrk="1" hangingPunct="1"/>
            <a:endParaRPr lang="en-US" altLang="zh-CN" sz="2000" dirty="0"/>
          </a:p>
          <a:p>
            <a:pPr eaLnBrk="1" hangingPunct="1"/>
            <a:endParaRPr lang="en-US" altLang="zh-CN" sz="2000" dirty="0"/>
          </a:p>
          <a:p>
            <a:pPr eaLnBrk="1" hangingPunct="1">
              <a:buFont typeface="Wingdings" pitchFamily="2" charset="2"/>
              <a:buNone/>
            </a:pPr>
            <a:r>
              <a:rPr lang="en-US" altLang="zh-CN" sz="2000" dirty="0"/>
              <a:t>   </a:t>
            </a:r>
          </a:p>
          <a:p>
            <a:pPr eaLnBrk="1" hangingPunct="1">
              <a:buFont typeface="Wingdings" pitchFamily="2" charset="2"/>
              <a:buNone/>
            </a:pPr>
            <a:endParaRPr lang="zh-CN" altLang="en-US" sz="2000" dirty="0"/>
          </a:p>
        </p:txBody>
      </p:sp>
      <p:graphicFrame>
        <p:nvGraphicFramePr>
          <p:cNvPr id="32770" name="Object 3"/>
          <p:cNvGraphicFramePr>
            <a:graphicFrameLocks noChangeAspect="1"/>
          </p:cNvGraphicFramePr>
          <p:nvPr/>
        </p:nvGraphicFramePr>
        <p:xfrm>
          <a:off x="971600" y="1420416"/>
          <a:ext cx="4899025" cy="787400"/>
        </p:xfrm>
        <a:graphic>
          <a:graphicData uri="http://schemas.openxmlformats.org/presentationml/2006/ole">
            <mc:AlternateContent xmlns:mc="http://schemas.openxmlformats.org/markup-compatibility/2006">
              <mc:Choice xmlns:v="urn:schemas-microsoft-com:vml" Requires="v">
                <p:oleObj spid="_x0000_s46082" name="Equation" r:id="rId3" imgW="2692080" imgH="431640" progId="Equation.DSMT4">
                  <p:embed/>
                </p:oleObj>
              </mc:Choice>
              <mc:Fallback>
                <p:oleObj name="Equation" r:id="rId3" imgW="2692080" imgH="431640" progId="Equation.DSMT4">
                  <p:embed/>
                  <p:pic>
                    <p:nvPicPr>
                      <p:cNvPr id="3277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20416"/>
                        <a:ext cx="489902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79" name="Object 4"/>
          <p:cNvGraphicFramePr>
            <a:graphicFrameLocks noChangeAspect="1"/>
          </p:cNvGraphicFramePr>
          <p:nvPr/>
        </p:nvGraphicFramePr>
        <p:xfrm>
          <a:off x="971600" y="2428528"/>
          <a:ext cx="3600400" cy="400050"/>
        </p:xfrm>
        <a:graphic>
          <a:graphicData uri="http://schemas.openxmlformats.org/presentationml/2006/ole">
            <mc:AlternateContent xmlns:mc="http://schemas.openxmlformats.org/markup-compatibility/2006">
              <mc:Choice xmlns:v="urn:schemas-microsoft-com:vml" Requires="v">
                <p:oleObj spid="_x0000_s46083" name="Equation" r:id="rId5" imgW="1892160" imgH="228600" progId="Equation.DSMT4">
                  <p:embed/>
                </p:oleObj>
              </mc:Choice>
              <mc:Fallback>
                <p:oleObj name="Equation" r:id="rId5" imgW="1892160" imgH="228600" progId="Equation.DSMT4">
                  <p:embed/>
                  <p:pic>
                    <p:nvPicPr>
                      <p:cNvPr id="10137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428528"/>
                        <a:ext cx="3600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标题 1"/>
          <p:cNvSpPr>
            <a:spLocks noGrp="1"/>
          </p:cNvSpPr>
          <p:nvPr>
            <p:ph type="title"/>
          </p:nvPr>
        </p:nvSpPr>
        <p:spPr>
          <a:xfrm>
            <a:off x="612775" y="171450"/>
            <a:ext cx="8153400" cy="742950"/>
          </a:xfrm>
        </p:spPr>
        <p:txBody>
          <a:bodyPr>
            <a:normAutofit fontScale="90000"/>
          </a:bodyPr>
          <a:lstStyle/>
          <a:p>
            <a:pPr eaLnBrk="1" hangingPunct="1"/>
            <a:endParaRPr lang="zh-CN" altLang="en-US" dirty="0"/>
          </a:p>
        </p:txBody>
      </p:sp>
      <p:sp>
        <p:nvSpPr>
          <p:cNvPr id="34822" name="内容占位符 2"/>
          <p:cNvSpPr>
            <a:spLocks noGrp="1"/>
          </p:cNvSpPr>
          <p:nvPr>
            <p:ph sz="quarter" idx="1"/>
          </p:nvPr>
        </p:nvSpPr>
        <p:spPr>
          <a:xfrm>
            <a:off x="612775" y="1200150"/>
            <a:ext cx="8153400" cy="3373438"/>
          </a:xfrm>
        </p:spPr>
        <p:txBody>
          <a:bodyPr>
            <a:normAutofit/>
          </a:bodyPr>
          <a:lstStyle/>
          <a:p>
            <a:pPr eaLnBrk="1" hangingPunct="1"/>
            <a:r>
              <a:rPr lang="zh-CN" altLang="en-US" sz="2400" dirty="0"/>
              <a:t>下一步我们转向讨论浮动汇率。</a:t>
            </a:r>
            <a:endParaRPr lang="en-US" altLang="zh-CN" sz="2400" dirty="0"/>
          </a:p>
          <a:p>
            <a:pPr eaLnBrk="1" hangingPunct="1"/>
            <a:endParaRPr lang="en-US" altLang="zh-CN" sz="2400" dirty="0"/>
          </a:p>
          <a:p>
            <a:pPr eaLnBrk="1" hangingPunct="1"/>
            <a:r>
              <a:rPr lang="zh-CN" altLang="en-US" sz="2400" dirty="0"/>
              <a:t>        越高，外国就业水平越高，而且，因此我们的相对工资    越高。</a:t>
            </a:r>
            <a:endParaRPr lang="en-US" altLang="zh-CN" sz="2400" dirty="0"/>
          </a:p>
          <a:p>
            <a:pPr eaLnBrk="1" hangingPunct="1"/>
            <a:r>
              <a:rPr lang="zh-CN" altLang="en-US" sz="2400" dirty="0"/>
              <a:t>提高外国货币工资会减少外国就业。就业水平的下降幅度仅与工资上升幅度成比例，因此就业水平的下降幅度小于在固定汇率制度下金币流往国外时的下降幅度。</a:t>
            </a:r>
            <a:endParaRPr lang="en-US" altLang="zh-CN" sz="2400" dirty="0"/>
          </a:p>
        </p:txBody>
      </p:sp>
      <p:graphicFrame>
        <p:nvGraphicFramePr>
          <p:cNvPr id="34818" name="Object 5"/>
          <p:cNvGraphicFramePr>
            <a:graphicFrameLocks noChangeAspect="1"/>
          </p:cNvGraphicFramePr>
          <p:nvPr/>
        </p:nvGraphicFramePr>
        <p:xfrm>
          <a:off x="827584" y="1636440"/>
          <a:ext cx="3719512" cy="401638"/>
        </p:xfrm>
        <a:graphic>
          <a:graphicData uri="http://schemas.openxmlformats.org/presentationml/2006/ole">
            <mc:AlternateContent xmlns:mc="http://schemas.openxmlformats.org/markup-compatibility/2006">
              <mc:Choice xmlns:v="urn:schemas-microsoft-com:vml" Requires="v">
                <p:oleObj spid="_x0000_s47106" name="Equation" r:id="rId3" imgW="2120760" imgH="228600" progId="Equation.DSMT4">
                  <p:embed/>
                </p:oleObj>
              </mc:Choice>
              <mc:Fallback>
                <p:oleObj name="Equation" r:id="rId3" imgW="2120760" imgH="228600" progId="Equation.DSMT4">
                  <p:embed/>
                  <p:pic>
                    <p:nvPicPr>
                      <p:cNvPr id="348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636440"/>
                        <a:ext cx="3719512"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971600" y="2068488"/>
          <a:ext cx="719137" cy="503238"/>
        </p:xfrm>
        <a:graphic>
          <a:graphicData uri="http://schemas.openxmlformats.org/presentationml/2006/ole">
            <mc:AlternateContent xmlns:mc="http://schemas.openxmlformats.org/markup-compatibility/2006">
              <mc:Choice xmlns:v="urn:schemas-microsoft-com:vml" Requires="v">
                <p:oleObj spid="_x0000_s47107" name="Equation" r:id="rId5" imgW="520560" imgH="266400" progId="Equation.DSMT4">
                  <p:embed/>
                </p:oleObj>
              </mc:Choice>
              <mc:Fallback>
                <p:oleObj name="Equation" r:id="rId5" imgW="520560" imgH="266400" progId="Equation.DSMT4">
                  <p:embed/>
                  <p:pic>
                    <p:nvPicPr>
                      <p:cNvPr id="348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068488"/>
                        <a:ext cx="7191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1285875" y="2487613"/>
          <a:ext cx="287338" cy="384175"/>
        </p:xfrm>
        <a:graphic>
          <a:graphicData uri="http://schemas.openxmlformats.org/presentationml/2006/ole">
            <mc:AlternateContent xmlns:mc="http://schemas.openxmlformats.org/markup-compatibility/2006">
              <mc:Choice xmlns:v="urn:schemas-microsoft-com:vml" Requires="v">
                <p:oleObj spid="_x0000_s47108" name="Equation" r:id="rId7" imgW="152280" imgH="164880" progId="Equation.DSMT4">
                  <p:embed/>
                </p:oleObj>
              </mc:Choice>
              <mc:Fallback>
                <p:oleObj name="Equation" r:id="rId7" imgW="152280" imgH="164880" progId="Equation.DSMT4">
                  <p:embed/>
                  <p:pic>
                    <p:nvPicPr>
                      <p:cNvPr id="348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2487613"/>
                        <a:ext cx="2873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742950" indent="-742950">
              <a:buFont typeface="+mj-lt"/>
              <a:buAutoNum type="alphaUcPeriod"/>
            </a:pPr>
            <a:r>
              <a:rPr lang="zh-CN" altLang="en-US" sz="4000" dirty="0"/>
              <a:t>技术和高效的地理分工</a:t>
            </a:r>
          </a:p>
        </p:txBody>
      </p:sp>
      <p:sp>
        <p:nvSpPr>
          <p:cNvPr id="3" name="内容占位符 2"/>
          <p:cNvSpPr>
            <a:spLocks noGrp="1"/>
          </p:cNvSpPr>
          <p:nvPr>
            <p:ph sz="quarter" idx="1"/>
          </p:nvPr>
        </p:nvSpPr>
        <p:spPr>
          <a:xfrm>
            <a:off x="457200" y="1500974"/>
            <a:ext cx="8229600" cy="3214710"/>
          </a:xfrm>
        </p:spPr>
        <p:txBody>
          <a:bodyPr>
            <a:normAutofit/>
          </a:bodyPr>
          <a:lstStyle/>
          <a:p>
            <a:pPr lvl="0">
              <a:defRPr/>
            </a:pPr>
            <a:r>
              <a:rPr lang="zh-CN" altLang="en-US" sz="2800" dirty="0"/>
              <a:t>本国单位劳工需求</a:t>
            </a:r>
            <a:endParaRPr lang="en-US" altLang="zh-CN" sz="2800" dirty="0"/>
          </a:p>
          <a:p>
            <a:pPr lvl="0">
              <a:defRPr/>
            </a:pPr>
            <a:r>
              <a:rPr lang="zh-CN" altLang="en-US" sz="2800" dirty="0"/>
              <a:t>国外单位劳工需求</a:t>
            </a:r>
            <a:endParaRPr lang="en-US" altLang="zh-CN" sz="2800" dirty="0"/>
          </a:p>
          <a:p>
            <a:pPr lvl="0">
              <a:defRPr/>
            </a:pPr>
            <a:r>
              <a:rPr lang="zh-CN" altLang="en-US" sz="2800" dirty="0"/>
              <a:t>将所有产品按下列不等式排序：</a:t>
            </a:r>
            <a:endParaRPr lang="en-US" altLang="zh-CN" sz="2800" dirty="0"/>
          </a:p>
          <a:p>
            <a:pPr lvl="0">
              <a:buNone/>
              <a:defRPr/>
            </a:pPr>
            <a:endParaRPr lang="en-US" altLang="zh-CN" sz="1600" dirty="0"/>
          </a:p>
          <a:p>
            <a:pPr lvl="0">
              <a:buNone/>
              <a:defRPr/>
            </a:pPr>
            <a:endParaRPr lang="en-US" altLang="zh-CN" sz="1600" dirty="0"/>
          </a:p>
          <a:p>
            <a:pPr lvl="0">
              <a:defRPr/>
            </a:pPr>
            <a:r>
              <a:rPr lang="zh-CN" altLang="en-US" sz="1600" dirty="0"/>
              <a:t>在连续商品的情况下，我们根据本国的比较优势，将</a:t>
            </a:r>
            <a:r>
              <a:rPr lang="en-US" altLang="zh-CN" sz="1600" dirty="0"/>
              <a:t>[0,1]</a:t>
            </a:r>
            <a:r>
              <a:rPr lang="zh-CN" altLang="en-US" sz="1600" dirty="0"/>
              <a:t>区间内的商品做降序排列。</a:t>
            </a:r>
          </a:p>
        </p:txBody>
      </p:sp>
      <p:graphicFrame>
        <p:nvGraphicFramePr>
          <p:cNvPr id="22530" name="Object 2"/>
          <p:cNvGraphicFramePr>
            <a:graphicFrameLocks noChangeAspect="1"/>
          </p:cNvGraphicFramePr>
          <p:nvPr/>
        </p:nvGraphicFramePr>
        <p:xfrm>
          <a:off x="3841337" y="1500974"/>
          <a:ext cx="1302167" cy="478861"/>
        </p:xfrm>
        <a:graphic>
          <a:graphicData uri="http://schemas.openxmlformats.org/presentationml/2006/ole">
            <mc:AlternateContent xmlns:mc="http://schemas.openxmlformats.org/markup-compatibility/2006">
              <mc:Choice xmlns:v="urn:schemas-microsoft-com:vml" Requires="v">
                <p:oleObj spid="_x0000_s2050" name="Equation" r:id="rId3" imgW="622080" imgH="228600" progId="Equation.DSMT4">
                  <p:embed/>
                </p:oleObj>
              </mc:Choice>
              <mc:Fallback>
                <p:oleObj name="Equation" r:id="rId3" imgW="622080" imgH="228600" progId="Equation.DSMT4">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337" y="1500974"/>
                        <a:ext cx="1302167" cy="47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p:cNvGraphicFramePr>
            <a:graphicFrameLocks noChangeAspect="1"/>
          </p:cNvGraphicFramePr>
          <p:nvPr/>
        </p:nvGraphicFramePr>
        <p:xfrm>
          <a:off x="3857620" y="2001040"/>
          <a:ext cx="1343744" cy="477837"/>
        </p:xfrm>
        <a:graphic>
          <a:graphicData uri="http://schemas.openxmlformats.org/presentationml/2006/ole">
            <mc:AlternateContent xmlns:mc="http://schemas.openxmlformats.org/markup-compatibility/2006">
              <mc:Choice xmlns:v="urn:schemas-microsoft-com:vml" Requires="v">
                <p:oleObj spid="_x0000_s2051" name="Equation" r:id="rId5" imgW="647640" imgH="241200" progId="Equation.DSMT4">
                  <p:embed/>
                </p:oleObj>
              </mc:Choice>
              <mc:Fallback>
                <p:oleObj name="Equation" r:id="rId5" imgW="647640" imgH="241200" progId="Equation.DSMT4">
                  <p:embed/>
                  <p:pic>
                    <p:nvPicPr>
                      <p:cNvPr id="225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20" y="2001040"/>
                        <a:ext cx="1343744"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2786050" y="3001172"/>
          <a:ext cx="2928958" cy="774082"/>
        </p:xfrm>
        <a:graphic>
          <a:graphicData uri="http://schemas.openxmlformats.org/presentationml/2006/ole">
            <mc:AlternateContent xmlns:mc="http://schemas.openxmlformats.org/markup-compatibility/2006">
              <mc:Choice xmlns:v="urn:schemas-microsoft-com:vml" Requires="v">
                <p:oleObj spid="_x0000_s2052" name="Equation" r:id="rId7" imgW="1587240" imgH="457200" progId="Equation.DSMT4">
                  <p:embed/>
                </p:oleObj>
              </mc:Choice>
              <mc:Fallback>
                <p:oleObj name="Equation" r:id="rId7" imgW="1587240" imgH="457200" progId="Equation.DSMT4">
                  <p:embed/>
                  <p:pic>
                    <p:nvPicPr>
                      <p:cNvPr id="225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50" y="3001172"/>
                        <a:ext cx="2928958" cy="77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612775" y="171450"/>
            <a:ext cx="8153400" cy="742950"/>
          </a:xfrm>
        </p:spPr>
        <p:txBody>
          <a:bodyPr>
            <a:normAutofit fontScale="90000"/>
          </a:bodyPr>
          <a:lstStyle/>
          <a:p>
            <a:endParaRPr lang="zh-CN" altLang="en-US"/>
          </a:p>
        </p:txBody>
      </p:sp>
      <p:sp>
        <p:nvSpPr>
          <p:cNvPr id="60419" name="内容占位符 2"/>
          <p:cNvSpPr>
            <a:spLocks noGrp="1"/>
          </p:cNvSpPr>
          <p:nvPr>
            <p:ph sz="quarter" idx="1"/>
          </p:nvPr>
        </p:nvSpPr>
        <p:spPr>
          <a:xfrm>
            <a:off x="612775" y="1200150"/>
            <a:ext cx="8153400" cy="3373438"/>
          </a:xfrm>
        </p:spPr>
        <p:txBody>
          <a:bodyPr/>
          <a:lstStyle/>
          <a:p>
            <a:r>
              <a:rPr lang="zh-CN" altLang="en-US" sz="2800" dirty="0"/>
              <a:t>与调整过程相联系的固定汇率和浮动汇率的差别。</a:t>
            </a:r>
            <a:endParaRPr lang="en-US" altLang="zh-CN" sz="2800" dirty="0"/>
          </a:p>
          <a:p>
            <a:r>
              <a:rPr lang="zh-CN" altLang="en-US" sz="2800" dirty="0"/>
              <a:t>考虑世界对我们的产品的需求变大。</a:t>
            </a:r>
            <a:endParaRPr lang="en-US" altLang="zh-CN" sz="2800" dirty="0"/>
          </a:p>
          <a:p>
            <a:r>
              <a:rPr lang="zh-CN" altLang="en-US" sz="2800" dirty="0"/>
              <a:t>在固定汇率制度下</a:t>
            </a:r>
            <a:r>
              <a:rPr lang="en-US" altLang="zh-CN" sz="2800" dirty="0"/>
              <a:t>:</a:t>
            </a:r>
            <a:r>
              <a:rPr lang="zh-CN" altLang="en-US" sz="2800" dirty="0"/>
              <a:t>本国的就业水平上升，外国的下降。</a:t>
            </a:r>
            <a:endParaRPr lang="en-US" altLang="zh-CN" sz="2800" dirty="0"/>
          </a:p>
          <a:p>
            <a:r>
              <a:rPr lang="zh-CN" altLang="en-US" sz="2800" dirty="0"/>
              <a:t>在浮动汇率制度下</a:t>
            </a:r>
            <a:r>
              <a:rPr lang="en-US" altLang="zh-CN" sz="2800" dirty="0"/>
              <a:t>:</a:t>
            </a:r>
            <a:r>
              <a:rPr lang="zh-CN" altLang="en-US" sz="2800" dirty="0"/>
              <a:t>需求的变动完全被贸易条件的变动和比较优势的变动吸收。</a:t>
            </a:r>
            <a:endParaRPr lang="en-US" altLang="zh-CN" sz="2800" dirty="0"/>
          </a:p>
          <a:p>
            <a:endParaRPr lang="zh-CN" altLang="en-US" sz="2000"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12775" y="171450"/>
            <a:ext cx="8153400" cy="742950"/>
          </a:xfrm>
        </p:spPr>
        <p:txBody>
          <a:bodyPr>
            <a:normAutofit fontScale="90000"/>
          </a:bodyPr>
          <a:lstStyle/>
          <a:p>
            <a:endParaRPr lang="zh-CN" altLang="en-US"/>
          </a:p>
        </p:txBody>
      </p:sp>
      <p:sp>
        <p:nvSpPr>
          <p:cNvPr id="61443" name="内容占位符 2"/>
          <p:cNvSpPr>
            <a:spLocks noGrp="1"/>
          </p:cNvSpPr>
          <p:nvPr>
            <p:ph sz="quarter" idx="1"/>
          </p:nvPr>
        </p:nvSpPr>
        <p:spPr>
          <a:xfrm>
            <a:off x="612775" y="1200150"/>
            <a:ext cx="8153400" cy="3373438"/>
          </a:xfrm>
        </p:spPr>
        <p:txBody>
          <a:bodyPr>
            <a:normAutofit/>
          </a:bodyPr>
          <a:lstStyle/>
          <a:p>
            <a:r>
              <a:rPr lang="en-US" altLang="zh-CN" sz="2800" dirty="0"/>
              <a:t>(a)</a:t>
            </a:r>
            <a:r>
              <a:rPr lang="zh-CN" altLang="en-US" sz="2800" dirty="0"/>
              <a:t>在粘性工资模型中相对工资被设定不变，就业水平调整以适应相对工资。</a:t>
            </a:r>
            <a:endParaRPr lang="en-US" altLang="zh-CN" sz="2800" dirty="0"/>
          </a:p>
          <a:p>
            <a:r>
              <a:rPr lang="en-US" altLang="zh-CN" sz="2800" dirty="0"/>
              <a:t>(b)</a:t>
            </a:r>
            <a:r>
              <a:rPr lang="zh-CN" altLang="en-US" sz="2800" dirty="0"/>
              <a:t>充分就业被设定不变，相对工资进行调整以适应充分就业的要求。</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Grp="1" noChangeAspect="1"/>
          </p:cNvGraphicFramePr>
          <p:nvPr>
            <p:ph sz="quarter" idx="4294967295"/>
          </p:nvPr>
        </p:nvGraphicFramePr>
        <p:xfrm>
          <a:off x="3071802" y="215091"/>
          <a:ext cx="3500462" cy="942262"/>
        </p:xfrm>
        <a:graphic>
          <a:graphicData uri="http://schemas.openxmlformats.org/presentationml/2006/ole">
            <mc:AlternateContent xmlns:mc="http://schemas.openxmlformats.org/markup-compatibility/2006">
              <mc:Choice xmlns:v="urn:schemas-microsoft-com:vml" Requires="v">
                <p:oleObj spid="_x0000_s3074" name="Equation" r:id="rId3" imgW="1650960" imgH="444240" progId="Equation.DSMT4">
                  <p:embed/>
                </p:oleObj>
              </mc:Choice>
              <mc:Fallback>
                <p:oleObj name="Equation" r:id="rId3" imgW="1650960" imgH="444240" progId="Equation.DSMT4">
                  <p:embed/>
                  <p:pic>
                    <p:nvPicPr>
                      <p:cNvPr id="25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215091"/>
                        <a:ext cx="3500462" cy="94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1741488" y="3998913"/>
          <a:ext cx="301625" cy="477837"/>
        </p:xfrm>
        <a:graphic>
          <a:graphicData uri="http://schemas.openxmlformats.org/presentationml/2006/ole">
            <mc:AlternateContent xmlns:mc="http://schemas.openxmlformats.org/markup-compatibility/2006">
              <mc:Choice xmlns:v="urn:schemas-microsoft-com:vml" Requires="v">
                <p:oleObj spid="_x0000_s3075" name="Equation" r:id="rId5" imgW="114120" imgH="177480" progId="Equation.DSMT4">
                  <p:embed/>
                </p:oleObj>
              </mc:Choice>
              <mc:Fallback>
                <p:oleObj name="Equation" r:id="rId5" imgW="114120" imgH="177480" progId="Equation.DSMT4">
                  <p:embed/>
                  <p:pic>
                    <p:nvPicPr>
                      <p:cNvPr id="256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488" y="3998913"/>
                        <a:ext cx="301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4048125" y="1204913"/>
          <a:ext cx="4422775" cy="504825"/>
        </p:xfrm>
        <a:graphic>
          <a:graphicData uri="http://schemas.openxmlformats.org/presentationml/2006/ole">
            <mc:AlternateContent xmlns:mc="http://schemas.openxmlformats.org/markup-compatibility/2006">
              <mc:Choice xmlns:v="urn:schemas-microsoft-com:vml" Requires="v">
                <p:oleObj spid="_x0000_s3076" name="Equation" r:id="rId7" imgW="1955520" imgH="228600" progId="Equation.DSMT4">
                  <p:embed/>
                </p:oleObj>
              </mc:Choice>
              <mc:Fallback>
                <p:oleObj name="Equation" r:id="rId7" imgW="1955520" imgH="228600" progId="Equation.DSMT4">
                  <p:embed/>
                  <p:pic>
                    <p:nvPicPr>
                      <p:cNvPr id="2560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8125" y="1204913"/>
                        <a:ext cx="44227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9" name="Object 9"/>
          <p:cNvGraphicFramePr>
            <a:graphicFrameLocks noChangeAspect="1"/>
          </p:cNvGraphicFramePr>
          <p:nvPr/>
        </p:nvGraphicFramePr>
        <p:xfrm>
          <a:off x="3000364" y="1715288"/>
          <a:ext cx="3857652" cy="813518"/>
        </p:xfrm>
        <a:graphic>
          <a:graphicData uri="http://schemas.openxmlformats.org/presentationml/2006/ole">
            <mc:AlternateContent xmlns:mc="http://schemas.openxmlformats.org/markup-compatibility/2006">
              <mc:Choice xmlns:v="urn:schemas-microsoft-com:vml" Requires="v">
                <p:oleObj spid="_x0000_s3077" name="Equation" r:id="rId9" imgW="1866600" imgH="393480" progId="Equation.DSMT4">
                  <p:embed/>
                </p:oleObj>
              </mc:Choice>
              <mc:Fallback>
                <p:oleObj name="Equation" r:id="rId9" imgW="1866600" imgH="393480" progId="Equation.DSMT4">
                  <p:embed/>
                  <p:pic>
                    <p:nvPicPr>
                      <p:cNvPr id="2560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64" y="1715288"/>
                        <a:ext cx="3857652" cy="8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0" name="Object 10"/>
          <p:cNvGraphicFramePr>
            <a:graphicFrameLocks noChangeAspect="1"/>
          </p:cNvGraphicFramePr>
          <p:nvPr/>
        </p:nvGraphicFramePr>
        <p:xfrm>
          <a:off x="3071803" y="2501107"/>
          <a:ext cx="2157066" cy="928694"/>
        </p:xfrm>
        <a:graphic>
          <a:graphicData uri="http://schemas.openxmlformats.org/presentationml/2006/ole">
            <mc:AlternateContent xmlns:mc="http://schemas.openxmlformats.org/markup-compatibility/2006">
              <mc:Choice xmlns:v="urn:schemas-microsoft-com:vml" Requires="v">
                <p:oleObj spid="_x0000_s3078" name="Equation" r:id="rId11" imgW="1002960" imgH="431640" progId="Equation.DSMT4">
                  <p:embed/>
                </p:oleObj>
              </mc:Choice>
              <mc:Fallback>
                <p:oleObj name="Equation" r:id="rId11" imgW="1002960" imgH="431640" progId="Equation.DSMT4">
                  <p:embed/>
                  <p:pic>
                    <p:nvPicPr>
                      <p:cNvPr id="256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1803" y="2501107"/>
                        <a:ext cx="2157066" cy="92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3428992" y="3501238"/>
          <a:ext cx="1858929" cy="471278"/>
        </p:xfrm>
        <a:graphic>
          <a:graphicData uri="http://schemas.openxmlformats.org/presentationml/2006/ole">
            <mc:AlternateContent xmlns:mc="http://schemas.openxmlformats.org/markup-compatibility/2006">
              <mc:Choice xmlns:v="urn:schemas-microsoft-com:vml" Requires="v">
                <p:oleObj spid="_x0000_s3079" name="Equation" r:id="rId13" imgW="901440" imgH="228600" progId="Equation.DSMT4">
                  <p:embed/>
                </p:oleObj>
              </mc:Choice>
              <mc:Fallback>
                <p:oleObj name="Equation" r:id="rId13" imgW="901440" imgH="228600" progId="Equation.DSMT4">
                  <p:embed/>
                  <p:pic>
                    <p:nvPicPr>
                      <p:cNvPr id="2561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8992" y="3501238"/>
                        <a:ext cx="1858929" cy="47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Box 13"/>
          <p:cNvSpPr txBox="1"/>
          <p:nvPr/>
        </p:nvSpPr>
        <p:spPr>
          <a:xfrm>
            <a:off x="378930" y="560138"/>
            <a:ext cx="2357454" cy="369332"/>
          </a:xfrm>
          <a:prstGeom prst="rect">
            <a:avLst/>
          </a:prstGeom>
          <a:noFill/>
        </p:spPr>
        <p:txBody>
          <a:bodyPr wrap="square" rtlCol="0">
            <a:spAutoFit/>
          </a:bodyPr>
          <a:lstStyle/>
          <a:p>
            <a:r>
              <a:rPr lang="zh-CN" altLang="en-US" dirty="0"/>
              <a:t>相对单位劳动力需求：</a:t>
            </a:r>
          </a:p>
        </p:txBody>
      </p:sp>
      <p:sp>
        <p:nvSpPr>
          <p:cNvPr id="16" name="TextBox 15"/>
          <p:cNvSpPr txBox="1"/>
          <p:nvPr/>
        </p:nvSpPr>
        <p:spPr>
          <a:xfrm>
            <a:off x="357158" y="1286660"/>
            <a:ext cx="3857652" cy="369332"/>
          </a:xfrm>
          <a:prstGeom prst="rect">
            <a:avLst/>
          </a:prstGeom>
          <a:noFill/>
        </p:spPr>
        <p:txBody>
          <a:bodyPr wrap="square" rtlCol="0">
            <a:spAutoFit/>
          </a:bodyPr>
          <a:lstStyle/>
          <a:p>
            <a:r>
              <a:rPr lang="zh-CN" altLang="en-US" dirty="0"/>
              <a:t>本国会生产劳动力成本较低的商品：</a:t>
            </a:r>
          </a:p>
        </p:txBody>
      </p:sp>
      <p:sp>
        <p:nvSpPr>
          <p:cNvPr id="17" name="TextBox 16"/>
          <p:cNvSpPr txBox="1"/>
          <p:nvPr/>
        </p:nvSpPr>
        <p:spPr>
          <a:xfrm>
            <a:off x="368044" y="1929602"/>
            <a:ext cx="2857520" cy="369332"/>
          </a:xfrm>
          <a:prstGeom prst="rect">
            <a:avLst/>
          </a:prstGeom>
          <a:noFill/>
        </p:spPr>
        <p:txBody>
          <a:bodyPr wrap="square" rtlCol="0">
            <a:spAutoFit/>
          </a:bodyPr>
          <a:lstStyle/>
          <a:p>
            <a:r>
              <a:rPr lang="zh-CN" altLang="en-US" dirty="0"/>
              <a:t>等式两边同除以</a:t>
            </a:r>
            <a:r>
              <a:rPr lang="en-US" altLang="zh-CN" dirty="0"/>
              <a:t>a(z)w*</a:t>
            </a:r>
            <a:r>
              <a:rPr lang="zh-CN" altLang="en-US" dirty="0"/>
              <a:t>得：</a:t>
            </a:r>
          </a:p>
        </p:txBody>
      </p:sp>
      <p:sp>
        <p:nvSpPr>
          <p:cNvPr id="18" name="TextBox 17"/>
          <p:cNvSpPr txBox="1"/>
          <p:nvPr/>
        </p:nvSpPr>
        <p:spPr>
          <a:xfrm>
            <a:off x="357158" y="2501106"/>
            <a:ext cx="3000396" cy="923330"/>
          </a:xfrm>
          <a:prstGeom prst="rect">
            <a:avLst/>
          </a:prstGeom>
          <a:noFill/>
        </p:spPr>
        <p:txBody>
          <a:bodyPr wrap="square" rtlCol="0">
            <a:spAutoFit/>
          </a:bodyPr>
          <a:lstStyle/>
          <a:p>
            <a:r>
              <a:rPr lang="zh-CN" altLang="en-US" dirty="0"/>
              <a:t>由本国生产的产品范围：</a:t>
            </a:r>
            <a:endParaRPr lang="en-US" altLang="zh-CN" dirty="0"/>
          </a:p>
          <a:p>
            <a:endParaRPr lang="en-US" altLang="zh-CN" dirty="0"/>
          </a:p>
          <a:p>
            <a:r>
              <a:rPr lang="zh-CN" altLang="en-US" dirty="0"/>
              <a:t>由国外生产的产品范围：</a:t>
            </a:r>
          </a:p>
        </p:txBody>
      </p:sp>
      <p:sp>
        <p:nvSpPr>
          <p:cNvPr id="19" name="TextBox 18"/>
          <p:cNvSpPr txBox="1"/>
          <p:nvPr/>
        </p:nvSpPr>
        <p:spPr>
          <a:xfrm>
            <a:off x="368044" y="3572676"/>
            <a:ext cx="3071834" cy="369332"/>
          </a:xfrm>
          <a:prstGeom prst="rect">
            <a:avLst/>
          </a:prstGeom>
          <a:noFill/>
        </p:spPr>
        <p:txBody>
          <a:bodyPr wrap="square" rtlCol="0">
            <a:spAutoFit/>
          </a:bodyPr>
          <a:lstStyle/>
          <a:p>
            <a:r>
              <a:rPr lang="zh-CN" altLang="en-US" dirty="0"/>
              <a:t>其中，式（</a:t>
            </a:r>
            <a:r>
              <a:rPr lang="en-US" altLang="zh-CN" dirty="0"/>
              <a:t>2’</a:t>
            </a:r>
            <a:r>
              <a:rPr lang="zh-CN" altLang="en-US" dirty="0"/>
              <a:t>）的反函数为：</a:t>
            </a:r>
          </a:p>
        </p:txBody>
      </p:sp>
      <p:pic>
        <p:nvPicPr>
          <p:cNvPr id="25612" name="Picture 7" descr="C:\Documents and Settings\Administrator\桌面\6655 (3) [转换].png"/>
          <p:cNvPicPr>
            <a:picLocks noChangeAspect="1" noChangeArrowheads="1"/>
          </p:cNvPicPr>
          <p:nvPr/>
        </p:nvPicPr>
        <p:blipFill>
          <a:blip r:embed="rId15" cstate="print"/>
          <a:srcRect/>
          <a:stretch>
            <a:fillRect/>
          </a:stretch>
        </p:blipFill>
        <p:spPr bwMode="auto">
          <a:xfrm>
            <a:off x="0" y="3770313"/>
            <a:ext cx="9142413" cy="1376362"/>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5400000">
            <a:off x="-205723" y="2278170"/>
            <a:ext cx="3840408" cy="1"/>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1714480" y="4215618"/>
            <a:ext cx="5786478" cy="0"/>
          </a:xfrm>
          <a:prstGeom prst="line">
            <a:avLst/>
          </a:prstGeom>
        </p:spPr>
        <p:style>
          <a:lnRef idx="2">
            <a:schemeClr val="dk1"/>
          </a:lnRef>
          <a:fillRef idx="0">
            <a:schemeClr val="dk1"/>
          </a:fillRef>
          <a:effectRef idx="1">
            <a:schemeClr val="dk1"/>
          </a:effectRef>
          <a:fontRef idx="minor">
            <a:schemeClr val="tx1"/>
          </a:fontRef>
        </p:style>
      </p:cxnSp>
      <p:sp>
        <p:nvSpPr>
          <p:cNvPr id="16" name="任意多边形 15"/>
          <p:cNvSpPr/>
          <p:nvPr/>
        </p:nvSpPr>
        <p:spPr>
          <a:xfrm>
            <a:off x="2285984" y="696717"/>
            <a:ext cx="4714908" cy="3215703"/>
          </a:xfrm>
          <a:custGeom>
            <a:avLst/>
            <a:gdLst>
              <a:gd name="connsiteX0" fmla="*/ 0 w 4574274"/>
              <a:gd name="connsiteY0" fmla="*/ 0 h 3919181"/>
              <a:gd name="connsiteX1" fmla="*/ 4572000 w 4574274"/>
              <a:gd name="connsiteY1" fmla="*/ 3916907 h 3919181"/>
              <a:gd name="connsiteX2" fmla="*/ 0 w 4574274"/>
              <a:gd name="connsiteY2" fmla="*/ 0 h 3919181"/>
            </a:gdLst>
            <a:ahLst/>
            <a:cxnLst>
              <a:cxn ang="0">
                <a:pos x="connsiteX0" y="connsiteY0"/>
              </a:cxn>
              <a:cxn ang="0">
                <a:pos x="connsiteX1" y="connsiteY1"/>
              </a:cxn>
              <a:cxn ang="0">
                <a:pos x="connsiteX2" y="connsiteY2"/>
              </a:cxn>
            </a:cxnLst>
            <a:rect l="l" t="t" r="r" b="b"/>
            <a:pathLst>
              <a:path w="4574274" h="3919181">
                <a:moveTo>
                  <a:pt x="0" y="0"/>
                </a:moveTo>
                <a:lnTo>
                  <a:pt x="4572000" y="3916907"/>
                </a:lnTo>
                <a:cubicBezTo>
                  <a:pt x="4574274" y="3919181"/>
                  <a:pt x="0" y="0"/>
                  <a:pt x="0" y="0"/>
                </a:cubicBezTo>
                <a:close/>
              </a:path>
            </a:pathLst>
          </a:cu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9" name="直接连接符 18"/>
          <p:cNvCxnSpPr/>
          <p:nvPr/>
        </p:nvCxnSpPr>
        <p:spPr>
          <a:xfrm flipH="1" flipV="1">
            <a:off x="1714481" y="2376452"/>
            <a:ext cx="2953054" cy="704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16200000" flipH="1">
            <a:off x="3774509" y="3275253"/>
            <a:ext cx="1850416" cy="30318"/>
          </a:xfrm>
          <a:prstGeom prst="line">
            <a:avLst/>
          </a:prstGeom>
          <a:ln>
            <a:prstDash val="dash"/>
          </a:ln>
        </p:spPr>
        <p:style>
          <a:lnRef idx="2">
            <a:schemeClr val="dk1"/>
          </a:lnRef>
          <a:fillRef idx="0">
            <a:schemeClr val="dk1"/>
          </a:fillRef>
          <a:effectRef idx="1">
            <a:schemeClr val="dk1"/>
          </a:effectRef>
          <a:fontRef idx="minor">
            <a:schemeClr val="tx1"/>
          </a:fontRef>
        </p:style>
      </p:cxnSp>
      <p:graphicFrame>
        <p:nvGraphicFramePr>
          <p:cNvPr id="1028" name="Object 4"/>
          <p:cNvGraphicFramePr>
            <a:graphicFrameLocks noChangeAspect="1"/>
          </p:cNvGraphicFramePr>
          <p:nvPr/>
        </p:nvGraphicFramePr>
        <p:xfrm>
          <a:off x="1065213" y="2282825"/>
          <a:ext cx="363537" cy="350838"/>
        </p:xfrm>
        <a:graphic>
          <a:graphicData uri="http://schemas.openxmlformats.org/presentationml/2006/ole">
            <mc:AlternateContent xmlns:mc="http://schemas.openxmlformats.org/markup-compatibility/2006">
              <mc:Choice xmlns:v="urn:schemas-microsoft-com:vml" Requires="v">
                <p:oleObj spid="_x0000_s4098" name="Equation" r:id="rId3" imgW="152280" imgH="139680" progId="Equation.DSMT4">
                  <p:embed/>
                </p:oleObj>
              </mc:Choice>
              <mc:Fallback>
                <p:oleObj name="Equation" r:id="rId3" imgW="152280" imgH="139680" progId="Equation.DSMT4">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2282825"/>
                        <a:ext cx="3635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4587875" y="4287056"/>
          <a:ext cx="338138" cy="401638"/>
        </p:xfrm>
        <a:graphic>
          <a:graphicData uri="http://schemas.openxmlformats.org/presentationml/2006/ole">
            <mc:AlternateContent xmlns:mc="http://schemas.openxmlformats.org/markup-compatibility/2006">
              <mc:Choice xmlns:v="urn:schemas-microsoft-com:vml" Requires="v">
                <p:oleObj spid="_x0000_s4099" name="Equation" r:id="rId5" imgW="126720" imgH="164880" progId="Equation.DSMT4">
                  <p:embed/>
                </p:oleObj>
              </mc:Choice>
              <mc:Fallback>
                <p:oleObj name="Equation" r:id="rId5" imgW="126720" imgH="164880" progId="Equation.DSMT4">
                  <p:embed/>
                  <p:pic>
                    <p:nvPicPr>
                      <p:cNvPr id="10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75" y="4287056"/>
                        <a:ext cx="33813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nvGraphicFramePr>
        <p:xfrm>
          <a:off x="7215206" y="3568489"/>
          <a:ext cx="928694" cy="406046"/>
        </p:xfrm>
        <a:graphic>
          <a:graphicData uri="http://schemas.openxmlformats.org/presentationml/2006/ole">
            <mc:AlternateContent xmlns:mc="http://schemas.openxmlformats.org/markup-compatibility/2006">
              <mc:Choice xmlns:v="urn:schemas-microsoft-com:vml" Requires="v">
                <p:oleObj spid="_x0000_s4100" name="Equation" r:id="rId7" imgW="330120" imgH="203040" progId="Equation.DSMT4">
                  <p:embed/>
                </p:oleObj>
              </mc:Choice>
              <mc:Fallback>
                <p:oleObj name="Equation" r:id="rId7" imgW="330120" imgH="203040" progId="Equation.DSMT4">
                  <p:embed/>
                  <p:pic>
                    <p:nvPicPr>
                      <p:cNvPr id="103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5206" y="3568489"/>
                        <a:ext cx="928694" cy="40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0"/>
          <p:cNvGraphicFramePr>
            <a:graphicFrameLocks noChangeAspect="1"/>
          </p:cNvGraphicFramePr>
          <p:nvPr/>
        </p:nvGraphicFramePr>
        <p:xfrm>
          <a:off x="7715272" y="4112035"/>
          <a:ext cx="460586" cy="317898"/>
        </p:xfrm>
        <a:graphic>
          <a:graphicData uri="http://schemas.openxmlformats.org/presentationml/2006/ole">
            <mc:AlternateContent xmlns:mc="http://schemas.openxmlformats.org/markup-compatibility/2006">
              <mc:Choice xmlns:v="urn:schemas-microsoft-com:vml" Requires="v">
                <p:oleObj spid="_x0000_s4101" name="Equation" r:id="rId9" imgW="126720" imgH="126720" progId="Equation.DSMT4">
                  <p:embed/>
                </p:oleObj>
              </mc:Choice>
              <mc:Fallback>
                <p:oleObj name="Equation" r:id="rId9" imgW="126720" imgH="126720" progId="Equation.DSMT4">
                  <p:embed/>
                  <p:pic>
                    <p:nvPicPr>
                      <p:cNvPr id="103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5272" y="4112035"/>
                        <a:ext cx="460586" cy="31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1"/>
          <p:cNvGraphicFramePr>
            <a:graphicFrameLocks noChangeAspect="1"/>
          </p:cNvGraphicFramePr>
          <p:nvPr/>
        </p:nvGraphicFramePr>
        <p:xfrm>
          <a:off x="7290406" y="4245300"/>
          <a:ext cx="281990" cy="327508"/>
        </p:xfrm>
        <a:graphic>
          <a:graphicData uri="http://schemas.openxmlformats.org/presentationml/2006/ole">
            <mc:AlternateContent xmlns:mc="http://schemas.openxmlformats.org/markup-compatibility/2006">
              <mc:Choice xmlns:v="urn:schemas-microsoft-com:vml" Requires="v">
                <p:oleObj spid="_x0000_s4102" name="Equation" r:id="rId11" imgW="88560" imgH="164880" progId="Equation.DSMT4">
                  <p:embed/>
                </p:oleObj>
              </mc:Choice>
              <mc:Fallback>
                <p:oleObj name="Equation" r:id="rId11" imgW="88560" imgH="164880" progId="Equation.DSMT4">
                  <p:embed/>
                  <p:pic>
                    <p:nvPicPr>
                      <p:cNvPr id="103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0406" y="4245300"/>
                        <a:ext cx="281990" cy="32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nvGraphicFramePr>
        <p:xfrm>
          <a:off x="1428729" y="4269081"/>
          <a:ext cx="443373" cy="375165"/>
        </p:xfrm>
        <a:graphic>
          <a:graphicData uri="http://schemas.openxmlformats.org/presentationml/2006/ole">
            <mc:AlternateContent xmlns:mc="http://schemas.openxmlformats.org/markup-compatibility/2006">
              <mc:Choice xmlns:v="urn:schemas-microsoft-com:vml" Requires="v">
                <p:oleObj spid="_x0000_s4103" name="Equation" r:id="rId13" imgW="126720" imgH="177480" progId="Equation.DSMT4">
                  <p:embed/>
                </p:oleObj>
              </mc:Choice>
              <mc:Fallback>
                <p:oleObj name="Equation" r:id="rId13" imgW="126720" imgH="177480" progId="Equation.DSMT4">
                  <p:embed/>
                  <p:pic>
                    <p:nvPicPr>
                      <p:cNvPr id="1036"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9" y="4269081"/>
                        <a:ext cx="443373" cy="37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742950" indent="-742950">
              <a:buFont typeface="+mj-lt"/>
              <a:buAutoNum type="alphaUcPeriod" startAt="2"/>
            </a:pPr>
            <a:r>
              <a:rPr lang="zh-CN" altLang="en-US" dirty="0"/>
              <a:t>需求因素</a:t>
            </a:r>
          </a:p>
        </p:txBody>
      </p:sp>
      <p:sp>
        <p:nvSpPr>
          <p:cNvPr id="8" name="内容占位符 7"/>
          <p:cNvSpPr>
            <a:spLocks noGrp="1"/>
          </p:cNvSpPr>
          <p:nvPr>
            <p:ph sz="quarter" idx="1"/>
          </p:nvPr>
        </p:nvSpPr>
        <p:spPr/>
        <p:txBody>
          <a:bodyPr/>
          <a:lstStyle/>
          <a:p>
            <a:r>
              <a:rPr lang="zh-CN" altLang="en-US" dirty="0"/>
              <a:t>考虑在</a:t>
            </a:r>
            <a:r>
              <a:rPr lang="en-US" altLang="zh-CN" dirty="0"/>
              <a:t>[0,1]</a:t>
            </a:r>
            <a:r>
              <a:rPr lang="zh-CN" altLang="en-US" dirty="0"/>
              <a:t>区间内第</a:t>
            </a:r>
            <a:r>
              <a:rPr lang="en-US" altLang="zh-CN" dirty="0" err="1"/>
              <a:t>i</a:t>
            </a:r>
            <a:r>
              <a:rPr lang="zh-CN" altLang="en-US" dirty="0"/>
              <a:t>个商品上的消费：</a:t>
            </a:r>
          </a:p>
        </p:txBody>
      </p:sp>
      <p:graphicFrame>
        <p:nvGraphicFramePr>
          <p:cNvPr id="27650" name="Object 2"/>
          <p:cNvGraphicFramePr>
            <a:graphicFrameLocks noChangeAspect="1"/>
          </p:cNvGraphicFramePr>
          <p:nvPr/>
        </p:nvGraphicFramePr>
        <p:xfrm>
          <a:off x="455644" y="1785938"/>
          <a:ext cx="8545512" cy="1252537"/>
        </p:xfrm>
        <a:graphic>
          <a:graphicData uri="http://schemas.openxmlformats.org/presentationml/2006/ole">
            <mc:AlternateContent xmlns:mc="http://schemas.openxmlformats.org/markup-compatibility/2006">
              <mc:Choice xmlns:v="urn:schemas-microsoft-com:vml" Requires="v">
                <p:oleObj spid="_x0000_s5122" name="Equation" r:id="rId3" imgW="4508280" imgH="660240" progId="Equation.DSMT4">
                  <p:embed/>
                </p:oleObj>
              </mc:Choice>
              <mc:Fallback>
                <p:oleObj name="Equation" r:id="rId3" imgW="4508280" imgH="660240" progId="Equation.DSMT4">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44" y="1785938"/>
                        <a:ext cx="8545512"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p:cNvGraphicFramePr>
            <a:graphicFrameLocks noChangeAspect="1"/>
          </p:cNvGraphicFramePr>
          <p:nvPr/>
        </p:nvGraphicFramePr>
        <p:xfrm>
          <a:off x="571472" y="3286924"/>
          <a:ext cx="3706812" cy="1284288"/>
        </p:xfrm>
        <a:graphic>
          <a:graphicData uri="http://schemas.openxmlformats.org/presentationml/2006/ole">
            <mc:AlternateContent xmlns:mc="http://schemas.openxmlformats.org/markup-compatibility/2006">
              <mc:Choice xmlns:v="urn:schemas-microsoft-com:vml" Requires="v">
                <p:oleObj spid="_x0000_s5123" name="Equation" r:id="rId5" imgW="1625400" imgH="634680" progId="Equation.DSMT4">
                  <p:embed/>
                </p:oleObj>
              </mc:Choice>
              <mc:Fallback>
                <p:oleObj name="Equation" r:id="rId5" imgW="1625400" imgH="634680" progId="Equation.DSMT4">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3286924"/>
                        <a:ext cx="3706812"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沉稳">
      <a:dk1>
        <a:sysClr val="windowText" lastClr="000000"/>
      </a:dk1>
      <a:lt1>
        <a:sysClr val="window" lastClr="CAEACE"/>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1922</Words>
  <Application>Microsoft Office PowerPoint</Application>
  <PresentationFormat>自定义</PresentationFormat>
  <Paragraphs>204</Paragraphs>
  <Slides>61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75" baseType="lpstr">
      <vt:lpstr>华文仿宋</vt:lpstr>
      <vt:lpstr>华文行楷</vt:lpstr>
      <vt:lpstr>华文楷体</vt:lpstr>
      <vt:lpstr>隶书</vt:lpstr>
      <vt:lpstr>宋体</vt:lpstr>
      <vt:lpstr>Calibri</vt:lpstr>
      <vt:lpstr>Franklin Gothic Book</vt:lpstr>
      <vt:lpstr>Franklin Gothic Medium</vt:lpstr>
      <vt:lpstr>Tw Cen MT</vt:lpstr>
      <vt:lpstr>Wingdings</vt:lpstr>
      <vt:lpstr>Wingdings 2</vt:lpstr>
      <vt:lpstr>中性</vt:lpstr>
      <vt:lpstr>Equation</vt:lpstr>
      <vt:lpstr>Equation.DSMT4</vt:lpstr>
      <vt:lpstr>从连续商品的角度考虑李嘉图模型中的比较优势，贸易和支付问题</vt:lpstr>
      <vt:lpstr>PowerPoint 演示文稿</vt:lpstr>
      <vt:lpstr>主要内容</vt:lpstr>
      <vt:lpstr>模型介绍</vt:lpstr>
      <vt:lpstr>PowerPoint 演示文稿</vt:lpstr>
      <vt:lpstr>技术和高效的地理分工</vt:lpstr>
      <vt:lpstr>PowerPoint 演示文稿</vt:lpstr>
      <vt:lpstr>PowerPoint 演示文稿</vt:lpstr>
      <vt:lpstr>需求因素</vt:lpstr>
      <vt:lpstr>PowerPoint 演示文稿</vt:lpstr>
      <vt:lpstr>均衡相对工资和专业化分工</vt:lpstr>
      <vt:lpstr>PowerPoint 演示文稿</vt:lpstr>
      <vt:lpstr>均衡</vt:lpstr>
      <vt:lpstr>PowerPoint 演示文稿</vt:lpstr>
      <vt:lpstr>PowerPoint 演示文稿</vt:lpstr>
      <vt:lpstr>比较静态分析</vt:lpstr>
      <vt:lpstr>相对规模</vt:lpstr>
      <vt:lpstr>PowerPoint 演示文稿</vt:lpstr>
      <vt:lpstr>对国内福利状况的影响</vt:lpstr>
      <vt:lpstr>技术进步</vt:lpstr>
      <vt:lpstr>PowerPoint 演示文稿</vt:lpstr>
      <vt:lpstr>对国内福利状况的影响</vt:lpstr>
      <vt:lpstr>需求变化</vt:lpstr>
      <vt:lpstr>PowerPoint 演示文稿</vt:lpstr>
      <vt:lpstr>对本国福利状况的影响</vt:lpstr>
      <vt:lpstr>单方向的转移支付</vt:lpstr>
      <vt:lpstr>模型的扩展</vt:lpstr>
      <vt:lpstr>非贸易品</vt:lpstr>
      <vt:lpstr>本国进口商品的消费支出比例×本国劳动力收入 =外国进口商品的消费支出比例×国外劳动力收入</vt:lpstr>
      <vt:lpstr>PowerPoint 演示文稿</vt:lpstr>
      <vt:lpstr>PowerPoint 演示文稿</vt:lpstr>
      <vt:lpstr>非贸易品的变化</vt:lpstr>
      <vt:lpstr>转移支付</vt:lpstr>
      <vt:lpstr>PowerPoint 演示文稿</vt:lpstr>
      <vt:lpstr>运输成本：非贸易品的内生均衡</vt:lpstr>
      <vt:lpstr>PowerPoint 演示文稿</vt:lpstr>
      <vt:lpstr>PowerPoint 演示文稿</vt:lpstr>
      <vt:lpstr>运输成本与相对工资</vt:lpstr>
      <vt:lpstr>相对工资与非贸易品</vt:lpstr>
      <vt:lpstr>PowerPoint 演示文稿</vt:lpstr>
      <vt:lpstr>关税</vt:lpstr>
      <vt:lpstr>PowerPoint 演示文稿</vt:lpstr>
      <vt:lpstr>关税与相对工资</vt:lpstr>
      <vt:lpstr>关税与相对工资</vt:lpstr>
      <vt:lpstr>货币，工资和汇率</vt:lpstr>
      <vt:lpstr>浮动汇率与各变量的关系</vt:lpstr>
      <vt:lpstr>固定汇率</vt:lpstr>
      <vt:lpstr>PowerPoint 演示文稿</vt:lpstr>
      <vt:lpstr>在更一般条件下的价格—实物流动机制</vt:lpstr>
      <vt:lpstr>PowerPoint 演示文稿</vt:lpstr>
      <vt:lpstr>PowerPoint 演示文稿</vt:lpstr>
      <vt:lpstr>PowerPoint 演示文稿</vt:lpstr>
      <vt:lpstr>PowerPoint 演示文稿</vt:lpstr>
      <vt:lpstr>PowerPoint 演示文稿</vt:lpstr>
      <vt:lpstr>PowerPoint 演示文稿</vt:lpstr>
      <vt:lpstr>粘性货币工资</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Advantage, Trade, and Payments in a Ricardian Model with a Continuum of Goods</dc:title>
  <dc:creator>SkyUN.Org</dc:creator>
  <cp:lastModifiedBy>黄蒙</cp:lastModifiedBy>
  <cp:revision>241</cp:revision>
  <dcterms:created xsi:type="dcterms:W3CDTF">2011-04-04T11:13:42Z</dcterms:created>
  <dcterms:modified xsi:type="dcterms:W3CDTF">2018-11-09T11:33:59Z</dcterms:modified>
</cp:coreProperties>
</file>