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15"/>
  </p:notesMasterIdLst>
  <p:sldIdLst>
    <p:sldId id="278" r:id="rId5"/>
    <p:sldId id="279" r:id="rId6"/>
    <p:sldId id="281" r:id="rId7"/>
    <p:sldId id="280" r:id="rId8"/>
    <p:sldId id="290" r:id="rId9"/>
    <p:sldId id="291" r:id="rId10"/>
    <p:sldId id="294" r:id="rId11"/>
    <p:sldId id="296" r:id="rId12"/>
    <p:sldId id="292" r:id="rId13"/>
    <p:sldId id="293" r:id="rId14"/>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0" autoAdjust="0"/>
    <p:restoredTop sz="94609" autoAdjust="0"/>
  </p:normalViewPr>
  <p:slideViewPr>
    <p:cSldViewPr snapToGrid="0" snapToObjects="1">
      <p:cViewPr varScale="1">
        <p:scale>
          <a:sx n="60" d="100"/>
          <a:sy n="60" d="100"/>
        </p:scale>
        <p:origin x="102" y="120"/>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descr="preencoded.png">
            <a:extLst>
              <a:ext uri="{FF2B5EF4-FFF2-40B4-BE49-F238E27FC236}">
                <a16:creationId xmlns:a16="http://schemas.microsoft.com/office/drawing/2014/main" id="{BA5D5A72-CB6F-F8DE-E2C9-90459C8C3DC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p:nvPr>
        </p:nvSpPr>
        <p:spPr>
          <a:xfrm>
            <a:off x="3403092" y="1984248"/>
            <a:ext cx="5385816" cy="1225296"/>
          </a:xfrm>
        </p:spPr>
        <p:txBody>
          <a:bodyPr tIns="0" anchor="t">
            <a:noAutofit/>
          </a:bodyPr>
          <a:lstStyle>
            <a:lvl1pPr algn="ctr">
              <a:defRPr sz="4400"/>
            </a:lvl1pPr>
          </a:lstStyle>
          <a:p>
            <a:r>
              <a:rPr lang="en-US"/>
              <a:t>Click to edit Master title style</a:t>
            </a:r>
            <a:endParaRPr lang="en-US" dirty="0"/>
          </a:p>
        </p:txBody>
      </p:sp>
      <p:sp>
        <p:nvSpPr>
          <p:cNvPr id="3" name="Subtitle 2"/>
          <p:cNvSpPr>
            <a:spLocks noGrp="1"/>
          </p:cNvSpPr>
          <p:nvPr>
            <p:ph type="subTitle" idx="1"/>
          </p:nvPr>
        </p:nvSpPr>
        <p:spPr>
          <a:xfrm>
            <a:off x="4349496" y="3483864"/>
            <a:ext cx="3493008" cy="878908"/>
          </a:xfrm>
        </p:spPr>
        <p:txBody>
          <a:bodyPr lIns="0" tIns="0" rIns="0" bIns="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a:extLst>
              <a:ext uri="{FF2B5EF4-FFF2-40B4-BE49-F238E27FC236}">
                <a16:creationId xmlns:a16="http://schemas.microsoft.com/office/drawing/2014/main" id="{ABC388A2-FFC7-1A87-02FB-C97B50161FD3}"/>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descr="preencoded.png">
            <a:extLst>
              <a:ext uri="{FF2B5EF4-FFF2-40B4-BE49-F238E27FC236}">
                <a16:creationId xmlns:a16="http://schemas.microsoft.com/office/drawing/2014/main" id="{D64C4994-B525-F4C0-B74F-D5E8296DFC43}"/>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descr="preencoded.png">
            <a:extLst>
              <a:ext uri="{FF2B5EF4-FFF2-40B4-BE49-F238E27FC236}">
                <a16:creationId xmlns:a16="http://schemas.microsoft.com/office/drawing/2014/main" id="{9019DA73-2516-F3D2-ECDB-620C90483DB3}"/>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descr="preencoded.png">
            <a:extLst>
              <a:ext uri="{FF2B5EF4-FFF2-40B4-BE49-F238E27FC236}">
                <a16:creationId xmlns:a16="http://schemas.microsoft.com/office/drawing/2014/main" id="{FEA70E9F-C506-413C-11EF-5915A2296643}"/>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descr="preencoded.png">
            <a:extLst>
              <a:ext uri="{FF2B5EF4-FFF2-40B4-BE49-F238E27FC236}">
                <a16:creationId xmlns:a16="http://schemas.microsoft.com/office/drawing/2014/main" id="{A8B7F1F1-806C-8D65-7340-220A0C4653C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descr="preencoded.png">
            <a:extLst>
              <a:ext uri="{FF2B5EF4-FFF2-40B4-BE49-F238E27FC236}">
                <a16:creationId xmlns:a16="http://schemas.microsoft.com/office/drawing/2014/main" id="{F19C81EC-0322-58A2-C455-6E2C84D1E6E8}"/>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p>
            <a:r>
              <a:rPr lang="en-US"/>
              <a:t>Presentation title</a:t>
            </a:r>
            <a:endParaRPr lang="en-US" dirty="0"/>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descr="preencoded.png">
            <a:extLst>
              <a:ext uri="{FF2B5EF4-FFF2-40B4-BE49-F238E27FC236}">
                <a16:creationId xmlns:a16="http://schemas.microsoft.com/office/drawing/2014/main"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descr="preencoded.png">
            <a:extLst>
              <a:ext uri="{FF2B5EF4-FFF2-40B4-BE49-F238E27FC236}">
                <a16:creationId xmlns:a16="http://schemas.microsoft.com/office/drawing/2014/main" id="{5CCFEDF9-5B69-87BA-8A33-35033DA4013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ctr">
            <a:noAutofit/>
          </a:bodyPr>
          <a:lstStyle>
            <a:lvl1pPr algn="l">
              <a:defRPr sz="4400"/>
            </a:lvl1pPr>
          </a:lstStyle>
          <a:p>
            <a:r>
              <a:rPr lang="en-US"/>
              <a:t>Click to edit Master title style</a:t>
            </a:r>
            <a:endParaRPr lang="en-US" dirty="0"/>
          </a:p>
        </p:txBody>
      </p:sp>
      <p:sp>
        <p:nvSpPr>
          <p:cNvPr id="3" name="Subtitle 2"/>
          <p:cNvSpPr>
            <a:spLocks noGrp="1"/>
          </p:cNvSpPr>
          <p:nvPr>
            <p:ph type="subTitle" idx="1"/>
          </p:nvPr>
        </p:nvSpPr>
        <p:spPr>
          <a:xfrm>
            <a:off x="1545336" y="2846832"/>
            <a:ext cx="4169664" cy="2176272"/>
          </a:xfrm>
        </p:spPr>
        <p:txBody>
          <a:bodyPr lIns="91440" tIns="0" rIns="91440" bIns="0">
            <a:no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userDrawn="1">
            <p:ph idx="1"/>
          </p:nvPr>
        </p:nvSpPr>
        <p:spPr>
          <a:xfrm>
            <a:off x="4224528" y="3222752"/>
            <a:ext cx="6766560"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userDrawn="1">
            <p:ph type="ftr" sz="quarter" idx="11"/>
          </p:nvPr>
        </p:nvSpPr>
        <p:spPr>
          <a:xfrm>
            <a:off x="4224528" y="457200"/>
            <a:ext cx="3200400" cy="274320"/>
          </a:xfrm>
        </p:spPr>
        <p:txBody>
          <a:bodyPr>
            <a:noAutofit/>
          </a:bodyPr>
          <a:lstStyle/>
          <a:p>
            <a:r>
              <a:rPr lang="en-US"/>
              <a:t>Presentation title</a:t>
            </a:r>
            <a:endParaRPr lang="en-US" dirty="0"/>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t>‹#›</a:t>
            </a:fld>
            <a:endParaRPr lang="en-US" dirty="0"/>
          </a:p>
        </p:txBody>
      </p:sp>
      <p:sp>
        <p:nvSpPr>
          <p:cNvPr id="17" name="Freeform: Shape 16">
            <a:extLst>
              <a:ext uri="{FF2B5EF4-FFF2-40B4-BE49-F238E27FC236}">
                <a16:creationId xmlns:a16="http://schemas.microsoft.com/office/drawing/2014/main" id="{217CBC9E-B934-828F-2AE5-211CEF5B1D25}"/>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a:xfrm>
            <a:off x="2895600" y="3776472"/>
            <a:ext cx="6400800" cy="768096"/>
          </a:xfrm>
        </p:spPr>
        <p:txBody>
          <a:bodyPr anchor="t">
            <a:noAutofit/>
          </a:bodyPr>
          <a:lstStyle>
            <a:lvl1pPr>
              <a:lnSpc>
                <a:spcPct val="100000"/>
              </a:lnSpc>
              <a:defRPr sz="4400"/>
            </a:lvl1pPr>
          </a:lstStyle>
          <a:p>
            <a:r>
              <a:rPr lang="en-US"/>
              <a:t>Click to edit Master title style</a:t>
            </a:r>
            <a:endParaRPr lang="en-US" dirty="0"/>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3.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a:xfrm>
            <a:off x="304800" y="990600"/>
            <a:ext cx="11296650" cy="2218944"/>
          </a:xfrm>
        </p:spPr>
        <p:txBody>
          <a:bodyPr/>
          <a:lstStyle/>
          <a:p>
            <a:pPr marL="0" marR="0">
              <a:lnSpc>
                <a:spcPct val="150000"/>
              </a:lnSpc>
              <a:spcBef>
                <a:spcPts val="0"/>
              </a:spcBef>
              <a:spcAft>
                <a:spcPts val="800"/>
              </a:spcAft>
            </a:pPr>
            <a:r>
              <a:rPr lang="en-US" sz="3600" b="1" kern="0" dirty="0">
                <a:solidFill>
                  <a:srgbClr val="111111"/>
                </a:solidFill>
                <a:effectLst/>
                <a:latin typeface="Times New Roman" panose="02020603050405020304" pitchFamily="18" charset="0"/>
                <a:ea typeface="Times New Roman" panose="02020603050405020304" pitchFamily="18" charset="0"/>
                <a:cs typeface="Times New Roman" panose="02020603050405020304" pitchFamily="18" charset="0"/>
              </a:rPr>
              <a:t>THE RELATIONSHIP BETWEEN DIGITAL TECHNOLOGIES AND SUSTAINABLE ECONOMIC GROWTH</a:t>
            </a:r>
            <a:endParaRPr lang="en-US" sz="7200" dirty="0"/>
          </a:p>
        </p:txBody>
      </p:sp>
      <p:sp>
        <p:nvSpPr>
          <p:cNvPr id="3" name="Subtitle 2">
            <a:extLst>
              <a:ext uri="{FF2B5EF4-FFF2-40B4-BE49-F238E27FC236}">
                <a16:creationId xmlns:a16="http://schemas.microsoft.com/office/drawing/2014/main" id="{86C1060B-300F-3CE3-E5AA-D8E29791C960}"/>
              </a:ext>
            </a:extLst>
          </p:cNvPr>
          <p:cNvSpPr>
            <a:spLocks noGrp="1"/>
          </p:cNvSpPr>
          <p:nvPr>
            <p:ph type="subTitle" idx="1"/>
          </p:nvPr>
        </p:nvSpPr>
        <p:spPr>
          <a:xfrm>
            <a:off x="3886200" y="3848100"/>
            <a:ext cx="4610100" cy="1276350"/>
          </a:xfrm>
        </p:spPr>
        <p:txBody>
          <a:bodyPr/>
          <a:lstStyle/>
          <a:p>
            <a:r>
              <a:rPr lang="en-US" dirty="0"/>
              <a:t>CANARY GH</a:t>
            </a:r>
          </a:p>
          <a:p>
            <a:r>
              <a:rPr lang="en-US" dirty="0" err="1"/>
              <a:t>Humphreline</a:t>
            </a:r>
            <a:r>
              <a:rPr lang="en-US" dirty="0"/>
              <a:t> Offeibea Kayseku</a:t>
            </a:r>
          </a:p>
        </p:txBody>
      </p:sp>
    </p:spTree>
    <p:extLst>
      <p:ext uri="{BB962C8B-B14F-4D97-AF65-F5344CB8AC3E}">
        <p14:creationId xmlns:p14="http://schemas.microsoft.com/office/powerpoint/2010/main" val="2131568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AB426-5B7C-607E-D413-5D2C9495CC0A}"/>
              </a:ext>
            </a:extLst>
          </p:cNvPr>
          <p:cNvSpPr>
            <a:spLocks noGrp="1"/>
          </p:cNvSpPr>
          <p:nvPr>
            <p:ph type="ctrTitle"/>
          </p:nvPr>
        </p:nvSpPr>
        <p:spPr/>
        <p:txBody>
          <a:bodyPr/>
          <a:lstStyle/>
          <a:p>
            <a:r>
              <a:rPr lang="en-US" dirty="0"/>
              <a:t>THANK YOU</a:t>
            </a:r>
          </a:p>
        </p:txBody>
      </p:sp>
      <p:sp>
        <p:nvSpPr>
          <p:cNvPr id="3" name="Subtitle 2">
            <a:extLst>
              <a:ext uri="{FF2B5EF4-FFF2-40B4-BE49-F238E27FC236}">
                <a16:creationId xmlns:a16="http://schemas.microsoft.com/office/drawing/2014/main" id="{B787DFD8-D262-D485-B1F2-817C5A0928C5}"/>
              </a:ext>
            </a:extLst>
          </p:cNvPr>
          <p:cNvSpPr>
            <a:spLocks noGrp="1"/>
          </p:cNvSpPr>
          <p:nvPr>
            <p:ph type="subTitle" idx="1"/>
          </p:nvPr>
        </p:nvSpPr>
        <p:spPr/>
        <p:txBody>
          <a:bodyPr/>
          <a:lstStyle/>
          <a:p>
            <a:r>
              <a:rPr lang="en-US" dirty="0" err="1"/>
              <a:t>Humphreline</a:t>
            </a:r>
            <a:r>
              <a:rPr lang="en-US" dirty="0"/>
              <a:t> Offeibea Kayseku</a:t>
            </a:r>
          </a:p>
          <a:p>
            <a:r>
              <a:rPr lang="en-US" dirty="0"/>
              <a:t>Hoakayseku@gmail.com</a:t>
            </a:r>
          </a:p>
        </p:txBody>
      </p:sp>
    </p:spTree>
    <p:extLst>
      <p:ext uri="{BB962C8B-B14F-4D97-AF65-F5344CB8AC3E}">
        <p14:creationId xmlns:p14="http://schemas.microsoft.com/office/powerpoint/2010/main" val="10039624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a:xfrm>
            <a:off x="1499616" y="924052"/>
            <a:ext cx="5693664" cy="768096"/>
          </a:xfrm>
        </p:spPr>
        <p:txBody>
          <a:bodyPr/>
          <a:lstStyle/>
          <a:p>
            <a:r>
              <a:rPr lang="en-US" dirty="0">
                <a:latin typeface="Arial Black" panose="020B0604020202020204" pitchFamily="34" charset="0"/>
                <a:ea typeface="Arial Regular" pitchFamily="34" charset="-122"/>
                <a:cs typeface="Arial Black" panose="020B0604020202020204" pitchFamily="34" charset="0"/>
              </a:rPr>
              <a:t>content</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3" name="Content Placeholder 2">
            <a:extLst>
              <a:ext uri="{FF2B5EF4-FFF2-40B4-BE49-F238E27FC236}">
                <a16:creationId xmlns:a16="http://schemas.microsoft.com/office/drawing/2014/main" id="{4D1F66E5-D2D7-172B-46BA-FEBFE092CC7F}"/>
              </a:ext>
            </a:extLst>
          </p:cNvPr>
          <p:cNvSpPr>
            <a:spLocks noGrp="1"/>
          </p:cNvSpPr>
          <p:nvPr>
            <p:ph idx="1"/>
          </p:nvPr>
        </p:nvSpPr>
        <p:spPr>
          <a:xfrm>
            <a:off x="1499616" y="1924050"/>
            <a:ext cx="7415784" cy="3968750"/>
          </a:xfrm>
        </p:spPr>
        <p:txBody>
          <a:bodyPr/>
          <a:lstStyle/>
          <a:p>
            <a:r>
              <a:rPr lang="en-US" sz="2800" dirty="0"/>
              <a:t>Abstract</a:t>
            </a:r>
          </a:p>
          <a:p>
            <a:r>
              <a:rPr lang="en-US" sz="2800" dirty="0"/>
              <a:t>Introduction​</a:t>
            </a:r>
          </a:p>
          <a:p>
            <a:r>
              <a:rPr lang="en-US" sz="2800" dirty="0"/>
              <a:t>Solution</a:t>
            </a:r>
          </a:p>
          <a:p>
            <a:r>
              <a:rPr lang="en-US" sz="2800" dirty="0"/>
              <a:t>Target</a:t>
            </a:r>
          </a:p>
          <a:p>
            <a:r>
              <a:rPr lang="en-US" sz="2800" dirty="0"/>
              <a:t>Infrastructure</a:t>
            </a:r>
          </a:p>
          <a:p>
            <a:r>
              <a:rPr lang="en-US" sz="2800" dirty="0"/>
              <a:t>Funding</a:t>
            </a:r>
          </a:p>
          <a:p>
            <a:r>
              <a:rPr lang="en-US" sz="2800" dirty="0"/>
              <a:t>​Summary​</a:t>
            </a:r>
          </a:p>
          <a:p>
            <a:endParaRPr lang="en-US" dirty="0"/>
          </a:p>
        </p:txBody>
      </p:sp>
    </p:spTree>
    <p:extLst>
      <p:ext uri="{BB962C8B-B14F-4D97-AF65-F5344CB8AC3E}">
        <p14:creationId xmlns:p14="http://schemas.microsoft.com/office/powerpoint/2010/main" val="38555318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3067050" y="859536"/>
            <a:ext cx="6400800" cy="768096"/>
          </a:xfrm>
        </p:spPr>
        <p:txBody>
          <a:bodyPr/>
          <a:lstStyle/>
          <a:p>
            <a:r>
              <a:rPr lang="en-US" dirty="0">
                <a:latin typeface="Arial Black" panose="020B0604020202020204" pitchFamily="34" charset="0"/>
                <a:cs typeface="Arial Black" panose="020B0604020202020204" pitchFamily="34" charset="0"/>
              </a:rPr>
              <a:t>abstract</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3" name="Text Placeholder 2">
            <a:extLst>
              <a:ext uri="{FF2B5EF4-FFF2-40B4-BE49-F238E27FC236}">
                <a16:creationId xmlns:a16="http://schemas.microsoft.com/office/drawing/2014/main" id="{A2E339BF-E6D7-DD0E-AF02-6813852EE723}"/>
              </a:ext>
            </a:extLst>
          </p:cNvPr>
          <p:cNvSpPr>
            <a:spLocks noGrp="1"/>
          </p:cNvSpPr>
          <p:nvPr>
            <p:ph type="body" idx="1"/>
          </p:nvPr>
        </p:nvSpPr>
        <p:spPr>
          <a:xfrm>
            <a:off x="819150" y="2438400"/>
            <a:ext cx="9886950" cy="3695700"/>
          </a:xfrm>
        </p:spPr>
        <p:txBody>
          <a:bodyPr/>
          <a:lstStyle/>
          <a:p>
            <a:pPr algn="ctr"/>
            <a:r>
              <a:rPr lang="en-US" sz="4000" kern="0" dirty="0">
                <a:solidFill>
                  <a:srgbClr val="111111"/>
                </a:solidFill>
                <a:effectLst/>
                <a:latin typeface="Times New Roman" panose="02020603050405020304" pitchFamily="18" charset="0"/>
                <a:ea typeface="Times New Roman" panose="02020603050405020304" pitchFamily="18" charset="0"/>
              </a:rPr>
              <a:t>This presentation describes a how mobile e-learning (Digital Solutions) brings many unprivileged women and youth closer to accessing the internet and an opportunity to broaden their knowledge and skills in their endeavors</a:t>
            </a:r>
            <a:endParaRPr lang="en-US" sz="4800" dirty="0">
              <a:solidFill>
                <a:schemeClr val="accent6"/>
              </a:solidFill>
              <a:latin typeface="Sabon Next LT" panose="02000500000000000000" pitchFamily="2" charset="0"/>
              <a:cs typeface="Sabon Next LT" panose="02000500000000000000" pitchFamily="2" charset="0"/>
            </a:endParaRPr>
          </a:p>
        </p:txBody>
      </p:sp>
    </p:spTree>
    <p:extLst>
      <p:ext uri="{BB962C8B-B14F-4D97-AF65-F5344CB8AC3E}">
        <p14:creationId xmlns:p14="http://schemas.microsoft.com/office/powerpoint/2010/main" val="29529238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4224528" y="731520"/>
            <a:ext cx="6766560" cy="906780"/>
          </a:xfrm>
        </p:spPr>
        <p:txBody>
          <a:bodyPr/>
          <a:lstStyle/>
          <a:p>
            <a:r>
              <a:rPr lang="en-US" dirty="0"/>
              <a:t>Introduction</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a:xfrm>
            <a:off x="3657600" y="1912620"/>
            <a:ext cx="8001000" cy="4010660"/>
          </a:xfrm>
        </p:spPr>
        <p:txBody>
          <a:bodyPr/>
          <a:lstStyle/>
          <a:p>
            <a:r>
              <a:rPr lang="en-US" sz="4000" dirty="0"/>
              <a:t>The background to why previous interventions have not met economic growth expectations</a:t>
            </a:r>
          </a:p>
          <a:p>
            <a:endParaRPr lang="en-US" sz="4000" dirty="0"/>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4</a:t>
            </a:fld>
            <a:endParaRPr lang="en-US" dirty="0"/>
          </a:p>
        </p:txBody>
      </p:sp>
    </p:spTree>
    <p:extLst>
      <p:ext uri="{BB962C8B-B14F-4D97-AF65-F5344CB8AC3E}">
        <p14:creationId xmlns:p14="http://schemas.microsoft.com/office/powerpoint/2010/main" val="9796220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309B0-6209-D3D0-9D5E-308B9F6E7303}"/>
              </a:ext>
            </a:extLst>
          </p:cNvPr>
          <p:cNvSpPr>
            <a:spLocks noGrp="1"/>
          </p:cNvSpPr>
          <p:nvPr>
            <p:ph type="title"/>
          </p:nvPr>
        </p:nvSpPr>
        <p:spPr/>
        <p:txBody>
          <a:bodyPr/>
          <a:lstStyle/>
          <a:p>
            <a:r>
              <a:rPr lang="en-US" dirty="0"/>
              <a:t>solution</a:t>
            </a:r>
            <a:br>
              <a:rPr lang="en-US" dirty="0"/>
            </a:br>
            <a:endParaRPr lang="en-US" dirty="0"/>
          </a:p>
        </p:txBody>
      </p:sp>
      <p:sp>
        <p:nvSpPr>
          <p:cNvPr id="25" name="Slide Number Placeholder 24">
            <a:extLst>
              <a:ext uri="{FF2B5EF4-FFF2-40B4-BE49-F238E27FC236}">
                <a16:creationId xmlns:a16="http://schemas.microsoft.com/office/drawing/2014/main" id="{5058AE03-D409-0714-CCED-4548A9C92023}"/>
              </a:ext>
            </a:extLst>
          </p:cNvPr>
          <p:cNvSpPr>
            <a:spLocks noGrp="1"/>
          </p:cNvSpPr>
          <p:nvPr>
            <p:ph type="sldNum" sz="quarter" idx="12"/>
          </p:nvPr>
        </p:nvSpPr>
        <p:spPr/>
        <p:txBody>
          <a:bodyPr/>
          <a:lstStyle/>
          <a:p>
            <a:fld id="{48F63A3B-78C7-47BE-AE5E-E10140E04643}" type="slidenum">
              <a:rPr lang="en-US" smtClean="0"/>
              <a:t>5</a:t>
            </a:fld>
            <a:endParaRPr lang="en-US" dirty="0"/>
          </a:p>
        </p:txBody>
      </p:sp>
      <p:pic>
        <p:nvPicPr>
          <p:cNvPr id="23" name="Picture 22">
            <a:extLst>
              <a:ext uri="{FF2B5EF4-FFF2-40B4-BE49-F238E27FC236}">
                <a16:creationId xmlns:a16="http://schemas.microsoft.com/office/drawing/2014/main" id="{0C6F8B0B-2D7C-9832-3132-858FBBDB073A}"/>
              </a:ext>
            </a:extLst>
          </p:cNvPr>
          <p:cNvPicPr>
            <a:picLocks noChangeAspect="1"/>
          </p:cNvPicPr>
          <p:nvPr/>
        </p:nvPicPr>
        <p:blipFill>
          <a:blip r:embed="rId2"/>
          <a:stretch>
            <a:fillRect/>
          </a:stretch>
        </p:blipFill>
        <p:spPr>
          <a:xfrm>
            <a:off x="3371850" y="2523744"/>
            <a:ext cx="8561070" cy="3627882"/>
          </a:xfrm>
          <a:prstGeom prst="rect">
            <a:avLst/>
          </a:prstGeom>
        </p:spPr>
      </p:pic>
    </p:spTree>
    <p:extLst>
      <p:ext uri="{BB962C8B-B14F-4D97-AF65-F5344CB8AC3E}">
        <p14:creationId xmlns:p14="http://schemas.microsoft.com/office/powerpoint/2010/main" val="31702803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371CEB5-0F43-BA22-C4E7-3A84E631DA11}"/>
              </a:ext>
            </a:extLst>
          </p:cNvPr>
          <p:cNvSpPr>
            <a:spLocks noGrp="1"/>
          </p:cNvSpPr>
          <p:nvPr>
            <p:ph type="title"/>
          </p:nvPr>
        </p:nvSpPr>
        <p:spPr>
          <a:xfrm>
            <a:off x="713232" y="456398"/>
            <a:ext cx="10671048" cy="768096"/>
          </a:xfrm>
        </p:spPr>
        <p:txBody>
          <a:bodyPr/>
          <a:lstStyle/>
          <a:p>
            <a:r>
              <a:rPr lang="en-US" dirty="0"/>
              <a:t>Target</a:t>
            </a:r>
          </a:p>
        </p:txBody>
      </p:sp>
      <p:sp>
        <p:nvSpPr>
          <p:cNvPr id="102" name="Slide Number Placeholder 101">
            <a:extLst>
              <a:ext uri="{FF2B5EF4-FFF2-40B4-BE49-F238E27FC236}">
                <a16:creationId xmlns:a16="http://schemas.microsoft.com/office/drawing/2014/main" id="{51BDF1B8-4D26-9C08-3102-6224AA6A4D20}"/>
              </a:ext>
            </a:extLst>
          </p:cNvPr>
          <p:cNvSpPr>
            <a:spLocks noGrp="1"/>
          </p:cNvSpPr>
          <p:nvPr>
            <p:ph type="sldNum" sz="quarter" idx="12"/>
          </p:nvPr>
        </p:nvSpPr>
        <p:spPr/>
        <p:txBody>
          <a:bodyPr/>
          <a:lstStyle/>
          <a:p>
            <a:fld id="{48F63A3B-78C7-47BE-AE5E-E10140E04643}" type="slidenum">
              <a:rPr lang="en-US" smtClean="0"/>
              <a:pPr/>
              <a:t>6</a:t>
            </a:fld>
            <a:endParaRPr lang="en-US" dirty="0"/>
          </a:p>
        </p:txBody>
      </p:sp>
      <p:sp>
        <p:nvSpPr>
          <p:cNvPr id="2" name="Text Placeholder 1">
            <a:extLst>
              <a:ext uri="{FF2B5EF4-FFF2-40B4-BE49-F238E27FC236}">
                <a16:creationId xmlns:a16="http://schemas.microsoft.com/office/drawing/2014/main" id="{5FC63C25-FE2A-0C11-2CEA-A80AA78FC365}"/>
              </a:ext>
            </a:extLst>
          </p:cNvPr>
          <p:cNvSpPr>
            <a:spLocks noGrp="1"/>
          </p:cNvSpPr>
          <p:nvPr>
            <p:ph type="body" idx="1"/>
          </p:nvPr>
        </p:nvSpPr>
        <p:spPr>
          <a:xfrm>
            <a:off x="713232" y="2258568"/>
            <a:ext cx="3328416" cy="4447032"/>
          </a:xfrm>
        </p:spPr>
        <p:txBody>
          <a:bodyPr/>
          <a:lstStyle/>
          <a:p>
            <a:pPr marR="0" lvl="0" algn="l">
              <a:lnSpc>
                <a:spcPct val="150000"/>
              </a:lnSpc>
              <a:spcBef>
                <a:spcPts val="0"/>
              </a:spcBef>
              <a:spcAft>
                <a:spcPts val="0"/>
              </a:spcAft>
            </a:pPr>
            <a:r>
              <a:rPr lang="en-US" sz="18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Women in the Agricultural sector;</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l">
              <a:lnSpc>
                <a:spcPct val="150000"/>
              </a:lnSpc>
              <a:spcBef>
                <a:spcPts val="0"/>
              </a:spcBef>
              <a:spcAft>
                <a:spcPts val="0"/>
              </a:spcAft>
              <a:buFont typeface="Wingdings" panose="05000000000000000000" pitchFamily="2" charset="2"/>
              <a:buChar char=""/>
            </a:pPr>
            <a:r>
              <a:rPr lang="en-US" sz="2000" kern="100" cap="none"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G</a:t>
            </a:r>
            <a:r>
              <a:rPr lang="en-US" sz="2000" kern="100" cap="none"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ain block chain skills,</a:t>
            </a:r>
            <a:endParaRPr lang="en-US" sz="2000" kern="100" cap="none"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l">
              <a:lnSpc>
                <a:spcPct val="150000"/>
              </a:lnSpc>
              <a:spcBef>
                <a:spcPts val="0"/>
              </a:spcBef>
              <a:spcAft>
                <a:spcPts val="0"/>
              </a:spcAft>
              <a:buFont typeface="Wingdings" panose="05000000000000000000" pitchFamily="2" charset="2"/>
              <a:buChar char=""/>
            </a:pPr>
            <a:r>
              <a:rPr lang="en-US" sz="2000" kern="100" cap="none"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T</a:t>
            </a:r>
            <a:r>
              <a:rPr lang="en-US" sz="2000" kern="100" cap="none"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o share data with their supply chain partners</a:t>
            </a:r>
            <a:endParaRPr lang="en-US" sz="2000" kern="100" cap="none"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l">
              <a:lnSpc>
                <a:spcPct val="150000"/>
              </a:lnSpc>
              <a:spcBef>
                <a:spcPts val="0"/>
              </a:spcBef>
              <a:spcAft>
                <a:spcPts val="0"/>
              </a:spcAft>
              <a:buFont typeface="Wingdings" panose="05000000000000000000" pitchFamily="2" charset="2"/>
              <a:buChar char=""/>
            </a:pPr>
            <a:r>
              <a:rPr lang="en-US" sz="2000" kern="100" cap="none"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T</a:t>
            </a:r>
            <a:r>
              <a:rPr lang="en-US" sz="2000" kern="100" cap="none"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o research and learn about their productions,</a:t>
            </a:r>
            <a:endParaRPr lang="en-US" sz="2000" kern="100" cap="none"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l">
              <a:lnSpc>
                <a:spcPct val="150000"/>
              </a:lnSpc>
              <a:spcBef>
                <a:spcPts val="0"/>
              </a:spcBef>
              <a:spcAft>
                <a:spcPts val="0"/>
              </a:spcAft>
              <a:buFont typeface="Wingdings" panose="05000000000000000000" pitchFamily="2" charset="2"/>
              <a:buChar char=""/>
            </a:pPr>
            <a:r>
              <a:rPr lang="en-US" sz="2000" kern="100" cap="none"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H</a:t>
            </a:r>
            <a:r>
              <a:rPr lang="en-US" sz="2000" kern="100" cap="none"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ave a learning plan </a:t>
            </a: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72" name="Picture Placeholder 71" descr="abacus icon">
            <a:extLst>
              <a:ext uri="{FF2B5EF4-FFF2-40B4-BE49-F238E27FC236}">
                <a16:creationId xmlns:a16="http://schemas.microsoft.com/office/drawing/2014/main" id="{FD5AE93E-9743-FD3B-C935-638BF9D159CC}"/>
              </a:ext>
            </a:extLst>
          </p:cNvPr>
          <p:cNvPicPr>
            <a:picLocks noGrp="1" noChangeAspect="1"/>
          </p:cNvPicPr>
          <p:nvPr>
            <p:ph type="pic" sz="quarter" idx="23"/>
          </p:nvPr>
        </p:nvPicPr>
        <p:blipFill rotWithShape="1">
          <a:blip r:embed="rId2"/>
          <a:srcRect/>
          <a:stretch/>
        </p:blipFill>
        <p:spPr>
          <a:xfrm>
            <a:off x="1911096" y="1895535"/>
            <a:ext cx="932688" cy="768096"/>
          </a:xfrm>
        </p:spPr>
      </p:pic>
      <p:sp>
        <p:nvSpPr>
          <p:cNvPr id="3" name="Text Placeholder 2">
            <a:extLst>
              <a:ext uri="{FF2B5EF4-FFF2-40B4-BE49-F238E27FC236}">
                <a16:creationId xmlns:a16="http://schemas.microsoft.com/office/drawing/2014/main" id="{A8753AB0-02A6-E89E-7E23-593DBF52F4E8}"/>
              </a:ext>
            </a:extLst>
          </p:cNvPr>
          <p:cNvSpPr>
            <a:spLocks noGrp="1"/>
          </p:cNvSpPr>
          <p:nvPr>
            <p:ph type="body" sz="quarter" idx="15"/>
          </p:nvPr>
        </p:nvSpPr>
        <p:spPr>
          <a:xfrm>
            <a:off x="4443984" y="2258567"/>
            <a:ext cx="3328416" cy="4447031"/>
          </a:xfrm>
        </p:spPr>
        <p:txBody>
          <a:bodyPr/>
          <a:lstStyle/>
          <a:p>
            <a:pPr lvl="0" algn="l">
              <a:lnSpc>
                <a:spcPct val="150000"/>
              </a:lnSpc>
            </a:pPr>
            <a:r>
              <a:rPr lang="en-US" kern="1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Entrepreneurial youth. </a:t>
            </a:r>
          </a:p>
          <a:p>
            <a:pPr lvl="0" algn="l">
              <a:lnSpc>
                <a:spcPct val="150000"/>
              </a:lnSpc>
            </a:pPr>
            <a:endParaRPr lang="en-US" sz="18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lvl="0" algn="l">
              <a:lnSpc>
                <a:spcPct val="150000"/>
              </a:lnSpc>
            </a:pPr>
            <a:r>
              <a:rPr lang="en-US" sz="18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Employed women and youth who want to upskill for a better career opportunity.</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76" name="Picture Placeholder 75" descr="increasing chart icon">
            <a:extLst>
              <a:ext uri="{FF2B5EF4-FFF2-40B4-BE49-F238E27FC236}">
                <a16:creationId xmlns:a16="http://schemas.microsoft.com/office/drawing/2014/main" id="{7541E72A-A0CB-A011-55A9-1126F707D889}"/>
              </a:ext>
            </a:extLst>
          </p:cNvPr>
          <p:cNvPicPr>
            <a:picLocks noGrp="1" noChangeAspect="1"/>
          </p:cNvPicPr>
          <p:nvPr>
            <p:ph type="pic" sz="quarter" idx="25"/>
          </p:nvPr>
        </p:nvPicPr>
        <p:blipFill rotWithShape="1">
          <a:blip r:embed="rId3"/>
          <a:srcRect/>
          <a:stretch/>
        </p:blipFill>
        <p:spPr>
          <a:xfrm>
            <a:off x="5592037" y="1944303"/>
            <a:ext cx="932688" cy="768096"/>
          </a:xfrm>
        </p:spPr>
      </p:pic>
      <p:sp>
        <p:nvSpPr>
          <p:cNvPr id="4" name="Text Placeholder 3">
            <a:extLst>
              <a:ext uri="{FF2B5EF4-FFF2-40B4-BE49-F238E27FC236}">
                <a16:creationId xmlns:a16="http://schemas.microsoft.com/office/drawing/2014/main" id="{03745CA7-A767-9133-8871-800B16D5D722}"/>
              </a:ext>
            </a:extLst>
          </p:cNvPr>
          <p:cNvSpPr>
            <a:spLocks noGrp="1"/>
          </p:cNvSpPr>
          <p:nvPr>
            <p:ph type="body" sz="quarter" idx="17"/>
          </p:nvPr>
        </p:nvSpPr>
        <p:spPr>
          <a:xfrm>
            <a:off x="8092440" y="2258568"/>
            <a:ext cx="3328416" cy="4447032"/>
          </a:xfrm>
        </p:spPr>
        <p:txBody>
          <a:bodyPr/>
          <a:lstStyle/>
          <a:p>
            <a:pPr marR="0" lvl="0">
              <a:lnSpc>
                <a:spcPct val="150000"/>
              </a:lnSpc>
              <a:spcBef>
                <a:spcPts val="0"/>
              </a:spcBef>
              <a:spcAft>
                <a:spcPts val="800"/>
              </a:spcAft>
            </a:pPr>
            <a:r>
              <a:rPr lang="en-US" sz="18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Persons who desire to own a computer or any technological gadget</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80" name="Picture Placeholder 79" descr="chain link icon">
            <a:extLst>
              <a:ext uri="{FF2B5EF4-FFF2-40B4-BE49-F238E27FC236}">
                <a16:creationId xmlns:a16="http://schemas.microsoft.com/office/drawing/2014/main" id="{FCC17566-BE36-5CE0-25C6-8AC132D1479D}"/>
              </a:ext>
            </a:extLst>
          </p:cNvPr>
          <p:cNvPicPr>
            <a:picLocks noGrp="1" noChangeAspect="1"/>
          </p:cNvPicPr>
          <p:nvPr>
            <p:ph type="pic" sz="quarter" idx="24"/>
          </p:nvPr>
        </p:nvPicPr>
        <p:blipFill rotWithShape="1">
          <a:blip r:embed="rId4"/>
          <a:srcRect t="85" b="85"/>
          <a:stretch/>
        </p:blipFill>
        <p:spPr>
          <a:xfrm>
            <a:off x="9272978" y="1895535"/>
            <a:ext cx="932688" cy="768096"/>
          </a:xfrm>
        </p:spPr>
      </p:pic>
    </p:spTree>
    <p:extLst>
      <p:ext uri="{BB962C8B-B14F-4D97-AF65-F5344CB8AC3E}">
        <p14:creationId xmlns:p14="http://schemas.microsoft.com/office/powerpoint/2010/main" val="2499044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D7078-AD61-E6D8-1B5A-E5BBCA67FE89}"/>
              </a:ext>
            </a:extLst>
          </p:cNvPr>
          <p:cNvSpPr>
            <a:spLocks noGrp="1"/>
          </p:cNvSpPr>
          <p:nvPr>
            <p:ph type="title"/>
          </p:nvPr>
        </p:nvSpPr>
        <p:spPr/>
        <p:txBody>
          <a:bodyPr/>
          <a:lstStyle/>
          <a:p>
            <a:r>
              <a:rPr lang="en-US" dirty="0"/>
              <a:t>infrastructure</a:t>
            </a:r>
          </a:p>
        </p:txBody>
      </p:sp>
      <p:sp>
        <p:nvSpPr>
          <p:cNvPr id="3" name="Footer Placeholder 2">
            <a:extLst>
              <a:ext uri="{FF2B5EF4-FFF2-40B4-BE49-F238E27FC236}">
                <a16:creationId xmlns:a16="http://schemas.microsoft.com/office/drawing/2014/main" id="{FC2A5DF9-89C6-E1AD-624F-51D8A0FC102B}"/>
              </a:ext>
            </a:extLst>
          </p:cNvPr>
          <p:cNvSpPr>
            <a:spLocks noGrp="1"/>
          </p:cNvSpPr>
          <p:nvPr>
            <p:ph type="ftr" sz="quarter" idx="11"/>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CCB7EC73-92A1-FC2C-3F0F-D0DA104CF70E}"/>
              </a:ext>
            </a:extLst>
          </p:cNvPr>
          <p:cNvSpPr>
            <a:spLocks noGrp="1"/>
          </p:cNvSpPr>
          <p:nvPr>
            <p:ph type="sldNum" sz="quarter" idx="12"/>
          </p:nvPr>
        </p:nvSpPr>
        <p:spPr/>
        <p:txBody>
          <a:bodyPr/>
          <a:lstStyle/>
          <a:p>
            <a:fld id="{48F63A3B-78C7-47BE-AE5E-E10140E04643}" type="slidenum">
              <a:rPr lang="en-US" smtClean="0"/>
              <a:pPr/>
              <a:t>7</a:t>
            </a:fld>
            <a:endParaRPr lang="en-US" dirty="0"/>
          </a:p>
        </p:txBody>
      </p:sp>
      <p:sp>
        <p:nvSpPr>
          <p:cNvPr id="8" name="Text Placeholder 7">
            <a:extLst>
              <a:ext uri="{FF2B5EF4-FFF2-40B4-BE49-F238E27FC236}">
                <a16:creationId xmlns:a16="http://schemas.microsoft.com/office/drawing/2014/main" id="{471369EC-E637-8D25-4E45-CA9B76C08FF3}"/>
              </a:ext>
            </a:extLst>
          </p:cNvPr>
          <p:cNvSpPr>
            <a:spLocks noGrp="1"/>
          </p:cNvSpPr>
          <p:nvPr>
            <p:ph type="body" sz="quarter" idx="15"/>
          </p:nvPr>
        </p:nvSpPr>
        <p:spPr/>
        <p:txBody>
          <a:bodyPr/>
          <a:lstStyle/>
          <a:p>
            <a:endParaRPr lang="en-US"/>
          </a:p>
        </p:txBody>
      </p:sp>
      <p:sp>
        <p:nvSpPr>
          <p:cNvPr id="10" name="Text Placeholder 9">
            <a:extLst>
              <a:ext uri="{FF2B5EF4-FFF2-40B4-BE49-F238E27FC236}">
                <a16:creationId xmlns:a16="http://schemas.microsoft.com/office/drawing/2014/main" id="{6F565B71-7318-0F4B-88ED-DAC06193B362}"/>
              </a:ext>
            </a:extLst>
          </p:cNvPr>
          <p:cNvSpPr>
            <a:spLocks noGrp="1"/>
          </p:cNvSpPr>
          <p:nvPr>
            <p:ph type="body" sz="quarter" idx="21"/>
          </p:nvPr>
        </p:nvSpPr>
        <p:spPr/>
        <p:txBody>
          <a:bodyPr/>
          <a:lstStyle/>
          <a:p>
            <a:endParaRPr lang="en-US"/>
          </a:p>
        </p:txBody>
      </p:sp>
      <p:sp>
        <p:nvSpPr>
          <p:cNvPr id="11" name="Text Placeholder 10">
            <a:extLst>
              <a:ext uri="{FF2B5EF4-FFF2-40B4-BE49-F238E27FC236}">
                <a16:creationId xmlns:a16="http://schemas.microsoft.com/office/drawing/2014/main" id="{6260530A-12A8-42CE-A51A-B701F54EAA94}"/>
              </a:ext>
            </a:extLst>
          </p:cNvPr>
          <p:cNvSpPr>
            <a:spLocks noGrp="1"/>
          </p:cNvSpPr>
          <p:nvPr>
            <p:ph type="body" sz="quarter" idx="17"/>
          </p:nvPr>
        </p:nvSpPr>
        <p:spPr>
          <a:xfrm>
            <a:off x="7772400" y="2343323"/>
            <a:ext cx="4160520" cy="3956893"/>
          </a:xfrm>
        </p:spPr>
        <p:txBody>
          <a:bodyPr/>
          <a:lstStyle/>
          <a:p>
            <a:r>
              <a:rPr lang="en-US" sz="2000" dirty="0">
                <a:solidFill>
                  <a:srgbClr val="000000"/>
                </a:solidFill>
                <a:effectLst/>
                <a:latin typeface="Times New Roman" panose="02020603050405020304" pitchFamily="18" charset="0"/>
                <a:ea typeface="Calibri" panose="020F0502020204030204" pitchFamily="34" charset="0"/>
              </a:rPr>
              <a:t>Solar paneled vehicles with charging systems for computers is one most potable digitalization strategies known in Ghana. It must contain computers and </a:t>
            </a:r>
            <a:r>
              <a:rPr lang="en-US" sz="2000" dirty="0">
                <a:solidFill>
                  <a:srgbClr val="000000"/>
                </a:solidFill>
                <a:latin typeface="Times New Roman" panose="02020603050405020304" pitchFamily="18" charset="0"/>
                <a:ea typeface="Calibri" panose="020F0502020204030204" pitchFamily="34" charset="0"/>
              </a:rPr>
              <a:t>sensors for </a:t>
            </a:r>
            <a:r>
              <a:rPr lang="en-US" sz="2000">
                <a:solidFill>
                  <a:srgbClr val="000000"/>
                </a:solidFill>
                <a:latin typeface="Times New Roman" panose="02020603050405020304" pitchFamily="18" charset="0"/>
                <a:ea typeface="Calibri" panose="020F0502020204030204" pitchFamily="34" charset="0"/>
              </a:rPr>
              <a:t>practical study</a:t>
            </a:r>
            <a:r>
              <a:rPr lang="en-US" sz="2000">
                <a:solidFill>
                  <a:srgbClr val="000000"/>
                </a:solidFill>
                <a:effectLst/>
                <a:latin typeface="Times New Roman" panose="02020603050405020304" pitchFamily="18" charset="0"/>
                <a:ea typeface="Calibri" panose="020F0502020204030204" pitchFamily="34" charset="0"/>
              </a:rPr>
              <a:t> </a:t>
            </a:r>
            <a:r>
              <a:rPr lang="en-US" sz="2000" dirty="0">
                <a:solidFill>
                  <a:srgbClr val="000000"/>
                </a:solidFill>
                <a:effectLst/>
                <a:latin typeface="Times New Roman" panose="02020603050405020304" pitchFamily="18" charset="0"/>
                <a:ea typeface="Calibri" panose="020F0502020204030204" pitchFamily="34" charset="0"/>
              </a:rPr>
              <a:t>that guide individuals to a study plan or a project guide</a:t>
            </a:r>
            <a:endParaRPr lang="en-US" sz="2000" dirty="0"/>
          </a:p>
        </p:txBody>
      </p:sp>
      <p:pic>
        <p:nvPicPr>
          <p:cNvPr id="14" name="Picture 13">
            <a:extLst>
              <a:ext uri="{FF2B5EF4-FFF2-40B4-BE49-F238E27FC236}">
                <a16:creationId xmlns:a16="http://schemas.microsoft.com/office/drawing/2014/main" id="{388096DA-B72E-E71C-0067-A5CA42822426}"/>
              </a:ext>
            </a:extLst>
          </p:cNvPr>
          <p:cNvPicPr>
            <a:picLocks noChangeAspect="1"/>
          </p:cNvPicPr>
          <p:nvPr/>
        </p:nvPicPr>
        <p:blipFill>
          <a:blip r:embed="rId2"/>
          <a:stretch>
            <a:fillRect/>
          </a:stretch>
        </p:blipFill>
        <p:spPr>
          <a:xfrm>
            <a:off x="65532" y="2343323"/>
            <a:ext cx="7748016" cy="4356769"/>
          </a:xfrm>
          <a:prstGeom prst="rect">
            <a:avLst/>
          </a:prstGeom>
        </p:spPr>
      </p:pic>
    </p:spTree>
    <p:extLst>
      <p:ext uri="{BB962C8B-B14F-4D97-AF65-F5344CB8AC3E}">
        <p14:creationId xmlns:p14="http://schemas.microsoft.com/office/powerpoint/2010/main" val="28970216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7FE2C-F7AA-C1CC-D819-6AD72AF0823A}"/>
              </a:ext>
            </a:extLst>
          </p:cNvPr>
          <p:cNvSpPr>
            <a:spLocks noGrp="1"/>
          </p:cNvSpPr>
          <p:nvPr>
            <p:ph type="title"/>
          </p:nvPr>
        </p:nvSpPr>
        <p:spPr>
          <a:xfrm>
            <a:off x="4384949" y="731520"/>
            <a:ext cx="6766560" cy="768096"/>
          </a:xfrm>
        </p:spPr>
        <p:txBody>
          <a:bodyPr/>
          <a:lstStyle/>
          <a:p>
            <a:r>
              <a:rPr lang="en-US" dirty="0"/>
              <a:t>funding</a:t>
            </a:r>
          </a:p>
        </p:txBody>
      </p:sp>
      <p:sp>
        <p:nvSpPr>
          <p:cNvPr id="3" name="Content Placeholder 2">
            <a:extLst>
              <a:ext uri="{FF2B5EF4-FFF2-40B4-BE49-F238E27FC236}">
                <a16:creationId xmlns:a16="http://schemas.microsoft.com/office/drawing/2014/main" id="{1C99BE35-554F-FE36-90BB-FC2B66E9127B}"/>
              </a:ext>
            </a:extLst>
          </p:cNvPr>
          <p:cNvSpPr>
            <a:spLocks noGrp="1"/>
          </p:cNvSpPr>
          <p:nvPr>
            <p:ph idx="1"/>
          </p:nvPr>
        </p:nvSpPr>
        <p:spPr>
          <a:xfrm>
            <a:off x="4224528" y="2101516"/>
            <a:ext cx="6766560" cy="3821764"/>
          </a:xfrm>
        </p:spPr>
        <p:txBody>
          <a:bodyPr/>
          <a:lstStyle/>
          <a:p>
            <a:r>
              <a:rPr lang="en-US" sz="32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USAID, GET Fund and World bank. Examples of collaborations for our case study, Ghana, are Coral reels, Network Operators; Ministry of Agriculture, Ghana Education Service, Ministry of Communication and digitalization, the media and interested individuals.</a:t>
            </a:r>
            <a:endParaRPr lang="en-US" sz="32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2400" dirty="0"/>
          </a:p>
        </p:txBody>
      </p:sp>
      <p:sp>
        <p:nvSpPr>
          <p:cNvPr id="5" name="Slide Number Placeholder 4">
            <a:extLst>
              <a:ext uri="{FF2B5EF4-FFF2-40B4-BE49-F238E27FC236}">
                <a16:creationId xmlns:a16="http://schemas.microsoft.com/office/drawing/2014/main" id="{813BD086-E085-6B5D-5F27-8D8BBE598F47}"/>
              </a:ext>
            </a:extLst>
          </p:cNvPr>
          <p:cNvSpPr>
            <a:spLocks noGrp="1"/>
          </p:cNvSpPr>
          <p:nvPr>
            <p:ph type="sldNum" sz="quarter" idx="12"/>
          </p:nvPr>
        </p:nvSpPr>
        <p:spPr/>
        <p:txBody>
          <a:bodyPr/>
          <a:lstStyle/>
          <a:p>
            <a:fld id="{48F63A3B-78C7-47BE-AE5E-E10140E04643}" type="slidenum">
              <a:rPr lang="en-US" smtClean="0"/>
              <a:t>8</a:t>
            </a:fld>
            <a:endParaRPr lang="en-US" dirty="0"/>
          </a:p>
        </p:txBody>
      </p:sp>
    </p:spTree>
    <p:extLst>
      <p:ext uri="{BB962C8B-B14F-4D97-AF65-F5344CB8AC3E}">
        <p14:creationId xmlns:p14="http://schemas.microsoft.com/office/powerpoint/2010/main" val="4426296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F7D2E-080D-DBDD-73C4-3C38A2B77908}"/>
              </a:ext>
            </a:extLst>
          </p:cNvPr>
          <p:cNvSpPr>
            <a:spLocks noGrp="1"/>
          </p:cNvSpPr>
          <p:nvPr>
            <p:ph type="title"/>
          </p:nvPr>
        </p:nvSpPr>
        <p:spPr>
          <a:xfrm>
            <a:off x="1508760" y="1138989"/>
            <a:ext cx="6766560" cy="721895"/>
          </a:xfrm>
        </p:spPr>
        <p:txBody>
          <a:bodyPr/>
          <a:lstStyle/>
          <a:p>
            <a:r>
              <a:rPr lang="en-US" dirty="0"/>
              <a:t>SUMMARY </a:t>
            </a:r>
          </a:p>
        </p:txBody>
      </p:sp>
      <p:sp>
        <p:nvSpPr>
          <p:cNvPr id="4" name="Footer Placeholder 3">
            <a:extLst>
              <a:ext uri="{FF2B5EF4-FFF2-40B4-BE49-F238E27FC236}">
                <a16:creationId xmlns:a16="http://schemas.microsoft.com/office/drawing/2014/main" id="{D5BA2433-990B-A170-369A-3DF4A9B33BFA}"/>
              </a:ext>
            </a:extLst>
          </p:cNvPr>
          <p:cNvSpPr>
            <a:spLocks noGrp="1"/>
          </p:cNvSpPr>
          <p:nvPr>
            <p:ph type="ftr" sz="quarter" idx="13"/>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F7F20BE-640F-EFAB-3A43-2AA146DB42BF}"/>
              </a:ext>
            </a:extLst>
          </p:cNvPr>
          <p:cNvSpPr>
            <a:spLocks noGrp="1"/>
          </p:cNvSpPr>
          <p:nvPr>
            <p:ph type="sldNum" sz="quarter" idx="12"/>
          </p:nvPr>
        </p:nvSpPr>
        <p:spPr/>
        <p:txBody>
          <a:bodyPr/>
          <a:lstStyle/>
          <a:p>
            <a:fld id="{48F63A3B-78C7-47BE-AE5E-E10140E04643}" type="slidenum">
              <a:rPr lang="en-US" smtClean="0"/>
              <a:pPr/>
              <a:t>9</a:t>
            </a:fld>
            <a:endParaRPr lang="en-US" dirty="0"/>
          </a:p>
        </p:txBody>
      </p:sp>
      <p:sp>
        <p:nvSpPr>
          <p:cNvPr id="3" name="Content Placeholder 2">
            <a:extLst>
              <a:ext uri="{FF2B5EF4-FFF2-40B4-BE49-F238E27FC236}">
                <a16:creationId xmlns:a16="http://schemas.microsoft.com/office/drawing/2014/main" id="{2BE8FDE3-DBA4-6A04-C75D-E56FE92EF368}"/>
              </a:ext>
            </a:extLst>
          </p:cNvPr>
          <p:cNvSpPr>
            <a:spLocks noGrp="1"/>
          </p:cNvSpPr>
          <p:nvPr>
            <p:ph idx="1"/>
          </p:nvPr>
        </p:nvSpPr>
        <p:spPr>
          <a:xfrm>
            <a:off x="882315" y="2268354"/>
            <a:ext cx="7796463" cy="3731394"/>
          </a:xfrm>
        </p:spPr>
        <p:txBody>
          <a:bodyPr/>
          <a:lstStyle/>
          <a:p>
            <a:r>
              <a:rPr lang="en-US" sz="2400" dirty="0">
                <a:solidFill>
                  <a:srgbClr val="000000"/>
                </a:solidFill>
                <a:effectLst/>
                <a:latin typeface="Times New Roman" panose="02020603050405020304" pitchFamily="18" charset="0"/>
                <a:ea typeface="Calibri" panose="020F0502020204030204" pitchFamily="34" charset="0"/>
              </a:rPr>
              <a:t>Perspectives of people throughout many surveys conducted in Africa has proven that, digital technology has a positive impact on a country’s sustainable economic growth but government and business interventions have not actualized their expectations completely. This is due to the gap between well skilled individuals and individuals without the knowledge of digital technologies. By providing Digital Solutions implementation of skills learnt will come easily. Women and youth will be inspired to do more in Ghana and in Africa as a whole</a:t>
            </a:r>
            <a:endParaRPr lang="en-US" sz="1800" dirty="0"/>
          </a:p>
        </p:txBody>
      </p:sp>
    </p:spTree>
    <p:extLst>
      <p:ext uri="{BB962C8B-B14F-4D97-AF65-F5344CB8AC3E}">
        <p14:creationId xmlns:p14="http://schemas.microsoft.com/office/powerpoint/2010/main" val="94818171"/>
      </p:ext>
    </p:extLst>
  </p:cSld>
  <p:clrMapOvr>
    <a:masterClrMapping/>
  </p:clrMapOvr>
</p:sld>
</file>

<file path=ppt/theme/theme1.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color block" id="{8E8E6382-84E0-47AA-A2A2-8ED603AAB26E}" vid="{692203AD-8BB8-47BB-AF1A-2D7F125D9E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69060146-7700-4F6C-986B-89E3839BD4ED}">
  <ds:schemaRefs>
    <ds:schemaRef ds:uri="http://schemas.microsoft.com/sharepoint/v3/contenttype/forms"/>
  </ds:schemaRefs>
</ds:datastoreItem>
</file>

<file path=customXml/itemProps2.xml><?xml version="1.0" encoding="utf-8"?>
<ds:datastoreItem xmlns:ds="http://schemas.openxmlformats.org/officeDocument/2006/customXml" ds:itemID="{08FC98CF-E78A-425D-90FD-55D1C468A34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235FEF8-1733-4347-95CE-3BB62B2B8DD7}">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{5770AEB5-8EBA-4811-94D7-A6D24BD10986}tf78438558_win32</Template>
  <TotalTime>44</TotalTime>
  <Words>326</Words>
  <Application>Microsoft Office PowerPoint</Application>
  <PresentationFormat>Widescreen</PresentationFormat>
  <Paragraphs>43</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Arial Black</vt:lpstr>
      <vt:lpstr>Calibri</vt:lpstr>
      <vt:lpstr>Sabon Next LT</vt:lpstr>
      <vt:lpstr>Times New Roman</vt:lpstr>
      <vt:lpstr>Wingdings</vt:lpstr>
      <vt:lpstr>Office Theme</vt:lpstr>
      <vt:lpstr>THE RELATIONSHIP BETWEEN DIGITAL TECHNOLOGIES AND SUSTAINABLE ECONOMIC GROWTH</vt:lpstr>
      <vt:lpstr>content</vt:lpstr>
      <vt:lpstr>abstract</vt:lpstr>
      <vt:lpstr>Introduction</vt:lpstr>
      <vt:lpstr>solution </vt:lpstr>
      <vt:lpstr>Target</vt:lpstr>
      <vt:lpstr>infrastructure</vt:lpstr>
      <vt:lpstr>funding</vt:lpstr>
      <vt:lpstr>SUMMARY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RELATIONSHIP BETWEEN DIGITAL TECHNOLOGIES AND SUSTAINABLE ECONOMIC GROWTH</dc:title>
  <dc:subject/>
  <dc:creator>Offeibea Kayseku</dc:creator>
  <cp:lastModifiedBy>Offeibea Kayseku</cp:lastModifiedBy>
  <cp:revision>2</cp:revision>
  <dcterms:created xsi:type="dcterms:W3CDTF">2024-02-02T02:19:47Z</dcterms:created>
  <dcterms:modified xsi:type="dcterms:W3CDTF">2024-02-03T20:19:00Z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