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35"/>
  </p:handoutMasterIdLst>
  <p:sldIdLst>
    <p:sldId id="267" r:id="rId2"/>
    <p:sldId id="358" r:id="rId3"/>
    <p:sldId id="360" r:id="rId4"/>
    <p:sldId id="362" r:id="rId5"/>
    <p:sldId id="365" r:id="rId6"/>
    <p:sldId id="363" r:id="rId7"/>
    <p:sldId id="366" r:id="rId8"/>
    <p:sldId id="364" r:id="rId9"/>
    <p:sldId id="367" r:id="rId10"/>
    <p:sldId id="368" r:id="rId11"/>
    <p:sldId id="369" r:id="rId12"/>
    <p:sldId id="370" r:id="rId13"/>
    <p:sldId id="371" r:id="rId14"/>
    <p:sldId id="372" r:id="rId15"/>
    <p:sldId id="373" r:id="rId16"/>
    <p:sldId id="374" r:id="rId17"/>
    <p:sldId id="375" r:id="rId18"/>
    <p:sldId id="376" r:id="rId19"/>
    <p:sldId id="377" r:id="rId20"/>
    <p:sldId id="378" r:id="rId21"/>
    <p:sldId id="379" r:id="rId22"/>
    <p:sldId id="380" r:id="rId23"/>
    <p:sldId id="381" r:id="rId24"/>
    <p:sldId id="382" r:id="rId25"/>
    <p:sldId id="384" r:id="rId26"/>
    <p:sldId id="385" r:id="rId27"/>
    <p:sldId id="386" r:id="rId28"/>
    <p:sldId id="390" r:id="rId29"/>
    <p:sldId id="387" r:id="rId30"/>
    <p:sldId id="389" r:id="rId31"/>
    <p:sldId id="391" r:id="rId32"/>
    <p:sldId id="388" r:id="rId3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2187" userDrawn="1">
          <p15:clr>
            <a:srgbClr val="A4A3A4"/>
          </p15:clr>
        </p15:guide>
        <p15:guide id="2" pos="153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0000"/>
    <a:srgbClr val="460800"/>
    <a:srgbClr val="921100"/>
    <a:srgbClr val="6B1301"/>
    <a:srgbClr val="6C0000"/>
    <a:srgbClr val="6B0131"/>
    <a:srgbClr val="861000"/>
    <a:srgbClr val="6C0D00"/>
    <a:srgbClr val="A71500"/>
    <a:srgbClr val="480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43" autoAdjust="0"/>
    <p:restoredTop sz="88628" autoAdjust="0"/>
  </p:normalViewPr>
  <p:slideViewPr>
    <p:cSldViewPr snapToGrid="0">
      <p:cViewPr varScale="1">
        <p:scale>
          <a:sx n="66" d="100"/>
          <a:sy n="66" d="100"/>
        </p:scale>
        <p:origin x="1053" y="54"/>
      </p:cViewPr>
      <p:guideLst>
        <p:guide orient="horz" pos="2187"/>
        <p:guide pos="1533"/>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4" d="100"/>
          <a:sy n="84" d="100"/>
        </p:scale>
        <p:origin x="382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9AF4FC-1599-4013-B509-2A7FBE4EF483}" type="doc">
      <dgm:prSet loTypeId="urn:microsoft.com/office/officeart/2005/8/layout/process1" loCatId="process" qsTypeId="urn:microsoft.com/office/officeart/2005/8/quickstyle/simple1" qsCatId="simple" csTypeId="urn:microsoft.com/office/officeart/2005/8/colors/accent1_2" csCatId="accent1" phldr="1"/>
      <dgm:spPr/>
    </dgm:pt>
    <mc:AlternateContent xmlns:mc="http://schemas.openxmlformats.org/markup-compatibility/2006" xmlns:a14="http://schemas.microsoft.com/office/drawing/2010/main">
      <mc:Choice Requires="a14">
        <dgm:pt modelId="{DC5729A2-479D-437B-B455-28C00DBBC9FD}">
          <dgm:prSet phldrT="[文本]"/>
          <dgm:spPr/>
          <dgm:t>
            <a:bodyPr/>
            <a:lstStyle/>
            <a:p>
              <a:r>
                <a:rPr lang="zh-CN" altLang="en-US"/>
                <a:t>数据集 </a:t>
              </a:r>
              <a14:m>
                <m:oMath xmlns:m="http://schemas.openxmlformats.org/officeDocument/2006/math">
                  <m:r>
                    <a:rPr lang="en-US" altLang="zh-CN" b="0" i="1" smtClean="0">
                      <a:latin typeface="Cambria Math" panose="02040503050406030204" pitchFamily="18" charset="0"/>
                    </a:rPr>
                    <m:t>𝑋</m:t>
                  </m:r>
                </m:oMath>
              </a14:m>
              <a:endParaRPr lang="zh-CN" altLang="en-US"/>
            </a:p>
          </dgm:t>
        </dgm:pt>
      </mc:Choice>
      <mc:Fallback xmlns="">
        <dgm:pt modelId="{DC5729A2-479D-437B-B455-28C00DBBC9FD}">
          <dgm:prSet phldrT="[文本]"/>
          <dgm:spPr/>
          <dgm:t>
            <a:bodyPr/>
            <a:lstStyle/>
            <a:p>
              <a:r>
                <a:rPr lang="zh-CN" altLang="en-US"/>
                <a:t>数据集 </a:t>
              </a:r>
              <a:r>
                <a:rPr lang="en-US" altLang="zh-CN" b="0" i="0">
                  <a:latin typeface="Cambria Math" panose="02040503050406030204" pitchFamily="18" charset="0"/>
                </a:rPr>
                <a:t>𝑋</a:t>
              </a:r>
              <a:endParaRPr lang="zh-CN" altLang="en-US"/>
            </a:p>
          </dgm:t>
        </dgm:pt>
      </mc:Fallback>
    </mc:AlternateContent>
    <dgm:pt modelId="{E1DB58CC-C4A8-4B34-A6C0-F9EFB1C673D6}" type="parTrans" cxnId="{9AB12FBA-89CE-471F-8518-A1E223DE0EFC}">
      <dgm:prSet/>
      <dgm:spPr/>
      <dgm:t>
        <a:bodyPr/>
        <a:lstStyle/>
        <a:p>
          <a:endParaRPr lang="zh-CN" altLang="en-US"/>
        </a:p>
      </dgm:t>
    </dgm:pt>
    <dgm:pt modelId="{8ACB2FEB-C92A-4143-9A82-D6BD1CC65359}" type="sibTrans" cxnId="{9AB12FBA-89CE-471F-8518-A1E223DE0EFC}">
      <dgm:prSet/>
      <dgm:spPr/>
      <dgm:t>
        <a:bodyPr/>
        <a:lstStyle/>
        <a:p>
          <a:endParaRPr lang="zh-CN" altLang="en-US"/>
        </a:p>
      </dgm:t>
    </dgm:pt>
    <mc:AlternateContent xmlns:mc="http://schemas.openxmlformats.org/markup-compatibility/2006" xmlns:a14="http://schemas.microsoft.com/office/drawing/2010/main">
      <mc:Choice Requires="a14">
        <dgm:pt modelId="{05D4D6DC-6238-48F7-859B-8AE565398D28}">
          <dgm:prSet phldrT="[文本]"/>
          <dgm:spPr/>
          <dgm:t>
            <a:bodyPr/>
            <a:lstStyle/>
            <a:p>
              <a:r>
                <a:rPr lang="en-US" altLang="zh-CN"/>
                <a:t>Edited NN </a:t>
              </a:r>
              <a:r>
                <a:rPr lang="zh-CN" altLang="en-US"/>
                <a:t>学习新数据集 </a:t>
              </a:r>
              <a14:m>
                <m:oMath xmlns:m="http://schemas.openxmlformats.org/officeDocument/2006/math">
                  <m:sSup>
                    <m:sSupPr>
                      <m:ctrlPr>
                        <a:rPr lang="en-US" altLang="zh-CN" b="0" i="1" smtClean="0">
                          <a:latin typeface="Cambria Math" panose="02040503050406030204" pitchFamily="18" charset="0"/>
                        </a:rPr>
                      </m:ctrlPr>
                    </m:sSupPr>
                    <m:e>
                      <m:r>
                        <m:rPr>
                          <m:sty m:val="p"/>
                        </m:rPr>
                        <a:rPr lang="en-US" altLang="zh-CN" i="1" smtClean="0">
                          <a:latin typeface="Cambria Math" panose="02040503050406030204" pitchFamily="18" charset="0"/>
                        </a:rPr>
                        <m:t>X</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𝑋</m:t>
                  </m:r>
                </m:oMath>
              </a14:m>
              <a:endParaRPr lang="zh-CN" altLang="en-US"/>
            </a:p>
          </dgm:t>
        </dgm:pt>
      </mc:Choice>
      <mc:Fallback xmlns="">
        <dgm:pt modelId="{05D4D6DC-6238-48F7-859B-8AE565398D28}">
          <dgm:prSet phldrT="[文本]"/>
          <dgm:spPr/>
          <dgm:t>
            <a:bodyPr/>
            <a:lstStyle/>
            <a:p>
              <a:r>
                <a:rPr lang="en-US" altLang="zh-CN"/>
                <a:t>Edited NN </a:t>
              </a:r>
              <a:r>
                <a:rPr lang="zh-CN" altLang="en-US"/>
                <a:t>学习新数据集 </a:t>
              </a:r>
              <a:r>
                <a:rPr lang="en-US" altLang="zh-CN" i="0">
                  <a:latin typeface="Cambria Math" panose="02040503050406030204" pitchFamily="18" charset="0"/>
                </a:rPr>
                <a:t>X</a:t>
              </a:r>
              <a:r>
                <a:rPr lang="en-US" altLang="zh-CN" b="0" i="0">
                  <a:latin typeface="Cambria Math" panose="02040503050406030204" pitchFamily="18" charset="0"/>
                </a:rPr>
                <a:t>^′⊂𝑋</a:t>
              </a:r>
              <a:endParaRPr lang="zh-CN" altLang="en-US"/>
            </a:p>
          </dgm:t>
        </dgm:pt>
      </mc:Fallback>
    </mc:AlternateContent>
    <dgm:pt modelId="{69050478-0152-4CC6-85F5-1724A01B98D8}" type="parTrans" cxnId="{2E97EA5A-E918-4A9A-9C4A-7C4D94FCE151}">
      <dgm:prSet/>
      <dgm:spPr/>
      <dgm:t>
        <a:bodyPr/>
        <a:lstStyle/>
        <a:p>
          <a:endParaRPr lang="zh-CN" altLang="en-US"/>
        </a:p>
      </dgm:t>
    </dgm:pt>
    <dgm:pt modelId="{BE76C3BA-5A19-4525-8C41-2D73C5C98256}" type="sibTrans" cxnId="{2E97EA5A-E918-4A9A-9C4A-7C4D94FCE151}">
      <dgm:prSet/>
      <dgm:spPr/>
      <dgm:t>
        <a:bodyPr/>
        <a:lstStyle/>
        <a:p>
          <a:endParaRPr lang="zh-CN" altLang="en-US"/>
        </a:p>
      </dgm:t>
    </dgm:pt>
    <mc:AlternateContent xmlns:mc="http://schemas.openxmlformats.org/markup-compatibility/2006" xmlns:a14="http://schemas.microsoft.com/office/drawing/2010/main">
      <mc:Choice Requires="a14">
        <dgm:pt modelId="{5F2E1917-F597-42BA-81D0-4B4F1E9ED1F0}">
          <dgm:prSet phldrT="[文本]"/>
          <dgm:spPr/>
          <dgm:t>
            <a:bodyPr/>
            <a:lstStyle/>
            <a:p>
              <a:r>
                <a:rPr lang="zh-CN" altLang="en-US"/>
                <a:t>数据降维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r>
                    <a:rPr lang="en-US" altLang="zh-CN" b="0" i="1" smtClean="0">
                      <a:latin typeface="Cambria Math" panose="02040503050406030204" pitchFamily="18" charset="0"/>
                    </a:rPr>
                    <m:t> </m:t>
                  </m:r>
                </m:oMath>
              </a14:m>
              <a:endParaRPr lang="zh-CN" altLang="en-US"/>
            </a:p>
          </dgm:t>
        </dgm:pt>
      </mc:Choice>
      <mc:Fallback xmlns="">
        <dgm:pt modelId="{5F2E1917-F597-42BA-81D0-4B4F1E9ED1F0}">
          <dgm:prSet phldrT="[文本]"/>
          <dgm:spPr/>
          <dgm:t>
            <a:bodyPr/>
            <a:lstStyle/>
            <a:p>
              <a:r>
                <a:rPr lang="zh-CN" altLang="en-US"/>
                <a:t>数据降维 </a:t>
              </a:r>
              <a:r>
                <a:rPr lang="en-US" altLang="zh-CN" b="0" i="0">
                  <a:latin typeface="Cambria Math" panose="02040503050406030204" pitchFamily="18" charset="0"/>
                </a:rPr>
                <a:t>𝑥↦𝑥 ̂  </a:t>
              </a:r>
              <a:endParaRPr lang="zh-CN" altLang="en-US"/>
            </a:p>
          </dgm:t>
        </dgm:pt>
      </mc:Fallback>
    </mc:AlternateContent>
    <dgm:pt modelId="{3E6FFDF4-350E-4F97-B9EE-3A441EBAE7B8}" type="parTrans" cxnId="{4DBD86D6-17C3-4F8B-A38A-95BAD3CB5702}">
      <dgm:prSet/>
      <dgm:spPr/>
      <dgm:t>
        <a:bodyPr/>
        <a:lstStyle/>
        <a:p>
          <a:endParaRPr lang="zh-CN" altLang="en-US"/>
        </a:p>
      </dgm:t>
    </dgm:pt>
    <dgm:pt modelId="{989662EE-3580-4AE6-9563-CA04F73A2DEA}" type="sibTrans" cxnId="{4DBD86D6-17C3-4F8B-A38A-95BAD3CB5702}">
      <dgm:prSet/>
      <dgm:spPr/>
      <dgm:t>
        <a:bodyPr/>
        <a:lstStyle/>
        <a:p>
          <a:endParaRPr lang="zh-CN" altLang="en-US"/>
        </a:p>
      </dgm:t>
    </dgm:pt>
    <dgm:pt modelId="{4BD3ECC0-2E77-4987-AB37-A15A53217C22}">
      <dgm:prSet phldrT="[文本]"/>
      <dgm:spPr/>
      <dgm:t>
        <a:bodyPr/>
        <a:lstStyle/>
        <a:p>
          <a:r>
            <a:rPr lang="zh-CN" altLang="en-US"/>
            <a:t>贝叶斯网学习</a:t>
          </a:r>
        </a:p>
      </dgm:t>
    </dgm:pt>
    <dgm:pt modelId="{4A67D9A0-A9B6-41C3-BCC4-043BD2F6F78A}" type="parTrans" cxnId="{1D6703B7-7638-42CD-B828-31961B2969DD}">
      <dgm:prSet/>
      <dgm:spPr/>
      <dgm:t>
        <a:bodyPr/>
        <a:lstStyle/>
        <a:p>
          <a:endParaRPr lang="zh-CN" altLang="en-US"/>
        </a:p>
      </dgm:t>
    </dgm:pt>
    <dgm:pt modelId="{DFC0A705-E418-4E5A-BF01-0C2232998373}" type="sibTrans" cxnId="{1D6703B7-7638-42CD-B828-31961B2969DD}">
      <dgm:prSet/>
      <dgm:spPr/>
      <dgm:t>
        <a:bodyPr/>
        <a:lstStyle/>
        <a:p>
          <a:endParaRPr lang="zh-CN" altLang="en-US"/>
        </a:p>
      </dgm:t>
    </dgm:pt>
    <dgm:pt modelId="{61A2EED4-7E77-4A49-868E-BE4415CFE93E}" type="pres">
      <dgm:prSet presAssocID="{189AF4FC-1599-4013-B509-2A7FBE4EF483}" presName="Name0" presStyleCnt="0">
        <dgm:presLayoutVars>
          <dgm:dir/>
          <dgm:resizeHandles val="exact"/>
        </dgm:presLayoutVars>
      </dgm:prSet>
      <dgm:spPr/>
    </dgm:pt>
    <dgm:pt modelId="{321768F1-EA62-4700-B0D1-7E1A012AF87E}" type="pres">
      <dgm:prSet presAssocID="{DC5729A2-479D-437B-B455-28C00DBBC9FD}" presName="node" presStyleLbl="node1" presStyleIdx="0" presStyleCnt="4">
        <dgm:presLayoutVars>
          <dgm:bulletEnabled val="1"/>
        </dgm:presLayoutVars>
      </dgm:prSet>
      <dgm:spPr/>
    </dgm:pt>
    <dgm:pt modelId="{4FC23C67-ECF5-4879-AABA-00B25C1AD422}" type="pres">
      <dgm:prSet presAssocID="{8ACB2FEB-C92A-4143-9A82-D6BD1CC65359}" presName="sibTrans" presStyleLbl="sibTrans2D1" presStyleIdx="0" presStyleCnt="3"/>
      <dgm:spPr/>
    </dgm:pt>
    <dgm:pt modelId="{0EDE2346-3CF0-40B8-A084-7060E38F6C8C}" type="pres">
      <dgm:prSet presAssocID="{8ACB2FEB-C92A-4143-9A82-D6BD1CC65359}" presName="connectorText" presStyleLbl="sibTrans2D1" presStyleIdx="0" presStyleCnt="3"/>
      <dgm:spPr/>
    </dgm:pt>
    <dgm:pt modelId="{F4268C7D-59A8-445B-B861-F3C215B7959A}" type="pres">
      <dgm:prSet presAssocID="{05D4D6DC-6238-48F7-859B-8AE565398D28}" presName="node" presStyleLbl="node1" presStyleIdx="1" presStyleCnt="4">
        <dgm:presLayoutVars>
          <dgm:bulletEnabled val="1"/>
        </dgm:presLayoutVars>
      </dgm:prSet>
      <dgm:spPr/>
    </dgm:pt>
    <dgm:pt modelId="{28755A2C-0AE8-40DC-B17B-2D7BC7FEB4B2}" type="pres">
      <dgm:prSet presAssocID="{BE76C3BA-5A19-4525-8C41-2D73C5C98256}" presName="sibTrans" presStyleLbl="sibTrans2D1" presStyleIdx="1" presStyleCnt="3"/>
      <dgm:spPr/>
    </dgm:pt>
    <dgm:pt modelId="{F83D0AB1-B315-469F-8977-DA22EAEE6B30}" type="pres">
      <dgm:prSet presAssocID="{BE76C3BA-5A19-4525-8C41-2D73C5C98256}" presName="connectorText" presStyleLbl="sibTrans2D1" presStyleIdx="1" presStyleCnt="3"/>
      <dgm:spPr/>
    </dgm:pt>
    <dgm:pt modelId="{B6FCC97F-A782-45B0-8F72-E9BD579CCC7E}" type="pres">
      <dgm:prSet presAssocID="{5F2E1917-F597-42BA-81D0-4B4F1E9ED1F0}" presName="node" presStyleLbl="node1" presStyleIdx="2" presStyleCnt="4" custScaleX="120243">
        <dgm:presLayoutVars>
          <dgm:bulletEnabled val="1"/>
        </dgm:presLayoutVars>
      </dgm:prSet>
      <dgm:spPr/>
    </dgm:pt>
    <dgm:pt modelId="{6DA8241E-D3A3-41A0-A959-8F02A59B30CD}" type="pres">
      <dgm:prSet presAssocID="{989662EE-3580-4AE6-9563-CA04F73A2DEA}" presName="sibTrans" presStyleLbl="sibTrans2D1" presStyleIdx="2" presStyleCnt="3"/>
      <dgm:spPr/>
    </dgm:pt>
    <dgm:pt modelId="{DB66EFD9-D3F7-4A88-B801-FC9C3E504A45}" type="pres">
      <dgm:prSet presAssocID="{989662EE-3580-4AE6-9563-CA04F73A2DEA}" presName="connectorText" presStyleLbl="sibTrans2D1" presStyleIdx="2" presStyleCnt="3"/>
      <dgm:spPr/>
    </dgm:pt>
    <dgm:pt modelId="{22FD3402-7682-49CA-B120-DD1692F8BAE9}" type="pres">
      <dgm:prSet presAssocID="{4BD3ECC0-2E77-4987-AB37-A15A53217C22}" presName="node" presStyleLbl="node1" presStyleIdx="3" presStyleCnt="4">
        <dgm:presLayoutVars>
          <dgm:bulletEnabled val="1"/>
        </dgm:presLayoutVars>
      </dgm:prSet>
      <dgm:spPr/>
    </dgm:pt>
  </dgm:ptLst>
  <dgm:cxnLst>
    <dgm:cxn modelId="{DA9CA60E-054B-4A01-AF21-4D85220D7B85}" type="presOf" srcId="{4BD3ECC0-2E77-4987-AB37-A15A53217C22}" destId="{22FD3402-7682-49CA-B120-DD1692F8BAE9}" srcOrd="0" destOrd="0" presId="urn:microsoft.com/office/officeart/2005/8/layout/process1"/>
    <dgm:cxn modelId="{205C4128-0396-46E6-AD85-1B16C5965DDE}" type="presOf" srcId="{BE76C3BA-5A19-4525-8C41-2D73C5C98256}" destId="{F83D0AB1-B315-469F-8977-DA22EAEE6B30}" srcOrd="1" destOrd="0" presId="urn:microsoft.com/office/officeart/2005/8/layout/process1"/>
    <dgm:cxn modelId="{34B52E39-1B2D-48CC-85B1-29E73F0E4D87}" type="presOf" srcId="{989662EE-3580-4AE6-9563-CA04F73A2DEA}" destId="{6DA8241E-D3A3-41A0-A959-8F02A59B30CD}" srcOrd="0" destOrd="0" presId="urn:microsoft.com/office/officeart/2005/8/layout/process1"/>
    <dgm:cxn modelId="{18EFDF69-E6AC-42A1-83FE-1C7E6FCD752A}" type="presOf" srcId="{05D4D6DC-6238-48F7-859B-8AE565398D28}" destId="{F4268C7D-59A8-445B-B861-F3C215B7959A}" srcOrd="0" destOrd="0" presId="urn:microsoft.com/office/officeart/2005/8/layout/process1"/>
    <dgm:cxn modelId="{6652096C-D991-4E50-B638-772F894716B3}" type="presOf" srcId="{5F2E1917-F597-42BA-81D0-4B4F1E9ED1F0}" destId="{B6FCC97F-A782-45B0-8F72-E9BD579CCC7E}" srcOrd="0" destOrd="0" presId="urn:microsoft.com/office/officeart/2005/8/layout/process1"/>
    <dgm:cxn modelId="{41B67B4D-1619-47AF-9822-B4F54F99F6DF}" type="presOf" srcId="{989662EE-3580-4AE6-9563-CA04F73A2DEA}" destId="{DB66EFD9-D3F7-4A88-B801-FC9C3E504A45}" srcOrd="1" destOrd="0" presId="urn:microsoft.com/office/officeart/2005/8/layout/process1"/>
    <dgm:cxn modelId="{2E97EA5A-E918-4A9A-9C4A-7C4D94FCE151}" srcId="{189AF4FC-1599-4013-B509-2A7FBE4EF483}" destId="{05D4D6DC-6238-48F7-859B-8AE565398D28}" srcOrd="1" destOrd="0" parTransId="{69050478-0152-4CC6-85F5-1724A01B98D8}" sibTransId="{BE76C3BA-5A19-4525-8C41-2D73C5C98256}"/>
    <dgm:cxn modelId="{7AE0B67B-F113-44CE-B283-3B2F519F13B0}" type="presOf" srcId="{189AF4FC-1599-4013-B509-2A7FBE4EF483}" destId="{61A2EED4-7E77-4A49-868E-BE4415CFE93E}" srcOrd="0" destOrd="0" presId="urn:microsoft.com/office/officeart/2005/8/layout/process1"/>
    <dgm:cxn modelId="{6E845CB6-CC8E-48A4-9B5E-98E33A21CB13}" type="presOf" srcId="{8ACB2FEB-C92A-4143-9A82-D6BD1CC65359}" destId="{4FC23C67-ECF5-4879-AABA-00B25C1AD422}" srcOrd="0" destOrd="0" presId="urn:microsoft.com/office/officeart/2005/8/layout/process1"/>
    <dgm:cxn modelId="{1D6703B7-7638-42CD-B828-31961B2969DD}" srcId="{189AF4FC-1599-4013-B509-2A7FBE4EF483}" destId="{4BD3ECC0-2E77-4987-AB37-A15A53217C22}" srcOrd="3" destOrd="0" parTransId="{4A67D9A0-A9B6-41C3-BCC4-043BD2F6F78A}" sibTransId="{DFC0A705-E418-4E5A-BF01-0C2232998373}"/>
    <dgm:cxn modelId="{9AB12FBA-89CE-471F-8518-A1E223DE0EFC}" srcId="{189AF4FC-1599-4013-B509-2A7FBE4EF483}" destId="{DC5729A2-479D-437B-B455-28C00DBBC9FD}" srcOrd="0" destOrd="0" parTransId="{E1DB58CC-C4A8-4B34-A6C0-F9EFB1C673D6}" sibTransId="{8ACB2FEB-C92A-4143-9A82-D6BD1CC65359}"/>
    <dgm:cxn modelId="{FE799FC0-2DE8-4597-AE49-B5460ED5F7D8}" type="presOf" srcId="{DC5729A2-479D-437B-B455-28C00DBBC9FD}" destId="{321768F1-EA62-4700-B0D1-7E1A012AF87E}" srcOrd="0" destOrd="0" presId="urn:microsoft.com/office/officeart/2005/8/layout/process1"/>
    <dgm:cxn modelId="{5568E4CF-F64D-4D6A-AC77-553AE808451A}" type="presOf" srcId="{8ACB2FEB-C92A-4143-9A82-D6BD1CC65359}" destId="{0EDE2346-3CF0-40B8-A084-7060E38F6C8C}" srcOrd="1" destOrd="0" presId="urn:microsoft.com/office/officeart/2005/8/layout/process1"/>
    <dgm:cxn modelId="{4DBD86D6-17C3-4F8B-A38A-95BAD3CB5702}" srcId="{189AF4FC-1599-4013-B509-2A7FBE4EF483}" destId="{5F2E1917-F597-42BA-81D0-4B4F1E9ED1F0}" srcOrd="2" destOrd="0" parTransId="{3E6FFDF4-350E-4F97-B9EE-3A441EBAE7B8}" sibTransId="{989662EE-3580-4AE6-9563-CA04F73A2DEA}"/>
    <dgm:cxn modelId="{3752B4DB-8030-4FD0-A5AC-ED43F489D7B4}" type="presOf" srcId="{BE76C3BA-5A19-4525-8C41-2D73C5C98256}" destId="{28755A2C-0AE8-40DC-B17B-2D7BC7FEB4B2}" srcOrd="0" destOrd="0" presId="urn:microsoft.com/office/officeart/2005/8/layout/process1"/>
    <dgm:cxn modelId="{D89AA7DD-F7B8-4D39-911E-E24219BFD529}" type="presParOf" srcId="{61A2EED4-7E77-4A49-868E-BE4415CFE93E}" destId="{321768F1-EA62-4700-B0D1-7E1A012AF87E}" srcOrd="0" destOrd="0" presId="urn:microsoft.com/office/officeart/2005/8/layout/process1"/>
    <dgm:cxn modelId="{ED1A1214-D8A4-4398-B9B5-E2B3C10AAE3B}" type="presParOf" srcId="{61A2EED4-7E77-4A49-868E-BE4415CFE93E}" destId="{4FC23C67-ECF5-4879-AABA-00B25C1AD422}" srcOrd="1" destOrd="0" presId="urn:microsoft.com/office/officeart/2005/8/layout/process1"/>
    <dgm:cxn modelId="{AC577095-9E13-46ED-9079-BA3A8B921C09}" type="presParOf" srcId="{4FC23C67-ECF5-4879-AABA-00B25C1AD422}" destId="{0EDE2346-3CF0-40B8-A084-7060E38F6C8C}" srcOrd="0" destOrd="0" presId="urn:microsoft.com/office/officeart/2005/8/layout/process1"/>
    <dgm:cxn modelId="{44130111-E64F-4B78-B518-6D7B69064750}" type="presParOf" srcId="{61A2EED4-7E77-4A49-868E-BE4415CFE93E}" destId="{F4268C7D-59A8-445B-B861-F3C215B7959A}" srcOrd="2" destOrd="0" presId="urn:microsoft.com/office/officeart/2005/8/layout/process1"/>
    <dgm:cxn modelId="{7BE3375A-7E06-4F56-A287-F798E4037E8F}" type="presParOf" srcId="{61A2EED4-7E77-4A49-868E-BE4415CFE93E}" destId="{28755A2C-0AE8-40DC-B17B-2D7BC7FEB4B2}" srcOrd="3" destOrd="0" presId="urn:microsoft.com/office/officeart/2005/8/layout/process1"/>
    <dgm:cxn modelId="{1C832252-5564-4A4F-A5AE-FC8FE3F5E1E5}" type="presParOf" srcId="{28755A2C-0AE8-40DC-B17B-2D7BC7FEB4B2}" destId="{F83D0AB1-B315-469F-8977-DA22EAEE6B30}" srcOrd="0" destOrd="0" presId="urn:microsoft.com/office/officeart/2005/8/layout/process1"/>
    <dgm:cxn modelId="{1623E576-83A3-4725-9377-351537B61430}" type="presParOf" srcId="{61A2EED4-7E77-4A49-868E-BE4415CFE93E}" destId="{B6FCC97F-A782-45B0-8F72-E9BD579CCC7E}" srcOrd="4" destOrd="0" presId="urn:microsoft.com/office/officeart/2005/8/layout/process1"/>
    <dgm:cxn modelId="{DB1CF26B-2ED5-4218-9023-9FB6A9AC28A4}" type="presParOf" srcId="{61A2EED4-7E77-4A49-868E-BE4415CFE93E}" destId="{6DA8241E-D3A3-41A0-A959-8F02A59B30CD}" srcOrd="5" destOrd="0" presId="urn:microsoft.com/office/officeart/2005/8/layout/process1"/>
    <dgm:cxn modelId="{51B0BB34-C348-45E7-9120-060E18752C16}" type="presParOf" srcId="{6DA8241E-D3A3-41A0-A959-8F02A59B30CD}" destId="{DB66EFD9-D3F7-4A88-B801-FC9C3E504A45}" srcOrd="0" destOrd="0" presId="urn:microsoft.com/office/officeart/2005/8/layout/process1"/>
    <dgm:cxn modelId="{C2E464F6-7666-4B57-9A05-B31379E265D7}" type="presParOf" srcId="{61A2EED4-7E77-4A49-868E-BE4415CFE93E}" destId="{22FD3402-7682-49CA-B120-DD1692F8BAE9}"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9AF4FC-1599-4013-B509-2A7FBE4EF483}" type="doc">
      <dgm:prSet loTypeId="urn:microsoft.com/office/officeart/2005/8/layout/process1" loCatId="process" qsTypeId="urn:microsoft.com/office/officeart/2005/8/quickstyle/simple1" qsCatId="simple" csTypeId="urn:microsoft.com/office/officeart/2005/8/colors/accent1_2" csCatId="accent1" phldr="1"/>
      <dgm:spPr/>
    </dgm:pt>
    <dgm:pt modelId="{DC5729A2-479D-437B-B455-28C00DBBC9FD}">
      <dgm:prSet phldrT="[文本]"/>
      <dgm:spPr>
        <a:blipFill>
          <a:blip xmlns:r="http://schemas.openxmlformats.org/officeDocument/2006/relationships" r:embed="rId1"/>
          <a:stretch>
            <a:fillRect/>
          </a:stretch>
        </a:blipFill>
      </dgm:spPr>
      <dgm:t>
        <a:bodyPr/>
        <a:lstStyle/>
        <a:p>
          <a:r>
            <a:rPr lang="zh-CN" altLang="en-US">
              <a:noFill/>
            </a:rPr>
            <a:t> </a:t>
          </a:r>
        </a:p>
      </dgm:t>
    </dgm:pt>
    <dgm:pt modelId="{E1DB58CC-C4A8-4B34-A6C0-F9EFB1C673D6}" type="parTrans" cxnId="{9AB12FBA-89CE-471F-8518-A1E223DE0EFC}">
      <dgm:prSet/>
      <dgm:spPr/>
      <dgm:t>
        <a:bodyPr/>
        <a:lstStyle/>
        <a:p>
          <a:endParaRPr lang="zh-CN" altLang="en-US"/>
        </a:p>
      </dgm:t>
    </dgm:pt>
    <dgm:pt modelId="{8ACB2FEB-C92A-4143-9A82-D6BD1CC65359}" type="sibTrans" cxnId="{9AB12FBA-89CE-471F-8518-A1E223DE0EFC}">
      <dgm:prSet/>
      <dgm:spPr/>
      <dgm:t>
        <a:bodyPr/>
        <a:lstStyle/>
        <a:p>
          <a:endParaRPr lang="zh-CN" altLang="en-US"/>
        </a:p>
      </dgm:t>
    </dgm:pt>
    <dgm:pt modelId="{05D4D6DC-6238-48F7-859B-8AE565398D28}">
      <dgm:prSet phldrT="[文本]"/>
      <dgm:spPr>
        <a:blipFill>
          <a:blip xmlns:r="http://schemas.openxmlformats.org/officeDocument/2006/relationships" r:embed="rId2"/>
          <a:stretch>
            <a:fillRect l="-3012" r="-1205"/>
          </a:stretch>
        </a:blipFill>
      </dgm:spPr>
      <dgm:t>
        <a:bodyPr/>
        <a:lstStyle/>
        <a:p>
          <a:r>
            <a:rPr lang="zh-CN" altLang="en-US">
              <a:noFill/>
            </a:rPr>
            <a:t> </a:t>
          </a:r>
        </a:p>
      </dgm:t>
    </dgm:pt>
    <dgm:pt modelId="{69050478-0152-4CC6-85F5-1724A01B98D8}" type="parTrans" cxnId="{2E97EA5A-E918-4A9A-9C4A-7C4D94FCE151}">
      <dgm:prSet/>
      <dgm:spPr/>
      <dgm:t>
        <a:bodyPr/>
        <a:lstStyle/>
        <a:p>
          <a:endParaRPr lang="zh-CN" altLang="en-US"/>
        </a:p>
      </dgm:t>
    </dgm:pt>
    <dgm:pt modelId="{BE76C3BA-5A19-4525-8C41-2D73C5C98256}" type="sibTrans" cxnId="{2E97EA5A-E918-4A9A-9C4A-7C4D94FCE151}">
      <dgm:prSet/>
      <dgm:spPr/>
      <dgm:t>
        <a:bodyPr/>
        <a:lstStyle/>
        <a:p>
          <a:endParaRPr lang="zh-CN" altLang="en-US"/>
        </a:p>
      </dgm:t>
    </dgm:pt>
    <dgm:pt modelId="{5F2E1917-F597-42BA-81D0-4B4F1E9ED1F0}">
      <dgm:prSet phldrT="[文本]"/>
      <dgm:spPr>
        <a:blipFill>
          <a:blip xmlns:r="http://schemas.openxmlformats.org/officeDocument/2006/relationships" r:embed="rId3"/>
          <a:stretch>
            <a:fillRect/>
          </a:stretch>
        </a:blipFill>
      </dgm:spPr>
      <dgm:t>
        <a:bodyPr/>
        <a:lstStyle/>
        <a:p>
          <a:r>
            <a:rPr lang="zh-CN" altLang="en-US">
              <a:noFill/>
            </a:rPr>
            <a:t> </a:t>
          </a:r>
        </a:p>
      </dgm:t>
    </dgm:pt>
    <dgm:pt modelId="{3E6FFDF4-350E-4F97-B9EE-3A441EBAE7B8}" type="parTrans" cxnId="{4DBD86D6-17C3-4F8B-A38A-95BAD3CB5702}">
      <dgm:prSet/>
      <dgm:spPr/>
      <dgm:t>
        <a:bodyPr/>
        <a:lstStyle/>
        <a:p>
          <a:endParaRPr lang="zh-CN" altLang="en-US"/>
        </a:p>
      </dgm:t>
    </dgm:pt>
    <dgm:pt modelId="{989662EE-3580-4AE6-9563-CA04F73A2DEA}" type="sibTrans" cxnId="{4DBD86D6-17C3-4F8B-A38A-95BAD3CB5702}">
      <dgm:prSet/>
      <dgm:spPr/>
      <dgm:t>
        <a:bodyPr/>
        <a:lstStyle/>
        <a:p>
          <a:endParaRPr lang="zh-CN" altLang="en-US"/>
        </a:p>
      </dgm:t>
    </dgm:pt>
    <dgm:pt modelId="{4BD3ECC0-2E77-4987-AB37-A15A53217C22}">
      <dgm:prSet phldrT="[文本]"/>
      <dgm:spPr/>
      <dgm:t>
        <a:bodyPr/>
        <a:lstStyle/>
        <a:p>
          <a:r>
            <a:rPr lang="zh-CN" altLang="en-US"/>
            <a:t>贝叶斯网学习</a:t>
          </a:r>
        </a:p>
      </dgm:t>
    </dgm:pt>
    <dgm:pt modelId="{4A67D9A0-A9B6-41C3-BCC4-043BD2F6F78A}" type="parTrans" cxnId="{1D6703B7-7638-42CD-B828-31961B2969DD}">
      <dgm:prSet/>
      <dgm:spPr/>
      <dgm:t>
        <a:bodyPr/>
        <a:lstStyle/>
        <a:p>
          <a:endParaRPr lang="zh-CN" altLang="en-US"/>
        </a:p>
      </dgm:t>
    </dgm:pt>
    <dgm:pt modelId="{DFC0A705-E418-4E5A-BF01-0C2232998373}" type="sibTrans" cxnId="{1D6703B7-7638-42CD-B828-31961B2969DD}">
      <dgm:prSet/>
      <dgm:spPr/>
      <dgm:t>
        <a:bodyPr/>
        <a:lstStyle/>
        <a:p>
          <a:endParaRPr lang="zh-CN" altLang="en-US"/>
        </a:p>
      </dgm:t>
    </dgm:pt>
    <dgm:pt modelId="{61A2EED4-7E77-4A49-868E-BE4415CFE93E}" type="pres">
      <dgm:prSet presAssocID="{189AF4FC-1599-4013-B509-2A7FBE4EF483}" presName="Name0" presStyleCnt="0">
        <dgm:presLayoutVars>
          <dgm:dir/>
          <dgm:resizeHandles val="exact"/>
        </dgm:presLayoutVars>
      </dgm:prSet>
      <dgm:spPr/>
    </dgm:pt>
    <dgm:pt modelId="{321768F1-EA62-4700-B0D1-7E1A012AF87E}" type="pres">
      <dgm:prSet presAssocID="{DC5729A2-479D-437B-B455-28C00DBBC9FD}" presName="node" presStyleLbl="node1" presStyleIdx="0" presStyleCnt="4">
        <dgm:presLayoutVars>
          <dgm:bulletEnabled val="1"/>
        </dgm:presLayoutVars>
      </dgm:prSet>
      <dgm:spPr/>
    </dgm:pt>
    <dgm:pt modelId="{4FC23C67-ECF5-4879-AABA-00B25C1AD422}" type="pres">
      <dgm:prSet presAssocID="{8ACB2FEB-C92A-4143-9A82-D6BD1CC65359}" presName="sibTrans" presStyleLbl="sibTrans2D1" presStyleIdx="0" presStyleCnt="3"/>
      <dgm:spPr/>
    </dgm:pt>
    <dgm:pt modelId="{0EDE2346-3CF0-40B8-A084-7060E38F6C8C}" type="pres">
      <dgm:prSet presAssocID="{8ACB2FEB-C92A-4143-9A82-D6BD1CC65359}" presName="connectorText" presStyleLbl="sibTrans2D1" presStyleIdx="0" presStyleCnt="3"/>
      <dgm:spPr/>
    </dgm:pt>
    <dgm:pt modelId="{F4268C7D-59A8-445B-B861-F3C215B7959A}" type="pres">
      <dgm:prSet presAssocID="{05D4D6DC-6238-48F7-859B-8AE565398D28}" presName="node" presStyleLbl="node1" presStyleIdx="1" presStyleCnt="4">
        <dgm:presLayoutVars>
          <dgm:bulletEnabled val="1"/>
        </dgm:presLayoutVars>
      </dgm:prSet>
      <dgm:spPr/>
    </dgm:pt>
    <dgm:pt modelId="{28755A2C-0AE8-40DC-B17B-2D7BC7FEB4B2}" type="pres">
      <dgm:prSet presAssocID="{BE76C3BA-5A19-4525-8C41-2D73C5C98256}" presName="sibTrans" presStyleLbl="sibTrans2D1" presStyleIdx="1" presStyleCnt="3"/>
      <dgm:spPr/>
    </dgm:pt>
    <dgm:pt modelId="{F83D0AB1-B315-469F-8977-DA22EAEE6B30}" type="pres">
      <dgm:prSet presAssocID="{BE76C3BA-5A19-4525-8C41-2D73C5C98256}" presName="connectorText" presStyleLbl="sibTrans2D1" presStyleIdx="1" presStyleCnt="3"/>
      <dgm:spPr/>
    </dgm:pt>
    <dgm:pt modelId="{B6FCC97F-A782-45B0-8F72-E9BD579CCC7E}" type="pres">
      <dgm:prSet presAssocID="{5F2E1917-F597-42BA-81D0-4B4F1E9ED1F0}" presName="node" presStyleLbl="node1" presStyleIdx="2" presStyleCnt="4" custScaleX="120243">
        <dgm:presLayoutVars>
          <dgm:bulletEnabled val="1"/>
        </dgm:presLayoutVars>
      </dgm:prSet>
      <dgm:spPr/>
    </dgm:pt>
    <dgm:pt modelId="{6DA8241E-D3A3-41A0-A959-8F02A59B30CD}" type="pres">
      <dgm:prSet presAssocID="{989662EE-3580-4AE6-9563-CA04F73A2DEA}" presName="sibTrans" presStyleLbl="sibTrans2D1" presStyleIdx="2" presStyleCnt="3"/>
      <dgm:spPr/>
    </dgm:pt>
    <dgm:pt modelId="{DB66EFD9-D3F7-4A88-B801-FC9C3E504A45}" type="pres">
      <dgm:prSet presAssocID="{989662EE-3580-4AE6-9563-CA04F73A2DEA}" presName="connectorText" presStyleLbl="sibTrans2D1" presStyleIdx="2" presStyleCnt="3"/>
      <dgm:spPr/>
    </dgm:pt>
    <dgm:pt modelId="{22FD3402-7682-49CA-B120-DD1692F8BAE9}" type="pres">
      <dgm:prSet presAssocID="{4BD3ECC0-2E77-4987-AB37-A15A53217C22}" presName="node" presStyleLbl="node1" presStyleIdx="3" presStyleCnt="4">
        <dgm:presLayoutVars>
          <dgm:bulletEnabled val="1"/>
        </dgm:presLayoutVars>
      </dgm:prSet>
      <dgm:spPr/>
    </dgm:pt>
  </dgm:ptLst>
  <dgm:cxnLst>
    <dgm:cxn modelId="{DA9CA60E-054B-4A01-AF21-4D85220D7B85}" type="presOf" srcId="{4BD3ECC0-2E77-4987-AB37-A15A53217C22}" destId="{22FD3402-7682-49CA-B120-DD1692F8BAE9}" srcOrd="0" destOrd="0" presId="urn:microsoft.com/office/officeart/2005/8/layout/process1"/>
    <dgm:cxn modelId="{205C4128-0396-46E6-AD85-1B16C5965DDE}" type="presOf" srcId="{BE76C3BA-5A19-4525-8C41-2D73C5C98256}" destId="{F83D0AB1-B315-469F-8977-DA22EAEE6B30}" srcOrd="1" destOrd="0" presId="urn:microsoft.com/office/officeart/2005/8/layout/process1"/>
    <dgm:cxn modelId="{34B52E39-1B2D-48CC-85B1-29E73F0E4D87}" type="presOf" srcId="{989662EE-3580-4AE6-9563-CA04F73A2DEA}" destId="{6DA8241E-D3A3-41A0-A959-8F02A59B30CD}" srcOrd="0" destOrd="0" presId="urn:microsoft.com/office/officeart/2005/8/layout/process1"/>
    <dgm:cxn modelId="{18EFDF69-E6AC-42A1-83FE-1C7E6FCD752A}" type="presOf" srcId="{05D4D6DC-6238-48F7-859B-8AE565398D28}" destId="{F4268C7D-59A8-445B-B861-F3C215B7959A}" srcOrd="0" destOrd="0" presId="urn:microsoft.com/office/officeart/2005/8/layout/process1"/>
    <dgm:cxn modelId="{6652096C-D991-4E50-B638-772F894716B3}" type="presOf" srcId="{5F2E1917-F597-42BA-81D0-4B4F1E9ED1F0}" destId="{B6FCC97F-A782-45B0-8F72-E9BD579CCC7E}" srcOrd="0" destOrd="0" presId="urn:microsoft.com/office/officeart/2005/8/layout/process1"/>
    <dgm:cxn modelId="{41B67B4D-1619-47AF-9822-B4F54F99F6DF}" type="presOf" srcId="{989662EE-3580-4AE6-9563-CA04F73A2DEA}" destId="{DB66EFD9-D3F7-4A88-B801-FC9C3E504A45}" srcOrd="1" destOrd="0" presId="urn:microsoft.com/office/officeart/2005/8/layout/process1"/>
    <dgm:cxn modelId="{2E97EA5A-E918-4A9A-9C4A-7C4D94FCE151}" srcId="{189AF4FC-1599-4013-B509-2A7FBE4EF483}" destId="{05D4D6DC-6238-48F7-859B-8AE565398D28}" srcOrd="1" destOrd="0" parTransId="{69050478-0152-4CC6-85F5-1724A01B98D8}" sibTransId="{BE76C3BA-5A19-4525-8C41-2D73C5C98256}"/>
    <dgm:cxn modelId="{7AE0B67B-F113-44CE-B283-3B2F519F13B0}" type="presOf" srcId="{189AF4FC-1599-4013-B509-2A7FBE4EF483}" destId="{61A2EED4-7E77-4A49-868E-BE4415CFE93E}" srcOrd="0" destOrd="0" presId="urn:microsoft.com/office/officeart/2005/8/layout/process1"/>
    <dgm:cxn modelId="{6E845CB6-CC8E-48A4-9B5E-98E33A21CB13}" type="presOf" srcId="{8ACB2FEB-C92A-4143-9A82-D6BD1CC65359}" destId="{4FC23C67-ECF5-4879-AABA-00B25C1AD422}" srcOrd="0" destOrd="0" presId="urn:microsoft.com/office/officeart/2005/8/layout/process1"/>
    <dgm:cxn modelId="{1D6703B7-7638-42CD-B828-31961B2969DD}" srcId="{189AF4FC-1599-4013-B509-2A7FBE4EF483}" destId="{4BD3ECC0-2E77-4987-AB37-A15A53217C22}" srcOrd="3" destOrd="0" parTransId="{4A67D9A0-A9B6-41C3-BCC4-043BD2F6F78A}" sibTransId="{DFC0A705-E418-4E5A-BF01-0C2232998373}"/>
    <dgm:cxn modelId="{9AB12FBA-89CE-471F-8518-A1E223DE0EFC}" srcId="{189AF4FC-1599-4013-B509-2A7FBE4EF483}" destId="{DC5729A2-479D-437B-B455-28C00DBBC9FD}" srcOrd="0" destOrd="0" parTransId="{E1DB58CC-C4A8-4B34-A6C0-F9EFB1C673D6}" sibTransId="{8ACB2FEB-C92A-4143-9A82-D6BD1CC65359}"/>
    <dgm:cxn modelId="{FE799FC0-2DE8-4597-AE49-B5460ED5F7D8}" type="presOf" srcId="{DC5729A2-479D-437B-B455-28C00DBBC9FD}" destId="{321768F1-EA62-4700-B0D1-7E1A012AF87E}" srcOrd="0" destOrd="0" presId="urn:microsoft.com/office/officeart/2005/8/layout/process1"/>
    <dgm:cxn modelId="{5568E4CF-F64D-4D6A-AC77-553AE808451A}" type="presOf" srcId="{8ACB2FEB-C92A-4143-9A82-D6BD1CC65359}" destId="{0EDE2346-3CF0-40B8-A084-7060E38F6C8C}" srcOrd="1" destOrd="0" presId="urn:microsoft.com/office/officeart/2005/8/layout/process1"/>
    <dgm:cxn modelId="{4DBD86D6-17C3-4F8B-A38A-95BAD3CB5702}" srcId="{189AF4FC-1599-4013-B509-2A7FBE4EF483}" destId="{5F2E1917-F597-42BA-81D0-4B4F1E9ED1F0}" srcOrd="2" destOrd="0" parTransId="{3E6FFDF4-350E-4F97-B9EE-3A441EBAE7B8}" sibTransId="{989662EE-3580-4AE6-9563-CA04F73A2DEA}"/>
    <dgm:cxn modelId="{3752B4DB-8030-4FD0-A5AC-ED43F489D7B4}" type="presOf" srcId="{BE76C3BA-5A19-4525-8C41-2D73C5C98256}" destId="{28755A2C-0AE8-40DC-B17B-2D7BC7FEB4B2}" srcOrd="0" destOrd="0" presId="urn:microsoft.com/office/officeart/2005/8/layout/process1"/>
    <dgm:cxn modelId="{D89AA7DD-F7B8-4D39-911E-E24219BFD529}" type="presParOf" srcId="{61A2EED4-7E77-4A49-868E-BE4415CFE93E}" destId="{321768F1-EA62-4700-B0D1-7E1A012AF87E}" srcOrd="0" destOrd="0" presId="urn:microsoft.com/office/officeart/2005/8/layout/process1"/>
    <dgm:cxn modelId="{ED1A1214-D8A4-4398-B9B5-E2B3C10AAE3B}" type="presParOf" srcId="{61A2EED4-7E77-4A49-868E-BE4415CFE93E}" destId="{4FC23C67-ECF5-4879-AABA-00B25C1AD422}" srcOrd="1" destOrd="0" presId="urn:microsoft.com/office/officeart/2005/8/layout/process1"/>
    <dgm:cxn modelId="{AC577095-9E13-46ED-9079-BA3A8B921C09}" type="presParOf" srcId="{4FC23C67-ECF5-4879-AABA-00B25C1AD422}" destId="{0EDE2346-3CF0-40B8-A084-7060E38F6C8C}" srcOrd="0" destOrd="0" presId="urn:microsoft.com/office/officeart/2005/8/layout/process1"/>
    <dgm:cxn modelId="{44130111-E64F-4B78-B518-6D7B69064750}" type="presParOf" srcId="{61A2EED4-7E77-4A49-868E-BE4415CFE93E}" destId="{F4268C7D-59A8-445B-B861-F3C215B7959A}" srcOrd="2" destOrd="0" presId="urn:microsoft.com/office/officeart/2005/8/layout/process1"/>
    <dgm:cxn modelId="{7BE3375A-7E06-4F56-A287-F798E4037E8F}" type="presParOf" srcId="{61A2EED4-7E77-4A49-868E-BE4415CFE93E}" destId="{28755A2C-0AE8-40DC-B17B-2D7BC7FEB4B2}" srcOrd="3" destOrd="0" presId="urn:microsoft.com/office/officeart/2005/8/layout/process1"/>
    <dgm:cxn modelId="{1C832252-5564-4A4F-A5AE-FC8FE3F5E1E5}" type="presParOf" srcId="{28755A2C-0AE8-40DC-B17B-2D7BC7FEB4B2}" destId="{F83D0AB1-B315-469F-8977-DA22EAEE6B30}" srcOrd="0" destOrd="0" presId="urn:microsoft.com/office/officeart/2005/8/layout/process1"/>
    <dgm:cxn modelId="{1623E576-83A3-4725-9377-351537B61430}" type="presParOf" srcId="{61A2EED4-7E77-4A49-868E-BE4415CFE93E}" destId="{B6FCC97F-A782-45B0-8F72-E9BD579CCC7E}" srcOrd="4" destOrd="0" presId="urn:microsoft.com/office/officeart/2005/8/layout/process1"/>
    <dgm:cxn modelId="{DB1CF26B-2ED5-4218-9023-9FB6A9AC28A4}" type="presParOf" srcId="{61A2EED4-7E77-4A49-868E-BE4415CFE93E}" destId="{6DA8241E-D3A3-41A0-A959-8F02A59B30CD}" srcOrd="5" destOrd="0" presId="urn:microsoft.com/office/officeart/2005/8/layout/process1"/>
    <dgm:cxn modelId="{51B0BB34-C348-45E7-9120-060E18752C16}" type="presParOf" srcId="{6DA8241E-D3A3-41A0-A959-8F02A59B30CD}" destId="{DB66EFD9-D3F7-4A88-B801-FC9C3E504A45}" srcOrd="0" destOrd="0" presId="urn:microsoft.com/office/officeart/2005/8/layout/process1"/>
    <dgm:cxn modelId="{C2E464F6-7666-4B57-9A05-B31379E265D7}" type="presParOf" srcId="{61A2EED4-7E77-4A49-868E-BE4415CFE93E}" destId="{22FD3402-7682-49CA-B120-DD1692F8BAE9}"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768F1-EA62-4700-B0D1-7E1A012AF87E}">
      <dsp:nvSpPr>
        <dsp:cNvPr id="0" name=""/>
        <dsp:cNvSpPr/>
      </dsp:nvSpPr>
      <dsp:spPr>
        <a:xfrm>
          <a:off x="1263" y="2290014"/>
          <a:ext cx="1999804" cy="119988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a:t>数据集 </a:t>
          </a:r>
          <a14:m xmlns:a14="http://schemas.microsoft.com/office/drawing/2010/main">
            <m:oMath xmlns:m="http://schemas.openxmlformats.org/officeDocument/2006/math">
              <m:r>
                <a:rPr lang="en-US" altLang="zh-CN" sz="1900" b="0" i="1" kern="1200" smtClean="0">
                  <a:latin typeface="Cambria Math" panose="02040503050406030204" pitchFamily="18" charset="0"/>
                </a:rPr>
                <m:t>𝑋</m:t>
              </m:r>
            </m:oMath>
          </a14:m>
          <a:endParaRPr lang="zh-CN" altLang="en-US" sz="1900" kern="1200"/>
        </a:p>
      </dsp:txBody>
      <dsp:txXfrm>
        <a:off x="36406" y="2325157"/>
        <a:ext cx="1929518" cy="1129596"/>
      </dsp:txXfrm>
    </dsp:sp>
    <dsp:sp modelId="{4FC23C67-ECF5-4879-AABA-00B25C1AD422}">
      <dsp:nvSpPr>
        <dsp:cNvPr id="0" name=""/>
        <dsp:cNvSpPr/>
      </dsp:nvSpPr>
      <dsp:spPr>
        <a:xfrm>
          <a:off x="2201048" y="2641979"/>
          <a:ext cx="423958" cy="4959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2201048" y="2741169"/>
        <a:ext cx="296771" cy="297571"/>
      </dsp:txXfrm>
    </dsp:sp>
    <dsp:sp modelId="{F4268C7D-59A8-445B-B861-F3C215B7959A}">
      <dsp:nvSpPr>
        <dsp:cNvPr id="0" name=""/>
        <dsp:cNvSpPr/>
      </dsp:nvSpPr>
      <dsp:spPr>
        <a:xfrm>
          <a:off x="2800989" y="2290014"/>
          <a:ext cx="1999804" cy="119988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altLang="zh-CN" sz="1900" kern="1200"/>
            <a:t>Edited NN </a:t>
          </a:r>
          <a:r>
            <a:rPr lang="zh-CN" altLang="en-US" sz="1900" kern="1200"/>
            <a:t>学习新数据集 </a:t>
          </a:r>
          <a14:m xmlns:a14="http://schemas.microsoft.com/office/drawing/2010/main">
            <m:oMath xmlns:m="http://schemas.openxmlformats.org/officeDocument/2006/math">
              <m:sSup>
                <m:sSupPr>
                  <m:ctrlPr>
                    <a:rPr lang="en-US" altLang="zh-CN" sz="1900" b="0" i="1" kern="1200" smtClean="0">
                      <a:latin typeface="Cambria Math" panose="02040503050406030204" pitchFamily="18" charset="0"/>
                    </a:rPr>
                  </m:ctrlPr>
                </m:sSupPr>
                <m:e>
                  <m:r>
                    <m:rPr>
                      <m:sty m:val="p"/>
                    </m:rPr>
                    <a:rPr lang="en-US" altLang="zh-CN" sz="1900" i="1" kern="1200" smtClean="0">
                      <a:latin typeface="Cambria Math" panose="02040503050406030204" pitchFamily="18" charset="0"/>
                    </a:rPr>
                    <m:t>X</m:t>
                  </m:r>
                </m:e>
                <m:sup>
                  <m:r>
                    <a:rPr lang="en-US" altLang="zh-CN" sz="1900" b="0" i="1" kern="1200" smtClean="0">
                      <a:latin typeface="Cambria Math" panose="02040503050406030204" pitchFamily="18" charset="0"/>
                    </a:rPr>
                    <m:t>′</m:t>
                  </m:r>
                </m:sup>
              </m:sSup>
              <m:r>
                <a:rPr lang="en-US" altLang="zh-CN" sz="1900" b="0" i="1" kern="1200" smtClean="0">
                  <a:latin typeface="Cambria Math" panose="02040503050406030204" pitchFamily="18" charset="0"/>
                </a:rPr>
                <m:t>⊂</m:t>
              </m:r>
              <m:r>
                <a:rPr lang="en-US" altLang="zh-CN" sz="1900" b="0" i="1" kern="1200" smtClean="0">
                  <a:latin typeface="Cambria Math" panose="02040503050406030204" pitchFamily="18" charset="0"/>
                </a:rPr>
                <m:t>𝑋</m:t>
              </m:r>
            </m:oMath>
          </a14:m>
          <a:endParaRPr lang="zh-CN" altLang="en-US" sz="1900" kern="1200"/>
        </a:p>
      </dsp:txBody>
      <dsp:txXfrm>
        <a:off x="2836132" y="2325157"/>
        <a:ext cx="1929518" cy="1129596"/>
      </dsp:txXfrm>
    </dsp:sp>
    <dsp:sp modelId="{28755A2C-0AE8-40DC-B17B-2D7BC7FEB4B2}">
      <dsp:nvSpPr>
        <dsp:cNvPr id="0" name=""/>
        <dsp:cNvSpPr/>
      </dsp:nvSpPr>
      <dsp:spPr>
        <a:xfrm>
          <a:off x="5000773" y="2641979"/>
          <a:ext cx="423958" cy="4959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5000773" y="2741169"/>
        <a:ext cx="296771" cy="297571"/>
      </dsp:txXfrm>
    </dsp:sp>
    <dsp:sp modelId="{B6FCC97F-A782-45B0-8F72-E9BD579CCC7E}">
      <dsp:nvSpPr>
        <dsp:cNvPr id="0" name=""/>
        <dsp:cNvSpPr/>
      </dsp:nvSpPr>
      <dsp:spPr>
        <a:xfrm>
          <a:off x="5600715" y="2290014"/>
          <a:ext cx="2404624" cy="119988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a:t>数据降维 </a:t>
          </a:r>
          <a14:m xmlns:a14="http://schemas.microsoft.com/office/drawing/2010/main">
            <m:oMath xmlns:m="http://schemas.openxmlformats.org/officeDocument/2006/math">
              <m:r>
                <a:rPr lang="en-US" altLang="zh-CN" sz="1900" b="0" i="1" kern="1200" smtClean="0">
                  <a:latin typeface="Cambria Math" panose="02040503050406030204" pitchFamily="18" charset="0"/>
                </a:rPr>
                <m:t>𝑥</m:t>
              </m:r>
              <m:r>
                <a:rPr lang="en-US" altLang="zh-CN" sz="1900" b="0" i="1" kern="1200" smtClean="0">
                  <a:latin typeface="Cambria Math" panose="02040503050406030204" pitchFamily="18" charset="0"/>
                </a:rPr>
                <m:t>↦</m:t>
              </m:r>
              <m:acc>
                <m:accPr>
                  <m:chr m:val="̂"/>
                  <m:ctrlPr>
                    <a:rPr lang="en-US" altLang="zh-CN" sz="1900" b="0" i="1" kern="1200" smtClean="0">
                      <a:latin typeface="Cambria Math" panose="02040503050406030204" pitchFamily="18" charset="0"/>
                    </a:rPr>
                  </m:ctrlPr>
                </m:accPr>
                <m:e>
                  <m:r>
                    <a:rPr lang="en-US" altLang="zh-CN" sz="1900" b="0" i="1" kern="1200" smtClean="0">
                      <a:latin typeface="Cambria Math" panose="02040503050406030204" pitchFamily="18" charset="0"/>
                    </a:rPr>
                    <m:t>𝑥</m:t>
                  </m:r>
                </m:e>
              </m:acc>
              <m:r>
                <a:rPr lang="en-US" altLang="zh-CN" sz="1900" b="0" i="1" kern="1200" smtClean="0">
                  <a:latin typeface="Cambria Math" panose="02040503050406030204" pitchFamily="18" charset="0"/>
                </a:rPr>
                <m:t> </m:t>
              </m:r>
            </m:oMath>
          </a14:m>
          <a:endParaRPr lang="zh-CN" altLang="en-US" sz="1900" kern="1200"/>
        </a:p>
      </dsp:txBody>
      <dsp:txXfrm>
        <a:off x="5635858" y="2325157"/>
        <a:ext cx="2334338" cy="1129596"/>
      </dsp:txXfrm>
    </dsp:sp>
    <dsp:sp modelId="{6DA8241E-D3A3-41A0-A959-8F02A59B30CD}">
      <dsp:nvSpPr>
        <dsp:cNvPr id="0" name=""/>
        <dsp:cNvSpPr/>
      </dsp:nvSpPr>
      <dsp:spPr>
        <a:xfrm>
          <a:off x="8205319" y="2641979"/>
          <a:ext cx="423958" cy="4959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8205319" y="2741169"/>
        <a:ext cx="296771" cy="297571"/>
      </dsp:txXfrm>
    </dsp:sp>
    <dsp:sp modelId="{22FD3402-7682-49CA-B120-DD1692F8BAE9}">
      <dsp:nvSpPr>
        <dsp:cNvPr id="0" name=""/>
        <dsp:cNvSpPr/>
      </dsp:nvSpPr>
      <dsp:spPr>
        <a:xfrm>
          <a:off x="8805261" y="2290014"/>
          <a:ext cx="1999804" cy="119988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a:t>贝叶斯网学习</a:t>
          </a:r>
        </a:p>
      </dsp:txBody>
      <dsp:txXfrm>
        <a:off x="8840404" y="2325157"/>
        <a:ext cx="1929518" cy="11295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135BCAE-F409-4DD7-ACB6-6C783C91E1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E32D48E0-6168-488E-8B2B-638AAF03B9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E726C4-17FB-48E7-A15E-1B959715BE42}" type="datetimeFigureOut">
              <a:rPr lang="zh-CN" altLang="en-US" smtClean="0"/>
              <a:t>2021/06/05</a:t>
            </a:fld>
            <a:endParaRPr lang="zh-CN" altLang="en-US"/>
          </a:p>
        </p:txBody>
      </p:sp>
      <p:sp>
        <p:nvSpPr>
          <p:cNvPr id="4" name="页脚占位符 3">
            <a:extLst>
              <a:ext uri="{FF2B5EF4-FFF2-40B4-BE49-F238E27FC236}">
                <a16:creationId xmlns:a16="http://schemas.microsoft.com/office/drawing/2014/main" id="{8A527AE6-E701-44A1-93C2-77A82A53F59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6DE5D96-6180-4AB1-89F7-CB0569AE049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8E698A-BF13-4A66-B0B7-ADF868BFAEBA}" type="slidenum">
              <a:rPr lang="zh-CN" altLang="en-US" smtClean="0"/>
              <a:t>‹#›</a:t>
            </a:fld>
            <a:endParaRPr lang="zh-CN" altLang="en-US"/>
          </a:p>
        </p:txBody>
      </p:sp>
    </p:spTree>
    <p:extLst>
      <p:ext uri="{BB962C8B-B14F-4D97-AF65-F5344CB8AC3E}">
        <p14:creationId xmlns:p14="http://schemas.microsoft.com/office/powerpoint/2010/main" val="1688571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xfrm>
            <a:off x="1143000" y="685800"/>
            <a:ext cx="4572000" cy="3429000"/>
          </a:xfrm>
          <a:prstGeom prst="rect">
            <a:avLst/>
          </a:prstGeom>
        </p:spPr>
        <p:txBody>
          <a:bodyPr/>
          <a:lstStyle/>
          <a:p>
            <a:endParaRPr/>
          </a:p>
        </p:txBody>
      </p:sp>
      <p:sp>
        <p:nvSpPr>
          <p:cNvPr id="132" name="Shape 13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560690399"/>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标题与副标题">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C6E08F53-97F6-424C-B884-7F143807C225}"/>
              </a:ext>
            </a:extLst>
          </p:cNvPr>
          <p:cNvGraphicFramePr>
            <a:graphicFrameLocks noChangeAspect="1"/>
          </p:cNvGraphicFramePr>
          <p:nvPr userDrawn="1">
            <p:extLst>
              <p:ext uri="{D42A27DB-BD31-4B8C-83A1-F6EECF244321}">
                <p14:modId xmlns:p14="http://schemas.microsoft.com/office/powerpoint/2010/main" val="3734398326"/>
              </p:ext>
            </p:extLst>
          </p:nvPr>
        </p:nvGraphicFramePr>
        <p:xfrm>
          <a:off x="2103467" y="3225636"/>
          <a:ext cx="10901333" cy="6527964"/>
        </p:xfrm>
        <a:graphic>
          <a:graphicData uri="http://schemas.openxmlformats.org/presentationml/2006/ole">
            <mc:AlternateContent xmlns:mc="http://schemas.openxmlformats.org/markup-compatibility/2006">
              <mc:Choice xmlns:v="urn:schemas-microsoft-com:vml" Requires="v">
                <p:oleObj name="Image" r:id="rId2" imgW="14945760" imgH="8952120" progId="Photoshop.Image.13">
                  <p:embed/>
                </p:oleObj>
              </mc:Choice>
              <mc:Fallback>
                <p:oleObj name="Image" r:id="rId2" imgW="14945760" imgH="8952120" progId="Photoshop.Image.13">
                  <p:embed/>
                  <p:pic>
                    <p:nvPicPr>
                      <p:cNvPr id="0" name=""/>
                      <p:cNvPicPr/>
                      <p:nvPr/>
                    </p:nvPicPr>
                    <p:blipFill>
                      <a:blip r:embed="rId3"/>
                      <a:stretch>
                        <a:fillRect/>
                      </a:stretch>
                    </p:blipFill>
                    <p:spPr>
                      <a:xfrm>
                        <a:off x="2103467" y="3225636"/>
                        <a:ext cx="10901333" cy="6527964"/>
                      </a:xfrm>
                      <a:prstGeom prst="rect">
                        <a:avLst/>
                      </a:prstGeom>
                    </p:spPr>
                  </p:pic>
                </p:oleObj>
              </mc:Fallback>
            </mc:AlternateContent>
          </a:graphicData>
        </a:graphic>
      </p:graphicFrame>
      <p:sp>
        <p:nvSpPr>
          <p:cNvPr id="47" name="矩形 46">
            <a:extLst>
              <a:ext uri="{FF2B5EF4-FFF2-40B4-BE49-F238E27FC236}">
                <a16:creationId xmlns:a16="http://schemas.microsoft.com/office/drawing/2014/main" id="{0378CB69-5398-424D-AA28-B981A9969747}"/>
              </a:ext>
            </a:extLst>
          </p:cNvPr>
          <p:cNvSpPr/>
          <p:nvPr userDrawn="1"/>
        </p:nvSpPr>
        <p:spPr>
          <a:xfrm>
            <a:off x="0" y="2347355"/>
            <a:ext cx="13004800" cy="5058889"/>
          </a:xfrm>
          <a:prstGeom prst="rect">
            <a:avLst/>
          </a:prstGeom>
          <a:solidFill>
            <a:srgbClr val="9A0000">
              <a:alpha val="85098"/>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1" name="标题文本"/>
          <p:cNvSpPr txBox="1">
            <a:spLocks noGrp="1"/>
          </p:cNvSpPr>
          <p:nvPr>
            <p:ph type="title"/>
          </p:nvPr>
        </p:nvSpPr>
        <p:spPr>
          <a:xfrm>
            <a:off x="1270000" y="2729242"/>
            <a:ext cx="10464800" cy="1345870"/>
          </a:xfrm>
          <a:prstGeom prst="rect">
            <a:avLst/>
          </a:prstGeom>
        </p:spPr>
        <p:txBody>
          <a:bodyPr anchor="b"/>
          <a:lstStyle>
            <a:lvl1pPr>
              <a:defRPr sz="5400">
                <a:solidFill>
                  <a:schemeClr val="bg1"/>
                </a:solidFill>
                <a:latin typeface="微软雅黑" panose="020B0503020204020204" pitchFamily="34" charset="-122"/>
                <a:ea typeface="微软雅黑" panose="020B0503020204020204" pitchFamily="34" charset="-122"/>
              </a:defRPr>
            </a:lvl1pPr>
          </a:lstStyle>
          <a:p>
            <a:r>
              <a:rPr dirty="0" err="1"/>
              <a:t>标题文本</a:t>
            </a:r>
            <a:endParaRPr dirty="0"/>
          </a:p>
        </p:txBody>
      </p:sp>
      <p:sp>
        <p:nvSpPr>
          <p:cNvPr id="12" name="正文级别 1…"/>
          <p:cNvSpPr txBox="1">
            <a:spLocks noGrp="1"/>
          </p:cNvSpPr>
          <p:nvPr>
            <p:ph type="body" sz="quarter" idx="1" hasCustomPrompt="1"/>
          </p:nvPr>
        </p:nvSpPr>
        <p:spPr>
          <a:xfrm>
            <a:off x="1270000" y="4950942"/>
            <a:ext cx="10464800" cy="1880932"/>
          </a:xfrm>
          <a:prstGeom prst="rect">
            <a:avLst/>
          </a:prstGeom>
        </p:spPr>
        <p:txBody>
          <a:bodyPr anchor="t"/>
          <a:lstStyle>
            <a:lvl1pPr marL="0" indent="0" algn="ctr">
              <a:spcBef>
                <a:spcPts val="0"/>
              </a:spcBef>
              <a:buSzTx/>
              <a:buNone/>
              <a:defRPr sz="3000">
                <a:solidFill>
                  <a:schemeClr val="bg1"/>
                </a:solidFill>
                <a:latin typeface="微软雅黑" panose="020B0503020204020204" pitchFamily="34" charset="-122"/>
                <a:ea typeface="微软雅黑" panose="020B0503020204020204" pitchFamily="34" charset="-122"/>
              </a:defRPr>
            </a:lvl1pPr>
            <a:lvl2pPr marL="0" indent="0" algn="ctr">
              <a:spcBef>
                <a:spcPts val="0"/>
              </a:spcBef>
              <a:buSzTx/>
              <a:buNone/>
              <a:defRPr sz="3000">
                <a:solidFill>
                  <a:schemeClr val="bg1"/>
                </a:solidFill>
                <a:latin typeface="微软雅黑" panose="020B0503020204020204" pitchFamily="34" charset="-122"/>
                <a:ea typeface="微软雅黑" panose="020B0503020204020204" pitchFamily="34" charset="-122"/>
              </a:defRPr>
            </a:lvl2pPr>
            <a:lvl3pPr marL="0" indent="0" algn="ctr">
              <a:spcBef>
                <a:spcPts val="0"/>
              </a:spcBef>
              <a:buSzTx/>
              <a:buNone/>
              <a:defRPr sz="3000">
                <a:solidFill>
                  <a:schemeClr val="bg1"/>
                </a:solidFill>
              </a:defRPr>
            </a:lvl3pPr>
            <a:lvl4pPr marL="0" indent="0" algn="ctr">
              <a:spcBef>
                <a:spcPts val="0"/>
              </a:spcBef>
              <a:buSzTx/>
              <a:buNone/>
              <a:defRPr sz="3000">
                <a:solidFill>
                  <a:schemeClr val="bg1"/>
                </a:solidFill>
              </a:defRPr>
            </a:lvl4pPr>
            <a:lvl5pPr marL="0" indent="0" algn="ctr">
              <a:spcBef>
                <a:spcPts val="0"/>
              </a:spcBef>
              <a:buSzTx/>
              <a:buNone/>
              <a:defRPr sz="3000">
                <a:solidFill>
                  <a:schemeClr val="bg1"/>
                </a:solidFill>
              </a:defRPr>
            </a:lvl5pPr>
          </a:lstStyle>
          <a:p>
            <a:r>
              <a:rPr dirty="0" err="1"/>
              <a:t>正文级别</a:t>
            </a:r>
            <a:r>
              <a:rPr dirty="0"/>
              <a:t> 1</a:t>
            </a:r>
          </a:p>
          <a:p>
            <a:pPr lvl="1"/>
            <a:r>
              <a:rPr dirty="0" err="1"/>
              <a:t>正文级别</a:t>
            </a:r>
            <a:r>
              <a:rPr dirty="0"/>
              <a:t> 2</a:t>
            </a:r>
            <a:endParaRPr lang="en-US" dirty="0"/>
          </a:p>
          <a:p>
            <a:pPr lvl="1"/>
            <a:endParaRPr dirty="0"/>
          </a:p>
        </p:txBody>
      </p:sp>
      <p:grpSp>
        <p:nvGrpSpPr>
          <p:cNvPr id="91" name="组合 90">
            <a:extLst>
              <a:ext uri="{FF2B5EF4-FFF2-40B4-BE49-F238E27FC236}">
                <a16:creationId xmlns:a16="http://schemas.microsoft.com/office/drawing/2014/main" id="{565F3786-F9FA-48F2-BD2B-E9BF8FF4DBB7}"/>
              </a:ext>
            </a:extLst>
          </p:cNvPr>
          <p:cNvGrpSpPr/>
          <p:nvPr userDrawn="1"/>
        </p:nvGrpSpPr>
        <p:grpSpPr>
          <a:xfrm>
            <a:off x="3712376" y="4202533"/>
            <a:ext cx="5623333" cy="564257"/>
            <a:chOff x="5671800" y="4267850"/>
            <a:chExt cx="1295228" cy="564257"/>
          </a:xfrm>
        </p:grpSpPr>
        <p:sp>
          <p:nvSpPr>
            <p:cNvPr id="68" name="AIPKU">
              <a:extLst>
                <a:ext uri="{FF2B5EF4-FFF2-40B4-BE49-F238E27FC236}">
                  <a16:creationId xmlns:a16="http://schemas.microsoft.com/office/drawing/2014/main" id="{F7043D0D-2C4A-4B91-8309-E8753E9335C8}"/>
                </a:ext>
              </a:extLst>
            </p:cNvPr>
            <p:cNvSpPr txBox="1"/>
            <p:nvPr userDrawn="1"/>
          </p:nvSpPr>
          <p:spPr>
            <a:xfrm>
              <a:off x="5671800" y="4267850"/>
              <a:ext cx="1295228" cy="564257"/>
            </a:xfrm>
            <a:prstGeom prst="rect">
              <a:avLst/>
            </a:prstGeom>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0000" b="0">
                  <a:latin typeface="Impact"/>
                  <a:ea typeface="Impact"/>
                  <a:cs typeface="Impact"/>
                  <a:sym typeface="Impact"/>
                </a:defRPr>
              </a:lvl1pPr>
            </a:lstStyle>
            <a:p>
              <a:r>
                <a:rPr lang="zh-CN" altLang="en-US" sz="3000" dirty="0">
                  <a:solidFill>
                    <a:schemeClr val="bg1"/>
                  </a:solidFill>
                </a:rPr>
                <a:t>机器学习概论课程项目中期 报告</a:t>
              </a:r>
              <a:r>
                <a:rPr lang="en-US" sz="3000" dirty="0">
                  <a:solidFill>
                    <a:schemeClr val="bg1"/>
                  </a:solidFill>
                </a:rPr>
                <a:t> </a:t>
              </a:r>
              <a:endParaRPr sz="3000" dirty="0">
                <a:solidFill>
                  <a:schemeClr val="bg1"/>
                </a:solidFill>
              </a:endParaRPr>
            </a:p>
          </p:txBody>
        </p:sp>
        <p:sp>
          <p:nvSpPr>
            <p:cNvPr id="78" name="矩形: 剪去单角 77">
              <a:extLst>
                <a:ext uri="{FF2B5EF4-FFF2-40B4-BE49-F238E27FC236}">
                  <a16:creationId xmlns:a16="http://schemas.microsoft.com/office/drawing/2014/main" id="{1E790DB5-DF6B-4B0F-AF03-D864E4CB4BA9}"/>
                </a:ext>
              </a:extLst>
            </p:cNvPr>
            <p:cNvSpPr/>
            <p:nvPr userDrawn="1"/>
          </p:nvSpPr>
          <p:spPr>
            <a:xfrm flipH="1">
              <a:off x="5677235" y="4280232"/>
              <a:ext cx="1274386" cy="539492"/>
            </a:xfrm>
            <a:prstGeom prst="snip1Rect">
              <a:avLst/>
            </a:prstGeom>
            <a:noFill/>
            <a:ln w="28575"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200" b="0" i="0" u="none" strike="noStrike" cap="none" spc="0" normalizeH="0" baseline="0">
                <a:ln>
                  <a:noFill/>
                </a:ln>
                <a:solidFill>
                  <a:srgbClr val="FFFFFF"/>
                </a:solidFill>
                <a:effectLst/>
                <a:uFillTx/>
                <a:latin typeface="+mn-lt"/>
                <a:ea typeface="+mn-ea"/>
                <a:cs typeface="+mn-cs"/>
                <a:sym typeface="Helvetica Neue Medium"/>
              </a:endParaRPr>
            </a:p>
          </p:txBody>
        </p:sp>
      </p:grpSp>
      <p:cxnSp>
        <p:nvCxnSpPr>
          <p:cNvPr id="93" name="直接连接符 92">
            <a:extLst>
              <a:ext uri="{FF2B5EF4-FFF2-40B4-BE49-F238E27FC236}">
                <a16:creationId xmlns:a16="http://schemas.microsoft.com/office/drawing/2014/main" id="{3EDD9BC7-6A7A-43AD-A6B6-43457C0657C5}"/>
              </a:ext>
            </a:extLst>
          </p:cNvPr>
          <p:cNvCxnSpPr>
            <a:cxnSpLocks/>
          </p:cNvCxnSpPr>
          <p:nvPr userDrawn="1"/>
        </p:nvCxnSpPr>
        <p:spPr>
          <a:xfrm>
            <a:off x="1270000" y="4469321"/>
            <a:ext cx="2465977" cy="0"/>
          </a:xfrm>
          <a:prstGeom prst="line">
            <a:avLst/>
          </a:prstGeom>
          <a:noFill/>
          <a:ln w="12700" cap="flat">
            <a:solidFill>
              <a:schemeClr val="bg1"/>
            </a:solidFill>
            <a:prstDash val="solid"/>
            <a:miter lim="400000"/>
          </a:ln>
          <a:effectLst/>
          <a:sp3d/>
        </p:spPr>
        <p:style>
          <a:lnRef idx="0">
            <a:scrgbClr r="0" g="0" b="0"/>
          </a:lnRef>
          <a:fillRef idx="0">
            <a:scrgbClr r="0" g="0" b="0"/>
          </a:fillRef>
          <a:effectRef idx="0">
            <a:scrgbClr r="0" g="0" b="0"/>
          </a:effectRef>
          <a:fontRef idx="none"/>
        </p:style>
      </p:cxnSp>
      <p:pic>
        <p:nvPicPr>
          <p:cNvPr id="35" name="Picture 9">
            <a:extLst>
              <a:ext uri="{FF2B5EF4-FFF2-40B4-BE49-F238E27FC236}">
                <a16:creationId xmlns:a16="http://schemas.microsoft.com/office/drawing/2014/main" id="{71499D26-78AA-4315-9105-27F564472F4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83339" y="389463"/>
            <a:ext cx="3000089" cy="837481"/>
          </a:xfrm>
          <a:prstGeom prst="rect">
            <a:avLst/>
          </a:prstGeom>
        </p:spPr>
      </p:pic>
      <p:cxnSp>
        <p:nvCxnSpPr>
          <p:cNvPr id="14" name="直接连接符 13">
            <a:extLst>
              <a:ext uri="{FF2B5EF4-FFF2-40B4-BE49-F238E27FC236}">
                <a16:creationId xmlns:a16="http://schemas.microsoft.com/office/drawing/2014/main" id="{6CF82A45-147A-4E48-82F8-A43E2D4D1D2A}"/>
              </a:ext>
            </a:extLst>
          </p:cNvPr>
          <p:cNvCxnSpPr>
            <a:cxnSpLocks/>
          </p:cNvCxnSpPr>
          <p:nvPr userDrawn="1"/>
        </p:nvCxnSpPr>
        <p:spPr>
          <a:xfrm>
            <a:off x="9274627" y="4466794"/>
            <a:ext cx="2465977" cy="0"/>
          </a:xfrm>
          <a:prstGeom prst="line">
            <a:avLst/>
          </a:prstGeom>
          <a:noFill/>
          <a:ln w="12700" cap="flat">
            <a:solidFill>
              <a:schemeClr val="bg1"/>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31509283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3" name="矩形">
            <a:extLst>
              <a:ext uri="{FF2B5EF4-FFF2-40B4-BE49-F238E27FC236}">
                <a16:creationId xmlns:a16="http://schemas.microsoft.com/office/drawing/2014/main" id="{D9F92F76-C0BE-4DC2-9187-255F94297A16}"/>
              </a:ext>
            </a:extLst>
          </p:cNvPr>
          <p:cNvSpPr/>
          <p:nvPr userDrawn="1"/>
        </p:nvSpPr>
        <p:spPr>
          <a:xfrm>
            <a:off x="0" y="125498"/>
            <a:ext cx="13004799" cy="933086"/>
          </a:xfrm>
          <a:prstGeom prst="rect">
            <a:avLst/>
          </a:prstGeom>
          <a:solidFill>
            <a:srgbClr val="9211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dirty="0"/>
          </a:p>
        </p:txBody>
      </p:sp>
      <p:grpSp>
        <p:nvGrpSpPr>
          <p:cNvPr id="3" name="组合 2"/>
          <p:cNvGrpSpPr/>
          <p:nvPr userDrawn="1"/>
        </p:nvGrpSpPr>
        <p:grpSpPr>
          <a:xfrm>
            <a:off x="212382" y="60436"/>
            <a:ext cx="1258610" cy="1132259"/>
            <a:chOff x="212381" y="60437"/>
            <a:chExt cx="2396707" cy="1149238"/>
          </a:xfrm>
        </p:grpSpPr>
        <p:sp>
          <p:nvSpPr>
            <p:cNvPr id="28" name="矩形">
              <a:extLst>
                <a:ext uri="{FF2B5EF4-FFF2-40B4-BE49-F238E27FC236}">
                  <a16:creationId xmlns:a16="http://schemas.microsoft.com/office/drawing/2014/main" id="{45918D76-98CA-40F2-94FE-CA95729058B3}"/>
                </a:ext>
              </a:extLst>
            </p:cNvPr>
            <p:cNvSpPr/>
            <p:nvPr userDrawn="1"/>
          </p:nvSpPr>
          <p:spPr>
            <a:xfrm>
              <a:off x="212381" y="60437"/>
              <a:ext cx="2396707" cy="1149238"/>
            </a:xfrm>
            <a:prstGeom prst="rect">
              <a:avLst/>
            </a:prstGeom>
            <a:solidFill>
              <a:schemeClr val="bg1"/>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 name="AIPKU">
              <a:extLst>
                <a:ext uri="{FF2B5EF4-FFF2-40B4-BE49-F238E27FC236}">
                  <a16:creationId xmlns:a16="http://schemas.microsoft.com/office/drawing/2014/main" id="{8F602360-E262-4471-9B43-83986789336D}"/>
                </a:ext>
              </a:extLst>
            </p:cNvPr>
            <p:cNvSpPr txBox="1"/>
            <p:nvPr/>
          </p:nvSpPr>
          <p:spPr>
            <a:xfrm>
              <a:off x="734547" y="353804"/>
              <a:ext cx="1069765" cy="564257"/>
            </a:xfrm>
            <a:prstGeom prst="rect">
              <a:avLst/>
            </a:prstGeom>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0000" b="0">
                  <a:latin typeface="Impact"/>
                  <a:ea typeface="Impact"/>
                  <a:cs typeface="Impact"/>
                  <a:sym typeface="Impact"/>
                </a:defRPr>
              </a:lvl1pPr>
            </a:lstStyle>
            <a:p>
              <a:r>
                <a:rPr lang="en-US" sz="3000" dirty="0">
                  <a:solidFill>
                    <a:srgbClr val="921100"/>
                  </a:solidFill>
                </a:rPr>
                <a:t>  ITML</a:t>
              </a:r>
              <a:endParaRPr sz="3000" dirty="0">
                <a:solidFill>
                  <a:srgbClr val="921100"/>
                </a:solidFill>
              </a:endParaRPr>
            </a:p>
          </p:txBody>
        </p:sp>
        <p:sp>
          <p:nvSpPr>
            <p:cNvPr id="24" name="矩形: 剪去单角 23">
              <a:extLst>
                <a:ext uri="{FF2B5EF4-FFF2-40B4-BE49-F238E27FC236}">
                  <a16:creationId xmlns:a16="http://schemas.microsoft.com/office/drawing/2014/main" id="{DA2253FE-7A6C-4DB5-8533-DAA9D1553960}"/>
                </a:ext>
              </a:extLst>
            </p:cNvPr>
            <p:cNvSpPr/>
            <p:nvPr userDrawn="1"/>
          </p:nvSpPr>
          <p:spPr>
            <a:xfrm flipH="1">
              <a:off x="327255" y="366186"/>
              <a:ext cx="2094251" cy="539492"/>
            </a:xfrm>
            <a:prstGeom prst="snip1Rect">
              <a:avLst/>
            </a:prstGeom>
            <a:noFill/>
            <a:ln w="28575" cap="flat">
              <a:solidFill>
                <a:srgbClr val="9211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200" b="0" i="0" u="none" strike="noStrike" cap="none" spc="0" normalizeH="0" baseline="0">
                <a:ln>
                  <a:noFill/>
                </a:ln>
                <a:solidFill>
                  <a:srgbClr val="FFFFFF"/>
                </a:solidFill>
                <a:effectLst/>
                <a:uFillTx/>
                <a:latin typeface="+mn-lt"/>
                <a:ea typeface="+mn-ea"/>
                <a:cs typeface="+mn-cs"/>
                <a:sym typeface="Helvetica Neue Medium"/>
              </a:endParaRPr>
            </a:p>
          </p:txBody>
        </p:sp>
      </p:grpSp>
      <p:sp>
        <p:nvSpPr>
          <p:cNvPr id="63" name="标题文本"/>
          <p:cNvSpPr txBox="1">
            <a:spLocks noGrp="1"/>
          </p:cNvSpPr>
          <p:nvPr userDrawn="1">
            <p:ph type="title"/>
          </p:nvPr>
        </p:nvSpPr>
        <p:spPr>
          <a:xfrm>
            <a:off x="2038158" y="218777"/>
            <a:ext cx="9466390" cy="746528"/>
          </a:xfrm>
          <a:prstGeom prst="rect">
            <a:avLst/>
          </a:prstGeom>
        </p:spPr>
        <p:txBody>
          <a:bodyPr>
            <a:noAutofit/>
          </a:bodyPr>
          <a:lstStyle>
            <a:lvl1pPr algn="l">
              <a:defRPr sz="4000">
                <a:solidFill>
                  <a:schemeClr val="bg1"/>
                </a:solidFill>
                <a:latin typeface="微软雅黑" panose="020B0503020204020204" pitchFamily="34" charset="-122"/>
                <a:ea typeface="微软雅黑" panose="020B0503020204020204" pitchFamily="34" charset="-122"/>
              </a:defRPr>
            </a:lvl1pPr>
          </a:lstStyle>
          <a:p>
            <a:r>
              <a:rPr dirty="0" err="1"/>
              <a:t>标题文本</a:t>
            </a:r>
            <a:endParaRPr dirty="0"/>
          </a:p>
        </p:txBody>
      </p:sp>
      <p:sp>
        <p:nvSpPr>
          <p:cNvPr id="2" name="灯片编号占位符 1">
            <a:extLst>
              <a:ext uri="{FF2B5EF4-FFF2-40B4-BE49-F238E27FC236}">
                <a16:creationId xmlns:a16="http://schemas.microsoft.com/office/drawing/2014/main" id="{0B4689E0-1477-430E-B01A-0F2944426F33}"/>
              </a:ext>
            </a:extLst>
          </p:cNvPr>
          <p:cNvSpPr>
            <a:spLocks noGrp="1"/>
          </p:cNvSpPr>
          <p:nvPr userDrawn="1">
            <p:ph type="sldNum" sz="quarter" idx="10"/>
          </p:nvPr>
        </p:nvSpPr>
        <p:spPr>
          <a:xfrm>
            <a:off x="5938823" y="9237141"/>
            <a:ext cx="1127153" cy="539491"/>
          </a:xfrm>
          <a:prstGeom prst="rect">
            <a:avLst/>
          </a:prstGeom>
        </p:spPr>
        <p:txBody>
          <a:bodyPr/>
          <a:lstStyle>
            <a:lvl1pPr>
              <a:defRPr sz="2000">
                <a:solidFill>
                  <a:srgbClr val="FF0000"/>
                </a:solidFill>
                <a:latin typeface="微软雅黑" panose="020B0503020204020204" pitchFamily="34" charset="-122"/>
                <a:ea typeface="微软雅黑" panose="020B0503020204020204" pitchFamily="34" charset="-122"/>
              </a:defRPr>
            </a:lvl1pPr>
          </a:lstStyle>
          <a:p>
            <a:fld id="{86CB4B4D-7CA3-9044-876B-883B54F8677D}" type="slidenum">
              <a:rPr lang="en-US" altLang="zh-CN" smtClean="0"/>
              <a:pPr/>
              <a:t>‹#›</a:t>
            </a:fld>
            <a:endParaRPr lang="en-US" altLang="zh-CN" dirty="0">
              <a:solidFill>
                <a:srgbClr val="FF0000"/>
              </a:solidFill>
            </a:endParaRPr>
          </a:p>
        </p:txBody>
      </p:sp>
      <p:pic>
        <p:nvPicPr>
          <p:cNvPr id="12" name="图片 11">
            <a:extLst>
              <a:ext uri="{FF2B5EF4-FFF2-40B4-BE49-F238E27FC236}">
                <a16:creationId xmlns:a16="http://schemas.microsoft.com/office/drawing/2014/main" id="{8643BF40-31A0-4186-A5AB-CD2B670CC8C6}"/>
              </a:ext>
            </a:extLst>
          </p:cNvPr>
          <p:cNvPicPr>
            <a:picLocks noChangeAspect="1"/>
          </p:cNvPicPr>
          <p:nvPr userDrawn="1"/>
        </p:nvPicPr>
        <p:blipFill>
          <a:blip r:embed="rId2"/>
          <a:stretch>
            <a:fillRect/>
          </a:stretch>
        </p:blipFill>
        <p:spPr>
          <a:xfrm>
            <a:off x="12071714" y="125498"/>
            <a:ext cx="933086" cy="933086"/>
          </a:xfrm>
          <a:prstGeom prst="rect">
            <a:avLst/>
          </a:prstGeom>
        </p:spPr>
      </p:pic>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53" r:id="rId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zhuanlan.zhihu.com/p/137826761" TargetMode="External"/><Relationship Id="rId2" Type="http://schemas.openxmlformats.org/officeDocument/2006/relationships/hyperlink" Target="https://blog.csdn.net/u010654299/article/details/103980964" TargetMode="External"/><Relationship Id="rId1" Type="http://schemas.openxmlformats.org/officeDocument/2006/relationships/slideLayout" Target="../slideLayouts/slideLayout2.xml"/><Relationship Id="rId6" Type="http://schemas.openxmlformats.org/officeDocument/2006/relationships/hyperlink" Target="http://cs229.stanford.edu/notes2020spring/cs229-notes10.pdf" TargetMode="External"/><Relationship Id="rId5" Type="http://schemas.openxmlformats.org/officeDocument/2006/relationships/hyperlink" Target="https://blog.csdn.net/kizgel/article/details/78553009" TargetMode="External"/><Relationship Id="rId4" Type="http://schemas.openxmlformats.org/officeDocument/2006/relationships/hyperlink" Target="https://blog.csdn.net/weixin_43329700/article/details/10732502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A4419B-E7F3-40AC-A986-10FCEDA45AA7}"/>
              </a:ext>
            </a:extLst>
          </p:cNvPr>
          <p:cNvSpPr>
            <a:spLocks noGrp="1"/>
          </p:cNvSpPr>
          <p:nvPr>
            <p:ph type="title"/>
          </p:nvPr>
        </p:nvSpPr>
        <p:spPr>
          <a:xfrm>
            <a:off x="1150730" y="2616036"/>
            <a:ext cx="11001513" cy="1345870"/>
          </a:xfrm>
        </p:spPr>
        <p:txBody>
          <a:bodyPr/>
          <a:lstStyle/>
          <a:p>
            <a:r>
              <a:rPr lang="zh-CN" altLang="en-US"/>
              <a:t>企业破产预测模型：设计</a:t>
            </a:r>
            <a:r>
              <a:rPr lang="zh-CN" altLang="en-US" dirty="0"/>
              <a:t>与实现</a:t>
            </a:r>
          </a:p>
        </p:txBody>
      </p:sp>
      <p:sp>
        <p:nvSpPr>
          <p:cNvPr id="3" name="文本占位符 2">
            <a:extLst>
              <a:ext uri="{FF2B5EF4-FFF2-40B4-BE49-F238E27FC236}">
                <a16:creationId xmlns:a16="http://schemas.microsoft.com/office/drawing/2014/main" id="{D08D9E7C-5DDB-4415-9803-C44343C383B7}"/>
              </a:ext>
            </a:extLst>
          </p:cNvPr>
          <p:cNvSpPr>
            <a:spLocks noGrp="1"/>
          </p:cNvSpPr>
          <p:nvPr>
            <p:ph type="body" sz="quarter" idx="1"/>
          </p:nvPr>
        </p:nvSpPr>
        <p:spPr/>
        <p:txBody>
          <a:bodyPr/>
          <a:lstStyle/>
          <a:p>
            <a:r>
              <a:rPr lang="zh-CN" altLang="en-US"/>
              <a:t>张柏舟 周裕涵 宋铭宇 柯佳奇 鲁琦琨</a:t>
            </a:r>
            <a:endParaRPr lang="en-US" altLang="zh-CN" dirty="0"/>
          </a:p>
        </p:txBody>
      </p:sp>
    </p:spTree>
    <p:extLst>
      <p:ext uri="{BB962C8B-B14F-4D97-AF65-F5344CB8AC3E}">
        <p14:creationId xmlns:p14="http://schemas.microsoft.com/office/powerpoint/2010/main" val="387239737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14CD-0DA1-4CA2-B2A8-D6D77AF644ED}"/>
              </a:ext>
            </a:extLst>
          </p:cNvPr>
          <p:cNvSpPr>
            <a:spLocks noGrp="1"/>
          </p:cNvSpPr>
          <p:nvPr>
            <p:ph type="title"/>
          </p:nvPr>
        </p:nvSpPr>
        <p:spPr/>
        <p:txBody>
          <a:bodyPr/>
          <a:lstStyle/>
          <a:p>
            <a:r>
              <a:rPr lang="zh-CN" altLang="en-US"/>
              <a:t>数据降维：</a:t>
            </a:r>
            <a:r>
              <a:rPr lang="en-US" altLang="zh-CN"/>
              <a:t>PCA</a:t>
            </a:r>
            <a:endParaRPr lang="zh-CN" altLang="en-US" dirty="0"/>
          </a:p>
        </p:txBody>
      </p:sp>
      <p:sp>
        <p:nvSpPr>
          <p:cNvPr id="12" name="内容占位符 2">
            <a:extLst>
              <a:ext uri="{FF2B5EF4-FFF2-40B4-BE49-F238E27FC236}">
                <a16:creationId xmlns:a16="http://schemas.microsoft.com/office/drawing/2014/main" id="{9CE97D8A-2AAA-41F2-89CD-3636C8CFD63C}"/>
              </a:ext>
            </a:extLst>
          </p:cNvPr>
          <p:cNvSpPr txBox="1">
            <a:spLocks/>
          </p:cNvSpPr>
          <p:nvPr/>
        </p:nvSpPr>
        <p:spPr>
          <a:xfrm>
            <a:off x="982733" y="1505737"/>
            <a:ext cx="11039334" cy="7876803"/>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buSzPct val="100000"/>
              <a:buFont typeface="Wingdings" panose="05000000000000000000" pitchFamily="2" charset="2"/>
              <a:buChar char="l"/>
              <a:defRPr/>
            </a:pPr>
            <a:r>
              <a:rPr lang="en-US" altLang="zh-CN">
                <a:solidFill>
                  <a:schemeClr val="tx1"/>
                </a:solidFill>
                <a:latin typeface="微软雅黑" panose="020B0503020204020204" pitchFamily="34" charset="-122"/>
                <a:ea typeface="微软雅黑" panose="020B0503020204020204" pitchFamily="34" charset="-122"/>
              </a:rPr>
              <a:t>//</a:t>
            </a:r>
            <a:r>
              <a:rPr lang="zh-CN" altLang="en-US">
                <a:solidFill>
                  <a:schemeClr val="tx1"/>
                </a:solidFill>
                <a:latin typeface="微软雅黑" panose="020B0503020204020204" pitchFamily="34" charset="-122"/>
                <a:ea typeface="微软雅黑" panose="020B0503020204020204" pitchFamily="34" charset="-122"/>
              </a:rPr>
              <a:t> </a:t>
            </a:r>
            <a:r>
              <a:rPr lang="en-US" altLang="zh-CN">
                <a:solidFill>
                  <a:schemeClr val="tx1"/>
                </a:solidFill>
                <a:latin typeface="微软雅黑" panose="020B0503020204020204" pitchFamily="34" charset="-122"/>
                <a:ea typeface="微软雅黑" panose="020B0503020204020204" pitchFamily="34" charset="-122"/>
              </a:rPr>
              <a:t>TODO: </a:t>
            </a:r>
            <a:r>
              <a:rPr lang="zh-CN" altLang="en-US">
                <a:solidFill>
                  <a:schemeClr val="tx1"/>
                </a:solidFill>
                <a:latin typeface="微软雅黑" panose="020B0503020204020204" pitchFamily="34" charset="-122"/>
                <a:ea typeface="微软雅黑" panose="020B0503020204020204" pitchFamily="34" charset="-122"/>
              </a:rPr>
              <a:t>解释</a:t>
            </a:r>
            <a:r>
              <a:rPr lang="en-US" altLang="zh-CN">
                <a:solidFill>
                  <a:schemeClr val="tx1"/>
                </a:solidFill>
                <a:latin typeface="微软雅黑" panose="020B0503020204020204" pitchFamily="34" charset="-122"/>
                <a:ea typeface="微软雅黑" panose="020B0503020204020204" pitchFamily="34" charset="-122"/>
              </a:rPr>
              <a:t>PCA</a:t>
            </a:r>
          </a:p>
        </p:txBody>
      </p:sp>
    </p:spTree>
    <p:extLst>
      <p:ext uri="{BB962C8B-B14F-4D97-AF65-F5344CB8AC3E}">
        <p14:creationId xmlns:p14="http://schemas.microsoft.com/office/powerpoint/2010/main" val="419258952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14CD-0DA1-4CA2-B2A8-D6D77AF644ED}"/>
              </a:ext>
            </a:extLst>
          </p:cNvPr>
          <p:cNvSpPr>
            <a:spLocks noGrp="1"/>
          </p:cNvSpPr>
          <p:nvPr>
            <p:ph type="title"/>
          </p:nvPr>
        </p:nvSpPr>
        <p:spPr/>
        <p:txBody>
          <a:bodyPr/>
          <a:lstStyle/>
          <a:p>
            <a:r>
              <a:rPr lang="zh-CN" altLang="en-US"/>
              <a:t>数据降维：</a:t>
            </a:r>
            <a:r>
              <a:rPr lang="en-US" altLang="zh-CN"/>
              <a:t>PCA</a:t>
            </a:r>
            <a:endParaRPr lang="zh-CN" altLang="en-US" dirty="0"/>
          </a:p>
        </p:txBody>
      </p:sp>
      <p:sp>
        <p:nvSpPr>
          <p:cNvPr id="12" name="内容占位符 2">
            <a:extLst>
              <a:ext uri="{FF2B5EF4-FFF2-40B4-BE49-F238E27FC236}">
                <a16:creationId xmlns:a16="http://schemas.microsoft.com/office/drawing/2014/main" id="{9CE97D8A-2AAA-41F2-89CD-3636C8CFD63C}"/>
              </a:ext>
            </a:extLst>
          </p:cNvPr>
          <p:cNvSpPr txBox="1">
            <a:spLocks/>
          </p:cNvSpPr>
          <p:nvPr/>
        </p:nvSpPr>
        <p:spPr>
          <a:xfrm>
            <a:off x="982733" y="1505737"/>
            <a:ext cx="11039334" cy="7876803"/>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64D1CC31-5F08-4E0E-8918-CD5F4CCCD2E1}"/>
              </a:ext>
            </a:extLst>
          </p:cNvPr>
          <p:cNvPicPr>
            <a:picLocks noChangeAspect="1"/>
          </p:cNvPicPr>
          <p:nvPr/>
        </p:nvPicPr>
        <p:blipFill>
          <a:blip r:embed="rId2"/>
          <a:stretch>
            <a:fillRect/>
          </a:stretch>
        </p:blipFill>
        <p:spPr>
          <a:xfrm>
            <a:off x="0" y="0"/>
            <a:ext cx="13004799" cy="4876800"/>
          </a:xfrm>
          <a:prstGeom prst="rect">
            <a:avLst/>
          </a:prstGeom>
        </p:spPr>
      </p:pic>
      <p:pic>
        <p:nvPicPr>
          <p:cNvPr id="6" name="图片 5">
            <a:extLst>
              <a:ext uri="{FF2B5EF4-FFF2-40B4-BE49-F238E27FC236}">
                <a16:creationId xmlns:a16="http://schemas.microsoft.com/office/drawing/2014/main" id="{DC8F0136-554E-4C0B-999F-A32535A360BE}"/>
              </a:ext>
            </a:extLst>
          </p:cNvPr>
          <p:cNvPicPr>
            <a:picLocks noChangeAspect="1"/>
          </p:cNvPicPr>
          <p:nvPr/>
        </p:nvPicPr>
        <p:blipFill>
          <a:blip r:embed="rId3"/>
          <a:stretch>
            <a:fillRect/>
          </a:stretch>
        </p:blipFill>
        <p:spPr>
          <a:xfrm>
            <a:off x="0" y="4876800"/>
            <a:ext cx="13004799" cy="4876800"/>
          </a:xfrm>
          <a:prstGeom prst="rect">
            <a:avLst/>
          </a:prstGeom>
        </p:spPr>
      </p:pic>
    </p:spTree>
    <p:extLst>
      <p:ext uri="{BB962C8B-B14F-4D97-AF65-F5344CB8AC3E}">
        <p14:creationId xmlns:p14="http://schemas.microsoft.com/office/powerpoint/2010/main" val="131327579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14CD-0DA1-4CA2-B2A8-D6D77AF644ED}"/>
              </a:ext>
            </a:extLst>
          </p:cNvPr>
          <p:cNvSpPr>
            <a:spLocks noGrp="1"/>
          </p:cNvSpPr>
          <p:nvPr>
            <p:ph type="title"/>
          </p:nvPr>
        </p:nvSpPr>
        <p:spPr/>
        <p:txBody>
          <a:bodyPr/>
          <a:lstStyle/>
          <a:p>
            <a:r>
              <a:rPr lang="zh-CN" altLang="en-US"/>
              <a:t>数据降维：</a:t>
            </a:r>
            <a:r>
              <a:rPr lang="en-US" altLang="zh-CN"/>
              <a:t>PCA</a:t>
            </a:r>
            <a:endParaRPr lang="zh-CN" altLang="en-US" dirty="0"/>
          </a:p>
        </p:txBody>
      </p:sp>
      <p:sp>
        <p:nvSpPr>
          <p:cNvPr id="12" name="内容占位符 2">
            <a:extLst>
              <a:ext uri="{FF2B5EF4-FFF2-40B4-BE49-F238E27FC236}">
                <a16:creationId xmlns:a16="http://schemas.microsoft.com/office/drawing/2014/main" id="{9CE97D8A-2AAA-41F2-89CD-3636C8CFD63C}"/>
              </a:ext>
            </a:extLst>
          </p:cNvPr>
          <p:cNvSpPr txBox="1">
            <a:spLocks/>
          </p:cNvSpPr>
          <p:nvPr/>
        </p:nvSpPr>
        <p:spPr>
          <a:xfrm>
            <a:off x="982733" y="1505737"/>
            <a:ext cx="11039334" cy="7876803"/>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8D25DFA0-7A00-4079-9653-83B375DFE28E}"/>
              </a:ext>
            </a:extLst>
          </p:cNvPr>
          <p:cNvPicPr>
            <a:picLocks noChangeAspect="1"/>
          </p:cNvPicPr>
          <p:nvPr/>
        </p:nvPicPr>
        <p:blipFill>
          <a:blip r:embed="rId2"/>
          <a:stretch>
            <a:fillRect/>
          </a:stretch>
        </p:blipFill>
        <p:spPr>
          <a:xfrm>
            <a:off x="0" y="1"/>
            <a:ext cx="13004800" cy="4876800"/>
          </a:xfrm>
          <a:prstGeom prst="rect">
            <a:avLst/>
          </a:prstGeom>
        </p:spPr>
      </p:pic>
      <p:pic>
        <p:nvPicPr>
          <p:cNvPr id="8" name="图片 7">
            <a:extLst>
              <a:ext uri="{FF2B5EF4-FFF2-40B4-BE49-F238E27FC236}">
                <a16:creationId xmlns:a16="http://schemas.microsoft.com/office/drawing/2014/main" id="{B204DA04-29A6-4069-9E55-BF9DB2439D78}"/>
              </a:ext>
            </a:extLst>
          </p:cNvPr>
          <p:cNvPicPr>
            <a:picLocks noChangeAspect="1"/>
          </p:cNvPicPr>
          <p:nvPr/>
        </p:nvPicPr>
        <p:blipFill>
          <a:blip r:embed="rId3"/>
          <a:stretch>
            <a:fillRect/>
          </a:stretch>
        </p:blipFill>
        <p:spPr>
          <a:xfrm>
            <a:off x="0" y="4876800"/>
            <a:ext cx="13004800" cy="4876800"/>
          </a:xfrm>
          <a:prstGeom prst="rect">
            <a:avLst/>
          </a:prstGeom>
        </p:spPr>
      </p:pic>
    </p:spTree>
    <p:extLst>
      <p:ext uri="{BB962C8B-B14F-4D97-AF65-F5344CB8AC3E}">
        <p14:creationId xmlns:p14="http://schemas.microsoft.com/office/powerpoint/2010/main" val="136377189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14CD-0DA1-4CA2-B2A8-D6D77AF644ED}"/>
              </a:ext>
            </a:extLst>
          </p:cNvPr>
          <p:cNvSpPr>
            <a:spLocks noGrp="1"/>
          </p:cNvSpPr>
          <p:nvPr>
            <p:ph type="title"/>
          </p:nvPr>
        </p:nvSpPr>
        <p:spPr/>
        <p:txBody>
          <a:bodyPr/>
          <a:lstStyle/>
          <a:p>
            <a:r>
              <a:rPr lang="zh-CN" altLang="en-US"/>
              <a:t>数据降维：</a:t>
            </a:r>
            <a:r>
              <a:rPr lang="en-US" altLang="zh-CN"/>
              <a:t>PCA</a:t>
            </a:r>
            <a:endParaRPr lang="zh-CN" altLang="en-US" dirty="0"/>
          </a:p>
        </p:txBody>
      </p:sp>
      <p:sp>
        <p:nvSpPr>
          <p:cNvPr id="12" name="内容占位符 2">
            <a:extLst>
              <a:ext uri="{FF2B5EF4-FFF2-40B4-BE49-F238E27FC236}">
                <a16:creationId xmlns:a16="http://schemas.microsoft.com/office/drawing/2014/main" id="{9CE97D8A-2AAA-41F2-89CD-3636C8CFD63C}"/>
              </a:ext>
            </a:extLst>
          </p:cNvPr>
          <p:cNvSpPr txBox="1">
            <a:spLocks/>
          </p:cNvSpPr>
          <p:nvPr/>
        </p:nvSpPr>
        <p:spPr>
          <a:xfrm>
            <a:off x="982733" y="1505737"/>
            <a:ext cx="11039334" cy="7876803"/>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buSzPct val="100000"/>
              <a:buFont typeface="Wingdings" panose="05000000000000000000" pitchFamily="2" charset="2"/>
              <a:buChar char="l"/>
              <a:defRPr/>
            </a:pPr>
            <a:r>
              <a:rPr lang="en-US" altLang="zh-CN">
                <a:solidFill>
                  <a:schemeClr val="tx1"/>
                </a:solidFill>
                <a:latin typeface="微软雅黑" panose="020B0503020204020204" pitchFamily="34" charset="-122"/>
                <a:ea typeface="微软雅黑" panose="020B0503020204020204" pitchFamily="34" charset="-122"/>
              </a:rPr>
              <a:t>//</a:t>
            </a:r>
            <a:r>
              <a:rPr lang="zh-CN" altLang="en-US">
                <a:solidFill>
                  <a:schemeClr val="tx1"/>
                </a:solidFill>
                <a:latin typeface="微软雅黑" panose="020B0503020204020204" pitchFamily="34" charset="-122"/>
                <a:ea typeface="微软雅黑" panose="020B0503020204020204" pitchFamily="34" charset="-122"/>
              </a:rPr>
              <a:t> </a:t>
            </a:r>
            <a:r>
              <a:rPr lang="en-US" altLang="zh-CN">
                <a:solidFill>
                  <a:schemeClr val="tx1"/>
                </a:solidFill>
                <a:latin typeface="微软雅黑" panose="020B0503020204020204" pitchFamily="34" charset="-122"/>
                <a:ea typeface="微软雅黑" panose="020B0503020204020204" pitchFamily="34" charset="-122"/>
              </a:rPr>
              <a:t>TODO: </a:t>
            </a:r>
            <a:r>
              <a:rPr lang="zh-CN" altLang="en-US">
                <a:solidFill>
                  <a:schemeClr val="tx1"/>
                </a:solidFill>
                <a:latin typeface="微软雅黑" panose="020B0503020204020204" pitchFamily="34" charset="-122"/>
                <a:ea typeface="微软雅黑" panose="020B0503020204020204" pitchFamily="34" charset="-122"/>
              </a:rPr>
              <a:t>解释</a:t>
            </a:r>
            <a:r>
              <a:rPr lang="en-US" altLang="zh-CN">
                <a:solidFill>
                  <a:schemeClr val="tx1"/>
                </a:solidFill>
                <a:latin typeface="微软雅黑" panose="020B0503020204020204" pitchFamily="34" charset="-122"/>
                <a:ea typeface="微软雅黑" panose="020B0503020204020204" pitchFamily="34" charset="-122"/>
              </a:rPr>
              <a:t>PCA</a:t>
            </a:r>
            <a:r>
              <a:rPr lang="zh-CN" altLang="en-US">
                <a:solidFill>
                  <a:schemeClr val="tx1"/>
                </a:solidFill>
                <a:latin typeface="微软雅黑" panose="020B0503020204020204" pitchFamily="34" charset="-122"/>
                <a:ea typeface="微软雅黑" panose="020B0503020204020204" pitchFamily="34" charset="-122"/>
              </a:rPr>
              <a:t>为何导致四个指标普遍下降</a:t>
            </a:r>
            <a:endParaRPr lang="en-US" altLang="zh-CN">
              <a:solidFill>
                <a:schemeClr val="tx1"/>
              </a:solidFill>
              <a:latin typeface="微软雅黑" panose="020B0503020204020204" pitchFamily="34" charset="-122"/>
              <a:ea typeface="微软雅黑" panose="020B0503020204020204" pitchFamily="34" charset="-122"/>
            </a:endParaRPr>
          </a:p>
          <a:p>
            <a:pPr hangingPunct="1">
              <a:buSzPct val="100000"/>
              <a:buFont typeface="Wingdings" panose="05000000000000000000" pitchFamily="2" charset="2"/>
              <a:buChar char="l"/>
              <a:defRPr/>
            </a:pPr>
            <a:r>
              <a:rPr lang="en-US" altLang="zh-CN">
                <a:solidFill>
                  <a:schemeClr val="tx1"/>
                </a:solidFill>
                <a:latin typeface="微软雅黑" panose="020B0503020204020204" pitchFamily="34" charset="-122"/>
                <a:ea typeface="微软雅黑" panose="020B0503020204020204" pitchFamily="34" charset="-122"/>
              </a:rPr>
              <a:t>PCA </a:t>
            </a:r>
            <a:r>
              <a:rPr lang="zh-CN" altLang="en-US">
                <a:solidFill>
                  <a:schemeClr val="tx1"/>
                </a:solidFill>
                <a:latin typeface="微软雅黑" panose="020B0503020204020204" pitchFamily="34" charset="-122"/>
                <a:ea typeface="微软雅黑" panose="020B0503020204020204" pitchFamily="34" charset="-122"/>
              </a:rPr>
              <a:t>方法不采用</a:t>
            </a:r>
            <a:endParaRPr lang="en-US" altLang="zh-CN">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693975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14CD-0DA1-4CA2-B2A8-D6D77AF644ED}"/>
              </a:ext>
            </a:extLst>
          </p:cNvPr>
          <p:cNvSpPr>
            <a:spLocks noGrp="1"/>
          </p:cNvSpPr>
          <p:nvPr>
            <p:ph type="title"/>
          </p:nvPr>
        </p:nvSpPr>
        <p:spPr/>
        <p:txBody>
          <a:bodyPr/>
          <a:lstStyle/>
          <a:p>
            <a:r>
              <a:rPr lang="zh-CN" altLang="en-US"/>
              <a:t>数据降维：</a:t>
            </a:r>
            <a:r>
              <a:rPr lang="en-US" altLang="zh-CN"/>
              <a:t>Economical Aalysis</a:t>
            </a:r>
            <a:endParaRPr lang="zh-CN" altLang="en-US" dirty="0"/>
          </a:p>
        </p:txBody>
      </p:sp>
      <p:sp>
        <p:nvSpPr>
          <p:cNvPr id="12" name="内容占位符 2">
            <a:extLst>
              <a:ext uri="{FF2B5EF4-FFF2-40B4-BE49-F238E27FC236}">
                <a16:creationId xmlns:a16="http://schemas.microsoft.com/office/drawing/2014/main" id="{9CE97D8A-2AAA-41F2-89CD-3636C8CFD63C}"/>
              </a:ext>
            </a:extLst>
          </p:cNvPr>
          <p:cNvSpPr txBox="1">
            <a:spLocks/>
          </p:cNvSpPr>
          <p:nvPr/>
        </p:nvSpPr>
        <p:spPr>
          <a:xfrm>
            <a:off x="982733" y="1505737"/>
            <a:ext cx="11039334" cy="7876803"/>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buSzPct val="100000"/>
              <a:buNone/>
              <a:defRPr/>
            </a:pPr>
            <a:r>
              <a:rPr lang="en-US" altLang="zh-CN">
                <a:solidFill>
                  <a:schemeClr val="tx1"/>
                </a:solidFill>
                <a:latin typeface="微软雅黑" panose="020B0503020204020204" pitchFamily="34" charset="-122"/>
                <a:ea typeface="微软雅黑" panose="020B0503020204020204" pitchFamily="34" charset="-122"/>
              </a:rPr>
              <a:t> </a:t>
            </a:r>
          </a:p>
        </p:txBody>
      </p:sp>
      <p:sp>
        <p:nvSpPr>
          <p:cNvPr id="7" name="文本框 6">
            <a:extLst>
              <a:ext uri="{FF2B5EF4-FFF2-40B4-BE49-F238E27FC236}">
                <a16:creationId xmlns:a16="http://schemas.microsoft.com/office/drawing/2014/main" id="{2237ABAE-2C5C-4686-86F2-FB40ABEEE49C}"/>
              </a:ext>
            </a:extLst>
          </p:cNvPr>
          <p:cNvSpPr txBox="1"/>
          <p:nvPr/>
        </p:nvSpPr>
        <p:spPr>
          <a:xfrm>
            <a:off x="0" y="1296254"/>
            <a:ext cx="12939486" cy="82278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400" b="1" i="0" u="none" strike="noStrike" cap="none" spc="0" normalizeH="0" baseline="0">
                <a:ln>
                  <a:noFill/>
                </a:ln>
                <a:solidFill>
                  <a:srgbClr val="FF0000"/>
                </a:solidFill>
                <a:effectLst/>
                <a:uFillTx/>
                <a:latin typeface="Helvetica Neue"/>
                <a:ea typeface="Helvetica Neue"/>
                <a:cs typeface="Helvetica Neue"/>
                <a:sym typeface="Helvetica Neue"/>
              </a:rPr>
              <a:t>1</a:t>
            </a:r>
            <a:r>
              <a:rPr lang="en-US" altLang="zh-CN">
                <a:solidFill>
                  <a:srgbClr val="FF0000"/>
                </a:solidFill>
              </a:rPr>
              <a:t>.</a:t>
            </a:r>
            <a:r>
              <a:rPr lang="zh-CN" altLang="en-US">
                <a:solidFill>
                  <a:srgbClr val="FF0000"/>
                </a:solidFill>
              </a:rPr>
              <a:t> </a:t>
            </a:r>
            <a:r>
              <a:rPr kumimoji="0" lang="en-US" altLang="zh-CN" sz="2400" b="1" i="0" u="none" strike="noStrike" cap="none" spc="0" normalizeH="0" baseline="0">
                <a:ln>
                  <a:noFill/>
                </a:ln>
                <a:solidFill>
                  <a:srgbClr val="FF0000"/>
                </a:solidFill>
                <a:effectLst/>
                <a:uFillTx/>
                <a:latin typeface="Helvetica Neue"/>
                <a:ea typeface="Helvetica Neue"/>
                <a:cs typeface="Helvetica Neue"/>
                <a:sym typeface="Helvetica Neue"/>
              </a:rPr>
              <a:t>ROA(A) before interest and % after tax</a:t>
            </a:r>
          </a:p>
          <a:p>
            <a:pPr marL="0" marR="0" indent="0" algn="ctr" defTabSz="584200" rtl="0" fontAlgn="auto" latinLnBrk="0" hangingPunct="0">
              <a:lnSpc>
                <a:spcPct val="100000"/>
              </a:lnSpc>
              <a:spcBef>
                <a:spcPts val="0"/>
              </a:spcBef>
              <a:spcAft>
                <a:spcPts val="0"/>
              </a:spcAft>
              <a:buClrTx/>
              <a:buSzTx/>
              <a:buFontTx/>
              <a:buNone/>
              <a:tabLst/>
            </a:pPr>
            <a:r>
              <a:rPr kumimoji="0" lang="en-US" altLang="zh-CN" sz="2400" b="1" i="0" u="none" strike="noStrike" cap="none" spc="0" normalizeH="0" baseline="0">
                <a:ln>
                  <a:noFill/>
                </a:ln>
                <a:solidFill>
                  <a:srgbClr val="000000"/>
                </a:solidFill>
                <a:effectLst/>
                <a:uFillTx/>
                <a:latin typeface="Helvetica Neue"/>
                <a:ea typeface="Helvetica Neue"/>
                <a:cs typeface="Helvetica Neue"/>
                <a:sym typeface="Helvetica Neue"/>
              </a:rPr>
              <a:t>   </a:t>
            </a:r>
            <a:r>
              <a:rPr kumimoji="0" lang="zh-CN" altLang="en-US" sz="2400" b="1" i="0" u="none" strike="noStrike" cap="none" spc="0" normalizeH="0" baseline="0">
                <a:ln>
                  <a:noFill/>
                </a:ln>
                <a:solidFill>
                  <a:srgbClr val="000000"/>
                </a:solidFill>
                <a:effectLst/>
                <a:uFillTx/>
                <a:latin typeface="Helvetica Neue"/>
                <a:ea typeface="Helvetica Neue"/>
                <a:cs typeface="Helvetica Neue"/>
                <a:sym typeface="Helvetica Neue"/>
              </a:rPr>
              <a:t>净利润与总资产的比值，描述公司赚钱的能力，即公司的每一块钱能赚多少钱</a:t>
            </a:r>
          </a:p>
          <a:p>
            <a:pPr marL="0" marR="0" indent="0" algn="ctr" defTabSz="584200" rtl="0" fontAlgn="auto" latinLnBrk="0" hangingPunct="0">
              <a:lnSpc>
                <a:spcPct val="100000"/>
              </a:lnSpc>
              <a:spcBef>
                <a:spcPts val="0"/>
              </a:spcBef>
              <a:spcAft>
                <a:spcPts val="0"/>
              </a:spcAft>
              <a:buClrTx/>
              <a:buSzTx/>
              <a:buFontTx/>
              <a:buNone/>
              <a:tabLst/>
            </a:pPr>
            <a:r>
              <a:rPr lang="en-US" altLang="zh-CN">
                <a:solidFill>
                  <a:srgbClr val="FF0000"/>
                </a:solidFill>
              </a:rPr>
              <a:t>3. </a:t>
            </a:r>
            <a:r>
              <a:rPr kumimoji="0" lang="en-US" altLang="zh-CN" sz="2400" b="1" i="0" u="none" strike="noStrike" cap="none" spc="0" normalizeH="0" baseline="0">
                <a:ln>
                  <a:noFill/>
                </a:ln>
                <a:solidFill>
                  <a:srgbClr val="FF0000"/>
                </a:solidFill>
                <a:effectLst/>
                <a:uFillTx/>
                <a:latin typeface="Helvetica Neue"/>
                <a:ea typeface="Helvetica Neue"/>
                <a:cs typeface="Helvetica Neue"/>
                <a:sym typeface="Helvetica Neue"/>
              </a:rPr>
              <a:t>Operating Gross Margin     5. Operating Profit Rate</a:t>
            </a:r>
          </a:p>
          <a:p>
            <a:pPr marL="0" marR="0" indent="0" algn="ctr" defTabSz="584200" rtl="0" fontAlgn="auto" latinLnBrk="0" hangingPunct="0">
              <a:lnSpc>
                <a:spcPct val="100000"/>
              </a:lnSpc>
              <a:spcBef>
                <a:spcPts val="0"/>
              </a:spcBef>
              <a:spcAft>
                <a:spcPts val="0"/>
              </a:spcAft>
              <a:buClrTx/>
              <a:buSzTx/>
              <a:buFontTx/>
              <a:buNone/>
              <a:tabLst/>
            </a:pPr>
            <a:r>
              <a:rPr kumimoji="0" lang="en-US" altLang="zh-CN" sz="2400" b="1" i="0" u="none" strike="noStrike" cap="none" spc="0" normalizeH="0" baseline="0">
                <a:ln>
                  <a:noFill/>
                </a:ln>
                <a:solidFill>
                  <a:srgbClr val="000000"/>
                </a:solidFill>
                <a:effectLst/>
                <a:uFillTx/>
                <a:latin typeface="Helvetica Neue"/>
                <a:ea typeface="Helvetica Neue"/>
                <a:cs typeface="Helvetica Neue"/>
                <a:sym typeface="Helvetica Neue"/>
              </a:rPr>
              <a:t>   </a:t>
            </a:r>
            <a:r>
              <a:rPr kumimoji="0" lang="zh-CN" altLang="en-US" sz="2400" b="1" i="0" u="none" strike="noStrike" cap="none" spc="0" normalizeH="0" baseline="0">
                <a:ln>
                  <a:noFill/>
                </a:ln>
                <a:solidFill>
                  <a:srgbClr val="000000"/>
                </a:solidFill>
                <a:effectLst/>
                <a:uFillTx/>
                <a:latin typeface="Helvetica Neue"/>
                <a:ea typeface="Helvetica Neue"/>
                <a:cs typeface="Helvetica Neue"/>
                <a:sym typeface="Helvetica Neue"/>
              </a:rPr>
              <a:t>描述公司经营性业务的盈利能力</a:t>
            </a:r>
            <a:r>
              <a:rPr lang="zh-CN" altLang="en-US"/>
              <a:t>，</a:t>
            </a:r>
            <a:r>
              <a:rPr kumimoji="0" lang="en-US" altLang="zh-CN" sz="2400" b="1" i="0" u="none" strike="noStrike" cap="none" spc="0" normalizeH="0" baseline="0">
                <a:ln>
                  <a:noFill/>
                </a:ln>
                <a:solidFill>
                  <a:srgbClr val="000000"/>
                </a:solidFill>
                <a:effectLst/>
                <a:uFillTx/>
                <a:latin typeface="Helvetica Neue"/>
                <a:ea typeface="Helvetica Neue"/>
                <a:cs typeface="Helvetica Neue"/>
                <a:sym typeface="Helvetica Neue"/>
              </a:rPr>
              <a:t>3</a:t>
            </a:r>
            <a:r>
              <a:rPr kumimoji="0" lang="zh-CN" altLang="en-US" sz="2400" b="1" i="0" u="none" strike="noStrike" cap="none" spc="0" normalizeH="0" baseline="0">
                <a:ln>
                  <a:noFill/>
                </a:ln>
                <a:solidFill>
                  <a:srgbClr val="000000"/>
                </a:solidFill>
                <a:effectLst/>
                <a:uFillTx/>
                <a:latin typeface="Helvetica Neue"/>
                <a:ea typeface="Helvetica Neue"/>
                <a:cs typeface="Helvetica Neue"/>
                <a:sym typeface="Helvetica Neue"/>
              </a:rPr>
              <a:t>为毛利率、</a:t>
            </a:r>
            <a:r>
              <a:rPr kumimoji="0" lang="en-US" altLang="zh-CN" sz="2400" b="1" i="0" u="none" strike="noStrike" cap="none" spc="0" normalizeH="0" baseline="0">
                <a:ln>
                  <a:noFill/>
                </a:ln>
                <a:solidFill>
                  <a:srgbClr val="000000"/>
                </a:solidFill>
                <a:effectLst/>
                <a:uFillTx/>
                <a:latin typeface="Helvetica Neue"/>
                <a:ea typeface="Helvetica Neue"/>
                <a:cs typeface="Helvetica Neue"/>
                <a:sym typeface="Helvetica Neue"/>
              </a:rPr>
              <a:t>5</a:t>
            </a:r>
            <a:r>
              <a:rPr kumimoji="0" lang="zh-CN" altLang="en-US" sz="2400" b="1" i="0" u="none" strike="noStrike" cap="none" spc="0" normalizeH="0" baseline="0">
                <a:ln>
                  <a:noFill/>
                </a:ln>
                <a:solidFill>
                  <a:srgbClr val="000000"/>
                </a:solidFill>
                <a:effectLst/>
                <a:uFillTx/>
                <a:latin typeface="Helvetica Neue"/>
                <a:ea typeface="Helvetica Neue"/>
                <a:cs typeface="Helvetica Neue"/>
                <a:sym typeface="Helvetica Neue"/>
              </a:rPr>
              <a:t>为净利率</a:t>
            </a:r>
          </a:p>
          <a:p>
            <a:pPr marL="0" marR="0" indent="0" algn="ctr" defTabSz="584200" rtl="0" fontAlgn="auto" latinLnBrk="0" hangingPunct="0">
              <a:lnSpc>
                <a:spcPct val="100000"/>
              </a:lnSpc>
              <a:spcBef>
                <a:spcPts val="0"/>
              </a:spcBef>
              <a:spcAft>
                <a:spcPts val="0"/>
              </a:spcAft>
              <a:buClrTx/>
              <a:buSzTx/>
              <a:buFontTx/>
              <a:buNone/>
              <a:tabLst/>
            </a:pPr>
            <a:r>
              <a:rPr kumimoji="0" lang="en-US" altLang="zh-CN" sz="2400" b="1" i="0" u="none" strike="noStrike" cap="none" spc="0" normalizeH="0" baseline="0">
                <a:ln>
                  <a:noFill/>
                </a:ln>
                <a:solidFill>
                  <a:srgbClr val="FF0000"/>
                </a:solidFill>
                <a:effectLst/>
                <a:uFillTx/>
                <a:latin typeface="Helvetica Neue"/>
                <a:ea typeface="Helvetica Neue"/>
                <a:cs typeface="Helvetica Neue"/>
                <a:sym typeface="Helvetica Neue"/>
              </a:rPr>
              <a:t>12. Cash Flow Rate</a:t>
            </a:r>
          </a:p>
          <a:p>
            <a:pPr marL="0" marR="0" indent="0" algn="ctr" defTabSz="584200" rtl="0" fontAlgn="auto" latinLnBrk="0" hangingPunct="0">
              <a:lnSpc>
                <a:spcPct val="100000"/>
              </a:lnSpc>
              <a:spcBef>
                <a:spcPts val="0"/>
              </a:spcBef>
              <a:spcAft>
                <a:spcPts val="0"/>
              </a:spcAft>
              <a:buClrTx/>
              <a:buSzTx/>
              <a:buFontTx/>
              <a:buNone/>
              <a:tabLst/>
            </a:pPr>
            <a:r>
              <a:rPr kumimoji="0" lang="en-US" altLang="zh-CN" sz="2400" b="1" i="0" u="none" strike="noStrike" cap="none" spc="0" normalizeH="0" baseline="0">
                <a:ln>
                  <a:noFill/>
                </a:ln>
                <a:solidFill>
                  <a:srgbClr val="000000"/>
                </a:solidFill>
                <a:effectLst/>
                <a:uFillTx/>
                <a:latin typeface="Helvetica Neue"/>
                <a:ea typeface="Helvetica Neue"/>
                <a:cs typeface="Helvetica Neue"/>
                <a:sym typeface="Helvetica Neue"/>
              </a:rPr>
              <a:t>   </a:t>
            </a:r>
            <a:r>
              <a:rPr kumimoji="0" lang="zh-CN" altLang="en-US" sz="2400" b="1" i="0" u="none" strike="noStrike" cap="none" spc="0" normalizeH="0" baseline="0">
                <a:ln>
                  <a:noFill/>
                </a:ln>
                <a:solidFill>
                  <a:srgbClr val="000000"/>
                </a:solidFill>
                <a:effectLst/>
                <a:uFillTx/>
                <a:latin typeface="Helvetica Neue"/>
                <a:ea typeface="Helvetica Neue"/>
                <a:cs typeface="Helvetica Neue"/>
                <a:sym typeface="Helvetica Neue"/>
              </a:rPr>
              <a:t>现金流，长期运营下去的重要指标</a:t>
            </a:r>
          </a:p>
          <a:p>
            <a:pPr marL="0" marR="0" indent="0" algn="ctr" defTabSz="584200" rtl="0" fontAlgn="auto" latinLnBrk="0" hangingPunct="0">
              <a:lnSpc>
                <a:spcPct val="100000"/>
              </a:lnSpc>
              <a:spcBef>
                <a:spcPts val="0"/>
              </a:spcBef>
              <a:spcAft>
                <a:spcPts val="0"/>
              </a:spcAft>
              <a:buClrTx/>
              <a:buSzTx/>
              <a:buFontTx/>
              <a:buNone/>
              <a:tabLst/>
            </a:pPr>
            <a:r>
              <a:rPr kumimoji="0" lang="en-US" altLang="zh-CN" sz="2400" b="1" i="0" u="none" strike="noStrike" cap="none" spc="0" normalizeH="0" baseline="0">
                <a:ln>
                  <a:noFill/>
                </a:ln>
                <a:solidFill>
                  <a:srgbClr val="FF0000"/>
                </a:solidFill>
                <a:effectLst/>
                <a:uFillTx/>
                <a:latin typeface="Helvetica Neue"/>
                <a:ea typeface="Helvetica Neue"/>
                <a:cs typeface="Helvetica Neue"/>
                <a:sym typeface="Helvetica Neue"/>
              </a:rPr>
              <a:t>13. Interest-bearing debt interest rate</a:t>
            </a:r>
          </a:p>
          <a:p>
            <a:pPr marL="0" marR="0" indent="0" algn="ctr" defTabSz="584200" rtl="0" fontAlgn="auto" latinLnBrk="0" hangingPunct="0">
              <a:lnSpc>
                <a:spcPct val="100000"/>
              </a:lnSpc>
              <a:spcBef>
                <a:spcPts val="0"/>
              </a:spcBef>
              <a:spcAft>
                <a:spcPts val="0"/>
              </a:spcAft>
              <a:buClrTx/>
              <a:buSzTx/>
              <a:buFontTx/>
              <a:buNone/>
              <a:tabLst/>
            </a:pPr>
            <a:r>
              <a:rPr kumimoji="0" lang="en-US" altLang="zh-CN" sz="2400" b="1" i="0" u="none" strike="noStrike" cap="none" spc="0" normalizeH="0" baseline="0">
                <a:ln>
                  <a:noFill/>
                </a:ln>
                <a:solidFill>
                  <a:srgbClr val="000000"/>
                </a:solidFill>
                <a:effectLst/>
                <a:uFillTx/>
                <a:latin typeface="Helvetica Neue"/>
                <a:ea typeface="Helvetica Neue"/>
                <a:cs typeface="Helvetica Neue"/>
                <a:sym typeface="Helvetica Neue"/>
              </a:rPr>
              <a:t>   </a:t>
            </a:r>
            <a:r>
              <a:rPr kumimoji="0" lang="zh-CN" altLang="en-US" sz="2400" b="1" i="0" u="none" strike="noStrike" cap="none" spc="0" normalizeH="0" baseline="0">
                <a:ln>
                  <a:noFill/>
                </a:ln>
                <a:solidFill>
                  <a:srgbClr val="000000"/>
                </a:solidFill>
                <a:effectLst/>
                <a:uFillTx/>
                <a:latin typeface="Helvetica Neue"/>
                <a:ea typeface="Helvetica Neue"/>
                <a:cs typeface="Helvetica Neue"/>
                <a:sym typeface="Helvetica Neue"/>
              </a:rPr>
              <a:t>负息债务的利息</a:t>
            </a:r>
            <a:r>
              <a:rPr kumimoji="0" lang="en-US" altLang="zh-CN" sz="2400" b="1" i="0" u="none" strike="noStrike" cap="none" spc="0" normalizeH="0" baseline="0">
                <a:ln>
                  <a:noFill/>
                </a:ln>
                <a:solidFill>
                  <a:srgbClr val="000000"/>
                </a:solidFill>
                <a:effectLst/>
                <a:uFillTx/>
                <a:latin typeface="Helvetica Neue"/>
                <a:ea typeface="Helvetica Neue"/>
                <a:cs typeface="Helvetica Neue"/>
                <a:sym typeface="Helvetica Neue"/>
              </a:rPr>
              <a:t>,</a:t>
            </a:r>
            <a:r>
              <a:rPr kumimoji="0" lang="zh-CN" altLang="en-US" sz="2400" b="1" i="0" u="none" strike="noStrike" cap="none" spc="0" normalizeH="0" baseline="0">
                <a:ln>
                  <a:noFill/>
                </a:ln>
                <a:solidFill>
                  <a:srgbClr val="000000"/>
                </a:solidFill>
                <a:effectLst/>
                <a:uFillTx/>
                <a:latin typeface="Helvetica Neue"/>
                <a:ea typeface="Helvetica Neue"/>
                <a:cs typeface="Helvetica Neue"/>
                <a:sym typeface="Helvetica Neue"/>
              </a:rPr>
              <a:t>利息越高，公司越有可能破产</a:t>
            </a:r>
          </a:p>
          <a:p>
            <a:pPr marL="0" marR="0" indent="0" algn="ctr" defTabSz="584200" rtl="0" fontAlgn="auto" latinLnBrk="0" hangingPunct="0">
              <a:lnSpc>
                <a:spcPct val="100000"/>
              </a:lnSpc>
              <a:spcBef>
                <a:spcPts val="0"/>
              </a:spcBef>
              <a:spcAft>
                <a:spcPts val="0"/>
              </a:spcAft>
              <a:buClrTx/>
              <a:buSzTx/>
              <a:buFontTx/>
              <a:buNone/>
              <a:tabLst/>
            </a:pPr>
            <a:r>
              <a:rPr kumimoji="0" lang="en-US" altLang="zh-CN" sz="2400" b="1" i="0" u="none" strike="noStrike" cap="none" spc="0" normalizeH="0" baseline="0">
                <a:ln>
                  <a:noFill/>
                </a:ln>
                <a:solidFill>
                  <a:srgbClr val="FF0000"/>
                </a:solidFill>
                <a:effectLst/>
                <a:uFillTx/>
                <a:latin typeface="Helvetica Neue"/>
                <a:ea typeface="Helvetica Neue"/>
                <a:cs typeface="Helvetica Neue"/>
                <a:sym typeface="Helvetica Neue"/>
              </a:rPr>
              <a:t>16</a:t>
            </a:r>
            <a:r>
              <a:rPr lang="en-US" altLang="zh-CN">
                <a:solidFill>
                  <a:srgbClr val="FF0000"/>
                </a:solidFill>
              </a:rPr>
              <a:t>.</a:t>
            </a:r>
            <a:r>
              <a:rPr lang="zh-CN" altLang="en-US">
                <a:solidFill>
                  <a:srgbClr val="FF0000"/>
                </a:solidFill>
              </a:rPr>
              <a:t> </a:t>
            </a:r>
            <a:r>
              <a:rPr kumimoji="0" lang="en-US" altLang="zh-CN" sz="2400" b="1" i="0" u="none" strike="noStrike" cap="none" spc="0" normalizeH="0" baseline="0">
                <a:ln>
                  <a:noFill/>
                </a:ln>
                <a:solidFill>
                  <a:srgbClr val="FF0000"/>
                </a:solidFill>
                <a:effectLst/>
                <a:uFillTx/>
                <a:latin typeface="Helvetica Neue"/>
                <a:ea typeface="Helvetica Neue"/>
                <a:cs typeface="Helvetica Neue"/>
                <a:sym typeface="Helvetica Neue"/>
              </a:rPr>
              <a:t>Net Value Per Share (A)</a:t>
            </a:r>
          </a:p>
          <a:p>
            <a:pPr marL="0" marR="0" indent="0" algn="ctr" defTabSz="584200" rtl="0" fontAlgn="auto" latinLnBrk="0" hangingPunct="0">
              <a:lnSpc>
                <a:spcPct val="100000"/>
              </a:lnSpc>
              <a:spcBef>
                <a:spcPts val="0"/>
              </a:spcBef>
              <a:spcAft>
                <a:spcPts val="0"/>
              </a:spcAft>
              <a:buClrTx/>
              <a:buSzTx/>
              <a:buFontTx/>
              <a:buNone/>
              <a:tabLst/>
            </a:pPr>
            <a:r>
              <a:rPr kumimoji="0" lang="en-US" altLang="zh-CN" sz="2400" b="1" i="0" u="none" strike="noStrike" cap="none" spc="0" normalizeH="0" baseline="0">
                <a:ln>
                  <a:noFill/>
                </a:ln>
                <a:solidFill>
                  <a:srgbClr val="000000"/>
                </a:solidFill>
                <a:effectLst/>
                <a:uFillTx/>
                <a:latin typeface="Helvetica Neue"/>
                <a:ea typeface="Helvetica Neue"/>
                <a:cs typeface="Helvetica Neue"/>
                <a:sym typeface="Helvetica Neue"/>
              </a:rPr>
              <a:t>   (</a:t>
            </a:r>
            <a:r>
              <a:rPr kumimoji="0" lang="zh-CN" altLang="en-US" sz="2400" b="1" i="0" u="none" strike="noStrike" cap="none" spc="0" normalizeH="0" baseline="0">
                <a:ln>
                  <a:noFill/>
                </a:ln>
                <a:solidFill>
                  <a:srgbClr val="000000"/>
                </a:solidFill>
                <a:effectLst/>
                <a:uFillTx/>
                <a:latin typeface="Helvetica Neue"/>
                <a:ea typeface="Helvetica Neue"/>
                <a:cs typeface="Helvetica Neue"/>
                <a:sym typeface="Helvetica Neue"/>
              </a:rPr>
              <a:t>总资产</a:t>
            </a:r>
            <a:r>
              <a:rPr kumimoji="0" lang="en-US" altLang="zh-CN" sz="2400" b="1" i="0" u="none" strike="noStrike" cap="none" spc="0" normalizeH="0" baseline="0">
                <a:ln>
                  <a:noFill/>
                </a:ln>
                <a:solidFill>
                  <a:srgbClr val="000000"/>
                </a:solidFill>
                <a:effectLst/>
                <a:uFillTx/>
                <a:latin typeface="Helvetica Neue"/>
                <a:ea typeface="Helvetica Neue"/>
                <a:cs typeface="Helvetica Neue"/>
                <a:sym typeface="Helvetica Neue"/>
              </a:rPr>
              <a:t>-</a:t>
            </a:r>
            <a:r>
              <a:rPr kumimoji="0" lang="zh-CN" altLang="en-US" sz="2400" b="1" i="0" u="none" strike="noStrike" cap="none" spc="0" normalizeH="0" baseline="0">
                <a:ln>
                  <a:noFill/>
                </a:ln>
                <a:solidFill>
                  <a:srgbClr val="000000"/>
                </a:solidFill>
                <a:effectLst/>
                <a:uFillTx/>
                <a:latin typeface="Helvetica Neue"/>
                <a:ea typeface="Helvetica Neue"/>
                <a:cs typeface="Helvetica Neue"/>
                <a:sym typeface="Helvetica Neue"/>
              </a:rPr>
              <a:t>总负债</a:t>
            </a:r>
            <a:r>
              <a:rPr kumimoji="0" lang="en-US" altLang="zh-CN" sz="2400" b="1" i="0" u="none" strike="noStrike" cap="none" spc="0" normalizeH="0" baseline="0">
                <a:ln>
                  <a:noFill/>
                </a:ln>
                <a:solidFill>
                  <a:srgbClr val="000000"/>
                </a:solidFill>
                <a:effectLst/>
                <a:uFillTx/>
                <a:latin typeface="Helvetica Neue"/>
                <a:ea typeface="Helvetica Neue"/>
                <a:cs typeface="Helvetica Neue"/>
                <a:sym typeface="Helvetica Neue"/>
              </a:rPr>
              <a:t>) / </a:t>
            </a:r>
            <a:r>
              <a:rPr kumimoji="0" lang="zh-CN" altLang="en-US" sz="2400" b="1" i="0" u="none" strike="noStrike" cap="none" spc="0" normalizeH="0" baseline="0">
                <a:ln>
                  <a:noFill/>
                </a:ln>
                <a:solidFill>
                  <a:srgbClr val="000000"/>
                </a:solidFill>
                <a:effectLst/>
                <a:uFillTx/>
                <a:latin typeface="Helvetica Neue"/>
                <a:ea typeface="Helvetica Neue"/>
                <a:cs typeface="Helvetica Neue"/>
                <a:sym typeface="Helvetica Neue"/>
              </a:rPr>
              <a:t>股数，大概描述了公司的负债情况</a:t>
            </a:r>
          </a:p>
          <a:p>
            <a:pPr marL="0" marR="0" indent="0" algn="ctr" defTabSz="584200" rtl="0" fontAlgn="auto" latinLnBrk="0" hangingPunct="0">
              <a:lnSpc>
                <a:spcPct val="100000"/>
              </a:lnSpc>
              <a:spcBef>
                <a:spcPts val="0"/>
              </a:spcBef>
              <a:spcAft>
                <a:spcPts val="0"/>
              </a:spcAft>
              <a:buClrTx/>
              <a:buSzTx/>
              <a:buFontTx/>
              <a:buNone/>
              <a:tabLst/>
            </a:pPr>
            <a:r>
              <a:rPr kumimoji="0" lang="en-US" altLang="zh-CN" sz="2400" b="1" i="0" u="none" strike="noStrike" cap="none" spc="0" normalizeH="0" baseline="0">
                <a:ln>
                  <a:noFill/>
                </a:ln>
                <a:solidFill>
                  <a:srgbClr val="FF0000"/>
                </a:solidFill>
                <a:effectLst/>
                <a:uFillTx/>
                <a:latin typeface="Helvetica Neue"/>
                <a:ea typeface="Helvetica Neue"/>
                <a:cs typeface="Helvetica Neue"/>
                <a:sym typeface="Helvetica Neue"/>
              </a:rPr>
              <a:t>18. Persistent EPS in the Last Four Seasons</a:t>
            </a:r>
          </a:p>
          <a:p>
            <a:pPr marL="0" marR="0" indent="0" algn="ctr" defTabSz="584200" rtl="0" fontAlgn="auto" latinLnBrk="0" hangingPunct="0">
              <a:lnSpc>
                <a:spcPct val="100000"/>
              </a:lnSpc>
              <a:spcBef>
                <a:spcPts val="0"/>
              </a:spcBef>
              <a:spcAft>
                <a:spcPts val="0"/>
              </a:spcAft>
              <a:buClrTx/>
              <a:buSzTx/>
              <a:buFontTx/>
              <a:buNone/>
              <a:tabLst/>
            </a:pPr>
            <a:r>
              <a:rPr kumimoji="0" lang="en-US" altLang="zh-CN" sz="2400" b="1" i="0" u="none" strike="noStrike" cap="none" spc="0" normalizeH="0" baseline="0">
                <a:ln>
                  <a:noFill/>
                </a:ln>
                <a:solidFill>
                  <a:srgbClr val="000000"/>
                </a:solidFill>
                <a:effectLst/>
                <a:uFillTx/>
                <a:latin typeface="Helvetica Neue"/>
                <a:ea typeface="Helvetica Neue"/>
                <a:cs typeface="Helvetica Neue"/>
                <a:sym typeface="Helvetica Neue"/>
              </a:rPr>
              <a:t>   </a:t>
            </a:r>
            <a:r>
              <a:rPr kumimoji="0" lang="zh-CN" altLang="en-US" sz="2400" b="1" i="0" u="none" strike="noStrike" cap="none" spc="0" normalizeH="0" baseline="0">
                <a:ln>
                  <a:noFill/>
                </a:ln>
                <a:solidFill>
                  <a:srgbClr val="000000"/>
                </a:solidFill>
                <a:effectLst/>
                <a:uFillTx/>
                <a:latin typeface="Helvetica Neue"/>
                <a:ea typeface="Helvetica Neue"/>
                <a:cs typeface="Helvetica Neue"/>
                <a:sym typeface="Helvetica Neue"/>
              </a:rPr>
              <a:t>过去一年里的每股净收益</a:t>
            </a:r>
            <a:r>
              <a:rPr kumimoji="0" lang="en-US" altLang="zh-CN" sz="2400" b="1" i="0" u="none" strike="noStrike" cap="none" spc="0" normalizeH="0" baseline="0">
                <a:ln>
                  <a:noFill/>
                </a:ln>
                <a:solidFill>
                  <a:srgbClr val="000000"/>
                </a:solidFill>
                <a:effectLst/>
                <a:uFillTx/>
                <a:latin typeface="Helvetica Neue"/>
                <a:ea typeface="Helvetica Neue"/>
                <a:cs typeface="Helvetica Neue"/>
                <a:sym typeface="Helvetica Neue"/>
              </a:rPr>
              <a:t>,</a:t>
            </a:r>
            <a:r>
              <a:rPr kumimoji="0" lang="zh-CN" altLang="en-US" sz="2400" b="1" i="0" u="none" strike="noStrike" cap="none" spc="0" normalizeH="0" baseline="0">
                <a:ln>
                  <a:noFill/>
                </a:ln>
                <a:solidFill>
                  <a:srgbClr val="000000"/>
                </a:solidFill>
                <a:effectLst/>
                <a:uFillTx/>
                <a:latin typeface="Helvetica Neue"/>
                <a:ea typeface="Helvetica Neue"/>
                <a:cs typeface="Helvetica Neue"/>
                <a:sym typeface="Helvetica Neue"/>
              </a:rPr>
              <a:t>衡量公司盈利能力</a:t>
            </a:r>
          </a:p>
          <a:p>
            <a:pPr marL="0" marR="0" indent="0" algn="ctr" defTabSz="584200" rtl="0" fontAlgn="auto" latinLnBrk="0" hangingPunct="0">
              <a:lnSpc>
                <a:spcPct val="100000"/>
              </a:lnSpc>
              <a:spcBef>
                <a:spcPts val="0"/>
              </a:spcBef>
              <a:spcAft>
                <a:spcPts val="0"/>
              </a:spcAft>
              <a:buClrTx/>
              <a:buSzTx/>
              <a:buFontTx/>
              <a:buNone/>
              <a:tabLst/>
            </a:pPr>
            <a:r>
              <a:rPr kumimoji="0" lang="en-US" altLang="zh-CN" sz="2400" b="1" i="0" u="none" strike="noStrike" cap="none" spc="0" normalizeH="0" baseline="0">
                <a:ln>
                  <a:noFill/>
                </a:ln>
                <a:solidFill>
                  <a:srgbClr val="FF0000"/>
                </a:solidFill>
                <a:effectLst/>
                <a:uFillTx/>
                <a:latin typeface="Helvetica Neue"/>
                <a:ea typeface="Helvetica Neue"/>
                <a:cs typeface="Helvetica Neue"/>
                <a:sym typeface="Helvetica Neue"/>
              </a:rPr>
              <a:t>31</a:t>
            </a:r>
            <a:r>
              <a:rPr lang="en-US" altLang="zh-CN">
                <a:solidFill>
                  <a:srgbClr val="FF0000"/>
                </a:solidFill>
              </a:rPr>
              <a:t>.</a:t>
            </a:r>
            <a:r>
              <a:rPr lang="zh-CN" altLang="en-US">
                <a:solidFill>
                  <a:srgbClr val="FF0000"/>
                </a:solidFill>
              </a:rPr>
              <a:t> </a:t>
            </a:r>
            <a:r>
              <a:rPr kumimoji="0" lang="en-US" altLang="zh-CN" sz="2400" b="1" i="0" u="none" strike="noStrike" cap="none" spc="0" normalizeH="0" baseline="0">
                <a:ln>
                  <a:noFill/>
                </a:ln>
                <a:solidFill>
                  <a:srgbClr val="FF0000"/>
                </a:solidFill>
                <a:effectLst/>
                <a:uFillTx/>
                <a:latin typeface="Helvetica Neue"/>
                <a:ea typeface="Helvetica Neue"/>
                <a:cs typeface="Helvetica Neue"/>
                <a:sym typeface="Helvetica Neue"/>
              </a:rPr>
              <a:t>Cash Reinvestment</a:t>
            </a:r>
          </a:p>
          <a:p>
            <a:pPr marL="0" marR="0" indent="0" algn="ctr" defTabSz="584200" rtl="0" fontAlgn="auto" latinLnBrk="0" hangingPunct="0">
              <a:lnSpc>
                <a:spcPct val="100000"/>
              </a:lnSpc>
              <a:spcBef>
                <a:spcPts val="0"/>
              </a:spcBef>
              <a:spcAft>
                <a:spcPts val="0"/>
              </a:spcAft>
              <a:buClrTx/>
              <a:buSzTx/>
              <a:buFontTx/>
              <a:buNone/>
              <a:tabLst/>
            </a:pPr>
            <a:r>
              <a:rPr kumimoji="0" lang="en-US" altLang="zh-CN" sz="2400" b="1" i="0" u="none" strike="noStrike" cap="none" spc="0" normalizeH="0" baseline="0">
                <a:ln>
                  <a:noFill/>
                </a:ln>
                <a:solidFill>
                  <a:srgbClr val="000000"/>
                </a:solidFill>
                <a:effectLst/>
                <a:uFillTx/>
                <a:latin typeface="Helvetica Neue"/>
                <a:ea typeface="Helvetica Neue"/>
                <a:cs typeface="Helvetica Neue"/>
                <a:sym typeface="Helvetica Neue"/>
              </a:rPr>
              <a:t>   </a:t>
            </a:r>
            <a:r>
              <a:rPr kumimoji="0" lang="zh-CN" altLang="en-US" sz="2400" b="1" i="0" u="none" strike="noStrike" cap="none" spc="0" normalizeH="0" baseline="0">
                <a:ln>
                  <a:noFill/>
                </a:ln>
                <a:solidFill>
                  <a:srgbClr val="000000"/>
                </a:solidFill>
                <a:effectLst/>
                <a:uFillTx/>
                <a:latin typeface="Helvetica Neue"/>
                <a:ea typeface="Helvetica Neue"/>
                <a:cs typeface="Helvetica Neue"/>
                <a:sym typeface="Helvetica Neue"/>
              </a:rPr>
              <a:t>现金再投资比率，企业能用于再投资的现金是多还是少？</a:t>
            </a:r>
          </a:p>
          <a:p>
            <a:pPr marL="0" marR="0" indent="0" algn="ctr" defTabSz="584200" rtl="0" fontAlgn="auto" latinLnBrk="0" hangingPunct="0">
              <a:lnSpc>
                <a:spcPct val="100000"/>
              </a:lnSpc>
              <a:spcBef>
                <a:spcPts val="0"/>
              </a:spcBef>
              <a:spcAft>
                <a:spcPts val="0"/>
              </a:spcAft>
              <a:buClrTx/>
              <a:buSzTx/>
              <a:buFontTx/>
              <a:buNone/>
              <a:tabLst/>
            </a:pPr>
            <a:r>
              <a:rPr kumimoji="0" lang="en-US" altLang="zh-CN" sz="2400" b="1" i="0" u="none" strike="noStrike" cap="none" spc="0" normalizeH="0" baseline="0">
                <a:ln>
                  <a:noFill/>
                </a:ln>
                <a:solidFill>
                  <a:srgbClr val="FF0000"/>
                </a:solidFill>
                <a:effectLst/>
                <a:uFillTx/>
                <a:latin typeface="Helvetica Neue"/>
                <a:ea typeface="Helvetica Neue"/>
                <a:cs typeface="Helvetica Neue"/>
                <a:sym typeface="Helvetica Neue"/>
              </a:rPr>
              <a:t>32. Current Ratio      33. Quick Ratio</a:t>
            </a:r>
          </a:p>
          <a:p>
            <a:pPr marL="0" marR="0" indent="0" algn="ctr" defTabSz="584200" rtl="0" fontAlgn="auto" latinLnBrk="0" hangingPunct="0">
              <a:lnSpc>
                <a:spcPct val="100000"/>
              </a:lnSpc>
              <a:spcBef>
                <a:spcPts val="0"/>
              </a:spcBef>
              <a:spcAft>
                <a:spcPts val="0"/>
              </a:spcAft>
              <a:buClrTx/>
              <a:buSzTx/>
              <a:buFontTx/>
              <a:buNone/>
              <a:tabLst/>
            </a:pPr>
            <a:r>
              <a:rPr kumimoji="0" lang="en-US" altLang="zh-CN" sz="2400" b="1" i="0" u="none" strike="noStrike" cap="none" spc="0" normalizeH="0" baseline="0">
                <a:ln>
                  <a:noFill/>
                </a:ln>
                <a:solidFill>
                  <a:srgbClr val="000000"/>
                </a:solidFill>
                <a:effectLst/>
                <a:uFillTx/>
                <a:latin typeface="Helvetica Neue"/>
                <a:ea typeface="Helvetica Neue"/>
                <a:cs typeface="Helvetica Neue"/>
                <a:sym typeface="Helvetica Neue"/>
              </a:rPr>
              <a:t>   </a:t>
            </a:r>
            <a:r>
              <a:rPr kumimoji="0" lang="zh-CN" altLang="en-US" sz="2400" b="1" i="0" u="none" strike="noStrike" cap="none" spc="0" normalizeH="0" baseline="0">
                <a:ln>
                  <a:noFill/>
                </a:ln>
                <a:solidFill>
                  <a:srgbClr val="000000"/>
                </a:solidFill>
                <a:effectLst/>
                <a:uFillTx/>
                <a:latin typeface="Helvetica Neue"/>
                <a:ea typeface="Helvetica Neue"/>
                <a:cs typeface="Helvetica Neue"/>
                <a:sym typeface="Helvetica Neue"/>
              </a:rPr>
              <a:t>流动比率</a:t>
            </a:r>
            <a:r>
              <a:rPr lang="zh-CN" altLang="en-US"/>
              <a:t>（</a:t>
            </a:r>
            <a:r>
              <a:rPr kumimoji="0" lang="zh-CN" altLang="en-US" sz="2400" b="1" i="0" u="none" strike="noStrike" cap="none" spc="0" normalizeH="0" baseline="0">
                <a:ln>
                  <a:noFill/>
                </a:ln>
                <a:solidFill>
                  <a:srgbClr val="000000"/>
                </a:solidFill>
                <a:effectLst/>
                <a:uFillTx/>
                <a:latin typeface="Helvetica Neue"/>
                <a:ea typeface="Helvetica Neue"/>
                <a:cs typeface="Helvetica Neue"/>
                <a:sym typeface="Helvetica Neue"/>
              </a:rPr>
              <a:t>流动资产 </a:t>
            </a:r>
            <a:r>
              <a:rPr kumimoji="0" lang="en-US" altLang="zh-CN" sz="2400" b="1" i="0" u="none" strike="noStrike" cap="none" spc="0" normalizeH="0" baseline="0">
                <a:ln>
                  <a:noFill/>
                </a:ln>
                <a:solidFill>
                  <a:srgbClr val="000000"/>
                </a:solidFill>
                <a:effectLst/>
                <a:uFillTx/>
                <a:latin typeface="Helvetica Neue"/>
                <a:ea typeface="Helvetica Neue"/>
                <a:cs typeface="Helvetica Neue"/>
                <a:sym typeface="Helvetica Neue"/>
              </a:rPr>
              <a:t>/ </a:t>
            </a:r>
            <a:r>
              <a:rPr kumimoji="0" lang="zh-CN" altLang="en-US" sz="2400" b="1" i="0" u="none" strike="noStrike" cap="none" spc="0" normalizeH="0" baseline="0">
                <a:ln>
                  <a:noFill/>
                </a:ln>
                <a:solidFill>
                  <a:srgbClr val="000000"/>
                </a:solidFill>
                <a:effectLst/>
                <a:uFillTx/>
                <a:latin typeface="Helvetica Neue"/>
                <a:ea typeface="Helvetica Neue"/>
                <a:cs typeface="Helvetica Neue"/>
                <a:sym typeface="Helvetica Neue"/>
              </a:rPr>
              <a:t>流动负债），公司会不会陷入短期的流动性问题</a:t>
            </a:r>
          </a:p>
          <a:p>
            <a:pPr marL="0" marR="0" indent="0" algn="ctr" defTabSz="584200" rtl="0" fontAlgn="auto" latinLnBrk="0" hangingPunct="0">
              <a:lnSpc>
                <a:spcPct val="100000"/>
              </a:lnSpc>
              <a:spcBef>
                <a:spcPts val="0"/>
              </a:spcBef>
              <a:spcAft>
                <a:spcPts val="0"/>
              </a:spcAft>
              <a:buClrTx/>
              <a:buSzTx/>
              <a:buFontTx/>
              <a:buNone/>
              <a:tabLst/>
            </a:pPr>
            <a:r>
              <a:rPr kumimoji="0" lang="en-US" altLang="zh-CN" sz="2400" b="1" i="0" u="none" strike="noStrike" cap="none" spc="0" normalizeH="0" baseline="0">
                <a:ln>
                  <a:noFill/>
                </a:ln>
                <a:solidFill>
                  <a:srgbClr val="FF0000"/>
                </a:solidFill>
                <a:effectLst/>
                <a:uFillTx/>
                <a:latin typeface="Helvetica Neue"/>
                <a:ea typeface="Helvetica Neue"/>
                <a:cs typeface="Helvetica Neue"/>
                <a:sym typeface="Helvetica Neue"/>
              </a:rPr>
              <a:t>35. Total Debt      36. Debt ratio %     94. Equity to Liability  </a:t>
            </a:r>
            <a:endParaRPr lang="en-US" altLang="zh-CN">
              <a:solidFill>
                <a:srgbClr val="FF0000"/>
              </a:solidFill>
            </a:endParaRPr>
          </a:p>
          <a:p>
            <a:pPr marL="0" marR="0" indent="0" algn="ctr" defTabSz="584200" rtl="0" fontAlgn="auto" latinLnBrk="0" hangingPunct="0">
              <a:lnSpc>
                <a:spcPct val="100000"/>
              </a:lnSpc>
              <a:spcBef>
                <a:spcPts val="0"/>
              </a:spcBef>
              <a:spcAft>
                <a:spcPts val="0"/>
              </a:spcAft>
              <a:buClrTx/>
              <a:buSzTx/>
              <a:buFontTx/>
              <a:buNone/>
              <a:tabLst/>
            </a:pPr>
            <a:r>
              <a:rPr lang="zh-CN" altLang="en-US"/>
              <a:t>衡量借债的比率</a:t>
            </a:r>
          </a:p>
          <a:p>
            <a:pPr marL="0" marR="0" indent="0" algn="ctr" defTabSz="584200" rtl="0" fontAlgn="auto" latinLnBrk="0" hangingPunct="0">
              <a:lnSpc>
                <a:spcPct val="100000"/>
              </a:lnSpc>
              <a:spcBef>
                <a:spcPts val="0"/>
              </a:spcBef>
              <a:spcAft>
                <a:spcPts val="0"/>
              </a:spcAft>
              <a:buClrTx/>
              <a:buSzTx/>
              <a:buFontTx/>
              <a:buNone/>
              <a:tabLst/>
            </a:pPr>
            <a:r>
              <a:rPr kumimoji="0" lang="en-US" altLang="zh-CN" sz="2400" b="1" i="0" u="none" strike="noStrike" cap="none" spc="0" normalizeH="0" baseline="0">
                <a:ln>
                  <a:noFill/>
                </a:ln>
                <a:solidFill>
                  <a:srgbClr val="FF0000"/>
                </a:solidFill>
                <a:effectLst/>
                <a:uFillTx/>
                <a:latin typeface="Helvetica Neue"/>
                <a:ea typeface="Helvetica Neue"/>
                <a:cs typeface="Helvetica Neue"/>
                <a:sym typeface="Helvetica Neue"/>
              </a:rPr>
              <a:t>41</a:t>
            </a:r>
            <a:r>
              <a:rPr lang="en-US" altLang="zh-CN">
                <a:solidFill>
                  <a:srgbClr val="FF0000"/>
                </a:solidFill>
              </a:rPr>
              <a:t>.</a:t>
            </a:r>
            <a:r>
              <a:rPr lang="zh-CN" altLang="en-US">
                <a:solidFill>
                  <a:srgbClr val="FF0000"/>
                </a:solidFill>
              </a:rPr>
              <a:t> </a:t>
            </a:r>
            <a:r>
              <a:rPr kumimoji="0" lang="en-US" altLang="zh-CN" sz="2400" b="1" i="0" u="none" strike="noStrike" cap="none" spc="0" normalizeH="0" baseline="0">
                <a:ln>
                  <a:noFill/>
                </a:ln>
                <a:solidFill>
                  <a:srgbClr val="FF0000"/>
                </a:solidFill>
                <a:effectLst/>
                <a:uFillTx/>
                <a:latin typeface="Helvetica Neue"/>
                <a:ea typeface="Helvetica Neue"/>
                <a:cs typeface="Helvetica Neue"/>
                <a:sym typeface="Helvetica Neue"/>
              </a:rPr>
              <a:t>Operating profit      42. Net profit before tax</a:t>
            </a:r>
          </a:p>
          <a:p>
            <a:pPr marL="0" marR="0" indent="0" algn="ctr" defTabSz="584200" rtl="0" fontAlgn="auto" latinLnBrk="0" hangingPunct="0">
              <a:lnSpc>
                <a:spcPct val="100000"/>
              </a:lnSpc>
              <a:spcBef>
                <a:spcPts val="0"/>
              </a:spcBef>
              <a:spcAft>
                <a:spcPts val="0"/>
              </a:spcAft>
              <a:buClrTx/>
              <a:buSzTx/>
              <a:buFontTx/>
              <a:buNone/>
              <a:tabLst/>
            </a:pPr>
            <a:r>
              <a:rPr kumimoji="0" lang="en-US" altLang="zh-CN" sz="2400" b="1" i="0" u="none" strike="noStrike" cap="none" spc="0" normalizeH="0" baseline="0">
                <a:ln>
                  <a:noFill/>
                </a:ln>
                <a:solidFill>
                  <a:srgbClr val="000000"/>
                </a:solidFill>
                <a:effectLst/>
                <a:uFillTx/>
                <a:latin typeface="Helvetica Neue"/>
                <a:ea typeface="Helvetica Neue"/>
                <a:cs typeface="Helvetica Neue"/>
                <a:sym typeface="Helvetica Neue"/>
              </a:rPr>
              <a:t>   </a:t>
            </a:r>
            <a:r>
              <a:rPr kumimoji="0" lang="zh-CN" altLang="en-US" sz="2400" b="1" i="0" u="none" strike="noStrike" cap="none" spc="0" normalizeH="0" baseline="0">
                <a:ln>
                  <a:noFill/>
                </a:ln>
                <a:solidFill>
                  <a:srgbClr val="000000"/>
                </a:solidFill>
                <a:effectLst/>
                <a:uFillTx/>
                <a:latin typeface="Helvetica Neue"/>
                <a:ea typeface="Helvetica Neue"/>
                <a:cs typeface="Helvetica Neue"/>
                <a:sym typeface="Helvetica Neue"/>
              </a:rPr>
              <a:t>股东提供的每单位资金产生多少利润和税前净利润</a:t>
            </a:r>
          </a:p>
          <a:p>
            <a:pPr marL="0" marR="0" indent="0" algn="ctr" defTabSz="584200" rtl="0" fontAlgn="auto" latinLnBrk="0" hangingPunct="0">
              <a:lnSpc>
                <a:spcPct val="100000"/>
              </a:lnSpc>
              <a:spcBef>
                <a:spcPts val="0"/>
              </a:spcBef>
              <a:spcAft>
                <a:spcPts val="0"/>
              </a:spcAft>
              <a:buClrTx/>
              <a:buSzTx/>
              <a:buFontTx/>
              <a:buNone/>
              <a:tabLst/>
            </a:pPr>
            <a:r>
              <a:rPr kumimoji="0" lang="en-US" altLang="zh-CN" sz="2400" b="1" i="0" u="none" strike="noStrike" cap="none" spc="0" normalizeH="0" baseline="0">
                <a:ln>
                  <a:noFill/>
                </a:ln>
                <a:solidFill>
                  <a:srgbClr val="FF0000"/>
                </a:solidFill>
                <a:effectLst/>
                <a:uFillTx/>
                <a:latin typeface="Helvetica Neue"/>
                <a:ea typeface="Helvetica Neue"/>
                <a:cs typeface="Helvetica Neue"/>
                <a:sym typeface="Helvetica Neue"/>
              </a:rPr>
              <a:t>92</a:t>
            </a:r>
            <a:r>
              <a:rPr lang="en-US" altLang="zh-CN">
                <a:solidFill>
                  <a:srgbClr val="FF0000"/>
                </a:solidFill>
              </a:rPr>
              <a:t>.</a:t>
            </a:r>
            <a:r>
              <a:rPr lang="zh-CN" altLang="en-US">
                <a:solidFill>
                  <a:srgbClr val="FF0000"/>
                </a:solidFill>
              </a:rPr>
              <a:t> </a:t>
            </a:r>
            <a:r>
              <a:rPr kumimoji="0" lang="en-US" altLang="zh-CN" sz="2400" b="1" i="0" u="none" strike="noStrike" cap="none" spc="0" normalizeH="0" baseline="0">
                <a:ln>
                  <a:noFill/>
                </a:ln>
                <a:solidFill>
                  <a:srgbClr val="FF0000"/>
                </a:solidFill>
                <a:effectLst/>
                <a:uFillTx/>
                <a:latin typeface="Helvetica Neue"/>
                <a:ea typeface="Helvetica Neue"/>
                <a:cs typeface="Helvetica Neue"/>
                <a:sym typeface="Helvetica Neue"/>
              </a:rPr>
              <a:t>ebit: earning before interest and tax</a:t>
            </a:r>
          </a:p>
          <a:p>
            <a:pPr marL="0" marR="0" indent="0" algn="ctr" defTabSz="584200" rtl="0" fontAlgn="auto" latinLnBrk="0" hangingPunct="0">
              <a:lnSpc>
                <a:spcPct val="100000"/>
              </a:lnSpc>
              <a:spcBef>
                <a:spcPts val="0"/>
              </a:spcBef>
              <a:spcAft>
                <a:spcPts val="0"/>
              </a:spcAft>
              <a:buClrTx/>
              <a:buSzTx/>
              <a:buFontTx/>
              <a:buNone/>
              <a:tabLst/>
            </a:pPr>
            <a:r>
              <a:rPr kumimoji="0" lang="en-US" altLang="zh-CN" sz="2400" b="1" i="0" u="none" strike="noStrike" cap="none" spc="0" normalizeH="0" baseline="0">
                <a:ln>
                  <a:noFill/>
                </a:ln>
                <a:solidFill>
                  <a:srgbClr val="000000"/>
                </a:solidFill>
                <a:effectLst/>
                <a:uFillTx/>
                <a:latin typeface="Helvetica Neue"/>
                <a:ea typeface="Helvetica Neue"/>
                <a:cs typeface="Helvetica Neue"/>
                <a:sym typeface="Helvetica Neue"/>
              </a:rPr>
              <a:t>   </a:t>
            </a:r>
            <a:r>
              <a:rPr kumimoji="0" lang="zh-CN" altLang="en-US" sz="2400" b="1" i="0" u="none" strike="noStrike" cap="none" spc="0" normalizeH="0" baseline="0">
                <a:ln>
                  <a:noFill/>
                </a:ln>
                <a:solidFill>
                  <a:srgbClr val="000000"/>
                </a:solidFill>
                <a:effectLst/>
                <a:uFillTx/>
                <a:latin typeface="Helvetica Neue"/>
                <a:ea typeface="Helvetica Neue"/>
                <a:cs typeface="Helvetica Neue"/>
                <a:sym typeface="Helvetica Neue"/>
              </a:rPr>
              <a:t>赚的钱有多少用来付利息和税务，如果值太高意味着公司可能会破产</a:t>
            </a:r>
          </a:p>
        </p:txBody>
      </p:sp>
    </p:spTree>
    <p:extLst>
      <p:ext uri="{BB962C8B-B14F-4D97-AF65-F5344CB8AC3E}">
        <p14:creationId xmlns:p14="http://schemas.microsoft.com/office/powerpoint/2010/main" val="135730195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34A8B-0631-47FE-8337-E537417F7B9E}"/>
              </a:ext>
            </a:extLst>
          </p:cNvPr>
          <p:cNvSpPr>
            <a:spLocks noGrp="1"/>
          </p:cNvSpPr>
          <p:nvPr>
            <p:ph type="title"/>
          </p:nvPr>
        </p:nvSpPr>
        <p:spPr/>
        <p:txBody>
          <a:bodyPr/>
          <a:lstStyle/>
          <a:p>
            <a:endParaRPr lang="zh-CN" altLang="en-US"/>
          </a:p>
        </p:txBody>
      </p:sp>
      <p:pic>
        <p:nvPicPr>
          <p:cNvPr id="4" name="图片 3">
            <a:extLst>
              <a:ext uri="{FF2B5EF4-FFF2-40B4-BE49-F238E27FC236}">
                <a16:creationId xmlns:a16="http://schemas.microsoft.com/office/drawing/2014/main" id="{23107D30-91C2-4C5C-9BD7-3D798451FCF9}"/>
              </a:ext>
            </a:extLst>
          </p:cNvPr>
          <p:cNvPicPr>
            <a:picLocks noChangeAspect="1"/>
          </p:cNvPicPr>
          <p:nvPr/>
        </p:nvPicPr>
        <p:blipFill>
          <a:blip r:embed="rId2"/>
          <a:stretch>
            <a:fillRect/>
          </a:stretch>
        </p:blipFill>
        <p:spPr>
          <a:xfrm>
            <a:off x="0" y="-87086"/>
            <a:ext cx="13004799" cy="4876800"/>
          </a:xfrm>
          <a:prstGeom prst="rect">
            <a:avLst/>
          </a:prstGeom>
        </p:spPr>
      </p:pic>
      <p:pic>
        <p:nvPicPr>
          <p:cNvPr id="6" name="图片 5">
            <a:extLst>
              <a:ext uri="{FF2B5EF4-FFF2-40B4-BE49-F238E27FC236}">
                <a16:creationId xmlns:a16="http://schemas.microsoft.com/office/drawing/2014/main" id="{9F619CB2-408F-4713-A55A-93019EF6DAE9}"/>
              </a:ext>
            </a:extLst>
          </p:cNvPr>
          <p:cNvPicPr>
            <a:picLocks noChangeAspect="1"/>
          </p:cNvPicPr>
          <p:nvPr/>
        </p:nvPicPr>
        <p:blipFill>
          <a:blip r:embed="rId3"/>
          <a:stretch>
            <a:fillRect/>
          </a:stretch>
        </p:blipFill>
        <p:spPr>
          <a:xfrm>
            <a:off x="1" y="4876800"/>
            <a:ext cx="13004798" cy="4876800"/>
          </a:xfrm>
          <a:prstGeom prst="rect">
            <a:avLst/>
          </a:prstGeom>
        </p:spPr>
      </p:pic>
    </p:spTree>
    <p:extLst>
      <p:ext uri="{BB962C8B-B14F-4D97-AF65-F5344CB8AC3E}">
        <p14:creationId xmlns:p14="http://schemas.microsoft.com/office/powerpoint/2010/main" val="322835686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14CD-0DA1-4CA2-B2A8-D6D77AF644ED}"/>
              </a:ext>
            </a:extLst>
          </p:cNvPr>
          <p:cNvSpPr>
            <a:spLocks noGrp="1"/>
          </p:cNvSpPr>
          <p:nvPr>
            <p:ph type="title"/>
          </p:nvPr>
        </p:nvSpPr>
        <p:spPr/>
        <p:txBody>
          <a:bodyPr/>
          <a:lstStyle/>
          <a:p>
            <a:r>
              <a:rPr lang="zh-CN" altLang="en-US"/>
              <a:t>数据降维：综合</a:t>
            </a:r>
            <a:endParaRPr lang="zh-CN" altLang="en-US" dirty="0"/>
          </a:p>
        </p:txBody>
      </p:sp>
      <p:sp>
        <p:nvSpPr>
          <p:cNvPr id="12" name="内容占位符 2">
            <a:extLst>
              <a:ext uri="{FF2B5EF4-FFF2-40B4-BE49-F238E27FC236}">
                <a16:creationId xmlns:a16="http://schemas.microsoft.com/office/drawing/2014/main" id="{9CE97D8A-2AAA-41F2-89CD-3636C8CFD63C}"/>
              </a:ext>
            </a:extLst>
          </p:cNvPr>
          <p:cNvSpPr txBox="1">
            <a:spLocks/>
          </p:cNvSpPr>
          <p:nvPr/>
        </p:nvSpPr>
        <p:spPr>
          <a:xfrm>
            <a:off x="982733" y="1505737"/>
            <a:ext cx="11039334" cy="7876803"/>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buSzPct val="100000"/>
              <a:buFont typeface="Wingdings" panose="05000000000000000000" pitchFamily="2" charset="2"/>
              <a:buChar char="l"/>
              <a:defRPr/>
            </a:pPr>
            <a:r>
              <a:rPr lang="en-US" altLang="zh-CN">
                <a:solidFill>
                  <a:schemeClr val="tx1"/>
                </a:solidFill>
                <a:latin typeface="微软雅黑" panose="020B0503020204020204" pitchFamily="34" charset="-122"/>
                <a:ea typeface="微软雅黑" panose="020B0503020204020204" pitchFamily="34" charset="-122"/>
              </a:rPr>
              <a:t>//</a:t>
            </a:r>
            <a:r>
              <a:rPr lang="zh-CN" altLang="en-US">
                <a:solidFill>
                  <a:schemeClr val="tx1"/>
                </a:solidFill>
                <a:latin typeface="微软雅黑" panose="020B0503020204020204" pitchFamily="34" charset="-122"/>
                <a:ea typeface="微软雅黑" panose="020B0503020204020204" pitchFamily="34" charset="-122"/>
              </a:rPr>
              <a:t> </a:t>
            </a:r>
            <a:r>
              <a:rPr lang="en-US" altLang="zh-CN">
                <a:solidFill>
                  <a:schemeClr val="tx1"/>
                </a:solidFill>
                <a:latin typeface="微软雅黑" panose="020B0503020204020204" pitchFamily="34" charset="-122"/>
                <a:ea typeface="微软雅黑" panose="020B0503020204020204" pitchFamily="34" charset="-122"/>
              </a:rPr>
              <a:t>TODO: </a:t>
            </a:r>
            <a:r>
              <a:rPr lang="zh-CN" altLang="en-US">
                <a:solidFill>
                  <a:schemeClr val="tx1"/>
                </a:solidFill>
                <a:latin typeface="微软雅黑" panose="020B0503020204020204" pitchFamily="34" charset="-122"/>
                <a:ea typeface="微软雅黑" panose="020B0503020204020204" pitchFamily="34" charset="-122"/>
              </a:rPr>
              <a:t>综合得到结果确定最终选定的特征</a:t>
            </a:r>
            <a:endParaRPr lang="en-US" altLang="zh-CN">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835711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14CD-0DA1-4CA2-B2A8-D6D77AF644ED}"/>
              </a:ext>
            </a:extLst>
          </p:cNvPr>
          <p:cNvSpPr>
            <a:spLocks noGrp="1"/>
          </p:cNvSpPr>
          <p:nvPr>
            <p:ph type="title"/>
          </p:nvPr>
        </p:nvSpPr>
        <p:spPr/>
        <p:txBody>
          <a:bodyPr/>
          <a:lstStyle/>
          <a:p>
            <a:r>
              <a:rPr lang="zh-CN" altLang="en-US"/>
              <a:t>平衡学习</a:t>
            </a:r>
            <a:endParaRPr lang="zh-CN" altLang="en-US" dirty="0"/>
          </a:p>
        </p:txBody>
      </p:sp>
      <p:sp>
        <p:nvSpPr>
          <p:cNvPr id="12" name="内容占位符 2">
            <a:extLst>
              <a:ext uri="{FF2B5EF4-FFF2-40B4-BE49-F238E27FC236}">
                <a16:creationId xmlns:a16="http://schemas.microsoft.com/office/drawing/2014/main" id="{9CE97D8A-2AAA-41F2-89CD-3636C8CFD63C}"/>
              </a:ext>
            </a:extLst>
          </p:cNvPr>
          <p:cNvSpPr txBox="1">
            <a:spLocks/>
          </p:cNvSpPr>
          <p:nvPr/>
        </p:nvSpPr>
        <p:spPr>
          <a:xfrm>
            <a:off x="982733" y="1505737"/>
            <a:ext cx="11039334" cy="7876803"/>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buSzPct val="100000"/>
              <a:buFont typeface="Wingdings" panose="05000000000000000000" pitchFamily="2" charset="2"/>
              <a:buChar char="l"/>
              <a:defRPr/>
            </a:pPr>
            <a:r>
              <a:rPr lang="zh-CN" altLang="en-US">
                <a:solidFill>
                  <a:schemeClr val="tx1"/>
                </a:solidFill>
                <a:latin typeface="微软雅黑" panose="020B0503020204020204" pitchFamily="34" charset="-122"/>
                <a:ea typeface="微软雅黑" panose="020B0503020204020204" pitchFamily="34" charset="-122"/>
              </a:rPr>
              <a:t>能够得到的破产公司数据很少，因此从真实世界得到的数据集中两类标签比例不均衡。使用平衡学习（</a:t>
            </a:r>
            <a:r>
              <a:rPr lang="en-US" altLang="zh-CN">
                <a:solidFill>
                  <a:schemeClr val="tx1"/>
                </a:solidFill>
                <a:latin typeface="微软雅黑" panose="020B0503020204020204" pitchFamily="34" charset="-122"/>
                <a:ea typeface="微软雅黑" panose="020B0503020204020204" pitchFamily="34" charset="-122"/>
              </a:rPr>
              <a:t>Inbalanced Learning</a:t>
            </a:r>
            <a:r>
              <a:rPr lang="zh-CN" altLang="en-US">
                <a:solidFill>
                  <a:schemeClr val="tx1"/>
                </a:solidFill>
                <a:latin typeface="微软雅黑" panose="020B0503020204020204" pitchFamily="34" charset="-122"/>
                <a:ea typeface="微软雅黑" panose="020B0503020204020204" pitchFamily="34" charset="-122"/>
              </a:rPr>
              <a:t>）处理</a:t>
            </a:r>
            <a:endParaRPr lang="en-US" altLang="zh-CN">
              <a:solidFill>
                <a:schemeClr val="tx1"/>
              </a:solidFill>
              <a:latin typeface="微软雅黑" panose="020B0503020204020204" pitchFamily="34" charset="-122"/>
              <a:ea typeface="微软雅黑" panose="020B0503020204020204" pitchFamily="34" charset="-122"/>
            </a:endParaRPr>
          </a:p>
          <a:p>
            <a:pPr hangingPunct="1">
              <a:buSzPct val="100000"/>
              <a:buFont typeface="Wingdings" panose="05000000000000000000" pitchFamily="2" charset="2"/>
              <a:buChar char="l"/>
              <a:defRPr/>
            </a:pPr>
            <a:r>
              <a:rPr lang="zh-CN" altLang="zh-CN">
                <a:solidFill>
                  <a:schemeClr val="tx1"/>
                </a:solidFill>
                <a:latin typeface="微软雅黑" panose="020B0503020204020204" pitchFamily="34" charset="-122"/>
                <a:ea typeface="微软雅黑" panose="020B0503020204020204" pitchFamily="34" charset="-122"/>
              </a:rPr>
              <a:t>基本思想：</a:t>
            </a:r>
            <a:endParaRPr lang="en-US" altLang="zh-CN">
              <a:solidFill>
                <a:schemeClr val="tx1"/>
              </a:solidFill>
              <a:latin typeface="微软雅黑" panose="020B0503020204020204" pitchFamily="34" charset="-122"/>
              <a:ea typeface="微软雅黑" panose="020B0503020204020204" pitchFamily="34" charset="-122"/>
            </a:endParaRPr>
          </a:p>
          <a:p>
            <a:pPr lvl="1" hangingPunct="1">
              <a:buSzPct val="100000"/>
              <a:buFont typeface="Wingdings" panose="05000000000000000000" pitchFamily="2" charset="2"/>
              <a:buChar char="l"/>
              <a:defRPr/>
            </a:pPr>
            <a:r>
              <a:rPr lang="zh-CN" altLang="zh-CN">
                <a:solidFill>
                  <a:schemeClr val="tx1"/>
                </a:solidFill>
                <a:latin typeface="微软雅黑" panose="020B0503020204020204" pitchFamily="34" charset="-122"/>
                <a:ea typeface="微软雅黑" panose="020B0503020204020204" pitchFamily="34" charset="-122"/>
              </a:rPr>
              <a:t>利用已知数据构造合理的破产样本</a:t>
            </a:r>
            <a:r>
              <a:rPr lang="en-US" altLang="zh-CN">
                <a:solidFill>
                  <a:schemeClr val="tx1"/>
                </a:solidFill>
                <a:latin typeface="微软雅黑" panose="020B0503020204020204" pitchFamily="34" charset="-122"/>
                <a:ea typeface="微软雅黑" panose="020B0503020204020204" pitchFamily="34" charset="-122"/>
              </a:rPr>
              <a:t>(over-sampling)</a:t>
            </a:r>
          </a:p>
          <a:p>
            <a:pPr lvl="1" hangingPunct="1">
              <a:buSzPct val="100000"/>
              <a:buFont typeface="Wingdings" panose="05000000000000000000" pitchFamily="2" charset="2"/>
              <a:buChar char="l"/>
              <a:defRPr/>
            </a:pPr>
            <a:r>
              <a:rPr lang="zh-CN" altLang="zh-CN">
                <a:solidFill>
                  <a:schemeClr val="tx1"/>
                </a:solidFill>
                <a:latin typeface="微软雅黑" panose="020B0503020204020204" pitchFamily="34" charset="-122"/>
                <a:ea typeface="微软雅黑" panose="020B0503020204020204" pitchFamily="34" charset="-122"/>
              </a:rPr>
              <a:t>减少非破产样本个数</a:t>
            </a:r>
            <a:r>
              <a:rPr lang="en-US" altLang="zh-CN">
                <a:solidFill>
                  <a:schemeClr val="tx1"/>
                </a:solidFill>
                <a:latin typeface="微软雅黑" panose="020B0503020204020204" pitchFamily="34" charset="-122"/>
                <a:ea typeface="微软雅黑" panose="020B0503020204020204" pitchFamily="34" charset="-122"/>
              </a:rPr>
              <a:t>(under-sampling)</a:t>
            </a:r>
          </a:p>
          <a:p>
            <a:pPr lvl="1" hangingPunct="1">
              <a:buSzPct val="100000"/>
              <a:buFont typeface="Wingdings" panose="05000000000000000000" pitchFamily="2" charset="2"/>
              <a:buChar char="l"/>
              <a:defRPr/>
            </a:pPr>
            <a:r>
              <a:rPr lang="zh-CN" altLang="zh-CN">
                <a:solidFill>
                  <a:schemeClr val="tx1"/>
                </a:solidFill>
                <a:latin typeface="微软雅黑" panose="020B0503020204020204" pitchFamily="34" charset="-122"/>
                <a:ea typeface="微软雅黑" panose="020B0503020204020204" pitchFamily="34" charset="-122"/>
              </a:rPr>
              <a:t>前面两种结合</a:t>
            </a:r>
          </a:p>
          <a:p>
            <a:pPr hangingPunct="1">
              <a:buSzPct val="100000"/>
              <a:buFont typeface="Wingdings" panose="05000000000000000000" pitchFamily="2" charset="2"/>
              <a:buChar char="l"/>
              <a:defRPr/>
            </a:pPr>
            <a:endParaRPr lang="en-US" altLang="zh-CN">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673555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14CD-0DA1-4CA2-B2A8-D6D77AF644ED}"/>
              </a:ext>
            </a:extLst>
          </p:cNvPr>
          <p:cNvSpPr>
            <a:spLocks noGrp="1"/>
          </p:cNvSpPr>
          <p:nvPr>
            <p:ph type="title"/>
          </p:nvPr>
        </p:nvSpPr>
        <p:spPr>
          <a:xfrm>
            <a:off x="2097314" y="218777"/>
            <a:ext cx="9407234" cy="746528"/>
          </a:xfrm>
        </p:spPr>
        <p:txBody>
          <a:bodyPr/>
          <a:lstStyle/>
          <a:p>
            <a:r>
              <a:rPr lang="zh-CN" altLang="en-US">
                <a:latin typeface="微软雅黑" panose="020B0503020204020204" pitchFamily="34" charset="-122"/>
                <a:ea typeface="微软雅黑" panose="020B0503020204020204" pitchFamily="34" charset="-122"/>
              </a:rPr>
              <a:t>尝试一：随机过程采样（</a:t>
            </a:r>
            <a:r>
              <a:rPr lang="en-US" altLang="zh-CN">
                <a:latin typeface="微软雅黑" panose="020B0503020204020204" pitchFamily="34" charset="-122"/>
                <a:ea typeface="微软雅黑" panose="020B0503020204020204" pitchFamily="34" charset="-122"/>
              </a:rPr>
              <a:t>Random</a:t>
            </a:r>
            <a:r>
              <a:rPr lang="zh-CN" altLang="en-US">
                <a:latin typeface="微软雅黑" panose="020B0503020204020204" pitchFamily="34" charset="-122"/>
                <a:ea typeface="微软雅黑" panose="020B0503020204020204" pitchFamily="34" charset="-122"/>
              </a:rPr>
              <a:t>）</a:t>
            </a:r>
            <a:br>
              <a:rPr lang="en-US" altLang="zh-CN">
                <a:latin typeface="微软雅黑" panose="020B0503020204020204" pitchFamily="34" charset="-122"/>
                <a:ea typeface="微软雅黑" panose="020B0503020204020204" pitchFamily="34" charset="-122"/>
              </a:rPr>
            </a:br>
            <a:endParaRPr lang="zh-CN" altLang="en-US" dirty="0"/>
          </a:p>
        </p:txBody>
      </p:sp>
      <p:sp>
        <p:nvSpPr>
          <p:cNvPr id="12" name="内容占位符 2">
            <a:extLst>
              <a:ext uri="{FF2B5EF4-FFF2-40B4-BE49-F238E27FC236}">
                <a16:creationId xmlns:a16="http://schemas.microsoft.com/office/drawing/2014/main" id="{9CE97D8A-2AAA-41F2-89CD-3636C8CFD63C}"/>
              </a:ext>
            </a:extLst>
          </p:cNvPr>
          <p:cNvSpPr txBox="1">
            <a:spLocks/>
          </p:cNvSpPr>
          <p:nvPr/>
        </p:nvSpPr>
        <p:spPr>
          <a:xfrm>
            <a:off x="982733" y="1306287"/>
            <a:ext cx="11039334" cy="8076254"/>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buSzPct val="100000"/>
              <a:buNone/>
              <a:defRPr/>
            </a:pPr>
            <a:r>
              <a:rPr lang="zh-CN" altLang="zh-CN">
                <a:solidFill>
                  <a:schemeClr val="tx1"/>
                </a:solidFill>
                <a:latin typeface="微软雅黑" panose="020B0503020204020204" pitchFamily="34" charset="-122"/>
                <a:ea typeface="微软雅黑" panose="020B0503020204020204" pitchFamily="34" charset="-122"/>
              </a:rPr>
              <a:t>从少数类的样本中进行随机采样来增加新的样本，使得所有类样本数相同</a:t>
            </a:r>
            <a:r>
              <a:rPr lang="zh-CN" altLang="en-US">
                <a:solidFill>
                  <a:schemeClr val="tx1"/>
                </a:solidFill>
                <a:latin typeface="微软雅黑" panose="020B0503020204020204" pitchFamily="34" charset="-122"/>
                <a:ea typeface="微软雅黑" panose="020B0503020204020204" pitchFamily="34" charset="-122"/>
              </a:rPr>
              <a:t>。</a:t>
            </a: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r>
              <a:rPr lang="zh-CN" altLang="zh-CN">
                <a:solidFill>
                  <a:schemeClr val="tx1"/>
                </a:solidFill>
                <a:latin typeface="微软雅黑" panose="020B0503020204020204" pitchFamily="34" charset="-122"/>
                <a:ea typeface="微软雅黑" panose="020B0503020204020204" pitchFamily="34" charset="-122"/>
              </a:rPr>
              <a:t>效果较差。可能原因：这个随机采样等价于给破产的样本赋予了很高的权重进行分类，导致这些破产的样本对模型影响太大，进而产生误差的积累。</a:t>
            </a:r>
            <a:endParaRPr lang="en-US" altLang="zh-CN">
              <a:solidFill>
                <a:schemeClr val="tx1"/>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19BC4A42-58A7-41A3-88F3-29380EF7A1C4}"/>
              </a:ext>
            </a:extLst>
          </p:cNvPr>
          <p:cNvPicPr>
            <a:picLocks noChangeAspect="1"/>
          </p:cNvPicPr>
          <p:nvPr/>
        </p:nvPicPr>
        <p:blipFill>
          <a:blip r:embed="rId2"/>
          <a:stretch>
            <a:fillRect/>
          </a:stretch>
        </p:blipFill>
        <p:spPr>
          <a:xfrm>
            <a:off x="643707" y="2322286"/>
            <a:ext cx="11717385" cy="5711371"/>
          </a:xfrm>
          <a:prstGeom prst="rect">
            <a:avLst/>
          </a:prstGeom>
        </p:spPr>
      </p:pic>
    </p:spTree>
    <p:extLst>
      <p:ext uri="{BB962C8B-B14F-4D97-AF65-F5344CB8AC3E}">
        <p14:creationId xmlns:p14="http://schemas.microsoft.com/office/powerpoint/2010/main" val="133079228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14CD-0DA1-4CA2-B2A8-D6D77AF644ED}"/>
              </a:ext>
            </a:extLst>
          </p:cNvPr>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尝试二：</a:t>
            </a:r>
            <a:r>
              <a:rPr lang="en-US" altLang="zh-CN">
                <a:latin typeface="微软雅黑" panose="020B0503020204020204" pitchFamily="34" charset="-122"/>
                <a:ea typeface="微软雅黑" panose="020B0503020204020204" pitchFamily="34" charset="-122"/>
              </a:rPr>
              <a:t>SMOT</a:t>
            </a:r>
            <a:br>
              <a:rPr lang="zh-CN" altLang="zh-CN">
                <a:solidFill>
                  <a:schemeClr val="tx1"/>
                </a:solidFill>
                <a:latin typeface="微软雅黑" panose="020B0503020204020204" pitchFamily="34" charset="-122"/>
                <a:ea typeface="微软雅黑" panose="020B0503020204020204" pitchFamily="34" charset="-122"/>
              </a:rPr>
            </a:br>
            <a:endParaRPr lang="zh-CN" altLang="en-US" dirty="0"/>
          </a:p>
        </p:txBody>
      </p:sp>
      <p:sp>
        <p:nvSpPr>
          <p:cNvPr id="12" name="内容占位符 2">
            <a:extLst>
              <a:ext uri="{FF2B5EF4-FFF2-40B4-BE49-F238E27FC236}">
                <a16:creationId xmlns:a16="http://schemas.microsoft.com/office/drawing/2014/main" id="{9CE97D8A-2AAA-41F2-89CD-3636C8CFD63C}"/>
              </a:ext>
            </a:extLst>
          </p:cNvPr>
          <p:cNvSpPr txBox="1">
            <a:spLocks/>
          </p:cNvSpPr>
          <p:nvPr/>
        </p:nvSpPr>
        <p:spPr>
          <a:xfrm>
            <a:off x="982733" y="1306286"/>
            <a:ext cx="11039334" cy="8331199"/>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buSzPct val="100000"/>
              <a:buNone/>
              <a:defRPr/>
            </a:pPr>
            <a:r>
              <a:rPr lang="en-US" altLang="zh-CN">
                <a:solidFill>
                  <a:schemeClr val="tx1"/>
                </a:solidFill>
                <a:latin typeface="微软雅黑" panose="020B0503020204020204" pitchFamily="34" charset="-122"/>
                <a:ea typeface="微软雅黑" panose="020B0503020204020204" pitchFamily="34" charset="-122"/>
              </a:rPr>
              <a:t>Synthetic</a:t>
            </a:r>
            <a:r>
              <a:rPr lang="zh-CN" altLang="en-US">
                <a:solidFill>
                  <a:schemeClr val="tx1"/>
                </a:solidFill>
                <a:latin typeface="微软雅黑" panose="020B0503020204020204" pitchFamily="34" charset="-122"/>
                <a:ea typeface="微软雅黑" panose="020B0503020204020204" pitchFamily="34" charset="-122"/>
              </a:rPr>
              <a:t> </a:t>
            </a:r>
            <a:r>
              <a:rPr lang="en-US" altLang="zh-CN">
                <a:solidFill>
                  <a:schemeClr val="tx1"/>
                </a:solidFill>
                <a:latin typeface="微软雅黑" panose="020B0503020204020204" pitchFamily="34" charset="-122"/>
                <a:ea typeface="微软雅黑" panose="020B0503020204020204" pitchFamily="34" charset="-122"/>
              </a:rPr>
              <a:t>Minority</a:t>
            </a:r>
            <a:r>
              <a:rPr lang="zh-CN" altLang="en-US">
                <a:solidFill>
                  <a:schemeClr val="tx1"/>
                </a:solidFill>
                <a:latin typeface="微软雅黑" panose="020B0503020204020204" pitchFamily="34" charset="-122"/>
                <a:ea typeface="微软雅黑" panose="020B0503020204020204" pitchFamily="34" charset="-122"/>
              </a:rPr>
              <a:t> </a:t>
            </a:r>
            <a:r>
              <a:rPr lang="en-US" altLang="zh-CN">
                <a:solidFill>
                  <a:schemeClr val="tx1"/>
                </a:solidFill>
                <a:latin typeface="微软雅黑" panose="020B0503020204020204" pitchFamily="34" charset="-122"/>
                <a:ea typeface="微软雅黑" panose="020B0503020204020204" pitchFamily="34" charset="-122"/>
              </a:rPr>
              <a:t>Oversampling</a:t>
            </a:r>
            <a:r>
              <a:rPr lang="zh-CN" altLang="en-US">
                <a:solidFill>
                  <a:schemeClr val="tx1"/>
                </a:solidFill>
                <a:latin typeface="微软雅黑" panose="020B0503020204020204" pitchFamily="34" charset="-122"/>
                <a:ea typeface="微软雅黑" panose="020B0503020204020204" pitchFamily="34" charset="-122"/>
              </a:rPr>
              <a:t> </a:t>
            </a:r>
            <a:r>
              <a:rPr lang="en-US" altLang="zh-CN">
                <a:solidFill>
                  <a:schemeClr val="tx1"/>
                </a:solidFill>
                <a:latin typeface="微软雅黑" panose="020B0503020204020204" pitchFamily="34" charset="-122"/>
                <a:ea typeface="微软雅黑" panose="020B0503020204020204" pitchFamily="34" charset="-122"/>
              </a:rPr>
              <a:t>Technique: </a:t>
            </a:r>
            <a:r>
              <a:rPr lang="zh-CN" altLang="zh-CN">
                <a:solidFill>
                  <a:schemeClr val="tx1"/>
                </a:solidFill>
                <a:latin typeface="微软雅黑" panose="020B0503020204020204" pitchFamily="34" charset="-122"/>
                <a:ea typeface="微软雅黑" panose="020B0503020204020204" pitchFamily="34" charset="-122"/>
              </a:rPr>
              <a:t>通过插值产生新的样本。对于少数类样本</a:t>
            </a:r>
            <a:r>
              <a:rPr lang="en-US" altLang="zh-CN">
                <a:solidFill>
                  <a:schemeClr val="tx1"/>
                </a:solidFill>
                <a:latin typeface="微软雅黑" panose="020B0503020204020204" pitchFamily="34" charset="-122"/>
                <a:ea typeface="微软雅黑" panose="020B0503020204020204" pitchFamily="34" charset="-122"/>
              </a:rPr>
              <a:t>a, </a:t>
            </a:r>
            <a:r>
              <a:rPr lang="zh-CN" altLang="zh-CN">
                <a:solidFill>
                  <a:schemeClr val="tx1"/>
                </a:solidFill>
                <a:latin typeface="微软雅黑" panose="020B0503020204020204" pitchFamily="34" charset="-122"/>
                <a:ea typeface="微软雅黑" panose="020B0503020204020204" pitchFamily="34" charset="-122"/>
              </a:rPr>
              <a:t>随机选择一个近邻的少数类样本</a:t>
            </a:r>
            <a:r>
              <a:rPr lang="en-US" altLang="zh-CN">
                <a:solidFill>
                  <a:schemeClr val="tx1"/>
                </a:solidFill>
                <a:latin typeface="微软雅黑" panose="020B0503020204020204" pitchFamily="34" charset="-122"/>
                <a:ea typeface="微软雅黑" panose="020B0503020204020204" pitchFamily="34" charset="-122"/>
              </a:rPr>
              <a:t>b, </a:t>
            </a:r>
            <a:r>
              <a:rPr lang="zh-CN" altLang="zh-CN">
                <a:solidFill>
                  <a:schemeClr val="tx1"/>
                </a:solidFill>
                <a:latin typeface="微软雅黑" panose="020B0503020204020204" pitchFamily="34" charset="-122"/>
                <a:ea typeface="微软雅黑" panose="020B0503020204020204" pitchFamily="34" charset="-122"/>
              </a:rPr>
              <a:t>然后对每一对</a:t>
            </a:r>
            <a:r>
              <a:rPr lang="en-US" altLang="zh-CN">
                <a:solidFill>
                  <a:schemeClr val="tx1"/>
                </a:solidFill>
                <a:latin typeface="微软雅黑" panose="020B0503020204020204" pitchFamily="34" charset="-122"/>
                <a:ea typeface="微软雅黑" panose="020B0503020204020204" pitchFamily="34" charset="-122"/>
              </a:rPr>
              <a:t>a</a:t>
            </a:r>
            <a:r>
              <a:rPr lang="zh-CN" altLang="zh-CN">
                <a:solidFill>
                  <a:schemeClr val="tx1"/>
                </a:solidFill>
                <a:latin typeface="微软雅黑" panose="020B0503020204020204" pitchFamily="34" charset="-122"/>
                <a:ea typeface="微软雅黑" panose="020B0503020204020204" pitchFamily="34" charset="-122"/>
              </a:rPr>
              <a:t>与</a:t>
            </a:r>
            <a:r>
              <a:rPr lang="en-US" altLang="zh-CN">
                <a:solidFill>
                  <a:schemeClr val="tx1"/>
                </a:solidFill>
                <a:latin typeface="微软雅黑" panose="020B0503020204020204" pitchFamily="34" charset="-122"/>
                <a:ea typeface="微软雅黑" panose="020B0503020204020204" pitchFamily="34" charset="-122"/>
              </a:rPr>
              <a:t>b</a:t>
            </a:r>
            <a:r>
              <a:rPr lang="zh-CN" altLang="zh-CN">
                <a:solidFill>
                  <a:schemeClr val="tx1"/>
                </a:solidFill>
                <a:latin typeface="微软雅黑" panose="020B0503020204020204" pitchFamily="34" charset="-122"/>
                <a:ea typeface="微软雅黑" panose="020B0503020204020204" pitchFamily="34" charset="-122"/>
              </a:rPr>
              <a:t>，从其连线上随机选取一个点</a:t>
            </a:r>
            <a:r>
              <a:rPr lang="en-US" altLang="zh-CN">
                <a:solidFill>
                  <a:schemeClr val="tx1"/>
                </a:solidFill>
                <a:latin typeface="微软雅黑" panose="020B0503020204020204" pitchFamily="34" charset="-122"/>
                <a:ea typeface="微软雅黑" panose="020B0503020204020204" pitchFamily="34" charset="-122"/>
              </a:rPr>
              <a:t>c</a:t>
            </a:r>
            <a:r>
              <a:rPr lang="zh-CN" altLang="zh-CN">
                <a:solidFill>
                  <a:schemeClr val="tx1"/>
                </a:solidFill>
                <a:latin typeface="微软雅黑" panose="020B0503020204020204" pitchFamily="34" charset="-122"/>
                <a:ea typeface="微软雅黑" panose="020B0503020204020204" pitchFamily="34" charset="-122"/>
              </a:rPr>
              <a:t>作为新的少数类样本，对每个样本</a:t>
            </a:r>
            <a:r>
              <a:rPr lang="en-US" altLang="zh-CN">
                <a:solidFill>
                  <a:schemeClr val="tx1"/>
                </a:solidFill>
                <a:latin typeface="微软雅黑" panose="020B0503020204020204" pitchFamily="34" charset="-122"/>
                <a:ea typeface="微软雅黑" panose="020B0503020204020204" pitchFamily="34" charset="-122"/>
              </a:rPr>
              <a:t>a</a:t>
            </a:r>
            <a:r>
              <a:rPr lang="zh-CN" altLang="zh-CN">
                <a:solidFill>
                  <a:schemeClr val="tx1"/>
                </a:solidFill>
                <a:latin typeface="微软雅黑" panose="020B0503020204020204" pitchFamily="34" charset="-122"/>
                <a:ea typeface="微软雅黑" panose="020B0503020204020204" pitchFamily="34" charset="-122"/>
              </a:rPr>
              <a:t>重复</a:t>
            </a:r>
            <a:r>
              <a:rPr lang="en-US" altLang="zh-CN">
                <a:solidFill>
                  <a:schemeClr val="tx1"/>
                </a:solidFill>
                <a:latin typeface="微软雅黑" panose="020B0503020204020204" pitchFamily="34" charset="-122"/>
                <a:ea typeface="微软雅黑" panose="020B0503020204020204" pitchFamily="34" charset="-122"/>
              </a:rPr>
              <a:t>N</a:t>
            </a:r>
            <a:r>
              <a:rPr lang="zh-CN" altLang="zh-CN">
                <a:solidFill>
                  <a:schemeClr val="tx1"/>
                </a:solidFill>
                <a:latin typeface="微软雅黑" panose="020B0503020204020204" pitchFamily="34" charset="-122"/>
                <a:ea typeface="微软雅黑" panose="020B0503020204020204" pitchFamily="34" charset="-122"/>
              </a:rPr>
              <a:t>次。</a:t>
            </a: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r>
              <a:rPr lang="en-US" altLang="zh-CN">
                <a:solidFill>
                  <a:schemeClr val="tx1"/>
                </a:solidFill>
                <a:latin typeface="微软雅黑" panose="020B0503020204020204" pitchFamily="34" charset="-122"/>
                <a:ea typeface="微软雅黑" panose="020B0503020204020204" pitchFamily="34" charset="-122"/>
              </a:rPr>
              <a:t>SMOTE</a:t>
            </a:r>
            <a:r>
              <a:rPr lang="zh-CN" altLang="zh-CN">
                <a:solidFill>
                  <a:schemeClr val="tx1"/>
                </a:solidFill>
                <a:latin typeface="微软雅黑" panose="020B0503020204020204" pitchFamily="34" charset="-122"/>
                <a:ea typeface="微软雅黑" panose="020B0503020204020204" pitchFamily="34" charset="-122"/>
              </a:rPr>
              <a:t>对少数样本一视同仁，未考虑近邻样本的类别信息，往往出现样本混叠现象，导致分类效果不佳。</a:t>
            </a:r>
          </a:p>
        </p:txBody>
      </p:sp>
      <p:pic>
        <p:nvPicPr>
          <p:cNvPr id="9" name="图片 8">
            <a:extLst>
              <a:ext uri="{FF2B5EF4-FFF2-40B4-BE49-F238E27FC236}">
                <a16:creationId xmlns:a16="http://schemas.microsoft.com/office/drawing/2014/main" id="{42D48AE9-9BCA-4926-9C99-6A0F7A7C862D}"/>
              </a:ext>
            </a:extLst>
          </p:cNvPr>
          <p:cNvPicPr>
            <a:picLocks noChangeAspect="1"/>
          </p:cNvPicPr>
          <p:nvPr/>
        </p:nvPicPr>
        <p:blipFill>
          <a:blip r:embed="rId2"/>
          <a:stretch>
            <a:fillRect/>
          </a:stretch>
        </p:blipFill>
        <p:spPr>
          <a:xfrm>
            <a:off x="767549" y="3280229"/>
            <a:ext cx="11469701" cy="5617028"/>
          </a:xfrm>
          <a:prstGeom prst="rect">
            <a:avLst/>
          </a:prstGeom>
        </p:spPr>
      </p:pic>
    </p:spTree>
    <p:extLst>
      <p:ext uri="{BB962C8B-B14F-4D97-AF65-F5344CB8AC3E}">
        <p14:creationId xmlns:p14="http://schemas.microsoft.com/office/powerpoint/2010/main" val="232147855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14CD-0DA1-4CA2-B2A8-D6D77AF644ED}"/>
              </a:ext>
            </a:extLst>
          </p:cNvPr>
          <p:cNvSpPr>
            <a:spLocks noGrp="1"/>
          </p:cNvSpPr>
          <p:nvPr>
            <p:ph type="title"/>
          </p:nvPr>
        </p:nvSpPr>
        <p:spPr/>
        <p:txBody>
          <a:bodyPr/>
          <a:lstStyle/>
          <a:p>
            <a:r>
              <a:rPr lang="zh-CN" altLang="en-US" dirty="0"/>
              <a:t>内容提要</a:t>
            </a:r>
          </a:p>
        </p:txBody>
      </p:sp>
      <p:sp>
        <p:nvSpPr>
          <p:cNvPr id="12" name="内容占位符 2">
            <a:extLst>
              <a:ext uri="{FF2B5EF4-FFF2-40B4-BE49-F238E27FC236}">
                <a16:creationId xmlns:a16="http://schemas.microsoft.com/office/drawing/2014/main" id="{9CE97D8A-2AAA-41F2-89CD-3636C8CFD63C}"/>
              </a:ext>
            </a:extLst>
          </p:cNvPr>
          <p:cNvSpPr txBox="1">
            <a:spLocks/>
          </p:cNvSpPr>
          <p:nvPr/>
        </p:nvSpPr>
        <p:spPr>
          <a:xfrm>
            <a:off x="982733" y="1505737"/>
            <a:ext cx="11039334" cy="7876803"/>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buSzPct val="100000"/>
              <a:buFont typeface="Wingdings" panose="05000000000000000000" pitchFamily="2" charset="2"/>
              <a:buChar char="l"/>
              <a:defRPr/>
            </a:pPr>
            <a:r>
              <a:rPr lang="zh-CN" altLang="en-US">
                <a:solidFill>
                  <a:schemeClr val="tx1"/>
                </a:solidFill>
                <a:latin typeface="微软雅黑" panose="020B0503020204020204" pitchFamily="34" charset="-122"/>
                <a:ea typeface="微软雅黑" panose="020B0503020204020204" pitchFamily="34" charset="-122"/>
              </a:rPr>
              <a:t>数据降维</a:t>
            </a:r>
            <a:endParaRPr lang="zh-CN" altLang="en-US" dirty="0">
              <a:solidFill>
                <a:schemeClr val="tx1"/>
              </a:solidFill>
              <a:latin typeface="微软雅黑" panose="020B0503020204020204" pitchFamily="34" charset="-122"/>
              <a:ea typeface="微软雅黑" panose="020B0503020204020204" pitchFamily="34" charset="-122"/>
            </a:endParaRPr>
          </a:p>
          <a:p>
            <a:pPr hangingPunct="1">
              <a:buSzPct val="100000"/>
              <a:buFont typeface="Wingdings" panose="05000000000000000000" pitchFamily="2" charset="2"/>
              <a:buChar char="l"/>
              <a:defRPr/>
            </a:pPr>
            <a:r>
              <a:rPr lang="zh-CN" altLang="en-US">
                <a:solidFill>
                  <a:schemeClr val="tx1"/>
                </a:solidFill>
                <a:latin typeface="微软雅黑" panose="020B0503020204020204" pitchFamily="34" charset="-122"/>
                <a:ea typeface="微软雅黑" panose="020B0503020204020204" pitchFamily="34" charset="-122"/>
              </a:rPr>
              <a:t>平衡学习</a:t>
            </a:r>
            <a:endParaRPr lang="en-US" altLang="zh-CN">
              <a:solidFill>
                <a:schemeClr val="tx1"/>
              </a:solidFill>
              <a:latin typeface="微软雅黑" panose="020B0503020204020204" pitchFamily="34" charset="-122"/>
              <a:ea typeface="微软雅黑" panose="020B0503020204020204" pitchFamily="34" charset="-122"/>
            </a:endParaRPr>
          </a:p>
          <a:p>
            <a:pPr hangingPunct="1">
              <a:buSzPct val="100000"/>
              <a:buFont typeface="Wingdings" panose="05000000000000000000" pitchFamily="2" charset="2"/>
              <a:buChar char="l"/>
              <a:defRPr/>
            </a:pPr>
            <a:r>
              <a:rPr lang="zh-CN" altLang="en-US">
                <a:solidFill>
                  <a:schemeClr val="tx1"/>
                </a:solidFill>
                <a:latin typeface="微软雅黑" panose="020B0503020204020204" pitchFamily="34" charset="-122"/>
                <a:ea typeface="微软雅黑" panose="020B0503020204020204" pitchFamily="34" charset="-122"/>
              </a:rPr>
              <a:t>贝叶斯网学习</a:t>
            </a:r>
            <a:endParaRPr lang="en-US" altLang="zh-CN">
              <a:solidFill>
                <a:schemeClr val="tx1"/>
              </a:solidFill>
              <a:latin typeface="微软雅黑" panose="020B0503020204020204" pitchFamily="34" charset="-122"/>
              <a:ea typeface="微软雅黑" panose="020B0503020204020204" pitchFamily="34" charset="-122"/>
            </a:endParaRPr>
          </a:p>
          <a:p>
            <a:pPr hangingPunct="1">
              <a:buSzPct val="100000"/>
              <a:buFont typeface="Wingdings" panose="05000000000000000000" pitchFamily="2" charset="2"/>
              <a:buChar char="l"/>
              <a:defRPr/>
            </a:pPr>
            <a:r>
              <a:rPr lang="zh-CN" altLang="en-US">
                <a:solidFill>
                  <a:schemeClr val="tx1"/>
                </a:solidFill>
                <a:latin typeface="微软雅黑" panose="020B0503020204020204" pitchFamily="34" charset="-122"/>
                <a:ea typeface="微软雅黑" panose="020B0503020204020204" pitchFamily="34" charset="-122"/>
              </a:rPr>
              <a:t>结果对比分析</a:t>
            </a:r>
            <a:endParaRPr lang="en-US" altLang="zh-CN">
              <a:solidFill>
                <a:schemeClr val="tx1"/>
              </a:solidFill>
              <a:latin typeface="微软雅黑" panose="020B0503020204020204" pitchFamily="34" charset="-122"/>
              <a:ea typeface="微软雅黑" panose="020B0503020204020204" pitchFamily="34" charset="-122"/>
            </a:endParaRPr>
          </a:p>
          <a:p>
            <a:pPr hangingPunct="1">
              <a:buSzPct val="100000"/>
              <a:buFont typeface="Wingdings" panose="05000000000000000000" pitchFamily="2" charset="2"/>
              <a:buChar char="l"/>
              <a:defRPr/>
            </a:pPr>
            <a:r>
              <a:rPr lang="en-US" altLang="zh-CN">
                <a:solidFill>
                  <a:schemeClr val="tx1"/>
                </a:solidFill>
                <a:latin typeface="微软雅黑" panose="020B0503020204020204" pitchFamily="34" charset="-122"/>
                <a:ea typeface="微软雅黑" panose="020B0503020204020204" pitchFamily="34" charset="-122"/>
              </a:rPr>
              <a:t>demo</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956641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14CD-0DA1-4CA2-B2A8-D6D77AF644ED}"/>
              </a:ext>
            </a:extLst>
          </p:cNvPr>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尝试三：</a:t>
            </a:r>
            <a:r>
              <a:rPr lang="en-US" altLang="zh-CN">
                <a:latin typeface="微软雅黑" panose="020B0503020204020204" pitchFamily="34" charset="-122"/>
                <a:ea typeface="微软雅黑" panose="020B0503020204020204" pitchFamily="34" charset="-122"/>
              </a:rPr>
              <a:t>ADASYN</a:t>
            </a:r>
            <a:br>
              <a:rPr lang="zh-CN" altLang="zh-CN">
                <a:solidFill>
                  <a:schemeClr val="tx1"/>
                </a:solidFill>
                <a:latin typeface="微软雅黑" panose="020B0503020204020204" pitchFamily="34" charset="-122"/>
                <a:ea typeface="微软雅黑" panose="020B0503020204020204" pitchFamily="34" charset="-122"/>
              </a:rPr>
            </a:br>
            <a:endParaRPr lang="zh-CN" altLang="en-US" dirty="0"/>
          </a:p>
        </p:txBody>
      </p:sp>
      <p:sp>
        <p:nvSpPr>
          <p:cNvPr id="12" name="内容占位符 2">
            <a:extLst>
              <a:ext uri="{FF2B5EF4-FFF2-40B4-BE49-F238E27FC236}">
                <a16:creationId xmlns:a16="http://schemas.microsoft.com/office/drawing/2014/main" id="{9CE97D8A-2AAA-41F2-89CD-3636C8CFD63C}"/>
              </a:ext>
            </a:extLst>
          </p:cNvPr>
          <p:cNvSpPr txBox="1">
            <a:spLocks/>
          </p:cNvSpPr>
          <p:nvPr/>
        </p:nvSpPr>
        <p:spPr>
          <a:xfrm>
            <a:off x="982733" y="1306286"/>
            <a:ext cx="11039334" cy="8331199"/>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buSzPct val="100000"/>
              <a:buNone/>
              <a:defRPr/>
            </a:pPr>
            <a:r>
              <a:rPr lang="zh-CN" altLang="zh-CN">
                <a:solidFill>
                  <a:schemeClr val="tx1"/>
                </a:solidFill>
                <a:latin typeface="微软雅黑" panose="020B0503020204020204" pitchFamily="34" charset="-122"/>
                <a:ea typeface="微软雅黑" panose="020B0503020204020204" pitchFamily="34" charset="-122"/>
              </a:rPr>
              <a:t>通过插值产生新的样本</a:t>
            </a:r>
            <a:r>
              <a:rPr lang="zh-CN" altLang="en-US">
                <a:solidFill>
                  <a:schemeClr val="tx1"/>
                </a:solidFill>
                <a:latin typeface="微软雅黑" panose="020B0503020204020204" pitchFamily="34" charset="-122"/>
                <a:ea typeface="微软雅黑" panose="020B0503020204020204" pitchFamily="34" charset="-122"/>
              </a:rPr>
              <a:t>，</a:t>
            </a:r>
            <a:r>
              <a:rPr lang="zh-CN" altLang="zh-CN">
                <a:solidFill>
                  <a:schemeClr val="tx1"/>
                </a:solidFill>
                <a:latin typeface="微软雅黑" panose="020B0503020204020204" pitchFamily="34" charset="-122"/>
                <a:ea typeface="微软雅黑" panose="020B0503020204020204" pitchFamily="34" charset="-122"/>
              </a:rPr>
              <a:t>与</a:t>
            </a:r>
            <a:r>
              <a:rPr lang="en-US" altLang="zh-CN">
                <a:solidFill>
                  <a:schemeClr val="tx1"/>
                </a:solidFill>
                <a:latin typeface="微软雅黑" panose="020B0503020204020204" pitchFamily="34" charset="-122"/>
                <a:ea typeface="微软雅黑" panose="020B0503020204020204" pitchFamily="34" charset="-122"/>
              </a:rPr>
              <a:t>SMOTE</a:t>
            </a:r>
            <a:r>
              <a:rPr lang="zh-CN" altLang="zh-CN">
                <a:solidFill>
                  <a:schemeClr val="tx1"/>
                </a:solidFill>
                <a:latin typeface="微软雅黑" panose="020B0503020204020204" pitchFamily="34" charset="-122"/>
                <a:ea typeface="微软雅黑" panose="020B0503020204020204" pitchFamily="34" charset="-122"/>
              </a:rPr>
              <a:t>中插值方法类似，但不同少数类样本根据其周围的多数类样本数目而进行不同数目的插值过程。</a:t>
            </a:r>
            <a:r>
              <a:rPr lang="en-US" altLang="zh-CN">
                <a:solidFill>
                  <a:schemeClr val="tx1"/>
                </a:solidFill>
                <a:latin typeface="微软雅黑" panose="020B0503020204020204" pitchFamily="34" charset="-122"/>
                <a:ea typeface="微软雅黑" panose="020B0503020204020204" pitchFamily="34" charset="-122"/>
              </a:rPr>
              <a:t>K</a:t>
            </a:r>
            <a:r>
              <a:rPr lang="zh-CN" altLang="zh-CN">
                <a:solidFill>
                  <a:schemeClr val="tx1"/>
                </a:solidFill>
                <a:latin typeface="微软雅黑" panose="020B0503020204020204" pitchFamily="34" charset="-122"/>
                <a:ea typeface="微软雅黑" panose="020B0503020204020204" pitchFamily="34" charset="-122"/>
              </a:rPr>
              <a:t>近邻中多数类样本数目越多，插值的次数越多。</a:t>
            </a:r>
          </a:p>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endParaRPr lang="zh-CN" altLang="zh-CN">
              <a:solidFill>
                <a:schemeClr val="tx1"/>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D3697B4B-2451-43A0-90C8-034BB9935896}"/>
              </a:ext>
            </a:extLst>
          </p:cNvPr>
          <p:cNvPicPr>
            <a:picLocks noChangeAspect="1"/>
          </p:cNvPicPr>
          <p:nvPr/>
        </p:nvPicPr>
        <p:blipFill>
          <a:blip r:embed="rId2"/>
          <a:stretch>
            <a:fillRect/>
          </a:stretch>
        </p:blipFill>
        <p:spPr>
          <a:xfrm>
            <a:off x="700865" y="2830286"/>
            <a:ext cx="11603069" cy="6542941"/>
          </a:xfrm>
          <a:prstGeom prst="rect">
            <a:avLst/>
          </a:prstGeom>
        </p:spPr>
      </p:pic>
    </p:spTree>
    <p:extLst>
      <p:ext uri="{BB962C8B-B14F-4D97-AF65-F5344CB8AC3E}">
        <p14:creationId xmlns:p14="http://schemas.microsoft.com/office/powerpoint/2010/main" val="286958793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14CD-0DA1-4CA2-B2A8-D6D77AF644ED}"/>
              </a:ext>
            </a:extLst>
          </p:cNvPr>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尝试四：</a:t>
            </a:r>
            <a:r>
              <a:rPr lang="en-US" altLang="zh-CN">
                <a:latin typeface="微软雅黑" panose="020B0503020204020204" pitchFamily="34" charset="-122"/>
                <a:ea typeface="微软雅黑" panose="020B0503020204020204" pitchFamily="34" charset="-122"/>
              </a:rPr>
              <a:t>ClusterCentroids</a:t>
            </a:r>
            <a:br>
              <a:rPr lang="zh-CN" altLang="zh-CN">
                <a:solidFill>
                  <a:schemeClr val="tx1"/>
                </a:solidFill>
                <a:latin typeface="微软雅黑" panose="020B0503020204020204" pitchFamily="34" charset="-122"/>
                <a:ea typeface="微软雅黑" panose="020B0503020204020204" pitchFamily="34" charset="-122"/>
              </a:rPr>
            </a:br>
            <a:endParaRPr lang="zh-CN" altLang="en-US" dirty="0"/>
          </a:p>
        </p:txBody>
      </p:sp>
      <p:sp>
        <p:nvSpPr>
          <p:cNvPr id="12" name="内容占位符 2">
            <a:extLst>
              <a:ext uri="{FF2B5EF4-FFF2-40B4-BE49-F238E27FC236}">
                <a16:creationId xmlns:a16="http://schemas.microsoft.com/office/drawing/2014/main" id="{9CE97D8A-2AAA-41F2-89CD-3636C8CFD63C}"/>
              </a:ext>
            </a:extLst>
          </p:cNvPr>
          <p:cNvSpPr txBox="1">
            <a:spLocks/>
          </p:cNvSpPr>
          <p:nvPr/>
        </p:nvSpPr>
        <p:spPr>
          <a:xfrm>
            <a:off x="1045029" y="1306286"/>
            <a:ext cx="10977038" cy="8331199"/>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buSzPct val="100000"/>
              <a:buNone/>
              <a:defRPr/>
            </a:pPr>
            <a:r>
              <a:rPr lang="zh-CN" altLang="en-US">
                <a:solidFill>
                  <a:schemeClr val="tx1"/>
                </a:solidFill>
                <a:latin typeface="微软雅黑" panose="020B0503020204020204" pitchFamily="34" charset="-122"/>
                <a:ea typeface="微软雅黑" panose="020B0503020204020204" pitchFamily="34" charset="-122"/>
              </a:rPr>
              <a:t>从原始数据生成若干数据，</a:t>
            </a:r>
            <a:r>
              <a:rPr lang="zh-CN" altLang="zh-CN">
                <a:solidFill>
                  <a:schemeClr val="tx1"/>
                </a:solidFill>
                <a:latin typeface="微软雅黑" panose="020B0503020204020204" pitchFamily="34" charset="-122"/>
                <a:ea typeface="微软雅黑" panose="020B0503020204020204" pitchFamily="34" charset="-122"/>
              </a:rPr>
              <a:t>每一个类别</a:t>
            </a:r>
            <a:r>
              <a:rPr lang="zh-CN" altLang="en-US">
                <a:solidFill>
                  <a:schemeClr val="tx1"/>
                </a:solidFill>
                <a:latin typeface="微软雅黑" panose="020B0503020204020204" pitchFamily="34" charset="-122"/>
                <a:ea typeface="微软雅黑" panose="020B0503020204020204" pitchFamily="34" charset="-122"/>
              </a:rPr>
              <a:t>（破产、不破产）</a:t>
            </a:r>
            <a:r>
              <a:rPr lang="zh-CN" altLang="zh-CN">
                <a:solidFill>
                  <a:schemeClr val="tx1"/>
                </a:solidFill>
                <a:latin typeface="微软雅黑" panose="020B0503020204020204" pitchFamily="34" charset="-122"/>
                <a:ea typeface="微软雅黑" panose="020B0503020204020204" pitchFamily="34" charset="-122"/>
              </a:rPr>
              <a:t>的样本都会用</a:t>
            </a:r>
            <a:r>
              <a:rPr lang="en-US" altLang="zh-CN">
                <a:solidFill>
                  <a:schemeClr val="tx1"/>
                </a:solidFill>
                <a:latin typeface="微软雅黑" panose="020B0503020204020204" pitchFamily="34" charset="-122"/>
                <a:ea typeface="微软雅黑" panose="020B0503020204020204" pitchFamily="34" charset="-122"/>
              </a:rPr>
              <a:t>K-means</a:t>
            </a:r>
            <a:r>
              <a:rPr lang="zh-CN" altLang="zh-CN">
                <a:solidFill>
                  <a:schemeClr val="tx1"/>
                </a:solidFill>
                <a:latin typeface="微软雅黑" panose="020B0503020204020204" pitchFamily="34" charset="-122"/>
                <a:ea typeface="微软雅黑" panose="020B0503020204020204" pitchFamily="34" charset="-122"/>
              </a:rPr>
              <a:t>算法的中心点来进行合成</a:t>
            </a:r>
            <a:r>
              <a:rPr lang="en-US" altLang="zh-CN">
                <a:solidFill>
                  <a:schemeClr val="tx1"/>
                </a:solidFill>
                <a:latin typeface="微软雅黑" panose="020B0503020204020204" pitchFamily="34" charset="-122"/>
                <a:ea typeface="微软雅黑" panose="020B0503020204020204" pitchFamily="34" charset="-122"/>
              </a:rPr>
              <a:t>, </a:t>
            </a:r>
            <a:r>
              <a:rPr lang="zh-CN" altLang="zh-CN">
                <a:solidFill>
                  <a:schemeClr val="tx1"/>
                </a:solidFill>
                <a:latin typeface="微软雅黑" panose="020B0503020204020204" pitchFamily="34" charset="-122"/>
                <a:ea typeface="微软雅黑" panose="020B0503020204020204" pitchFamily="34" charset="-122"/>
              </a:rPr>
              <a:t>而不是随机从原始样本进行抽取</a:t>
            </a: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endParaRPr lang="zh-CN"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r>
              <a:rPr lang="zh-CN" altLang="zh-CN">
                <a:solidFill>
                  <a:schemeClr val="tx1"/>
                </a:solidFill>
                <a:latin typeface="微软雅黑" panose="020B0503020204020204" pitchFamily="34" charset="-122"/>
                <a:ea typeface="微软雅黑" panose="020B0503020204020204" pitchFamily="34" charset="-122"/>
              </a:rPr>
              <a:t>该方法要求原始数据集最好能聚类成簇，然而很明显这个数据并不适合聚类</a:t>
            </a: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endParaRPr lang="zh-CN" altLang="zh-CN">
              <a:solidFill>
                <a:schemeClr val="tx1"/>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1DD25EA0-BCA2-4367-9AE2-B5E93FF80423}"/>
              </a:ext>
            </a:extLst>
          </p:cNvPr>
          <p:cNvPicPr>
            <a:picLocks noChangeAspect="1"/>
          </p:cNvPicPr>
          <p:nvPr/>
        </p:nvPicPr>
        <p:blipFill>
          <a:blip r:embed="rId2"/>
          <a:stretch>
            <a:fillRect/>
          </a:stretch>
        </p:blipFill>
        <p:spPr>
          <a:xfrm>
            <a:off x="691339" y="2873829"/>
            <a:ext cx="11622122" cy="5573485"/>
          </a:xfrm>
          <a:prstGeom prst="rect">
            <a:avLst/>
          </a:prstGeom>
        </p:spPr>
      </p:pic>
    </p:spTree>
    <p:extLst>
      <p:ext uri="{BB962C8B-B14F-4D97-AF65-F5344CB8AC3E}">
        <p14:creationId xmlns:p14="http://schemas.microsoft.com/office/powerpoint/2010/main" val="383013772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14CD-0DA1-4CA2-B2A8-D6D77AF644ED}"/>
              </a:ext>
            </a:extLst>
          </p:cNvPr>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尝试五：</a:t>
            </a:r>
            <a:r>
              <a:rPr lang="en-US" altLang="zh-CN">
                <a:latin typeface="微软雅黑" panose="020B0503020204020204" pitchFamily="34" charset="-122"/>
                <a:ea typeface="微软雅黑" panose="020B0503020204020204" pitchFamily="34" charset="-122"/>
              </a:rPr>
              <a:t>Tomek Links</a:t>
            </a:r>
            <a:br>
              <a:rPr lang="zh-CN" altLang="zh-CN">
                <a:solidFill>
                  <a:schemeClr val="tx1"/>
                </a:solidFill>
                <a:latin typeface="微软雅黑" panose="020B0503020204020204" pitchFamily="34" charset="-122"/>
                <a:ea typeface="微软雅黑" panose="020B0503020204020204" pitchFamily="34" charset="-122"/>
              </a:rPr>
            </a:br>
            <a:endParaRPr lang="zh-CN" altLang="en-US" dirty="0"/>
          </a:p>
        </p:txBody>
      </p:sp>
      <p:sp>
        <p:nvSpPr>
          <p:cNvPr id="12" name="内容占位符 2">
            <a:extLst>
              <a:ext uri="{FF2B5EF4-FFF2-40B4-BE49-F238E27FC236}">
                <a16:creationId xmlns:a16="http://schemas.microsoft.com/office/drawing/2014/main" id="{9CE97D8A-2AAA-41F2-89CD-3636C8CFD63C}"/>
              </a:ext>
            </a:extLst>
          </p:cNvPr>
          <p:cNvSpPr txBox="1">
            <a:spLocks/>
          </p:cNvSpPr>
          <p:nvPr/>
        </p:nvSpPr>
        <p:spPr>
          <a:xfrm>
            <a:off x="1045029" y="1306286"/>
            <a:ext cx="10977038" cy="8331199"/>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buSzPct val="100000"/>
              <a:buNone/>
              <a:defRPr/>
            </a:pPr>
            <a:r>
              <a:rPr lang="zh-CN" altLang="zh-CN">
                <a:solidFill>
                  <a:schemeClr val="tx1"/>
                </a:solidFill>
                <a:latin typeface="微软雅黑" panose="020B0503020204020204" pitchFamily="34" charset="-122"/>
                <a:ea typeface="微软雅黑" panose="020B0503020204020204" pitchFamily="34" charset="-122"/>
              </a:rPr>
              <a:t>样本</a:t>
            </a:r>
            <a:r>
              <a:rPr lang="en-US" altLang="zh-CN">
                <a:solidFill>
                  <a:schemeClr val="tx1"/>
                </a:solidFill>
                <a:latin typeface="微软雅黑" panose="020B0503020204020204" pitchFamily="34" charset="-122"/>
                <a:ea typeface="微软雅黑" panose="020B0503020204020204" pitchFamily="34" charset="-122"/>
              </a:rPr>
              <a:t>x</a:t>
            </a:r>
            <a:r>
              <a:rPr lang="zh-CN" altLang="zh-CN">
                <a:solidFill>
                  <a:schemeClr val="tx1"/>
                </a:solidFill>
                <a:latin typeface="微软雅黑" panose="020B0503020204020204" pitchFamily="34" charset="-122"/>
                <a:ea typeface="微软雅黑" panose="020B0503020204020204" pitchFamily="34" charset="-122"/>
              </a:rPr>
              <a:t>与样本</a:t>
            </a:r>
            <a:r>
              <a:rPr lang="en-US" altLang="zh-CN">
                <a:solidFill>
                  <a:schemeClr val="tx1"/>
                </a:solidFill>
                <a:latin typeface="微软雅黑" panose="020B0503020204020204" pitchFamily="34" charset="-122"/>
                <a:ea typeface="微软雅黑" panose="020B0503020204020204" pitchFamily="34" charset="-122"/>
              </a:rPr>
              <a:t>y</a:t>
            </a:r>
            <a:r>
              <a:rPr lang="zh-CN" altLang="zh-CN">
                <a:solidFill>
                  <a:schemeClr val="tx1"/>
                </a:solidFill>
                <a:latin typeface="微软雅黑" panose="020B0503020204020204" pitchFamily="34" charset="-122"/>
                <a:ea typeface="微软雅黑" panose="020B0503020204020204" pitchFamily="34" charset="-122"/>
              </a:rPr>
              <a:t>来自于不同的类别</a:t>
            </a:r>
            <a:r>
              <a:rPr lang="en-US" altLang="zh-CN">
                <a:solidFill>
                  <a:schemeClr val="tx1"/>
                </a:solidFill>
                <a:latin typeface="微软雅黑" panose="020B0503020204020204" pitchFamily="34" charset="-122"/>
                <a:ea typeface="微软雅黑" panose="020B0503020204020204" pitchFamily="34" charset="-122"/>
              </a:rPr>
              <a:t>, </a:t>
            </a:r>
            <a:r>
              <a:rPr lang="zh-CN" altLang="zh-CN">
                <a:solidFill>
                  <a:schemeClr val="tx1"/>
                </a:solidFill>
                <a:latin typeface="微软雅黑" panose="020B0503020204020204" pitchFamily="34" charset="-122"/>
                <a:ea typeface="微软雅黑" panose="020B0503020204020204" pitchFamily="34" charset="-122"/>
              </a:rPr>
              <a:t>满足以下条件</a:t>
            </a:r>
            <a:r>
              <a:rPr lang="en-US" altLang="zh-CN">
                <a:solidFill>
                  <a:schemeClr val="tx1"/>
                </a:solidFill>
                <a:latin typeface="微软雅黑" panose="020B0503020204020204" pitchFamily="34" charset="-122"/>
                <a:ea typeface="微软雅黑" panose="020B0503020204020204" pitchFamily="34" charset="-122"/>
              </a:rPr>
              <a:t>, </a:t>
            </a:r>
            <a:r>
              <a:rPr lang="zh-CN" altLang="zh-CN">
                <a:solidFill>
                  <a:schemeClr val="tx1"/>
                </a:solidFill>
                <a:latin typeface="微软雅黑" panose="020B0503020204020204" pitchFamily="34" charset="-122"/>
                <a:ea typeface="微软雅黑" panose="020B0503020204020204" pitchFamily="34" charset="-122"/>
              </a:rPr>
              <a:t>它们之间被称之为</a:t>
            </a:r>
            <a:r>
              <a:rPr lang="en-US" altLang="zh-CN">
                <a:solidFill>
                  <a:schemeClr val="tx1"/>
                </a:solidFill>
                <a:latin typeface="微软雅黑" panose="020B0503020204020204" pitchFamily="34" charset="-122"/>
                <a:ea typeface="微软雅黑" panose="020B0503020204020204" pitchFamily="34" charset="-122"/>
              </a:rPr>
              <a:t>Tomek Links</a:t>
            </a:r>
            <a:r>
              <a:rPr lang="zh-CN" altLang="zh-CN">
                <a:solidFill>
                  <a:schemeClr val="tx1"/>
                </a:solidFill>
                <a:latin typeface="微软雅黑" panose="020B0503020204020204" pitchFamily="34" charset="-122"/>
                <a:ea typeface="微软雅黑" panose="020B0503020204020204" pitchFamily="34" charset="-122"/>
              </a:rPr>
              <a:t>：不存在另外一个样本</a:t>
            </a:r>
            <a:r>
              <a:rPr lang="en-US" altLang="zh-CN">
                <a:solidFill>
                  <a:schemeClr val="tx1"/>
                </a:solidFill>
                <a:latin typeface="微软雅黑" panose="020B0503020204020204" pitchFamily="34" charset="-122"/>
                <a:ea typeface="微软雅黑" panose="020B0503020204020204" pitchFamily="34" charset="-122"/>
              </a:rPr>
              <a:t>z, </a:t>
            </a:r>
            <a:r>
              <a:rPr lang="zh-CN" altLang="zh-CN">
                <a:solidFill>
                  <a:schemeClr val="tx1"/>
                </a:solidFill>
                <a:latin typeface="微软雅黑" panose="020B0503020204020204" pitchFamily="34" charset="-122"/>
                <a:ea typeface="微软雅黑" panose="020B0503020204020204" pitchFamily="34" charset="-122"/>
              </a:rPr>
              <a:t>使得</a:t>
            </a:r>
            <a:r>
              <a:rPr lang="en-US" altLang="zh-CN">
                <a:solidFill>
                  <a:schemeClr val="tx1"/>
                </a:solidFill>
                <a:latin typeface="微软雅黑" panose="020B0503020204020204" pitchFamily="34" charset="-122"/>
                <a:ea typeface="微软雅黑" panose="020B0503020204020204" pitchFamily="34" charset="-122"/>
              </a:rPr>
              <a:t>d(x,z) &lt; d(x,y) </a:t>
            </a:r>
            <a:r>
              <a:rPr lang="zh-CN" altLang="zh-CN">
                <a:solidFill>
                  <a:schemeClr val="tx1"/>
                </a:solidFill>
                <a:latin typeface="微软雅黑" panose="020B0503020204020204" pitchFamily="34" charset="-122"/>
                <a:ea typeface="微软雅黑" panose="020B0503020204020204" pitchFamily="34" charset="-122"/>
              </a:rPr>
              <a:t>或者</a:t>
            </a:r>
            <a:r>
              <a:rPr lang="en-US" altLang="zh-CN">
                <a:solidFill>
                  <a:schemeClr val="tx1"/>
                </a:solidFill>
                <a:latin typeface="微软雅黑" panose="020B0503020204020204" pitchFamily="34" charset="-122"/>
                <a:ea typeface="微软雅黑" panose="020B0503020204020204" pitchFamily="34" charset="-122"/>
              </a:rPr>
              <a:t> d(y,z) &lt; d(x,y)</a:t>
            </a:r>
            <a:r>
              <a:rPr lang="zh-CN" altLang="zh-CN">
                <a:solidFill>
                  <a:schemeClr val="tx1"/>
                </a:solidFill>
                <a:latin typeface="微软雅黑" panose="020B0503020204020204" pitchFamily="34" charset="-122"/>
                <a:ea typeface="微软雅黑" panose="020B0503020204020204" pitchFamily="34" charset="-122"/>
              </a:rPr>
              <a:t>成立</a:t>
            </a:r>
            <a:r>
              <a:rPr lang="zh-CN" altLang="en-US">
                <a:solidFill>
                  <a:schemeClr val="tx1"/>
                </a:solidFill>
                <a:latin typeface="微软雅黑" panose="020B0503020204020204" pitchFamily="34" charset="-122"/>
                <a:ea typeface="微软雅黑" panose="020B0503020204020204" pitchFamily="34" charset="-122"/>
              </a:rPr>
              <a:t>。</a:t>
            </a:r>
            <a:r>
              <a:rPr lang="zh-CN" altLang="zh-CN">
                <a:solidFill>
                  <a:schemeClr val="tx1"/>
                </a:solidFill>
                <a:latin typeface="微软雅黑" panose="020B0503020204020204" pitchFamily="34" charset="-122"/>
                <a:ea typeface="微软雅黑" panose="020B0503020204020204" pitchFamily="34" charset="-122"/>
              </a:rPr>
              <a:t>这个时候</a:t>
            </a:r>
            <a:r>
              <a:rPr lang="en-US" altLang="zh-CN">
                <a:solidFill>
                  <a:schemeClr val="tx1"/>
                </a:solidFill>
                <a:latin typeface="微软雅黑" panose="020B0503020204020204" pitchFamily="34" charset="-122"/>
                <a:ea typeface="微软雅黑" panose="020B0503020204020204" pitchFamily="34" charset="-122"/>
              </a:rPr>
              <a:t>, </a:t>
            </a:r>
            <a:r>
              <a:rPr lang="zh-CN" altLang="zh-CN">
                <a:solidFill>
                  <a:schemeClr val="tx1"/>
                </a:solidFill>
                <a:latin typeface="微软雅黑" panose="020B0503020204020204" pitchFamily="34" charset="-122"/>
                <a:ea typeface="微软雅黑" panose="020B0503020204020204" pitchFamily="34" charset="-122"/>
              </a:rPr>
              <a:t>样本</a:t>
            </a:r>
            <a:r>
              <a:rPr lang="en-US" altLang="zh-CN">
                <a:solidFill>
                  <a:schemeClr val="tx1"/>
                </a:solidFill>
                <a:latin typeface="微软雅黑" panose="020B0503020204020204" pitchFamily="34" charset="-122"/>
                <a:ea typeface="微软雅黑" panose="020B0503020204020204" pitchFamily="34" charset="-122"/>
              </a:rPr>
              <a:t>x</a:t>
            </a:r>
            <a:r>
              <a:rPr lang="zh-CN" altLang="zh-CN">
                <a:solidFill>
                  <a:schemeClr val="tx1"/>
                </a:solidFill>
                <a:latin typeface="微软雅黑" panose="020B0503020204020204" pitchFamily="34" charset="-122"/>
                <a:ea typeface="微软雅黑" panose="020B0503020204020204" pitchFamily="34" charset="-122"/>
              </a:rPr>
              <a:t>或样本</a:t>
            </a:r>
            <a:r>
              <a:rPr lang="en-US" altLang="zh-CN">
                <a:solidFill>
                  <a:schemeClr val="tx1"/>
                </a:solidFill>
                <a:latin typeface="微软雅黑" panose="020B0503020204020204" pitchFamily="34" charset="-122"/>
                <a:ea typeface="微软雅黑" panose="020B0503020204020204" pitchFamily="34" charset="-122"/>
              </a:rPr>
              <a:t>y</a:t>
            </a:r>
            <a:r>
              <a:rPr lang="zh-CN" altLang="zh-CN">
                <a:solidFill>
                  <a:schemeClr val="tx1"/>
                </a:solidFill>
                <a:latin typeface="微软雅黑" panose="020B0503020204020204" pitchFamily="34" charset="-122"/>
                <a:ea typeface="微软雅黑" panose="020B0503020204020204" pitchFamily="34" charset="-122"/>
              </a:rPr>
              <a:t>很有可能是噪声数据</a:t>
            </a:r>
            <a:r>
              <a:rPr lang="en-US" altLang="zh-CN">
                <a:solidFill>
                  <a:schemeClr val="tx1"/>
                </a:solidFill>
                <a:latin typeface="微软雅黑" panose="020B0503020204020204" pitchFamily="34" charset="-122"/>
                <a:ea typeface="微软雅黑" panose="020B0503020204020204" pitchFamily="34" charset="-122"/>
              </a:rPr>
              <a:t>, </a:t>
            </a:r>
            <a:r>
              <a:rPr lang="zh-CN" altLang="zh-CN">
                <a:solidFill>
                  <a:schemeClr val="tx1"/>
                </a:solidFill>
                <a:latin typeface="微软雅黑" panose="020B0503020204020204" pitchFamily="34" charset="-122"/>
                <a:ea typeface="微软雅黑" panose="020B0503020204020204" pitchFamily="34" charset="-122"/>
              </a:rPr>
              <a:t>或者两个样本在边界的位置附近</a:t>
            </a: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r>
              <a:rPr lang="zh-CN" altLang="zh-CN">
                <a:solidFill>
                  <a:schemeClr val="tx1"/>
                </a:solidFill>
                <a:latin typeface="微软雅黑" panose="020B0503020204020204" pitchFamily="34" charset="-122"/>
                <a:ea typeface="微软雅黑" panose="020B0503020204020204" pitchFamily="34" charset="-122"/>
              </a:rPr>
              <a:t>删除的样本数有限</a:t>
            </a:r>
            <a:r>
              <a:rPr lang="zh-CN" altLang="en-US">
                <a:solidFill>
                  <a:schemeClr val="tx1"/>
                </a:solidFill>
                <a:latin typeface="微软雅黑" panose="020B0503020204020204" pitchFamily="34" charset="-122"/>
                <a:ea typeface="微软雅黑" panose="020B0503020204020204" pitchFamily="34" charset="-122"/>
              </a:rPr>
              <a:t>，</a:t>
            </a:r>
            <a:r>
              <a:rPr lang="zh-CN" altLang="zh-CN">
                <a:solidFill>
                  <a:schemeClr val="tx1"/>
                </a:solidFill>
                <a:latin typeface="微软雅黑" panose="020B0503020204020204" pitchFamily="34" charset="-122"/>
                <a:ea typeface="微软雅黑" panose="020B0503020204020204" pitchFamily="34" charset="-122"/>
              </a:rPr>
              <a:t>得到结果和未经处理的情况几乎相同</a:t>
            </a:r>
          </a:p>
          <a:p>
            <a:pPr marL="0" indent="0" hangingPunct="1">
              <a:buSzPct val="100000"/>
              <a:buNone/>
              <a:defRPr/>
            </a:pPr>
            <a:endParaRPr lang="zh-CN" altLang="zh-CN">
              <a:solidFill>
                <a:schemeClr val="tx1"/>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AEF99DB4-E119-44CB-A4B4-F630DBFC6528}"/>
              </a:ext>
            </a:extLst>
          </p:cNvPr>
          <p:cNvPicPr>
            <a:picLocks noChangeAspect="1"/>
          </p:cNvPicPr>
          <p:nvPr/>
        </p:nvPicPr>
        <p:blipFill>
          <a:blip r:embed="rId2"/>
          <a:stretch>
            <a:fillRect/>
          </a:stretch>
        </p:blipFill>
        <p:spPr>
          <a:xfrm>
            <a:off x="438891" y="3243944"/>
            <a:ext cx="12127017" cy="5718627"/>
          </a:xfrm>
          <a:prstGeom prst="rect">
            <a:avLst/>
          </a:prstGeom>
        </p:spPr>
      </p:pic>
    </p:spTree>
    <p:extLst>
      <p:ext uri="{BB962C8B-B14F-4D97-AF65-F5344CB8AC3E}">
        <p14:creationId xmlns:p14="http://schemas.microsoft.com/office/powerpoint/2010/main" val="254546105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14CD-0DA1-4CA2-B2A8-D6D77AF644ED}"/>
              </a:ext>
            </a:extLst>
          </p:cNvPr>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尝试六：</a:t>
            </a:r>
            <a:r>
              <a:rPr lang="en-US" altLang="zh-CN">
                <a:latin typeface="微软雅黑" panose="020B0503020204020204" pitchFamily="34" charset="-122"/>
                <a:ea typeface="微软雅黑" panose="020B0503020204020204" pitchFamily="34" charset="-122"/>
              </a:rPr>
              <a:t>Edited Nearest Neighbours</a:t>
            </a:r>
            <a:br>
              <a:rPr lang="zh-CN" altLang="zh-CN">
                <a:solidFill>
                  <a:schemeClr val="tx1"/>
                </a:solidFill>
                <a:latin typeface="微软雅黑" panose="020B0503020204020204" pitchFamily="34" charset="-122"/>
                <a:ea typeface="微软雅黑" panose="020B0503020204020204" pitchFamily="34" charset="-122"/>
              </a:rPr>
            </a:br>
            <a:endParaRPr lang="zh-CN" altLang="en-US" dirty="0"/>
          </a:p>
        </p:txBody>
      </p:sp>
      <p:sp>
        <p:nvSpPr>
          <p:cNvPr id="12" name="内容占位符 2">
            <a:extLst>
              <a:ext uri="{FF2B5EF4-FFF2-40B4-BE49-F238E27FC236}">
                <a16:creationId xmlns:a16="http://schemas.microsoft.com/office/drawing/2014/main" id="{9CE97D8A-2AAA-41F2-89CD-3636C8CFD63C}"/>
              </a:ext>
            </a:extLst>
          </p:cNvPr>
          <p:cNvSpPr txBox="1">
            <a:spLocks/>
          </p:cNvSpPr>
          <p:nvPr/>
        </p:nvSpPr>
        <p:spPr>
          <a:xfrm>
            <a:off x="1045029" y="1306286"/>
            <a:ext cx="10977038" cy="8331199"/>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buSzPct val="100000"/>
              <a:buNone/>
              <a:defRPr/>
            </a:pPr>
            <a:r>
              <a:rPr lang="zh-CN" altLang="zh-CN">
                <a:solidFill>
                  <a:schemeClr val="tx1"/>
                </a:solidFill>
                <a:latin typeface="微软雅黑" panose="020B0503020204020204" pitchFamily="34" charset="-122"/>
                <a:ea typeface="微软雅黑" panose="020B0503020204020204" pitchFamily="34" charset="-122"/>
              </a:rPr>
              <a:t>对于属于多数类的一个样本，如果其</a:t>
            </a:r>
            <a:r>
              <a:rPr lang="en-US" altLang="zh-CN">
                <a:solidFill>
                  <a:schemeClr val="tx1"/>
                </a:solidFill>
                <a:latin typeface="微软雅黑" panose="020B0503020204020204" pitchFamily="34" charset="-122"/>
                <a:ea typeface="微软雅黑" panose="020B0503020204020204" pitchFamily="34" charset="-122"/>
              </a:rPr>
              <a:t>K</a:t>
            </a:r>
            <a:r>
              <a:rPr lang="zh-CN" altLang="zh-CN">
                <a:solidFill>
                  <a:schemeClr val="tx1"/>
                </a:solidFill>
                <a:latin typeface="微软雅黑" panose="020B0503020204020204" pitchFamily="34" charset="-122"/>
                <a:ea typeface="微软雅黑" panose="020B0503020204020204" pitchFamily="34" charset="-122"/>
              </a:rPr>
              <a:t>个近邻点有超过一半都不属于多数类，则这个样本会被剔除</a:t>
            </a:r>
            <a:r>
              <a:rPr lang="zh-CN" altLang="en-US">
                <a:solidFill>
                  <a:schemeClr val="tx1"/>
                </a:solidFill>
                <a:latin typeface="微软雅黑" panose="020B0503020204020204" pitchFamily="34" charset="-122"/>
                <a:ea typeface="微软雅黑" panose="020B0503020204020204" pitchFamily="34" charset="-122"/>
              </a:rPr>
              <a:t>。</a:t>
            </a:r>
            <a:r>
              <a:rPr lang="zh-CN" altLang="zh-CN">
                <a:solidFill>
                  <a:schemeClr val="tx1"/>
                </a:solidFill>
                <a:latin typeface="微软雅黑" panose="020B0503020204020204" pitchFamily="34" charset="-122"/>
                <a:ea typeface="微软雅黑" panose="020B0503020204020204" pitchFamily="34" charset="-122"/>
              </a:rPr>
              <a:t>这个方法的另一个变种是所有的</a:t>
            </a:r>
            <a:r>
              <a:rPr lang="en-US" altLang="zh-CN">
                <a:solidFill>
                  <a:schemeClr val="tx1"/>
                </a:solidFill>
                <a:latin typeface="微软雅黑" panose="020B0503020204020204" pitchFamily="34" charset="-122"/>
                <a:ea typeface="微软雅黑" panose="020B0503020204020204" pitchFamily="34" charset="-122"/>
              </a:rPr>
              <a:t>K</a:t>
            </a:r>
            <a:r>
              <a:rPr lang="zh-CN" altLang="zh-CN">
                <a:solidFill>
                  <a:schemeClr val="tx1"/>
                </a:solidFill>
                <a:latin typeface="微软雅黑" panose="020B0503020204020204" pitchFamily="34" charset="-122"/>
                <a:ea typeface="微软雅黑" panose="020B0503020204020204" pitchFamily="34" charset="-122"/>
              </a:rPr>
              <a:t>个近邻点都不属于多数类，则这个样本会被剔除</a:t>
            </a: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r>
              <a:rPr lang="zh-CN" altLang="zh-CN">
                <a:solidFill>
                  <a:schemeClr val="tx1"/>
                </a:solidFill>
                <a:latin typeface="微软雅黑" panose="020B0503020204020204" pitchFamily="34" charset="-122"/>
                <a:ea typeface="微软雅黑" panose="020B0503020204020204" pitchFamily="34" charset="-122"/>
              </a:rPr>
              <a:t>准确率较好，</a:t>
            </a:r>
            <a:r>
              <a:rPr lang="en-US" altLang="zh-CN">
                <a:solidFill>
                  <a:schemeClr val="tx1"/>
                </a:solidFill>
                <a:latin typeface="微软雅黑" panose="020B0503020204020204" pitchFamily="34" charset="-122"/>
                <a:ea typeface="微软雅黑" panose="020B0503020204020204" pitchFamily="34" charset="-122"/>
              </a:rPr>
              <a:t>F1 score</a:t>
            </a:r>
            <a:r>
              <a:rPr lang="zh-CN" altLang="zh-CN">
                <a:solidFill>
                  <a:schemeClr val="tx1"/>
                </a:solidFill>
                <a:latin typeface="微软雅黑" panose="020B0503020204020204" pitchFamily="34" charset="-122"/>
                <a:ea typeface="微软雅黑" panose="020B0503020204020204" pitchFamily="34" charset="-122"/>
              </a:rPr>
              <a:t>较未处理也有了一定的提升。</a:t>
            </a:r>
          </a:p>
          <a:p>
            <a:pPr marL="0" indent="0" hangingPunct="1">
              <a:buSzPct val="100000"/>
              <a:buNone/>
              <a:defRPr/>
            </a:pPr>
            <a:endParaRPr lang="zh-CN" altLang="zh-CN">
              <a:solidFill>
                <a:schemeClr val="tx1"/>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21E9F7AD-04C5-4F36-8045-85C36869EFAF}"/>
              </a:ext>
            </a:extLst>
          </p:cNvPr>
          <p:cNvPicPr>
            <a:picLocks noChangeAspect="1"/>
          </p:cNvPicPr>
          <p:nvPr/>
        </p:nvPicPr>
        <p:blipFill>
          <a:blip r:embed="rId2"/>
          <a:stretch>
            <a:fillRect/>
          </a:stretch>
        </p:blipFill>
        <p:spPr>
          <a:xfrm>
            <a:off x="643707" y="3374571"/>
            <a:ext cx="11717385" cy="5544458"/>
          </a:xfrm>
          <a:prstGeom prst="rect">
            <a:avLst/>
          </a:prstGeom>
        </p:spPr>
      </p:pic>
    </p:spTree>
    <p:extLst>
      <p:ext uri="{BB962C8B-B14F-4D97-AF65-F5344CB8AC3E}">
        <p14:creationId xmlns:p14="http://schemas.microsoft.com/office/powerpoint/2010/main" val="216321429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14CD-0DA1-4CA2-B2A8-D6D77AF644ED}"/>
              </a:ext>
            </a:extLst>
          </p:cNvPr>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尝试七：</a:t>
            </a:r>
            <a:r>
              <a:rPr lang="en-US" altLang="zh-CN">
                <a:latin typeface="微软雅黑" panose="020B0503020204020204" pitchFamily="34" charset="-122"/>
                <a:ea typeface="微软雅黑" panose="020B0503020204020204" pitchFamily="34" charset="-122"/>
              </a:rPr>
              <a:t>SMOTE + Tomek Links</a:t>
            </a:r>
            <a:br>
              <a:rPr lang="en-US" altLang="zh-CN">
                <a:solidFill>
                  <a:schemeClr val="tx1"/>
                </a:solidFill>
                <a:latin typeface="微软雅黑" panose="020B0503020204020204" pitchFamily="34" charset="-122"/>
                <a:ea typeface="微软雅黑" panose="020B0503020204020204" pitchFamily="34" charset="-122"/>
              </a:rPr>
            </a:br>
            <a:endParaRPr lang="zh-CN" altLang="en-US" dirty="0"/>
          </a:p>
        </p:txBody>
      </p:sp>
      <p:sp>
        <p:nvSpPr>
          <p:cNvPr id="12" name="内容占位符 2">
            <a:extLst>
              <a:ext uri="{FF2B5EF4-FFF2-40B4-BE49-F238E27FC236}">
                <a16:creationId xmlns:a16="http://schemas.microsoft.com/office/drawing/2014/main" id="{9CE97D8A-2AAA-41F2-89CD-3636C8CFD63C}"/>
              </a:ext>
            </a:extLst>
          </p:cNvPr>
          <p:cNvSpPr txBox="1">
            <a:spLocks/>
          </p:cNvSpPr>
          <p:nvPr/>
        </p:nvSpPr>
        <p:spPr>
          <a:xfrm>
            <a:off x="1045029" y="1306286"/>
            <a:ext cx="10977038" cy="8331199"/>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buSzPct val="100000"/>
              <a:buNone/>
              <a:defRPr/>
            </a:pPr>
            <a:r>
              <a:rPr lang="zh-CN" altLang="zh-CN" kern="100">
                <a:effectLst/>
                <a:latin typeface="微软雅黑" panose="020B0503020204020204" pitchFamily="34" charset="-122"/>
                <a:ea typeface="微软雅黑" panose="020B0503020204020204" pitchFamily="34" charset="-122"/>
                <a:cs typeface="Times New Roman" panose="02020603050405020304" pitchFamily="18" charset="0"/>
              </a:rPr>
              <a:t>在之前的</a:t>
            </a:r>
            <a:r>
              <a:rPr lang="en-US" altLang="zh-CN" kern="100">
                <a:effectLst/>
                <a:latin typeface="微软雅黑" panose="020B0503020204020204" pitchFamily="34" charset="-122"/>
                <a:ea typeface="微软雅黑" panose="020B0503020204020204" pitchFamily="34" charset="-122"/>
                <a:cs typeface="Times New Roman" panose="02020603050405020304" pitchFamily="18" charset="0"/>
              </a:rPr>
              <a:t>SMOTE</a:t>
            </a:r>
            <a:r>
              <a:rPr lang="zh-CN" altLang="zh-CN" kern="100">
                <a:effectLst/>
                <a:latin typeface="微软雅黑" panose="020B0503020204020204" pitchFamily="34" charset="-122"/>
                <a:ea typeface="微软雅黑" panose="020B0503020204020204" pitchFamily="34" charset="-122"/>
                <a:cs typeface="Times New Roman" panose="02020603050405020304" pitchFamily="18" charset="0"/>
              </a:rPr>
              <a:t>方法中</a:t>
            </a:r>
            <a:r>
              <a:rPr lang="en-US" altLang="zh-CN" kern="10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a:effectLst/>
                <a:latin typeface="微软雅黑" panose="020B0503020204020204" pitchFamily="34" charset="-122"/>
                <a:ea typeface="微软雅黑" panose="020B0503020204020204" pitchFamily="34" charset="-122"/>
                <a:cs typeface="Times New Roman" panose="02020603050405020304" pitchFamily="18" charset="0"/>
              </a:rPr>
              <a:t>当由边界的样本与其他样本进行过采样差值时</a:t>
            </a:r>
            <a:r>
              <a:rPr lang="en-US" altLang="zh-CN" kern="10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a:effectLst/>
                <a:latin typeface="微软雅黑" panose="020B0503020204020204" pitchFamily="34" charset="-122"/>
                <a:ea typeface="微软雅黑" panose="020B0503020204020204" pitchFamily="34" charset="-122"/>
                <a:cs typeface="Times New Roman" panose="02020603050405020304" pitchFamily="18" charset="0"/>
              </a:rPr>
              <a:t>很容易生成一些噪音数据</a:t>
            </a:r>
            <a:r>
              <a:rPr lang="zh-CN" altLang="en-US" kern="10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a:effectLst/>
                <a:latin typeface="微软雅黑" panose="020B0503020204020204" pitchFamily="34" charset="-122"/>
                <a:ea typeface="微软雅黑" panose="020B0503020204020204" pitchFamily="34" charset="-122"/>
                <a:cs typeface="Times New Roman" panose="02020603050405020304" pitchFamily="18" charset="0"/>
              </a:rPr>
              <a:t>因此</a:t>
            </a:r>
            <a:r>
              <a:rPr lang="en-US" altLang="zh-CN" kern="10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a:effectLst/>
                <a:latin typeface="微软雅黑" panose="020B0503020204020204" pitchFamily="34" charset="-122"/>
                <a:ea typeface="微软雅黑" panose="020B0503020204020204" pitchFamily="34" charset="-122"/>
                <a:cs typeface="Times New Roman" panose="02020603050405020304" pitchFamily="18" charset="0"/>
              </a:rPr>
              <a:t>在过采样之后需要对样本进行清洗</a:t>
            </a:r>
            <a:r>
              <a:rPr lang="zh-CN" altLang="en-US" kern="10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a:effectLst/>
                <a:latin typeface="微软雅黑" panose="020B0503020204020204" pitchFamily="34" charset="-122"/>
                <a:ea typeface="微软雅黑" panose="020B0503020204020204" pitchFamily="34" charset="-122"/>
                <a:cs typeface="Times New Roman" panose="02020603050405020304" pitchFamily="18" charset="0"/>
              </a:rPr>
              <a:t>而</a:t>
            </a:r>
            <a:r>
              <a:rPr lang="en-US" altLang="zh-CN" kern="100">
                <a:effectLst/>
                <a:latin typeface="微软雅黑" panose="020B0503020204020204" pitchFamily="34" charset="-122"/>
                <a:ea typeface="微软雅黑" panose="020B0503020204020204" pitchFamily="34" charset="-122"/>
                <a:cs typeface="Times New Roman" panose="02020603050405020304" pitchFamily="18" charset="0"/>
              </a:rPr>
              <a:t>Tomek Links </a:t>
            </a:r>
            <a:r>
              <a:rPr lang="zh-CN" altLang="zh-CN" kern="100">
                <a:effectLst/>
                <a:latin typeface="微软雅黑" panose="020B0503020204020204" pitchFamily="34" charset="-122"/>
                <a:ea typeface="微软雅黑" panose="020B0503020204020204" pitchFamily="34" charset="-122"/>
                <a:cs typeface="Times New Roman" panose="02020603050405020304" pitchFamily="18" charset="0"/>
              </a:rPr>
              <a:t>与</a:t>
            </a:r>
            <a:r>
              <a:rPr lang="en-US" altLang="zh-CN" kern="100">
                <a:effectLst/>
                <a:latin typeface="微软雅黑" panose="020B0503020204020204" pitchFamily="34" charset="-122"/>
                <a:ea typeface="微软雅黑" panose="020B0503020204020204" pitchFamily="34" charset="-122"/>
                <a:cs typeface="Times New Roman" panose="02020603050405020304" pitchFamily="18" charset="0"/>
              </a:rPr>
              <a:t> Edited Nearest Neighbours</a:t>
            </a:r>
            <a:r>
              <a:rPr lang="zh-CN" altLang="zh-CN" kern="100">
                <a:effectLst/>
                <a:latin typeface="微软雅黑" panose="020B0503020204020204" pitchFamily="34" charset="-122"/>
                <a:ea typeface="微软雅黑" panose="020B0503020204020204" pitchFamily="34" charset="-122"/>
                <a:cs typeface="Times New Roman" panose="02020603050405020304" pitchFamily="18" charset="0"/>
              </a:rPr>
              <a:t>方法都能实现上述的要求</a:t>
            </a:r>
            <a:r>
              <a:rPr lang="zh-CN" altLang="en-US" kern="100">
                <a:latin typeface="微软雅黑" panose="020B0503020204020204" pitchFamily="34" charset="-122"/>
                <a:ea typeface="微软雅黑" panose="020B0503020204020204" pitchFamily="34" charset="-122"/>
                <a:cs typeface="Times New Roman" panose="02020603050405020304" pitchFamily="18" charset="0"/>
              </a:rPr>
              <a:t>，这里只展示效果更好的 </a:t>
            </a:r>
            <a:r>
              <a:rPr lang="en-US" altLang="zh-CN" kern="100">
                <a:latin typeface="微软雅黑" panose="020B0503020204020204" pitchFamily="34" charset="-122"/>
                <a:ea typeface="微软雅黑" panose="020B0503020204020204" pitchFamily="34" charset="-122"/>
                <a:cs typeface="Times New Roman" panose="02020603050405020304" pitchFamily="18" charset="0"/>
              </a:rPr>
              <a:t>SMOTE + Tomek Links</a:t>
            </a:r>
          </a:p>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a:p>
            <a:pPr marL="0" indent="0" hangingPunct="1">
              <a:buSzPct val="100000"/>
              <a:buNone/>
              <a:defRPr/>
            </a:pPr>
            <a:r>
              <a:rPr lang="zh-CN" altLang="en-US">
                <a:solidFill>
                  <a:schemeClr val="tx1"/>
                </a:solidFill>
                <a:latin typeface="微软雅黑" panose="020B0503020204020204" pitchFamily="34" charset="-122"/>
                <a:ea typeface="微软雅黑" panose="020B0503020204020204" pitchFamily="34" charset="-122"/>
              </a:rPr>
              <a:t>相比</a:t>
            </a:r>
            <a:r>
              <a:rPr lang="zh-CN" altLang="zh-CN">
                <a:solidFill>
                  <a:schemeClr val="tx1"/>
                </a:solidFill>
                <a:latin typeface="微软雅黑" panose="020B0503020204020204" pitchFamily="34" charset="-122"/>
                <a:ea typeface="微软雅黑" panose="020B0503020204020204" pitchFamily="34" charset="-122"/>
              </a:rPr>
              <a:t>纯粹的</a:t>
            </a:r>
            <a:r>
              <a:rPr lang="en-US" altLang="zh-CN">
                <a:solidFill>
                  <a:schemeClr val="tx1"/>
                </a:solidFill>
                <a:latin typeface="微软雅黑" panose="020B0503020204020204" pitchFamily="34" charset="-122"/>
                <a:ea typeface="微软雅黑" panose="020B0503020204020204" pitchFamily="34" charset="-122"/>
              </a:rPr>
              <a:t>SMOTE</a:t>
            </a:r>
            <a:r>
              <a:rPr lang="zh-CN" altLang="en-US">
                <a:solidFill>
                  <a:schemeClr val="tx1"/>
                </a:solidFill>
                <a:latin typeface="微软雅黑" panose="020B0503020204020204" pitchFamily="34" charset="-122"/>
                <a:ea typeface="微软雅黑" panose="020B0503020204020204" pitchFamily="34" charset="-122"/>
              </a:rPr>
              <a:t>和</a:t>
            </a:r>
            <a:r>
              <a:rPr lang="en-US" altLang="zh-CN">
                <a:solidFill>
                  <a:schemeClr val="tx1"/>
                </a:solidFill>
                <a:latin typeface="微软雅黑" panose="020B0503020204020204" pitchFamily="34" charset="-122"/>
                <a:ea typeface="微软雅黑" panose="020B0503020204020204" pitchFamily="34" charset="-122"/>
              </a:rPr>
              <a:t>Tomek Links</a:t>
            </a:r>
            <a:r>
              <a:rPr lang="zh-CN" altLang="en-US">
                <a:solidFill>
                  <a:schemeClr val="tx1"/>
                </a:solidFill>
                <a:latin typeface="微软雅黑" panose="020B0503020204020204" pitchFamily="34" charset="-122"/>
                <a:ea typeface="微软雅黑" panose="020B0503020204020204" pitchFamily="34" charset="-122"/>
              </a:rPr>
              <a:t>效果有所改进</a:t>
            </a:r>
            <a:endParaRPr lang="zh-CN" altLang="zh-CN">
              <a:solidFill>
                <a:schemeClr val="tx1"/>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B2FD966E-1557-4525-B1C8-2291BF8AB03F}"/>
              </a:ext>
            </a:extLst>
          </p:cNvPr>
          <p:cNvPicPr>
            <a:picLocks noChangeAspect="1"/>
          </p:cNvPicPr>
          <p:nvPr/>
        </p:nvPicPr>
        <p:blipFill>
          <a:blip r:embed="rId2"/>
          <a:stretch>
            <a:fillRect/>
          </a:stretch>
        </p:blipFill>
        <p:spPr>
          <a:xfrm>
            <a:off x="210259" y="3875313"/>
            <a:ext cx="12584281" cy="5602516"/>
          </a:xfrm>
          <a:prstGeom prst="rect">
            <a:avLst/>
          </a:prstGeom>
        </p:spPr>
      </p:pic>
    </p:spTree>
    <p:extLst>
      <p:ext uri="{BB962C8B-B14F-4D97-AF65-F5344CB8AC3E}">
        <p14:creationId xmlns:p14="http://schemas.microsoft.com/office/powerpoint/2010/main" val="210285775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14CD-0DA1-4CA2-B2A8-D6D77AF644ED}"/>
              </a:ext>
            </a:extLst>
          </p:cNvPr>
          <p:cNvSpPr>
            <a:spLocks noGrp="1"/>
          </p:cNvSpPr>
          <p:nvPr>
            <p:ph type="title"/>
          </p:nvPr>
        </p:nvSpPr>
        <p:spPr>
          <a:xfrm>
            <a:off x="2038158" y="153463"/>
            <a:ext cx="9466390" cy="746528"/>
          </a:xfrm>
        </p:spPr>
        <p:txBody>
          <a:bodyPr/>
          <a:lstStyle/>
          <a:p>
            <a:r>
              <a:rPr lang="zh-CN" altLang="en-US"/>
              <a:t>平衡学习：结论</a:t>
            </a:r>
            <a:endParaRPr lang="zh-CN" altLang="en-US" dirty="0"/>
          </a:p>
        </p:txBody>
      </p:sp>
      <p:sp>
        <p:nvSpPr>
          <p:cNvPr id="12" name="内容占位符 2">
            <a:extLst>
              <a:ext uri="{FF2B5EF4-FFF2-40B4-BE49-F238E27FC236}">
                <a16:creationId xmlns:a16="http://schemas.microsoft.com/office/drawing/2014/main" id="{9CE97D8A-2AAA-41F2-89CD-3636C8CFD63C}"/>
              </a:ext>
            </a:extLst>
          </p:cNvPr>
          <p:cNvSpPr txBox="1">
            <a:spLocks/>
          </p:cNvSpPr>
          <p:nvPr/>
        </p:nvSpPr>
        <p:spPr>
          <a:xfrm>
            <a:off x="982733" y="1505737"/>
            <a:ext cx="11039334" cy="7876803"/>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buSzPct val="100000"/>
              <a:buFont typeface="Wingdings" panose="05000000000000000000" pitchFamily="2" charset="2"/>
              <a:buChar char="l"/>
              <a:defRPr/>
            </a:pPr>
            <a:r>
              <a:rPr lang="zh-CN" altLang="en-US">
                <a:solidFill>
                  <a:schemeClr val="tx1"/>
                </a:solidFill>
                <a:latin typeface="微软雅黑" panose="020B0503020204020204" pitchFamily="34" charset="-122"/>
                <a:ea typeface="微软雅黑" panose="020B0503020204020204" pitchFamily="34" charset="-122"/>
              </a:rPr>
              <a:t>实际上我们尝试了更多方法（如</a:t>
            </a:r>
            <a:r>
              <a:rPr lang="en-US" altLang="zh-CN">
                <a:solidFill>
                  <a:schemeClr val="tx1"/>
                </a:solidFill>
                <a:latin typeface="微软雅黑" panose="020B0503020204020204" pitchFamily="34" charset="-122"/>
                <a:ea typeface="微软雅黑" panose="020B0503020204020204" pitchFamily="34" charset="-122"/>
              </a:rPr>
              <a:t>BorderlineSMOTE</a:t>
            </a:r>
            <a:r>
              <a:rPr lang="zh-CN" altLang="en-US">
                <a:solidFill>
                  <a:schemeClr val="tx1"/>
                </a:solidFill>
                <a:latin typeface="微软雅黑" panose="020B0503020204020204" pitchFamily="34" charset="-122"/>
                <a:ea typeface="微软雅黑" panose="020B0503020204020204" pitchFamily="34" charset="-122"/>
              </a:rPr>
              <a:t>、更多</a:t>
            </a:r>
            <a:r>
              <a:rPr lang="en-US" altLang="zh-CN">
                <a:solidFill>
                  <a:schemeClr val="tx1"/>
                </a:solidFill>
                <a:latin typeface="微软雅黑" panose="020B0503020204020204" pitchFamily="34" charset="-122"/>
                <a:ea typeface="微软雅黑" panose="020B0503020204020204" pitchFamily="34" charset="-122"/>
              </a:rPr>
              <a:t>over-sampling</a:t>
            </a:r>
            <a:r>
              <a:rPr lang="zh-CN" altLang="en-US">
                <a:solidFill>
                  <a:schemeClr val="tx1"/>
                </a:solidFill>
                <a:latin typeface="微软雅黑" panose="020B0503020204020204" pitchFamily="34" charset="-122"/>
                <a:ea typeface="微软雅黑" panose="020B0503020204020204" pitchFamily="34" charset="-122"/>
              </a:rPr>
              <a:t>和</a:t>
            </a:r>
            <a:r>
              <a:rPr lang="en-US" altLang="zh-CN">
                <a:solidFill>
                  <a:schemeClr val="tx1"/>
                </a:solidFill>
                <a:latin typeface="微软雅黑" panose="020B0503020204020204" pitchFamily="34" charset="-122"/>
                <a:ea typeface="微软雅黑" panose="020B0503020204020204" pitchFamily="34" charset="-122"/>
              </a:rPr>
              <a:t>undersampling</a:t>
            </a:r>
            <a:r>
              <a:rPr lang="zh-CN" altLang="en-US">
                <a:solidFill>
                  <a:schemeClr val="tx1"/>
                </a:solidFill>
                <a:latin typeface="微软雅黑" panose="020B0503020204020204" pitchFamily="34" charset="-122"/>
                <a:ea typeface="微软雅黑" panose="020B0503020204020204" pitchFamily="34" charset="-122"/>
              </a:rPr>
              <a:t>的组合）</a:t>
            </a:r>
            <a:endParaRPr lang="en-US" altLang="zh-CN">
              <a:solidFill>
                <a:schemeClr val="tx1"/>
              </a:solidFill>
              <a:latin typeface="微软雅黑" panose="020B0503020204020204" pitchFamily="34" charset="-122"/>
              <a:ea typeface="微软雅黑" panose="020B0503020204020204" pitchFamily="34" charset="-122"/>
            </a:endParaRPr>
          </a:p>
          <a:p>
            <a:pPr hangingPunct="1">
              <a:buSzPct val="100000"/>
              <a:buFont typeface="Wingdings" panose="05000000000000000000" pitchFamily="2" charset="2"/>
              <a:buChar char="l"/>
              <a:defRPr/>
            </a:pPr>
            <a:r>
              <a:rPr lang="zh-CN" altLang="en-US">
                <a:solidFill>
                  <a:schemeClr val="tx1"/>
                </a:solidFill>
                <a:latin typeface="微软雅黑" panose="020B0503020204020204" pitchFamily="34" charset="-122"/>
                <a:ea typeface="微软雅黑" panose="020B0503020204020204" pitchFamily="34" charset="-122"/>
              </a:rPr>
              <a:t>最终选定几乎维持了原准确率、对</a:t>
            </a:r>
            <a:r>
              <a:rPr lang="en-US" altLang="zh-CN">
                <a:solidFill>
                  <a:schemeClr val="tx1"/>
                </a:solidFill>
                <a:latin typeface="微软雅黑" panose="020B0503020204020204" pitchFamily="34" charset="-122"/>
                <a:ea typeface="微软雅黑" panose="020B0503020204020204" pitchFamily="34" charset="-122"/>
              </a:rPr>
              <a:t>F1 score</a:t>
            </a:r>
            <a:r>
              <a:rPr lang="zh-CN" altLang="en-US">
                <a:solidFill>
                  <a:schemeClr val="tx1"/>
                </a:solidFill>
                <a:latin typeface="微软雅黑" panose="020B0503020204020204" pitchFamily="34" charset="-122"/>
                <a:ea typeface="微软雅黑" panose="020B0503020204020204" pitchFamily="34" charset="-122"/>
              </a:rPr>
              <a:t>提升最好的</a:t>
            </a:r>
            <a:r>
              <a:rPr lang="en-US" altLang="zh-CN">
                <a:solidFill>
                  <a:schemeClr val="tx1"/>
                </a:solidFill>
                <a:latin typeface="微软雅黑" panose="020B0503020204020204" pitchFamily="34" charset="-122"/>
                <a:ea typeface="微软雅黑" panose="020B0503020204020204" pitchFamily="34" charset="-122"/>
              </a:rPr>
              <a:t>Edited Nearest Neighbours </a:t>
            </a:r>
            <a:r>
              <a:rPr lang="zh-CN" altLang="en-US">
                <a:solidFill>
                  <a:schemeClr val="tx1"/>
                </a:solidFill>
                <a:latin typeface="微软雅黑" panose="020B0503020204020204" pitchFamily="34" charset="-122"/>
                <a:ea typeface="微软雅黑" panose="020B0503020204020204" pitchFamily="34" charset="-122"/>
              </a:rPr>
              <a:t>方法</a:t>
            </a:r>
            <a:endParaRPr lang="en-US" altLang="zh-CN">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483970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14CD-0DA1-4CA2-B2A8-D6D77AF644ED}"/>
              </a:ext>
            </a:extLst>
          </p:cNvPr>
          <p:cNvSpPr>
            <a:spLocks noGrp="1"/>
          </p:cNvSpPr>
          <p:nvPr>
            <p:ph type="title"/>
          </p:nvPr>
        </p:nvSpPr>
        <p:spPr>
          <a:xfrm>
            <a:off x="2038158" y="153463"/>
            <a:ext cx="9466390" cy="746528"/>
          </a:xfrm>
        </p:spPr>
        <p:txBody>
          <a:bodyPr/>
          <a:lstStyle/>
          <a:p>
            <a:r>
              <a:rPr lang="zh-CN" altLang="en-US"/>
              <a:t>贝特斯网络学习</a:t>
            </a:r>
            <a:endParaRPr lang="zh-CN" altLang="en-US" dirty="0"/>
          </a:p>
        </p:txBody>
      </p:sp>
      <p:sp>
        <p:nvSpPr>
          <p:cNvPr id="12" name="内容占位符 2">
            <a:extLst>
              <a:ext uri="{FF2B5EF4-FFF2-40B4-BE49-F238E27FC236}">
                <a16:creationId xmlns:a16="http://schemas.microsoft.com/office/drawing/2014/main" id="{9CE97D8A-2AAA-41F2-89CD-3636C8CFD63C}"/>
              </a:ext>
            </a:extLst>
          </p:cNvPr>
          <p:cNvSpPr txBox="1">
            <a:spLocks/>
          </p:cNvSpPr>
          <p:nvPr/>
        </p:nvSpPr>
        <p:spPr>
          <a:xfrm>
            <a:off x="982733" y="1505737"/>
            <a:ext cx="11039334" cy="7876803"/>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buSzPct val="100000"/>
              <a:buFont typeface="Wingdings" panose="05000000000000000000" pitchFamily="2" charset="2"/>
              <a:buChar char="l"/>
              <a:defRPr/>
            </a:pPr>
            <a:r>
              <a:rPr lang="zh-CN" altLang="en-US">
                <a:solidFill>
                  <a:schemeClr val="tx1"/>
                </a:solidFill>
                <a:latin typeface="微软雅黑" panose="020B0503020204020204" pitchFamily="34" charset="-122"/>
                <a:ea typeface="微软雅黑" panose="020B0503020204020204" pitchFamily="34" charset="-122"/>
              </a:rPr>
              <a:t>输入特征之间存在依赖关系，朴素贝叶斯忽略了这种关系，而贝叶斯网络可以刻画利用这种关系</a:t>
            </a:r>
            <a:endParaRPr lang="en-US" altLang="zh-CN">
              <a:solidFill>
                <a:schemeClr val="tx1"/>
              </a:solidFill>
              <a:latin typeface="微软雅黑" panose="020B0503020204020204" pitchFamily="34" charset="-122"/>
              <a:ea typeface="微软雅黑" panose="020B0503020204020204" pitchFamily="34" charset="-122"/>
            </a:endParaRPr>
          </a:p>
          <a:p>
            <a:pPr hangingPunct="1">
              <a:buSzPct val="100000"/>
              <a:buFont typeface="Wingdings" panose="05000000000000000000" pitchFamily="2" charset="2"/>
              <a:buChar char="l"/>
              <a:defRPr/>
            </a:pPr>
            <a:endParaRPr lang="en-US" altLang="zh-CN">
              <a:solidFill>
                <a:schemeClr val="tx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3" name="图示 2">
                <a:extLst>
                  <a:ext uri="{FF2B5EF4-FFF2-40B4-BE49-F238E27FC236}">
                    <a16:creationId xmlns:a16="http://schemas.microsoft.com/office/drawing/2014/main" id="{87E31D6B-D0C4-4CB4-BD22-79033617D416}"/>
                  </a:ext>
                </a:extLst>
              </p:cNvPr>
              <p:cNvGraphicFramePr/>
              <p:nvPr>
                <p:extLst>
                  <p:ext uri="{D42A27DB-BD31-4B8C-83A1-F6EECF244321}">
                    <p14:modId xmlns:p14="http://schemas.microsoft.com/office/powerpoint/2010/main" val="942245439"/>
                  </p:ext>
                </p:extLst>
              </p:nvPr>
            </p:nvGraphicFramePr>
            <p:xfrm>
              <a:off x="1215738" y="2610958"/>
              <a:ext cx="10806329" cy="5779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3" name="图示 2">
                <a:extLst>
                  <a:ext uri="{FF2B5EF4-FFF2-40B4-BE49-F238E27FC236}">
                    <a16:creationId xmlns:a16="http://schemas.microsoft.com/office/drawing/2014/main" id="{87E31D6B-D0C4-4CB4-BD22-79033617D416}"/>
                  </a:ext>
                </a:extLst>
              </p:cNvPr>
              <p:cNvGraphicFramePr/>
              <p:nvPr>
                <p:extLst>
                  <p:ext uri="{D42A27DB-BD31-4B8C-83A1-F6EECF244321}">
                    <p14:modId xmlns:p14="http://schemas.microsoft.com/office/powerpoint/2010/main" val="942245439"/>
                  </p:ext>
                </p:extLst>
              </p:nvPr>
            </p:nvGraphicFramePr>
            <p:xfrm>
              <a:off x="1215738" y="2610958"/>
              <a:ext cx="10806329" cy="57799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194068832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14CD-0DA1-4CA2-B2A8-D6D77AF644ED}"/>
              </a:ext>
            </a:extLst>
          </p:cNvPr>
          <p:cNvSpPr>
            <a:spLocks noGrp="1"/>
          </p:cNvSpPr>
          <p:nvPr>
            <p:ph type="title"/>
          </p:nvPr>
        </p:nvSpPr>
        <p:spPr>
          <a:xfrm>
            <a:off x="2038158" y="153463"/>
            <a:ext cx="9466390" cy="746528"/>
          </a:xfrm>
        </p:spPr>
        <p:txBody>
          <a:bodyPr/>
          <a:lstStyle/>
          <a:p>
            <a:r>
              <a:rPr lang="zh-CN" altLang="en-US"/>
              <a:t>贝叶斯网络学习</a:t>
            </a:r>
            <a:endParaRPr lang="zh-CN" altLang="en-US" dirty="0"/>
          </a:p>
        </p:txBody>
      </p:sp>
      <p:sp>
        <p:nvSpPr>
          <p:cNvPr id="12" name="内容占位符 2">
            <a:extLst>
              <a:ext uri="{FF2B5EF4-FFF2-40B4-BE49-F238E27FC236}">
                <a16:creationId xmlns:a16="http://schemas.microsoft.com/office/drawing/2014/main" id="{9CE97D8A-2AAA-41F2-89CD-3636C8CFD63C}"/>
              </a:ext>
            </a:extLst>
          </p:cNvPr>
          <p:cNvSpPr txBox="1">
            <a:spLocks/>
          </p:cNvSpPr>
          <p:nvPr/>
        </p:nvSpPr>
        <p:spPr>
          <a:xfrm>
            <a:off x="982733" y="1505737"/>
            <a:ext cx="11039334" cy="7876803"/>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buSzPct val="100000"/>
              <a:buFont typeface="Wingdings" panose="05000000000000000000" pitchFamily="2" charset="2"/>
              <a:buChar char="l"/>
              <a:defRPr/>
            </a:pPr>
            <a:r>
              <a:rPr lang="en-US" altLang="zh-CN">
                <a:solidFill>
                  <a:schemeClr val="tx1"/>
                </a:solidFill>
                <a:latin typeface="微软雅黑" panose="020B0503020204020204" pitchFamily="34" charset="-122"/>
                <a:ea typeface="微软雅黑" panose="020B0503020204020204" pitchFamily="34" charset="-122"/>
              </a:rPr>
              <a:t>//</a:t>
            </a:r>
            <a:r>
              <a:rPr lang="zh-CN" altLang="en-US">
                <a:solidFill>
                  <a:schemeClr val="tx1"/>
                </a:solidFill>
                <a:latin typeface="微软雅黑" panose="020B0503020204020204" pitchFamily="34" charset="-122"/>
                <a:ea typeface="微软雅黑" panose="020B0503020204020204" pitchFamily="34" charset="-122"/>
              </a:rPr>
              <a:t> </a:t>
            </a:r>
            <a:r>
              <a:rPr lang="en-US" altLang="zh-CN">
                <a:solidFill>
                  <a:schemeClr val="tx1"/>
                </a:solidFill>
                <a:latin typeface="微软雅黑" panose="020B0503020204020204" pitchFamily="34" charset="-122"/>
                <a:ea typeface="微软雅黑" panose="020B0503020204020204" pitchFamily="34" charset="-122"/>
              </a:rPr>
              <a:t>TODO</a:t>
            </a:r>
            <a:r>
              <a:rPr lang="zh-CN" altLang="en-US">
                <a:solidFill>
                  <a:schemeClr val="tx1"/>
                </a:solidFill>
                <a:latin typeface="微软雅黑" panose="020B0503020204020204" pitchFamily="34" charset="-122"/>
                <a:ea typeface="微软雅黑" panose="020B0503020204020204" pitchFamily="34" charset="-122"/>
              </a:rPr>
              <a:t>：贝叶斯网络过程</a:t>
            </a:r>
            <a:endParaRPr lang="en-US" altLang="zh-CN">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069709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14CD-0DA1-4CA2-B2A8-D6D77AF644ED}"/>
              </a:ext>
            </a:extLst>
          </p:cNvPr>
          <p:cNvSpPr>
            <a:spLocks noGrp="1"/>
          </p:cNvSpPr>
          <p:nvPr>
            <p:ph type="title"/>
          </p:nvPr>
        </p:nvSpPr>
        <p:spPr>
          <a:xfrm>
            <a:off x="2038158" y="153463"/>
            <a:ext cx="9466390" cy="746528"/>
          </a:xfrm>
        </p:spPr>
        <p:txBody>
          <a:bodyPr/>
          <a:lstStyle/>
          <a:p>
            <a:r>
              <a:rPr lang="zh-CN" altLang="en-US"/>
              <a:t>结论</a:t>
            </a:r>
            <a:endParaRPr lang="zh-CN" altLang="en-US" dirty="0"/>
          </a:p>
        </p:txBody>
      </p:sp>
      <p:sp>
        <p:nvSpPr>
          <p:cNvPr id="12" name="内容占位符 2">
            <a:extLst>
              <a:ext uri="{FF2B5EF4-FFF2-40B4-BE49-F238E27FC236}">
                <a16:creationId xmlns:a16="http://schemas.microsoft.com/office/drawing/2014/main" id="{9CE97D8A-2AAA-41F2-89CD-3636C8CFD63C}"/>
              </a:ext>
            </a:extLst>
          </p:cNvPr>
          <p:cNvSpPr txBox="1">
            <a:spLocks/>
          </p:cNvSpPr>
          <p:nvPr/>
        </p:nvSpPr>
        <p:spPr>
          <a:xfrm>
            <a:off x="982733" y="1505737"/>
            <a:ext cx="11039334" cy="7876803"/>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buSzPct val="100000"/>
              <a:buFont typeface="Wingdings" panose="05000000000000000000" pitchFamily="2" charset="2"/>
              <a:buChar char="l"/>
              <a:defRPr/>
            </a:pPr>
            <a:r>
              <a:rPr lang="en-US" altLang="zh-CN">
                <a:solidFill>
                  <a:schemeClr val="tx1"/>
                </a:solidFill>
                <a:latin typeface="微软雅黑" panose="020B0503020204020204" pitchFamily="34" charset="-122"/>
                <a:ea typeface="微软雅黑" panose="020B0503020204020204" pitchFamily="34" charset="-122"/>
              </a:rPr>
              <a:t>//</a:t>
            </a:r>
            <a:r>
              <a:rPr lang="zh-CN" altLang="en-US">
                <a:solidFill>
                  <a:schemeClr val="tx1"/>
                </a:solidFill>
                <a:latin typeface="微软雅黑" panose="020B0503020204020204" pitchFamily="34" charset="-122"/>
                <a:ea typeface="微软雅黑" panose="020B0503020204020204" pitchFamily="34" charset="-122"/>
              </a:rPr>
              <a:t> </a:t>
            </a:r>
            <a:r>
              <a:rPr lang="en-US" altLang="zh-CN">
                <a:solidFill>
                  <a:schemeClr val="tx1"/>
                </a:solidFill>
                <a:latin typeface="微软雅黑" panose="020B0503020204020204" pitchFamily="34" charset="-122"/>
                <a:ea typeface="微软雅黑" panose="020B0503020204020204" pitchFamily="34" charset="-122"/>
              </a:rPr>
              <a:t>TODO:</a:t>
            </a:r>
            <a:r>
              <a:rPr lang="zh-CN" altLang="en-US">
                <a:solidFill>
                  <a:schemeClr val="tx1"/>
                </a:solidFill>
                <a:latin typeface="微软雅黑" panose="020B0503020204020204" pitchFamily="34" charset="-122"/>
                <a:ea typeface="微软雅黑" panose="020B0503020204020204" pitchFamily="34" charset="-122"/>
              </a:rPr>
              <a:t> 最终结果的</a:t>
            </a:r>
            <a:r>
              <a:rPr lang="en-US" altLang="zh-CN">
                <a:solidFill>
                  <a:schemeClr val="tx1"/>
                </a:solidFill>
                <a:latin typeface="微软雅黑" panose="020B0503020204020204" pitchFamily="34" charset="-122"/>
                <a:ea typeface="微软雅黑" panose="020B0503020204020204" pitchFamily="34" charset="-122"/>
              </a:rPr>
              <a:t>accuracy F1 score</a:t>
            </a:r>
            <a:r>
              <a:rPr lang="zh-CN" altLang="en-US">
                <a:solidFill>
                  <a:schemeClr val="tx1"/>
                </a:solidFill>
                <a:latin typeface="微软雅黑" panose="020B0503020204020204" pitchFamily="34" charset="-122"/>
                <a:ea typeface="微软雅黑" panose="020B0503020204020204" pitchFamily="34" charset="-122"/>
              </a:rPr>
              <a:t>与原结果对比</a:t>
            </a:r>
            <a:endParaRPr lang="en-US" altLang="zh-CN">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8587546"/>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14CD-0DA1-4CA2-B2A8-D6D77AF644ED}"/>
              </a:ext>
            </a:extLst>
          </p:cNvPr>
          <p:cNvSpPr>
            <a:spLocks noGrp="1"/>
          </p:cNvSpPr>
          <p:nvPr>
            <p:ph type="title"/>
          </p:nvPr>
        </p:nvSpPr>
        <p:spPr>
          <a:xfrm>
            <a:off x="2038158" y="153463"/>
            <a:ext cx="9466390" cy="746528"/>
          </a:xfrm>
        </p:spPr>
        <p:txBody>
          <a:bodyPr/>
          <a:lstStyle/>
          <a:p>
            <a:r>
              <a:rPr lang="zh-CN" altLang="en-US"/>
              <a:t>结论</a:t>
            </a:r>
            <a:endParaRPr lang="zh-CN" altLang="en-US" dirty="0"/>
          </a:p>
        </p:txBody>
      </p:sp>
      <p:sp>
        <p:nvSpPr>
          <p:cNvPr id="12" name="内容占位符 2">
            <a:extLst>
              <a:ext uri="{FF2B5EF4-FFF2-40B4-BE49-F238E27FC236}">
                <a16:creationId xmlns:a16="http://schemas.microsoft.com/office/drawing/2014/main" id="{9CE97D8A-2AAA-41F2-89CD-3636C8CFD63C}"/>
              </a:ext>
            </a:extLst>
          </p:cNvPr>
          <p:cNvSpPr txBox="1">
            <a:spLocks/>
          </p:cNvSpPr>
          <p:nvPr/>
        </p:nvSpPr>
        <p:spPr>
          <a:xfrm>
            <a:off x="982733" y="1505737"/>
            <a:ext cx="11039334" cy="7876803"/>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buSzPct val="100000"/>
              <a:buFont typeface="Wingdings" panose="05000000000000000000" pitchFamily="2" charset="2"/>
              <a:buChar char="l"/>
              <a:defRPr/>
            </a:pPr>
            <a:r>
              <a:rPr lang="en-US" altLang="zh-CN">
                <a:solidFill>
                  <a:schemeClr val="tx1"/>
                </a:solidFill>
                <a:latin typeface="微软雅黑" panose="020B0503020204020204" pitchFamily="34" charset="-122"/>
                <a:ea typeface="微软雅黑" panose="020B0503020204020204" pitchFamily="34" charset="-122"/>
              </a:rPr>
              <a:t>//</a:t>
            </a:r>
            <a:r>
              <a:rPr lang="zh-CN" altLang="en-US">
                <a:solidFill>
                  <a:schemeClr val="tx1"/>
                </a:solidFill>
                <a:latin typeface="微软雅黑" panose="020B0503020204020204" pitchFamily="34" charset="-122"/>
                <a:ea typeface="微软雅黑" panose="020B0503020204020204" pitchFamily="34" charset="-122"/>
              </a:rPr>
              <a:t> </a:t>
            </a:r>
            <a:r>
              <a:rPr lang="en-US" altLang="zh-CN">
                <a:solidFill>
                  <a:schemeClr val="tx1"/>
                </a:solidFill>
                <a:latin typeface="微软雅黑" panose="020B0503020204020204" pitchFamily="34" charset="-122"/>
                <a:ea typeface="微软雅黑" panose="020B0503020204020204" pitchFamily="34" charset="-122"/>
              </a:rPr>
              <a:t>TODO:</a:t>
            </a:r>
            <a:r>
              <a:rPr lang="zh-CN" altLang="en-US">
                <a:solidFill>
                  <a:schemeClr val="tx1"/>
                </a:solidFill>
                <a:latin typeface="微软雅黑" panose="020B0503020204020204" pitchFamily="34" charset="-122"/>
                <a:ea typeface="微软雅黑" panose="020B0503020204020204" pitchFamily="34" charset="-122"/>
              </a:rPr>
              <a:t> 最终结果的</a:t>
            </a:r>
            <a:r>
              <a:rPr lang="en-US" altLang="zh-CN">
                <a:solidFill>
                  <a:schemeClr val="tx1"/>
                </a:solidFill>
                <a:latin typeface="微软雅黑" panose="020B0503020204020204" pitchFamily="34" charset="-122"/>
                <a:ea typeface="微软雅黑" panose="020B0503020204020204" pitchFamily="34" charset="-122"/>
              </a:rPr>
              <a:t>accuracy F1 score</a:t>
            </a:r>
            <a:r>
              <a:rPr lang="zh-CN" altLang="en-US">
                <a:solidFill>
                  <a:schemeClr val="tx1"/>
                </a:solidFill>
                <a:latin typeface="微软雅黑" panose="020B0503020204020204" pitchFamily="34" charset="-122"/>
                <a:ea typeface="微软雅黑" panose="020B0503020204020204" pitchFamily="34" charset="-122"/>
              </a:rPr>
              <a:t>与神经网络对比</a:t>
            </a:r>
            <a:endParaRPr lang="en-US" altLang="zh-CN">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3179206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14CD-0DA1-4CA2-B2A8-D6D77AF644ED}"/>
              </a:ext>
            </a:extLst>
          </p:cNvPr>
          <p:cNvSpPr>
            <a:spLocks noGrp="1"/>
          </p:cNvSpPr>
          <p:nvPr>
            <p:ph type="title"/>
          </p:nvPr>
        </p:nvSpPr>
        <p:spPr/>
        <p:txBody>
          <a:bodyPr/>
          <a:lstStyle/>
          <a:p>
            <a:r>
              <a:rPr lang="zh-CN" altLang="en-US"/>
              <a:t>数据降维</a:t>
            </a:r>
            <a:endParaRPr lang="zh-CN" altLang="en-US" dirty="0"/>
          </a:p>
        </p:txBody>
      </p:sp>
      <p:sp>
        <p:nvSpPr>
          <p:cNvPr id="12" name="内容占位符 2">
            <a:extLst>
              <a:ext uri="{FF2B5EF4-FFF2-40B4-BE49-F238E27FC236}">
                <a16:creationId xmlns:a16="http://schemas.microsoft.com/office/drawing/2014/main" id="{9CE97D8A-2AAA-41F2-89CD-3636C8CFD63C}"/>
              </a:ext>
            </a:extLst>
          </p:cNvPr>
          <p:cNvSpPr txBox="1">
            <a:spLocks/>
          </p:cNvSpPr>
          <p:nvPr/>
        </p:nvSpPr>
        <p:spPr>
          <a:xfrm>
            <a:off x="982733" y="1505737"/>
            <a:ext cx="11039334" cy="7876803"/>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buSzPct val="100000"/>
              <a:buFont typeface="Wingdings" panose="05000000000000000000" pitchFamily="2" charset="2"/>
              <a:buChar char="l"/>
              <a:defRPr/>
            </a:pPr>
            <a:r>
              <a:rPr lang="en-US" altLang="zh-CN">
                <a:solidFill>
                  <a:schemeClr val="tx1"/>
                </a:solidFill>
                <a:latin typeface="微软雅黑" panose="020B0503020204020204" pitchFamily="34" charset="-122"/>
                <a:ea typeface="微软雅黑" panose="020B0503020204020204" pitchFamily="34" charset="-122"/>
              </a:rPr>
              <a:t>Gini Importance</a:t>
            </a:r>
          </a:p>
          <a:p>
            <a:pPr hangingPunct="1">
              <a:buSzPct val="100000"/>
              <a:buFont typeface="Wingdings" panose="05000000000000000000" pitchFamily="2" charset="2"/>
              <a:buChar char="l"/>
              <a:defRPr/>
            </a:pPr>
            <a:r>
              <a:rPr lang="en-US" altLang="zh-CN">
                <a:solidFill>
                  <a:schemeClr val="tx1"/>
                </a:solidFill>
                <a:latin typeface="微软雅黑" panose="020B0503020204020204" pitchFamily="34" charset="-122"/>
                <a:ea typeface="微软雅黑" panose="020B0503020204020204" pitchFamily="34" charset="-122"/>
              </a:rPr>
              <a:t>Principal Component Analysis (PCA)</a:t>
            </a:r>
          </a:p>
          <a:p>
            <a:pPr hangingPunct="1">
              <a:buSzPct val="100000"/>
              <a:buFont typeface="Wingdings" panose="05000000000000000000" pitchFamily="2" charset="2"/>
              <a:buChar char="l"/>
              <a:defRPr/>
            </a:pPr>
            <a:r>
              <a:rPr lang="en-US" altLang="zh-CN">
                <a:solidFill>
                  <a:schemeClr val="tx1"/>
                </a:solidFill>
                <a:latin typeface="微软雅黑" panose="020B0503020204020204" pitchFamily="34" charset="-122"/>
                <a:ea typeface="微软雅黑" panose="020B0503020204020204" pitchFamily="34" charset="-122"/>
              </a:rPr>
              <a:t>Economical Analysis </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1192994"/>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14CD-0DA1-4CA2-B2A8-D6D77AF644ED}"/>
              </a:ext>
            </a:extLst>
          </p:cNvPr>
          <p:cNvSpPr>
            <a:spLocks noGrp="1"/>
          </p:cNvSpPr>
          <p:nvPr>
            <p:ph type="title"/>
          </p:nvPr>
        </p:nvSpPr>
        <p:spPr>
          <a:xfrm>
            <a:off x="2038158" y="153463"/>
            <a:ext cx="9466390" cy="746528"/>
          </a:xfrm>
        </p:spPr>
        <p:txBody>
          <a:bodyPr/>
          <a:lstStyle/>
          <a:p>
            <a:r>
              <a:rPr lang="zh-CN" altLang="en-US"/>
              <a:t>结论</a:t>
            </a:r>
            <a:endParaRPr lang="zh-CN" altLang="en-US" dirty="0"/>
          </a:p>
        </p:txBody>
      </p:sp>
      <p:sp>
        <p:nvSpPr>
          <p:cNvPr id="12" name="内容占位符 2">
            <a:extLst>
              <a:ext uri="{FF2B5EF4-FFF2-40B4-BE49-F238E27FC236}">
                <a16:creationId xmlns:a16="http://schemas.microsoft.com/office/drawing/2014/main" id="{9CE97D8A-2AAA-41F2-89CD-3636C8CFD63C}"/>
              </a:ext>
            </a:extLst>
          </p:cNvPr>
          <p:cNvSpPr txBox="1">
            <a:spLocks/>
          </p:cNvSpPr>
          <p:nvPr/>
        </p:nvSpPr>
        <p:spPr>
          <a:xfrm>
            <a:off x="982733" y="1505737"/>
            <a:ext cx="11039334" cy="7876803"/>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buSzPct val="100000"/>
              <a:buFont typeface="Wingdings" panose="05000000000000000000" pitchFamily="2" charset="2"/>
              <a:buChar char="l"/>
              <a:defRPr/>
            </a:pPr>
            <a:r>
              <a:rPr lang="zh-CN" altLang="en-US">
                <a:solidFill>
                  <a:schemeClr val="tx1"/>
                </a:solidFill>
                <a:latin typeface="微软雅黑" panose="020B0503020204020204" pitchFamily="34" charset="-122"/>
                <a:ea typeface="微软雅黑" panose="020B0503020204020204" pitchFamily="34" charset="-122"/>
              </a:rPr>
              <a:t>对于简单问题，传统方法不失为一种好的尝试：</a:t>
            </a:r>
            <a:endParaRPr lang="en-US" altLang="zh-CN">
              <a:solidFill>
                <a:schemeClr val="tx1"/>
              </a:solidFill>
              <a:latin typeface="微软雅黑" panose="020B0503020204020204" pitchFamily="34" charset="-122"/>
              <a:ea typeface="微软雅黑" panose="020B0503020204020204" pitchFamily="34" charset="-122"/>
            </a:endParaRPr>
          </a:p>
          <a:p>
            <a:pPr lvl="1" hangingPunct="1">
              <a:buSzPct val="100000"/>
              <a:buFont typeface="Wingdings" panose="05000000000000000000" pitchFamily="2" charset="2"/>
              <a:buChar char="l"/>
              <a:defRPr/>
            </a:pPr>
            <a:r>
              <a:rPr lang="zh-CN" altLang="en-US">
                <a:solidFill>
                  <a:schemeClr val="tx1"/>
                </a:solidFill>
                <a:latin typeface="微软雅黑" panose="020B0503020204020204" pitchFamily="34" charset="-122"/>
                <a:ea typeface="微软雅黑" panose="020B0503020204020204" pitchFamily="34" charset="-122"/>
              </a:rPr>
              <a:t>可解释性好</a:t>
            </a:r>
            <a:endParaRPr lang="en-US" altLang="zh-CN">
              <a:solidFill>
                <a:schemeClr val="tx1"/>
              </a:solidFill>
              <a:latin typeface="微软雅黑" panose="020B0503020204020204" pitchFamily="34" charset="-122"/>
              <a:ea typeface="微软雅黑" panose="020B0503020204020204" pitchFamily="34" charset="-122"/>
            </a:endParaRPr>
          </a:p>
          <a:p>
            <a:pPr lvl="1" hangingPunct="1">
              <a:buSzPct val="100000"/>
              <a:buFont typeface="Wingdings" panose="05000000000000000000" pitchFamily="2" charset="2"/>
              <a:buChar char="l"/>
              <a:defRPr/>
            </a:pPr>
            <a:r>
              <a:rPr lang="zh-CN" altLang="en-US">
                <a:solidFill>
                  <a:schemeClr val="tx1"/>
                </a:solidFill>
                <a:latin typeface="微软雅黑" panose="020B0503020204020204" pitchFamily="34" charset="-122"/>
                <a:ea typeface="微软雅黑" panose="020B0503020204020204" pitchFamily="34" charset="-122"/>
              </a:rPr>
              <a:t>易于训练，计算资源占用少</a:t>
            </a:r>
            <a:endParaRPr lang="en-US" altLang="zh-CN">
              <a:solidFill>
                <a:schemeClr val="tx1"/>
              </a:solidFill>
              <a:latin typeface="微软雅黑" panose="020B0503020204020204" pitchFamily="34" charset="-122"/>
              <a:ea typeface="微软雅黑" panose="020B0503020204020204" pitchFamily="34" charset="-122"/>
            </a:endParaRPr>
          </a:p>
          <a:p>
            <a:pPr hangingPunct="1">
              <a:buSzPct val="100000"/>
              <a:buFont typeface="Wingdings" panose="05000000000000000000" pitchFamily="2" charset="2"/>
              <a:buChar char="l"/>
              <a:defRPr/>
            </a:pPr>
            <a:r>
              <a:rPr lang="en-US" altLang="zh-CN">
                <a:solidFill>
                  <a:schemeClr val="tx1"/>
                </a:solidFill>
                <a:latin typeface="微软雅黑" panose="020B0503020204020204" pitchFamily="34" charset="-122"/>
                <a:ea typeface="微软雅黑" panose="020B0503020204020204" pitchFamily="34" charset="-122"/>
              </a:rPr>
              <a:t>demo</a:t>
            </a:r>
          </a:p>
        </p:txBody>
      </p:sp>
    </p:spTree>
    <p:extLst>
      <p:ext uri="{BB962C8B-B14F-4D97-AF65-F5344CB8AC3E}">
        <p14:creationId xmlns:p14="http://schemas.microsoft.com/office/powerpoint/2010/main" val="3576518078"/>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14CD-0DA1-4CA2-B2A8-D6D77AF644ED}"/>
              </a:ext>
            </a:extLst>
          </p:cNvPr>
          <p:cNvSpPr>
            <a:spLocks noGrp="1"/>
          </p:cNvSpPr>
          <p:nvPr>
            <p:ph type="title"/>
          </p:nvPr>
        </p:nvSpPr>
        <p:spPr>
          <a:xfrm>
            <a:off x="2038158" y="153463"/>
            <a:ext cx="9466390" cy="746528"/>
          </a:xfrm>
        </p:spPr>
        <p:txBody>
          <a:bodyPr/>
          <a:lstStyle/>
          <a:p>
            <a:r>
              <a:rPr lang="zh-CN" altLang="en-US"/>
              <a:t>分工</a:t>
            </a:r>
            <a:endParaRPr lang="zh-CN" altLang="en-US" dirty="0"/>
          </a:p>
        </p:txBody>
      </p:sp>
      <p:sp>
        <p:nvSpPr>
          <p:cNvPr id="12" name="内容占位符 2">
            <a:extLst>
              <a:ext uri="{FF2B5EF4-FFF2-40B4-BE49-F238E27FC236}">
                <a16:creationId xmlns:a16="http://schemas.microsoft.com/office/drawing/2014/main" id="{9CE97D8A-2AAA-41F2-89CD-3636C8CFD63C}"/>
              </a:ext>
            </a:extLst>
          </p:cNvPr>
          <p:cNvSpPr txBox="1">
            <a:spLocks/>
          </p:cNvSpPr>
          <p:nvPr/>
        </p:nvSpPr>
        <p:spPr>
          <a:xfrm>
            <a:off x="982733" y="1505737"/>
            <a:ext cx="11039334" cy="7876803"/>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buSzPct val="100000"/>
              <a:buFont typeface="Wingdings" panose="05000000000000000000" pitchFamily="2" charset="2"/>
              <a:buChar char="l"/>
              <a:defRPr/>
            </a:pPr>
            <a:r>
              <a:rPr lang="zh-CN" altLang="en-US">
                <a:solidFill>
                  <a:schemeClr val="tx1"/>
                </a:solidFill>
                <a:latin typeface="微软雅黑" panose="020B0503020204020204" pitchFamily="34" charset="-122"/>
                <a:ea typeface="微软雅黑" panose="020B0503020204020204" pitchFamily="34" charset="-122"/>
              </a:rPr>
              <a:t>数据降维：张柏舟</a:t>
            </a:r>
            <a:endParaRPr lang="en-US" altLang="zh-CN">
              <a:solidFill>
                <a:schemeClr val="tx1"/>
              </a:solidFill>
              <a:latin typeface="微软雅黑" panose="020B0503020204020204" pitchFamily="34" charset="-122"/>
              <a:ea typeface="微软雅黑" panose="020B0503020204020204" pitchFamily="34" charset="-122"/>
            </a:endParaRPr>
          </a:p>
          <a:p>
            <a:pPr hangingPunct="1">
              <a:buSzPct val="100000"/>
              <a:buFont typeface="Wingdings" panose="05000000000000000000" pitchFamily="2" charset="2"/>
              <a:buChar char="l"/>
              <a:defRPr/>
            </a:pPr>
            <a:r>
              <a:rPr lang="zh-CN" altLang="en-US">
                <a:solidFill>
                  <a:schemeClr val="tx1"/>
                </a:solidFill>
                <a:latin typeface="微软雅黑" panose="020B0503020204020204" pitchFamily="34" charset="-122"/>
                <a:ea typeface="微软雅黑" panose="020B0503020204020204" pitchFamily="34" charset="-122"/>
              </a:rPr>
              <a:t>平衡学习：宋铭宇</a:t>
            </a:r>
            <a:endParaRPr lang="en-US" altLang="zh-CN">
              <a:solidFill>
                <a:schemeClr val="tx1"/>
              </a:solidFill>
              <a:latin typeface="微软雅黑" panose="020B0503020204020204" pitchFamily="34" charset="-122"/>
              <a:ea typeface="微软雅黑" panose="020B0503020204020204" pitchFamily="34" charset="-122"/>
            </a:endParaRPr>
          </a:p>
          <a:p>
            <a:pPr hangingPunct="1">
              <a:buSzPct val="100000"/>
              <a:buFont typeface="Wingdings" panose="05000000000000000000" pitchFamily="2" charset="2"/>
              <a:buChar char="l"/>
              <a:defRPr/>
            </a:pPr>
            <a:r>
              <a:rPr lang="zh-CN" altLang="en-US">
                <a:solidFill>
                  <a:schemeClr val="tx1"/>
                </a:solidFill>
                <a:latin typeface="微软雅黑" panose="020B0503020204020204" pitchFamily="34" charset="-122"/>
                <a:ea typeface="微软雅黑" panose="020B0503020204020204" pitchFamily="34" charset="-122"/>
              </a:rPr>
              <a:t>神经网络：鲁琦琨</a:t>
            </a:r>
            <a:endParaRPr lang="en-US" altLang="zh-CN">
              <a:solidFill>
                <a:schemeClr val="tx1"/>
              </a:solidFill>
              <a:latin typeface="微软雅黑" panose="020B0503020204020204" pitchFamily="34" charset="-122"/>
              <a:ea typeface="微软雅黑" panose="020B0503020204020204" pitchFamily="34" charset="-122"/>
            </a:endParaRPr>
          </a:p>
          <a:p>
            <a:pPr hangingPunct="1">
              <a:buSzPct val="100000"/>
              <a:buFont typeface="Wingdings" panose="05000000000000000000" pitchFamily="2" charset="2"/>
              <a:buChar char="l"/>
              <a:defRPr/>
            </a:pPr>
            <a:r>
              <a:rPr lang="zh-CN" altLang="en-US">
                <a:solidFill>
                  <a:schemeClr val="tx1"/>
                </a:solidFill>
                <a:latin typeface="微软雅黑" panose="020B0503020204020204" pitchFamily="34" charset="-122"/>
                <a:ea typeface="微软雅黑" panose="020B0503020204020204" pitchFamily="34" charset="-122"/>
              </a:rPr>
              <a:t>贝叶斯网：柯佳奇</a:t>
            </a:r>
            <a:endParaRPr lang="en-US" altLang="zh-CN">
              <a:solidFill>
                <a:schemeClr val="tx1"/>
              </a:solidFill>
              <a:latin typeface="微软雅黑" panose="020B0503020204020204" pitchFamily="34" charset="-122"/>
              <a:ea typeface="微软雅黑" panose="020B0503020204020204" pitchFamily="34" charset="-122"/>
            </a:endParaRPr>
          </a:p>
          <a:p>
            <a:pPr hangingPunct="1">
              <a:buSzPct val="100000"/>
              <a:buFont typeface="Wingdings" panose="05000000000000000000" pitchFamily="2" charset="2"/>
              <a:buChar char="l"/>
              <a:defRPr/>
            </a:pPr>
            <a:r>
              <a:rPr lang="zh-CN" altLang="en-US">
                <a:solidFill>
                  <a:schemeClr val="tx1"/>
                </a:solidFill>
                <a:latin typeface="微软雅黑" panose="020B0503020204020204" pitchFamily="34" charset="-122"/>
                <a:ea typeface="微软雅黑" panose="020B0503020204020204" pitchFamily="34" charset="-122"/>
              </a:rPr>
              <a:t>模型整合、可视化：周裕涵</a:t>
            </a:r>
            <a:endParaRPr lang="en-US" altLang="zh-CN">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9472924"/>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14CD-0DA1-4CA2-B2A8-D6D77AF644ED}"/>
              </a:ext>
            </a:extLst>
          </p:cNvPr>
          <p:cNvSpPr>
            <a:spLocks noGrp="1"/>
          </p:cNvSpPr>
          <p:nvPr>
            <p:ph type="title"/>
          </p:nvPr>
        </p:nvSpPr>
        <p:spPr>
          <a:xfrm>
            <a:off x="2038158" y="153463"/>
            <a:ext cx="9466390" cy="746528"/>
          </a:xfrm>
        </p:spPr>
        <p:txBody>
          <a:bodyPr/>
          <a:lstStyle/>
          <a:p>
            <a:r>
              <a:rPr lang="zh-CN" altLang="en-US"/>
              <a:t>参考文献</a:t>
            </a:r>
            <a:endParaRPr lang="zh-CN" altLang="en-US" dirty="0"/>
          </a:p>
        </p:txBody>
      </p:sp>
      <p:sp>
        <p:nvSpPr>
          <p:cNvPr id="12" name="内容占位符 2">
            <a:extLst>
              <a:ext uri="{FF2B5EF4-FFF2-40B4-BE49-F238E27FC236}">
                <a16:creationId xmlns:a16="http://schemas.microsoft.com/office/drawing/2014/main" id="{9CE97D8A-2AAA-41F2-89CD-3636C8CFD63C}"/>
              </a:ext>
            </a:extLst>
          </p:cNvPr>
          <p:cNvSpPr txBox="1">
            <a:spLocks/>
          </p:cNvSpPr>
          <p:nvPr/>
        </p:nvSpPr>
        <p:spPr>
          <a:xfrm>
            <a:off x="982733" y="1505737"/>
            <a:ext cx="11039334" cy="7876803"/>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spcBef>
                <a:spcPts val="1200"/>
              </a:spcBef>
              <a:buSzPct val="100000"/>
              <a:buNone/>
              <a:defRPr/>
            </a:pPr>
            <a:r>
              <a:rPr lang="en-US" altLang="zh-CN" sz="2000">
                <a:solidFill>
                  <a:srgbClr val="323232"/>
                </a:solidFill>
                <a:latin typeface="Microsoft YaHei" panose="020B0503020204020204" pitchFamily="34" charset="-122"/>
                <a:ea typeface="Microsoft YaHei" panose="020B0503020204020204" pitchFamily="34" charset="-122"/>
              </a:rPr>
              <a:t>Balcaen S., Ooghe H. </a:t>
            </a:r>
            <a:r>
              <a:rPr lang="en-US" altLang="zh-CN" sz="2000" i="1">
                <a:solidFill>
                  <a:srgbClr val="323232"/>
                </a:solidFill>
                <a:latin typeface="Microsoft YaHei" panose="020B0503020204020204" pitchFamily="34" charset="-122"/>
                <a:ea typeface="Microsoft YaHei" panose="020B0503020204020204" pitchFamily="34" charset="-122"/>
              </a:rPr>
              <a:t>35 years of studies on business failure: An overview of the classic statistical methodologies and their related problems.</a:t>
            </a:r>
            <a:r>
              <a:rPr lang="zh-CN" altLang="en-US" sz="2000" i="1">
                <a:solidFill>
                  <a:srgbClr val="323232"/>
                </a:solidFill>
                <a:latin typeface="Microsoft YaHei" panose="020B0503020204020204" pitchFamily="34" charset="-122"/>
                <a:ea typeface="Microsoft YaHei" panose="020B0503020204020204" pitchFamily="34" charset="-122"/>
              </a:rPr>
              <a:t> </a:t>
            </a:r>
            <a:r>
              <a:rPr lang="en-US" altLang="zh-CN" sz="2000">
                <a:solidFill>
                  <a:srgbClr val="323232"/>
                </a:solidFill>
                <a:latin typeface="Microsoft YaHei" panose="020B0503020204020204" pitchFamily="34" charset="-122"/>
                <a:ea typeface="Microsoft YaHei" panose="020B0503020204020204" pitchFamily="34" charset="-122"/>
              </a:rPr>
              <a:t>The British Accounting Review, 38 (2006), pp. 63-93</a:t>
            </a:r>
          </a:p>
          <a:p>
            <a:pPr marL="0" indent="0" hangingPunct="1">
              <a:spcBef>
                <a:spcPts val="1200"/>
              </a:spcBef>
              <a:buSzPct val="100000"/>
              <a:buNone/>
              <a:defRPr/>
            </a:pPr>
            <a:r>
              <a:rPr lang="en-US" altLang="zh-CN" sz="2000">
                <a:solidFill>
                  <a:srgbClr val="323232"/>
                </a:solidFill>
                <a:latin typeface="Microsoft YaHei" panose="020B0503020204020204" pitchFamily="34" charset="-122"/>
                <a:ea typeface="Microsoft YaHei" panose="020B0503020204020204" pitchFamily="34" charset="-122"/>
              </a:rPr>
              <a:t>Lin W.-Y., Hu Y.-H., Tsai C.-F. </a:t>
            </a:r>
            <a:r>
              <a:rPr lang="en-US" altLang="zh-CN" sz="2000" i="1">
                <a:solidFill>
                  <a:srgbClr val="323232"/>
                </a:solidFill>
                <a:latin typeface="Microsoft YaHei" panose="020B0503020204020204" pitchFamily="34" charset="-122"/>
                <a:ea typeface="Microsoft YaHei" panose="020B0503020204020204" pitchFamily="34" charset="-122"/>
              </a:rPr>
              <a:t>Machine learning in financial crisis prediction: A survey </a:t>
            </a:r>
            <a:r>
              <a:rPr lang="en-US" altLang="zh-CN" sz="2000">
                <a:solidFill>
                  <a:srgbClr val="323232"/>
                </a:solidFill>
                <a:latin typeface="Microsoft YaHei" panose="020B0503020204020204" pitchFamily="34" charset="-122"/>
                <a:ea typeface="Microsoft YaHei" panose="020B0503020204020204" pitchFamily="34" charset="-122"/>
              </a:rPr>
              <a:t>IEEE Transactions on Systems, Man and Cybernetics – Part C: Applications and   Reviews, 42 (4) (2012), pp. 421-436</a:t>
            </a:r>
          </a:p>
          <a:p>
            <a:pPr marL="0" indent="0" hangingPunct="1">
              <a:spcBef>
                <a:spcPts val="1200"/>
              </a:spcBef>
              <a:buSzPct val="100000"/>
              <a:buNone/>
              <a:defRPr/>
            </a:pPr>
            <a:r>
              <a:rPr lang="en-US" altLang="zh-CN" sz="2000">
                <a:solidFill>
                  <a:srgbClr val="323232"/>
                </a:solidFill>
                <a:latin typeface="Microsoft YaHei" panose="020B0503020204020204" pitchFamily="34" charset="-122"/>
                <a:ea typeface="Microsoft YaHei" panose="020B0503020204020204" pitchFamily="34" charset="-122"/>
              </a:rPr>
              <a:t>Ohlson J.A. </a:t>
            </a:r>
            <a:r>
              <a:rPr lang="en-US" altLang="zh-CN" sz="2000" i="1">
                <a:solidFill>
                  <a:srgbClr val="323232"/>
                </a:solidFill>
                <a:latin typeface="Microsoft YaHei" panose="020B0503020204020204" pitchFamily="34" charset="-122"/>
                <a:ea typeface="Microsoft YaHei" panose="020B0503020204020204" pitchFamily="34" charset="-122"/>
              </a:rPr>
              <a:t>Financial ratios and the probabilistic prediction of bankruptcy </a:t>
            </a:r>
            <a:r>
              <a:rPr lang="en-US" altLang="zh-CN" sz="2000">
                <a:solidFill>
                  <a:srgbClr val="323232"/>
                </a:solidFill>
                <a:latin typeface="Microsoft YaHei" panose="020B0503020204020204" pitchFamily="34" charset="-122"/>
                <a:ea typeface="Microsoft YaHei" panose="020B0503020204020204" pitchFamily="34" charset="-122"/>
              </a:rPr>
              <a:t>Journal of Accounting Research, 18 (1980), pp. 109-131</a:t>
            </a:r>
          </a:p>
          <a:p>
            <a:pPr marL="0" indent="0" hangingPunct="1">
              <a:spcBef>
                <a:spcPts val="1200"/>
              </a:spcBef>
              <a:buSzPct val="100000"/>
              <a:buNone/>
              <a:defRPr/>
            </a:pPr>
            <a:r>
              <a:rPr lang="en-US" altLang="zh-CN" sz="2000">
                <a:solidFill>
                  <a:srgbClr val="323232"/>
                </a:solidFill>
                <a:latin typeface="Microsoft YaHei" panose="020B0503020204020204" pitchFamily="34" charset="-122"/>
                <a:ea typeface="Microsoft YaHei" panose="020B0503020204020204" pitchFamily="34" charset="-122"/>
              </a:rPr>
              <a:t>Bredart X. </a:t>
            </a:r>
            <a:r>
              <a:rPr lang="en-US" altLang="zh-CN" sz="2000" i="1">
                <a:solidFill>
                  <a:srgbClr val="323232"/>
                </a:solidFill>
                <a:latin typeface="Microsoft YaHei" panose="020B0503020204020204" pitchFamily="34" charset="-122"/>
                <a:ea typeface="Microsoft YaHei" panose="020B0503020204020204" pitchFamily="34" charset="-122"/>
              </a:rPr>
              <a:t>Financial distress and corporate governance: The impact of board configuration</a:t>
            </a:r>
            <a:r>
              <a:rPr lang="en-US" altLang="zh-CN" sz="2000">
                <a:solidFill>
                  <a:srgbClr val="323232"/>
                </a:solidFill>
                <a:latin typeface="Microsoft YaHei" panose="020B0503020204020204" pitchFamily="34" charset="-122"/>
                <a:ea typeface="Microsoft YaHei" panose="020B0503020204020204" pitchFamily="34" charset="-122"/>
              </a:rPr>
              <a:t> International Business Research, 7 (3) (2014), pp. 72-80</a:t>
            </a:r>
          </a:p>
          <a:p>
            <a:pPr marL="0" indent="0" hangingPunct="1">
              <a:spcBef>
                <a:spcPts val="1200"/>
              </a:spcBef>
              <a:buSzPct val="100000"/>
              <a:buNone/>
              <a:defRPr/>
            </a:pPr>
            <a:r>
              <a:rPr lang="en-US" altLang="zh-CN" sz="2000">
                <a:solidFill>
                  <a:srgbClr val="323232"/>
                </a:solidFill>
                <a:latin typeface="Microsoft YaHei" panose="020B0503020204020204" pitchFamily="34" charset="-122"/>
                <a:ea typeface="Microsoft YaHei" panose="020B0503020204020204" pitchFamily="34" charset="-122"/>
              </a:rPr>
              <a:t>Guyon I., Elisseeff A. </a:t>
            </a:r>
            <a:r>
              <a:rPr lang="en-US" altLang="zh-CN" sz="2000" i="1">
                <a:solidFill>
                  <a:srgbClr val="323232"/>
                </a:solidFill>
                <a:latin typeface="Microsoft YaHei" panose="020B0503020204020204" pitchFamily="34" charset="-122"/>
                <a:ea typeface="Microsoft YaHei" panose="020B0503020204020204" pitchFamily="34" charset="-122"/>
              </a:rPr>
              <a:t>An introduction to variable and feature selection</a:t>
            </a:r>
            <a:r>
              <a:rPr lang="en-US" altLang="zh-CN" sz="2000" b="1">
                <a:solidFill>
                  <a:srgbClr val="323232"/>
                </a:solidFill>
                <a:latin typeface="Microsoft YaHei" panose="020B0503020204020204" pitchFamily="34" charset="-122"/>
                <a:ea typeface="Microsoft YaHei" panose="020B0503020204020204" pitchFamily="34" charset="-122"/>
              </a:rPr>
              <a:t> </a:t>
            </a:r>
            <a:r>
              <a:rPr lang="en-US" altLang="zh-CN" sz="2000">
                <a:solidFill>
                  <a:srgbClr val="323232"/>
                </a:solidFill>
                <a:latin typeface="Microsoft YaHei" panose="020B0503020204020204" pitchFamily="34" charset="-122"/>
                <a:ea typeface="Microsoft YaHei" panose="020B0503020204020204" pitchFamily="34" charset="-122"/>
              </a:rPr>
              <a:t>Journal of Machine Learning Research, 3 (2003), pp. 1157-1182</a:t>
            </a:r>
          </a:p>
          <a:p>
            <a:pPr marL="0" indent="0" hangingPunct="1">
              <a:spcBef>
                <a:spcPts val="1200"/>
              </a:spcBef>
              <a:buSzPct val="100000"/>
              <a:buNone/>
              <a:defRPr/>
            </a:pPr>
            <a:r>
              <a:rPr lang="en-US" altLang="zh-CN" sz="2000">
                <a:latin typeface="Microsoft YaHei" panose="020B0503020204020204" pitchFamily="34" charset="-122"/>
                <a:ea typeface="Microsoft YaHei" panose="020B0503020204020204" pitchFamily="34" charset="-122"/>
              </a:rPr>
              <a:t>Liang, D., Lu, C.-C., Tsai, C.-F., and Shih, G.-A. (2016) </a:t>
            </a:r>
            <a:r>
              <a:rPr lang="en-US" altLang="zh-CN" sz="2000" i="1">
                <a:latin typeface="Microsoft YaHei" panose="020B0503020204020204" pitchFamily="34" charset="-122"/>
                <a:ea typeface="Microsoft YaHei" panose="020B0503020204020204" pitchFamily="34" charset="-122"/>
              </a:rPr>
              <a:t>Financial Ratios and Corporate Governance Indicators in Bankruptcy Prediction: A Comprehensive Study</a:t>
            </a:r>
            <a:r>
              <a:rPr lang="en-US" altLang="zh-CN" sz="2000">
                <a:latin typeface="Microsoft YaHei" panose="020B0503020204020204" pitchFamily="34" charset="-122"/>
                <a:ea typeface="Microsoft YaHei" panose="020B0503020204020204" pitchFamily="34" charset="-122"/>
              </a:rPr>
              <a:t>. European Journal of Operational Research, vol. 252, no. 2, pp. 561-572</a:t>
            </a:r>
          </a:p>
          <a:p>
            <a:pPr marL="0" indent="0" hangingPunct="1">
              <a:spcBef>
                <a:spcPts val="1200"/>
              </a:spcBef>
              <a:buSzPct val="100000"/>
              <a:buNone/>
              <a:defRPr/>
            </a:pPr>
            <a:r>
              <a:rPr lang="en-US" altLang="zh-CN" sz="2000" u="sng"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hlinkClick r:id="rId2"/>
              </a:rPr>
              <a:t>https://blog.csdn.net/u010654299/article/details/103980964</a:t>
            </a:r>
            <a:endParaRPr lang="zh-CN" altLang="zh-CN" sz="2000" kern="100">
              <a:effectLst/>
              <a:latin typeface="Calibri" panose="020F0502020204030204" pitchFamily="34" charset="0"/>
              <a:ea typeface="宋体" panose="02010600030101010101" pitchFamily="2" charset="-122"/>
              <a:cs typeface="Times New Roman" panose="02020603050405020304" pitchFamily="18" charset="0"/>
            </a:endParaRPr>
          </a:p>
          <a:p>
            <a:pPr marL="0" indent="0" hangingPunct="1">
              <a:spcBef>
                <a:spcPts val="1200"/>
              </a:spcBef>
              <a:buSzPct val="100000"/>
              <a:buNone/>
              <a:defRPr/>
            </a:pPr>
            <a:r>
              <a:rPr lang="en-US" altLang="zh-CN" sz="2000" kern="100">
                <a:effectLst/>
                <a:latin typeface="Calibri" panose="020F0502020204030204" pitchFamily="34" charset="0"/>
                <a:ea typeface="宋体" panose="02010600030101010101" pitchFamily="2" charset="-122"/>
                <a:cs typeface="Times New Roman" panose="02020603050405020304" pitchFamily="18" charset="0"/>
                <a:hlinkClick r:id="rId3"/>
              </a:rPr>
              <a:t>https://zhuanlan.zhihu.com/p/137826761</a:t>
            </a:r>
            <a:r>
              <a:rPr lang="en-US" altLang="zh-CN" sz="2000" kern="10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2000" kern="100">
              <a:effectLst/>
              <a:latin typeface="Calibri" panose="020F0502020204030204" pitchFamily="34" charset="0"/>
              <a:ea typeface="宋体" panose="02010600030101010101" pitchFamily="2" charset="-122"/>
              <a:cs typeface="Times New Roman" panose="02020603050405020304" pitchFamily="18" charset="0"/>
            </a:endParaRPr>
          </a:p>
          <a:p>
            <a:pPr marL="0" indent="0" hangingPunct="1">
              <a:spcBef>
                <a:spcPts val="1200"/>
              </a:spcBef>
              <a:buSzPct val="100000"/>
              <a:buNone/>
              <a:defRPr/>
            </a:pPr>
            <a:r>
              <a:rPr lang="en-US" altLang="zh-CN" sz="2000" u="sng"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hlinkClick r:id="rId4"/>
              </a:rPr>
              <a:t>https://blog.csdn.net/weixin_43329700/article/details/107325026</a:t>
            </a:r>
            <a:endParaRPr lang="zh-CN" altLang="zh-CN" sz="2000" kern="100">
              <a:effectLst/>
              <a:latin typeface="Calibri" panose="020F0502020204030204" pitchFamily="34" charset="0"/>
              <a:ea typeface="宋体" panose="02010600030101010101" pitchFamily="2" charset="-122"/>
              <a:cs typeface="Times New Roman" panose="02020603050405020304" pitchFamily="18" charset="0"/>
            </a:endParaRPr>
          </a:p>
          <a:p>
            <a:pPr marL="0" indent="0" hangingPunct="1">
              <a:spcBef>
                <a:spcPts val="1200"/>
              </a:spcBef>
              <a:buSzPct val="100000"/>
              <a:buNone/>
              <a:defRPr/>
            </a:pPr>
            <a:r>
              <a:rPr lang="en-US" altLang="zh-CN" sz="2000" u="sng"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hlinkClick r:id="rId5"/>
              </a:rPr>
              <a:t>https://blog.csdn.net/kizgel/article/details/78553009</a:t>
            </a:r>
            <a:endParaRPr lang="zh-CN" altLang="zh-CN" sz="2000" kern="100">
              <a:effectLst/>
              <a:latin typeface="Calibri" panose="020F0502020204030204" pitchFamily="34" charset="0"/>
              <a:ea typeface="宋体" panose="02010600030101010101" pitchFamily="2" charset="-122"/>
              <a:cs typeface="Times New Roman" panose="02020603050405020304" pitchFamily="18" charset="0"/>
            </a:endParaRPr>
          </a:p>
          <a:p>
            <a:pPr marL="0" indent="0" hangingPunct="1">
              <a:spcBef>
                <a:spcPts val="1200"/>
              </a:spcBef>
              <a:buSzPct val="100000"/>
              <a:buNone/>
              <a:defRPr/>
            </a:pPr>
            <a:r>
              <a:rPr lang="en-US" altLang="zh-CN" sz="2000">
                <a:solidFill>
                  <a:schemeClr val="tx1"/>
                </a:solidFill>
                <a:latin typeface="微软雅黑" panose="020B0503020204020204" pitchFamily="34" charset="-122"/>
                <a:ea typeface="微软雅黑" panose="020B0503020204020204" pitchFamily="34" charset="-122"/>
                <a:hlinkClick r:id="rId6"/>
              </a:rPr>
              <a:t>http://cs229.stanford.edu/notes2020spring/cs229-notes10.pdf</a:t>
            </a:r>
            <a:endParaRPr lang="en-US" altLang="zh-CN" sz="2000">
              <a:solidFill>
                <a:schemeClr val="tx1"/>
              </a:solidFill>
              <a:latin typeface="微软雅黑" panose="020B0503020204020204" pitchFamily="34" charset="-122"/>
              <a:ea typeface="微软雅黑" panose="020B0503020204020204" pitchFamily="34" charset="-122"/>
            </a:endParaRPr>
          </a:p>
          <a:p>
            <a:pPr marL="0" indent="0" hangingPunct="1">
              <a:spcBef>
                <a:spcPts val="1200"/>
              </a:spcBef>
              <a:buSzPct val="100000"/>
              <a:buNone/>
              <a:defRPr/>
            </a:pPr>
            <a:endParaRPr lang="en-US" altLang="zh-CN" sz="18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371543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14CD-0DA1-4CA2-B2A8-D6D77AF644ED}"/>
              </a:ext>
            </a:extLst>
          </p:cNvPr>
          <p:cNvSpPr>
            <a:spLocks noGrp="1"/>
          </p:cNvSpPr>
          <p:nvPr>
            <p:ph type="title"/>
          </p:nvPr>
        </p:nvSpPr>
        <p:spPr/>
        <p:txBody>
          <a:bodyPr/>
          <a:lstStyle/>
          <a:p>
            <a:r>
              <a:rPr lang="zh-CN" altLang="en-US"/>
              <a:t>数据降维：</a:t>
            </a:r>
            <a:r>
              <a:rPr lang="en-US" altLang="zh-CN"/>
              <a:t>Gini Importance</a:t>
            </a:r>
            <a:endParaRPr lang="zh-CN" altLang="en-US" dirty="0"/>
          </a:p>
        </p:txBody>
      </p:sp>
      <p:sp>
        <p:nvSpPr>
          <p:cNvPr id="12" name="内容占位符 2">
            <a:extLst>
              <a:ext uri="{FF2B5EF4-FFF2-40B4-BE49-F238E27FC236}">
                <a16:creationId xmlns:a16="http://schemas.microsoft.com/office/drawing/2014/main" id="{9CE97D8A-2AAA-41F2-89CD-3636C8CFD63C}"/>
              </a:ext>
            </a:extLst>
          </p:cNvPr>
          <p:cNvSpPr txBox="1">
            <a:spLocks/>
          </p:cNvSpPr>
          <p:nvPr/>
        </p:nvSpPr>
        <p:spPr>
          <a:xfrm>
            <a:off x="982733" y="1505737"/>
            <a:ext cx="11039334" cy="7876803"/>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buSzPct val="100000"/>
              <a:buFont typeface="Wingdings" panose="05000000000000000000" pitchFamily="2" charset="2"/>
              <a:buChar char="l"/>
              <a:defRPr/>
            </a:pPr>
            <a:r>
              <a:rPr lang="en-US" altLang="zh-CN">
                <a:solidFill>
                  <a:schemeClr val="tx1"/>
                </a:solidFill>
                <a:latin typeface="微软雅黑" panose="020B0503020204020204" pitchFamily="34" charset="-122"/>
                <a:ea typeface="微软雅黑" panose="020B0503020204020204" pitchFamily="34" charset="-122"/>
              </a:rPr>
              <a:t>Gini Importance</a:t>
            </a:r>
          </a:p>
          <a:p>
            <a:pPr hangingPunct="1">
              <a:buSzPct val="100000"/>
              <a:buFont typeface="Wingdings" panose="05000000000000000000" pitchFamily="2" charset="2"/>
              <a:buChar char="l"/>
              <a:defRPr/>
            </a:pPr>
            <a:r>
              <a:rPr lang="en-US" altLang="zh-CN">
                <a:solidFill>
                  <a:schemeClr val="tx1"/>
                </a:solidFill>
                <a:latin typeface="微软雅黑" panose="020B0503020204020204" pitchFamily="34" charset="-122"/>
                <a:ea typeface="微软雅黑" panose="020B0503020204020204" pitchFamily="34" charset="-122"/>
              </a:rPr>
              <a:t>// TODO: </a:t>
            </a:r>
            <a:r>
              <a:rPr lang="zh-CN" altLang="en-US">
                <a:solidFill>
                  <a:schemeClr val="tx1"/>
                </a:solidFill>
                <a:latin typeface="微软雅黑" panose="020B0503020204020204" pitchFamily="34" charset="-122"/>
                <a:ea typeface="微软雅黑" panose="020B0503020204020204" pitchFamily="34" charset="-122"/>
              </a:rPr>
              <a:t>解释</a:t>
            </a:r>
            <a:r>
              <a:rPr lang="en-US" altLang="zh-CN">
                <a:solidFill>
                  <a:schemeClr val="tx1"/>
                </a:solidFill>
                <a:latin typeface="微软雅黑" panose="020B0503020204020204" pitchFamily="34" charset="-122"/>
                <a:ea typeface="微软雅黑" panose="020B0503020204020204" pitchFamily="34" charset="-122"/>
              </a:rPr>
              <a:t>Gini Importance</a:t>
            </a:r>
          </a:p>
        </p:txBody>
      </p:sp>
    </p:spTree>
    <p:extLst>
      <p:ext uri="{BB962C8B-B14F-4D97-AF65-F5344CB8AC3E}">
        <p14:creationId xmlns:p14="http://schemas.microsoft.com/office/powerpoint/2010/main" val="268673797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14CD-0DA1-4CA2-B2A8-D6D77AF644ED}"/>
              </a:ext>
            </a:extLst>
          </p:cNvPr>
          <p:cNvSpPr>
            <a:spLocks noGrp="1"/>
          </p:cNvSpPr>
          <p:nvPr>
            <p:ph type="title"/>
          </p:nvPr>
        </p:nvSpPr>
        <p:spPr/>
        <p:txBody>
          <a:bodyPr/>
          <a:lstStyle/>
          <a:p>
            <a:r>
              <a:rPr lang="zh-CN" altLang="en-US"/>
              <a:t>数据降维：</a:t>
            </a:r>
            <a:r>
              <a:rPr lang="en-US" altLang="zh-CN"/>
              <a:t>Gini Importance</a:t>
            </a:r>
            <a:endParaRPr lang="zh-CN" altLang="en-US" dirty="0"/>
          </a:p>
        </p:txBody>
      </p:sp>
      <p:sp>
        <p:nvSpPr>
          <p:cNvPr id="12" name="内容占位符 2">
            <a:extLst>
              <a:ext uri="{FF2B5EF4-FFF2-40B4-BE49-F238E27FC236}">
                <a16:creationId xmlns:a16="http://schemas.microsoft.com/office/drawing/2014/main" id="{9CE97D8A-2AAA-41F2-89CD-3636C8CFD63C}"/>
              </a:ext>
            </a:extLst>
          </p:cNvPr>
          <p:cNvSpPr txBox="1">
            <a:spLocks/>
          </p:cNvSpPr>
          <p:nvPr/>
        </p:nvSpPr>
        <p:spPr>
          <a:xfrm>
            <a:off x="982733" y="1505737"/>
            <a:ext cx="11039334" cy="7876803"/>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buSzPct val="100000"/>
              <a:buFont typeface="Wingdings" panose="05000000000000000000" pitchFamily="2" charset="2"/>
              <a:buChar char="l"/>
              <a:defRPr/>
            </a:pPr>
            <a:r>
              <a:rPr lang="zh-CN" altLang="en-US">
                <a:solidFill>
                  <a:schemeClr val="tx1"/>
                </a:solidFill>
                <a:latin typeface="微软雅黑" panose="020B0503020204020204" pitchFamily="34" charset="-122"/>
                <a:ea typeface="微软雅黑" panose="020B0503020204020204" pitchFamily="34" charset="-122"/>
              </a:rPr>
              <a:t>使用多种预测模型（</a:t>
            </a:r>
            <a:r>
              <a:rPr lang="en-US" altLang="zh-CN">
                <a:solidFill>
                  <a:schemeClr val="tx1"/>
                </a:solidFill>
                <a:latin typeface="微软雅黑" panose="020B0503020204020204" pitchFamily="34" charset="-122"/>
                <a:ea typeface="微软雅黑" panose="020B0503020204020204" pitchFamily="34" charset="-122"/>
              </a:rPr>
              <a:t>Decision Tree</a:t>
            </a:r>
            <a:r>
              <a:rPr lang="zh-CN" altLang="en-US">
                <a:solidFill>
                  <a:schemeClr val="tx1"/>
                </a:solidFill>
                <a:latin typeface="微软雅黑" panose="020B0503020204020204" pitchFamily="34" charset="-122"/>
                <a:ea typeface="微软雅黑" panose="020B0503020204020204" pitchFamily="34" charset="-122"/>
              </a:rPr>
              <a:t>、</a:t>
            </a:r>
            <a:r>
              <a:rPr lang="en-US" altLang="zh-CN">
                <a:solidFill>
                  <a:schemeClr val="tx1"/>
                </a:solidFill>
                <a:latin typeface="微软雅黑" panose="020B0503020204020204" pitchFamily="34" charset="-122"/>
                <a:ea typeface="微软雅黑" panose="020B0503020204020204" pitchFamily="34" charset="-122"/>
              </a:rPr>
              <a:t>Random Forest</a:t>
            </a:r>
            <a:r>
              <a:rPr lang="zh-CN" altLang="en-US">
                <a:solidFill>
                  <a:schemeClr val="tx1"/>
                </a:solidFill>
                <a:latin typeface="微软雅黑" panose="020B0503020204020204" pitchFamily="34" charset="-122"/>
                <a:ea typeface="微软雅黑" panose="020B0503020204020204" pitchFamily="34" charset="-122"/>
              </a:rPr>
              <a:t>、</a:t>
            </a:r>
            <a:r>
              <a:rPr lang="en-US" altLang="zh-CN">
                <a:solidFill>
                  <a:schemeClr val="tx1"/>
                </a:solidFill>
                <a:latin typeface="微软雅黑" panose="020B0503020204020204" pitchFamily="34" charset="-122"/>
                <a:ea typeface="微软雅黑" panose="020B0503020204020204" pitchFamily="34" charset="-122"/>
              </a:rPr>
              <a:t>Gradient Boost</a:t>
            </a:r>
            <a:r>
              <a:rPr lang="zh-CN" altLang="en-US">
                <a:solidFill>
                  <a:schemeClr val="tx1"/>
                </a:solidFill>
                <a:latin typeface="微软雅黑" panose="020B0503020204020204" pitchFamily="34" charset="-122"/>
                <a:ea typeface="微软雅黑" panose="020B0503020204020204" pitchFamily="34" charset="-122"/>
              </a:rPr>
              <a:t>、等）进行特征工程，分别得到前</a:t>
            </a:r>
            <a:r>
              <a:rPr lang="en-US" altLang="zh-CN">
                <a:solidFill>
                  <a:schemeClr val="tx1"/>
                </a:solidFill>
                <a:latin typeface="微软雅黑" panose="020B0503020204020204" pitchFamily="34" charset="-122"/>
                <a:ea typeface="微软雅黑" panose="020B0503020204020204" pitchFamily="34" charset="-122"/>
              </a:rPr>
              <a:t>20</a:t>
            </a:r>
            <a:r>
              <a:rPr lang="zh-CN" altLang="en-US">
                <a:solidFill>
                  <a:schemeClr val="tx1"/>
                </a:solidFill>
                <a:latin typeface="微软雅黑" panose="020B0503020204020204" pitchFamily="34" charset="-122"/>
                <a:ea typeface="微软雅黑" panose="020B0503020204020204" pitchFamily="34" charset="-122"/>
              </a:rPr>
              <a:t>个最重要特征。</a:t>
            </a:r>
            <a:endParaRPr lang="en-US" altLang="zh-CN">
              <a:solidFill>
                <a:schemeClr val="tx1"/>
              </a:solidFill>
              <a:latin typeface="微软雅黑" panose="020B0503020204020204" pitchFamily="34" charset="-122"/>
              <a:ea typeface="微软雅黑" panose="020B0503020204020204" pitchFamily="34" charset="-122"/>
            </a:endParaRPr>
          </a:p>
          <a:p>
            <a:pPr hangingPunct="1">
              <a:buSzPct val="100000"/>
              <a:buFont typeface="Wingdings" panose="05000000000000000000" pitchFamily="2" charset="2"/>
              <a:buChar char="l"/>
              <a:defRPr/>
            </a:pPr>
            <a:r>
              <a:rPr lang="zh-CN" altLang="en-US">
                <a:solidFill>
                  <a:schemeClr val="tx1"/>
                </a:solidFill>
                <a:latin typeface="微软雅黑" panose="020B0503020204020204" pitchFamily="34" charset="-122"/>
                <a:ea typeface="微软雅黑" panose="020B0503020204020204" pitchFamily="34" charset="-122"/>
              </a:rPr>
              <a:t>不同模型筛选出的特征大部分相同，且采用这些特征重新训练后，预测准确率、召回率、</a:t>
            </a:r>
            <a:r>
              <a:rPr lang="en-US" altLang="zh-CN">
                <a:solidFill>
                  <a:schemeClr val="tx1"/>
                </a:solidFill>
                <a:latin typeface="微软雅黑" panose="020B0503020204020204" pitchFamily="34" charset="-122"/>
                <a:ea typeface="微软雅黑" panose="020B0503020204020204" pitchFamily="34" charset="-122"/>
              </a:rPr>
              <a:t>F1</a:t>
            </a:r>
            <a:r>
              <a:rPr lang="zh-CN" altLang="en-US">
                <a:solidFill>
                  <a:schemeClr val="tx1"/>
                </a:solidFill>
                <a:latin typeface="微软雅黑" panose="020B0503020204020204" pitchFamily="34" charset="-122"/>
                <a:ea typeface="微软雅黑" panose="020B0503020204020204" pitchFamily="34" charset="-122"/>
              </a:rPr>
              <a:t>指数都有不同程度增减</a:t>
            </a:r>
            <a:endParaRPr lang="en-US" altLang="zh-CN">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987361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14CD-0DA1-4CA2-B2A8-D6D77AF644ED}"/>
              </a:ext>
            </a:extLst>
          </p:cNvPr>
          <p:cNvSpPr>
            <a:spLocks noGrp="1"/>
          </p:cNvSpPr>
          <p:nvPr>
            <p:ph type="title"/>
          </p:nvPr>
        </p:nvSpPr>
        <p:spPr/>
        <p:txBody>
          <a:bodyPr/>
          <a:lstStyle/>
          <a:p>
            <a:r>
              <a:rPr lang="zh-CN" altLang="en-US"/>
              <a:t>数据降维：</a:t>
            </a:r>
            <a:r>
              <a:rPr lang="en-US" altLang="zh-CN"/>
              <a:t>Gini Importance</a:t>
            </a:r>
            <a:endParaRPr lang="zh-CN" altLang="en-US" dirty="0"/>
          </a:p>
        </p:txBody>
      </p:sp>
      <p:sp>
        <p:nvSpPr>
          <p:cNvPr id="12" name="内容占位符 2">
            <a:extLst>
              <a:ext uri="{FF2B5EF4-FFF2-40B4-BE49-F238E27FC236}">
                <a16:creationId xmlns:a16="http://schemas.microsoft.com/office/drawing/2014/main" id="{9CE97D8A-2AAA-41F2-89CD-3636C8CFD63C}"/>
              </a:ext>
            </a:extLst>
          </p:cNvPr>
          <p:cNvSpPr txBox="1">
            <a:spLocks/>
          </p:cNvSpPr>
          <p:nvPr/>
        </p:nvSpPr>
        <p:spPr>
          <a:xfrm>
            <a:off x="982733" y="1505737"/>
            <a:ext cx="11039334" cy="7876803"/>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B9C26627-4285-431A-B69F-F27A2E1AAA90}"/>
              </a:ext>
            </a:extLst>
          </p:cNvPr>
          <p:cNvPicPr>
            <a:picLocks noChangeAspect="1"/>
          </p:cNvPicPr>
          <p:nvPr/>
        </p:nvPicPr>
        <p:blipFill>
          <a:blip r:embed="rId2"/>
          <a:stretch>
            <a:fillRect/>
          </a:stretch>
        </p:blipFill>
        <p:spPr>
          <a:xfrm>
            <a:off x="0" y="4876801"/>
            <a:ext cx="12874171" cy="4637314"/>
          </a:xfrm>
          <a:prstGeom prst="rect">
            <a:avLst/>
          </a:prstGeom>
        </p:spPr>
      </p:pic>
      <p:pic>
        <p:nvPicPr>
          <p:cNvPr id="13" name="图片 12">
            <a:extLst>
              <a:ext uri="{FF2B5EF4-FFF2-40B4-BE49-F238E27FC236}">
                <a16:creationId xmlns:a16="http://schemas.microsoft.com/office/drawing/2014/main" id="{4B2F0076-7617-4244-BE48-F1AA42828680}"/>
              </a:ext>
            </a:extLst>
          </p:cNvPr>
          <p:cNvPicPr>
            <a:picLocks noChangeAspect="1"/>
          </p:cNvPicPr>
          <p:nvPr/>
        </p:nvPicPr>
        <p:blipFill>
          <a:blip r:embed="rId3"/>
          <a:stretch>
            <a:fillRect/>
          </a:stretch>
        </p:blipFill>
        <p:spPr>
          <a:xfrm>
            <a:off x="0" y="0"/>
            <a:ext cx="13004799" cy="4876799"/>
          </a:xfrm>
          <a:prstGeom prst="rect">
            <a:avLst/>
          </a:prstGeom>
        </p:spPr>
      </p:pic>
    </p:spTree>
    <p:extLst>
      <p:ext uri="{BB962C8B-B14F-4D97-AF65-F5344CB8AC3E}">
        <p14:creationId xmlns:p14="http://schemas.microsoft.com/office/powerpoint/2010/main" val="210747288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14CD-0DA1-4CA2-B2A8-D6D77AF644ED}"/>
              </a:ext>
            </a:extLst>
          </p:cNvPr>
          <p:cNvSpPr>
            <a:spLocks noGrp="1"/>
          </p:cNvSpPr>
          <p:nvPr>
            <p:ph type="title"/>
          </p:nvPr>
        </p:nvSpPr>
        <p:spPr/>
        <p:txBody>
          <a:bodyPr/>
          <a:lstStyle/>
          <a:p>
            <a:r>
              <a:rPr lang="zh-CN" altLang="en-US"/>
              <a:t>数据降维：</a:t>
            </a:r>
            <a:r>
              <a:rPr lang="en-US" altLang="zh-CN"/>
              <a:t>Gini Importance</a:t>
            </a:r>
            <a:endParaRPr lang="zh-CN" altLang="en-US" dirty="0"/>
          </a:p>
        </p:txBody>
      </p:sp>
      <p:sp>
        <p:nvSpPr>
          <p:cNvPr id="12" name="内容占位符 2">
            <a:extLst>
              <a:ext uri="{FF2B5EF4-FFF2-40B4-BE49-F238E27FC236}">
                <a16:creationId xmlns:a16="http://schemas.microsoft.com/office/drawing/2014/main" id="{9CE97D8A-2AAA-41F2-89CD-3636C8CFD63C}"/>
              </a:ext>
            </a:extLst>
          </p:cNvPr>
          <p:cNvSpPr txBox="1">
            <a:spLocks/>
          </p:cNvSpPr>
          <p:nvPr/>
        </p:nvSpPr>
        <p:spPr>
          <a:xfrm>
            <a:off x="982733" y="1505737"/>
            <a:ext cx="11039334" cy="7876803"/>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15BF5153-4E55-42D4-8231-44B24A1BB1B2}"/>
              </a:ext>
            </a:extLst>
          </p:cNvPr>
          <p:cNvPicPr>
            <a:picLocks noChangeAspect="1"/>
          </p:cNvPicPr>
          <p:nvPr/>
        </p:nvPicPr>
        <p:blipFill>
          <a:blip r:embed="rId2"/>
          <a:stretch>
            <a:fillRect/>
          </a:stretch>
        </p:blipFill>
        <p:spPr>
          <a:xfrm>
            <a:off x="1" y="1"/>
            <a:ext cx="13004800" cy="4876800"/>
          </a:xfrm>
          <a:prstGeom prst="rect">
            <a:avLst/>
          </a:prstGeom>
        </p:spPr>
      </p:pic>
      <p:pic>
        <p:nvPicPr>
          <p:cNvPr id="7" name="图片 6">
            <a:extLst>
              <a:ext uri="{FF2B5EF4-FFF2-40B4-BE49-F238E27FC236}">
                <a16:creationId xmlns:a16="http://schemas.microsoft.com/office/drawing/2014/main" id="{F9CBAAFD-996E-40F7-BBF4-0774604B30E3}"/>
              </a:ext>
            </a:extLst>
          </p:cNvPr>
          <p:cNvPicPr>
            <a:picLocks noChangeAspect="1"/>
          </p:cNvPicPr>
          <p:nvPr/>
        </p:nvPicPr>
        <p:blipFill>
          <a:blip r:embed="rId3"/>
          <a:stretch>
            <a:fillRect/>
          </a:stretch>
        </p:blipFill>
        <p:spPr>
          <a:xfrm>
            <a:off x="0" y="4876799"/>
            <a:ext cx="13004800" cy="4775201"/>
          </a:xfrm>
          <a:prstGeom prst="rect">
            <a:avLst/>
          </a:prstGeom>
        </p:spPr>
      </p:pic>
    </p:spTree>
    <p:extLst>
      <p:ext uri="{BB962C8B-B14F-4D97-AF65-F5344CB8AC3E}">
        <p14:creationId xmlns:p14="http://schemas.microsoft.com/office/powerpoint/2010/main" val="144113740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14CD-0DA1-4CA2-B2A8-D6D77AF644ED}"/>
              </a:ext>
            </a:extLst>
          </p:cNvPr>
          <p:cNvSpPr>
            <a:spLocks noGrp="1"/>
          </p:cNvSpPr>
          <p:nvPr>
            <p:ph type="title"/>
          </p:nvPr>
        </p:nvSpPr>
        <p:spPr/>
        <p:txBody>
          <a:bodyPr/>
          <a:lstStyle/>
          <a:p>
            <a:r>
              <a:rPr lang="zh-CN" altLang="en-US"/>
              <a:t>数据降维：</a:t>
            </a:r>
            <a:r>
              <a:rPr lang="en-US" altLang="zh-CN"/>
              <a:t>Gini Importance</a:t>
            </a:r>
            <a:endParaRPr lang="zh-CN" altLang="en-US" dirty="0"/>
          </a:p>
        </p:txBody>
      </p:sp>
      <p:sp>
        <p:nvSpPr>
          <p:cNvPr id="12" name="内容占位符 2">
            <a:extLst>
              <a:ext uri="{FF2B5EF4-FFF2-40B4-BE49-F238E27FC236}">
                <a16:creationId xmlns:a16="http://schemas.microsoft.com/office/drawing/2014/main" id="{9CE97D8A-2AAA-41F2-89CD-3636C8CFD63C}"/>
              </a:ext>
            </a:extLst>
          </p:cNvPr>
          <p:cNvSpPr txBox="1">
            <a:spLocks/>
          </p:cNvSpPr>
          <p:nvPr/>
        </p:nvSpPr>
        <p:spPr>
          <a:xfrm>
            <a:off x="982733" y="1505737"/>
            <a:ext cx="11039334" cy="7876803"/>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buSzPct val="100000"/>
              <a:buNone/>
              <a:defRPr/>
            </a:pPr>
            <a:endParaRPr lang="en-US" altLang="zh-CN">
              <a:solidFill>
                <a:schemeClr val="tx1"/>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44AC7C25-1391-45EC-9F29-265D84D8CD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3004799" cy="4876799"/>
          </a:xfrm>
          <a:prstGeom prst="rect">
            <a:avLst/>
          </a:prstGeom>
        </p:spPr>
      </p:pic>
      <p:pic>
        <p:nvPicPr>
          <p:cNvPr id="4" name="图片 3">
            <a:extLst>
              <a:ext uri="{FF2B5EF4-FFF2-40B4-BE49-F238E27FC236}">
                <a16:creationId xmlns:a16="http://schemas.microsoft.com/office/drawing/2014/main" id="{A42F6E3D-BB3E-4F02-9A93-68FD0053BA7E}"/>
              </a:ext>
            </a:extLst>
          </p:cNvPr>
          <p:cNvPicPr>
            <a:picLocks noChangeAspect="1"/>
          </p:cNvPicPr>
          <p:nvPr/>
        </p:nvPicPr>
        <p:blipFill>
          <a:blip r:embed="rId3"/>
          <a:stretch>
            <a:fillRect/>
          </a:stretch>
        </p:blipFill>
        <p:spPr>
          <a:xfrm>
            <a:off x="58057" y="4876800"/>
            <a:ext cx="12946742" cy="4876799"/>
          </a:xfrm>
          <a:prstGeom prst="rect">
            <a:avLst/>
          </a:prstGeom>
        </p:spPr>
      </p:pic>
    </p:spTree>
    <p:extLst>
      <p:ext uri="{BB962C8B-B14F-4D97-AF65-F5344CB8AC3E}">
        <p14:creationId xmlns:p14="http://schemas.microsoft.com/office/powerpoint/2010/main" val="160085413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14CD-0DA1-4CA2-B2A8-D6D77AF644ED}"/>
              </a:ext>
            </a:extLst>
          </p:cNvPr>
          <p:cNvSpPr>
            <a:spLocks noGrp="1"/>
          </p:cNvSpPr>
          <p:nvPr>
            <p:ph type="title"/>
          </p:nvPr>
        </p:nvSpPr>
        <p:spPr/>
        <p:txBody>
          <a:bodyPr/>
          <a:lstStyle/>
          <a:p>
            <a:r>
              <a:rPr lang="zh-CN" altLang="en-US"/>
              <a:t>数据降维：</a:t>
            </a:r>
            <a:r>
              <a:rPr lang="en-US" altLang="zh-CN"/>
              <a:t>Gini Importance</a:t>
            </a:r>
            <a:endParaRPr lang="zh-CN" altLang="en-US" dirty="0"/>
          </a:p>
        </p:txBody>
      </p:sp>
      <p:sp>
        <p:nvSpPr>
          <p:cNvPr id="12" name="内容占位符 2">
            <a:extLst>
              <a:ext uri="{FF2B5EF4-FFF2-40B4-BE49-F238E27FC236}">
                <a16:creationId xmlns:a16="http://schemas.microsoft.com/office/drawing/2014/main" id="{9CE97D8A-2AAA-41F2-89CD-3636C8CFD63C}"/>
              </a:ext>
            </a:extLst>
          </p:cNvPr>
          <p:cNvSpPr txBox="1">
            <a:spLocks/>
          </p:cNvSpPr>
          <p:nvPr/>
        </p:nvSpPr>
        <p:spPr>
          <a:xfrm>
            <a:off x="982733" y="1505737"/>
            <a:ext cx="11039334" cy="7876803"/>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buSzPct val="100000"/>
              <a:buFont typeface="Wingdings" panose="05000000000000000000" pitchFamily="2" charset="2"/>
              <a:buChar char="l"/>
              <a:defRPr/>
            </a:pPr>
            <a:r>
              <a:rPr lang="en-US" altLang="zh-CN">
                <a:solidFill>
                  <a:schemeClr val="tx1"/>
                </a:solidFill>
                <a:latin typeface="微软雅黑" panose="020B0503020204020204" pitchFamily="34" charset="-122"/>
                <a:ea typeface="微软雅黑" panose="020B0503020204020204" pitchFamily="34" charset="-122"/>
              </a:rPr>
              <a:t>//</a:t>
            </a:r>
            <a:r>
              <a:rPr lang="zh-CN" altLang="en-US">
                <a:solidFill>
                  <a:schemeClr val="tx1"/>
                </a:solidFill>
                <a:latin typeface="微软雅黑" panose="020B0503020204020204" pitchFamily="34" charset="-122"/>
                <a:ea typeface="微软雅黑" panose="020B0503020204020204" pitchFamily="34" charset="-122"/>
              </a:rPr>
              <a:t> </a:t>
            </a:r>
            <a:r>
              <a:rPr lang="en-US" altLang="zh-CN">
                <a:solidFill>
                  <a:schemeClr val="tx1"/>
                </a:solidFill>
                <a:latin typeface="微软雅黑" panose="020B0503020204020204" pitchFamily="34" charset="-122"/>
                <a:ea typeface="微软雅黑" panose="020B0503020204020204" pitchFamily="34" charset="-122"/>
              </a:rPr>
              <a:t>TODO:</a:t>
            </a:r>
            <a:r>
              <a:rPr lang="zh-CN" altLang="en-US">
                <a:solidFill>
                  <a:schemeClr val="tx1"/>
                </a:solidFill>
                <a:latin typeface="微软雅黑" panose="020B0503020204020204" pitchFamily="34" charset="-122"/>
                <a:ea typeface="微软雅黑" panose="020B0503020204020204" pitchFamily="34" charset="-122"/>
              </a:rPr>
              <a:t> 解释 </a:t>
            </a:r>
            <a:r>
              <a:rPr lang="en-US" altLang="zh-CN">
                <a:solidFill>
                  <a:schemeClr val="tx1"/>
                </a:solidFill>
                <a:latin typeface="微软雅黑" panose="020B0503020204020204" pitchFamily="34" charset="-122"/>
                <a:ea typeface="微软雅黑" panose="020B0503020204020204" pitchFamily="34" charset="-122"/>
              </a:rPr>
              <a:t>Gboost </a:t>
            </a:r>
            <a:r>
              <a:rPr lang="zh-CN" altLang="en-US">
                <a:solidFill>
                  <a:schemeClr val="tx1"/>
                </a:solidFill>
                <a:latin typeface="微软雅黑" panose="020B0503020204020204" pitchFamily="34" charset="-122"/>
                <a:ea typeface="微软雅黑" panose="020B0503020204020204" pitchFamily="34" charset="-122"/>
              </a:rPr>
              <a:t>为何采取特征工程后四个指标均降低</a:t>
            </a:r>
            <a:endParaRPr lang="en-US" altLang="zh-CN">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8363366"/>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11717</TotalTime>
  <Words>1584</Words>
  <Application>Microsoft Office PowerPoint</Application>
  <PresentationFormat>自定义</PresentationFormat>
  <Paragraphs>151</Paragraphs>
  <Slides>32</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2" baseType="lpstr">
      <vt:lpstr>Helvetica Neue</vt:lpstr>
      <vt:lpstr>Helvetica Neue Medium</vt:lpstr>
      <vt:lpstr>微软雅黑</vt:lpstr>
      <vt:lpstr>微软雅黑</vt:lpstr>
      <vt:lpstr>Calibri</vt:lpstr>
      <vt:lpstr>Cambria Math</vt:lpstr>
      <vt:lpstr>Impact</vt:lpstr>
      <vt:lpstr>Wingdings</vt:lpstr>
      <vt:lpstr>White</vt:lpstr>
      <vt:lpstr>Image</vt:lpstr>
      <vt:lpstr>企业破产预测模型：设计与实现</vt:lpstr>
      <vt:lpstr>内容提要</vt:lpstr>
      <vt:lpstr>数据降维</vt:lpstr>
      <vt:lpstr>数据降维：Gini Importance</vt:lpstr>
      <vt:lpstr>数据降维：Gini Importance</vt:lpstr>
      <vt:lpstr>数据降维：Gini Importance</vt:lpstr>
      <vt:lpstr>数据降维：Gini Importance</vt:lpstr>
      <vt:lpstr>数据降维：Gini Importance</vt:lpstr>
      <vt:lpstr>数据降维：Gini Importance</vt:lpstr>
      <vt:lpstr>数据降维：PCA</vt:lpstr>
      <vt:lpstr>数据降维：PCA</vt:lpstr>
      <vt:lpstr>数据降维：PCA</vt:lpstr>
      <vt:lpstr>数据降维：PCA</vt:lpstr>
      <vt:lpstr>数据降维：Economical Aalysis</vt:lpstr>
      <vt:lpstr>PowerPoint 演示文稿</vt:lpstr>
      <vt:lpstr>数据降维：综合</vt:lpstr>
      <vt:lpstr>平衡学习</vt:lpstr>
      <vt:lpstr>尝试一：随机过程采样（Random） </vt:lpstr>
      <vt:lpstr>尝试二：SMOT </vt:lpstr>
      <vt:lpstr>尝试三：ADASYN </vt:lpstr>
      <vt:lpstr>尝试四：ClusterCentroids </vt:lpstr>
      <vt:lpstr>尝试五：Tomek Links </vt:lpstr>
      <vt:lpstr>尝试六：Edited Nearest Neighbours </vt:lpstr>
      <vt:lpstr>尝试七：SMOTE + Tomek Links </vt:lpstr>
      <vt:lpstr>平衡学习：结论</vt:lpstr>
      <vt:lpstr>贝特斯网络学习</vt:lpstr>
      <vt:lpstr>贝叶斯网络学习</vt:lpstr>
      <vt:lpstr>结论</vt:lpstr>
      <vt:lpstr>结论</vt:lpstr>
      <vt:lpstr>结论</vt:lpstr>
      <vt:lpstr>分工</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Dingsheng Luo</dc:creator>
  <cp:lastModifiedBy>Zhou Yuhan</cp:lastModifiedBy>
  <cp:revision>354</cp:revision>
  <dcterms:modified xsi:type="dcterms:W3CDTF">2021-06-05T10:08:35Z</dcterms:modified>
</cp:coreProperties>
</file>