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358" r:id="rId3"/>
    <p:sldId id="360" r:id="rId4"/>
    <p:sldId id="362" r:id="rId5"/>
    <p:sldId id="365" r:id="rId6"/>
    <p:sldId id="363" r:id="rId7"/>
    <p:sldId id="366" r:id="rId8"/>
    <p:sldId id="364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15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460800"/>
    <a:srgbClr val="921100"/>
    <a:srgbClr val="6B1301"/>
    <a:srgbClr val="6C0000"/>
    <a:srgbClr val="6B0131"/>
    <a:srgbClr val="861000"/>
    <a:srgbClr val="6C0D00"/>
    <a:srgbClr val="A71500"/>
    <a:srgbClr val="48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3" autoAdjust="0"/>
    <p:restoredTop sz="88628" autoAdjust="0"/>
  </p:normalViewPr>
  <p:slideViewPr>
    <p:cSldViewPr snapToGrid="0">
      <p:cViewPr>
        <p:scale>
          <a:sx n="66" d="100"/>
          <a:sy n="66" d="100"/>
        </p:scale>
        <p:origin x="1053" y="54"/>
      </p:cViewPr>
      <p:guideLst>
        <p:guide orient="horz" pos="2187"/>
        <p:guide pos="1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35BCAE-F409-4DD7-ACB6-6C783C91E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D48E0-6168-488E-8B2B-638AAF03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26C4-17FB-48E7-A15E-1B959715BE42}" type="datetimeFigureOut">
              <a:rPr lang="zh-CN" altLang="en-US" smtClean="0"/>
              <a:t>2021/05/31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527AE6-E701-44A1-93C2-77A82A53F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DE5D96-6180-4AB1-89F7-CB0569AE04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E698A-BF13-4A66-B0B7-ADF868BFA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71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6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6E08F53-97F6-424C-B884-7F143807C22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734398326"/>
              </p:ext>
            </p:extLst>
          </p:nvPr>
        </p:nvGraphicFramePr>
        <p:xfrm>
          <a:off x="2103467" y="3225636"/>
          <a:ext cx="10901333" cy="652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4945760" imgH="8952120" progId="Photoshop.Image.13">
                  <p:embed/>
                </p:oleObj>
              </mc:Choice>
              <mc:Fallback>
                <p:oleObj name="Image" r:id="rId2" imgW="14945760" imgH="8952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3467" y="3225636"/>
                        <a:ext cx="10901333" cy="652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0378CB69-5398-424D-AA28-B981A9969747}"/>
              </a:ext>
            </a:extLst>
          </p:cNvPr>
          <p:cNvSpPr/>
          <p:nvPr userDrawn="1"/>
        </p:nvSpPr>
        <p:spPr>
          <a:xfrm>
            <a:off x="0" y="2347355"/>
            <a:ext cx="13004800" cy="5058889"/>
          </a:xfrm>
          <a:prstGeom prst="rect">
            <a:avLst/>
          </a:prstGeom>
          <a:solidFill>
            <a:srgbClr val="9A0000">
              <a:alpha val="8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2729242"/>
            <a:ext cx="10464800" cy="1345870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4950942"/>
            <a:ext cx="10464800" cy="188093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000">
                <a:solidFill>
                  <a:schemeClr val="bg1"/>
                </a:solidFill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lang="en-US" dirty="0"/>
          </a:p>
          <a:p>
            <a:pPr lvl="1"/>
            <a:endParaRPr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65F3786-F9FA-48F2-BD2B-E9BF8FF4DBB7}"/>
              </a:ext>
            </a:extLst>
          </p:cNvPr>
          <p:cNvGrpSpPr/>
          <p:nvPr userDrawn="1"/>
        </p:nvGrpSpPr>
        <p:grpSpPr>
          <a:xfrm>
            <a:off x="3712376" y="4202533"/>
            <a:ext cx="5623333" cy="564257"/>
            <a:chOff x="5671800" y="4267850"/>
            <a:chExt cx="1295228" cy="564257"/>
          </a:xfrm>
        </p:grpSpPr>
        <p:sp>
          <p:nvSpPr>
            <p:cNvPr id="68" name="AIPKU">
              <a:extLst>
                <a:ext uri="{FF2B5EF4-FFF2-40B4-BE49-F238E27FC236}">
                  <a16:creationId xmlns:a16="http://schemas.microsoft.com/office/drawing/2014/main" id="{F7043D0D-2C4A-4B91-8309-E8753E9335C8}"/>
                </a:ext>
              </a:extLst>
            </p:cNvPr>
            <p:cNvSpPr txBox="1"/>
            <p:nvPr userDrawn="1"/>
          </p:nvSpPr>
          <p:spPr>
            <a:xfrm>
              <a:off x="5671800" y="4267850"/>
              <a:ext cx="1295228" cy="56425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0000" b="0"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r>
                <a:rPr lang="zh-CN" altLang="en-US" sz="3000" dirty="0">
                  <a:solidFill>
                    <a:schemeClr val="bg1"/>
                  </a:solidFill>
                </a:rPr>
                <a:t>机器学习概论课程项目中期 报告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endParaRPr sz="3000" dirty="0">
                <a:solidFill>
                  <a:schemeClr val="bg1"/>
                </a:solidFill>
              </a:endParaRPr>
            </a:p>
          </p:txBody>
        </p:sp>
        <p:sp>
          <p:nvSpPr>
            <p:cNvPr id="78" name="矩形: 剪去单角 77">
              <a:extLst>
                <a:ext uri="{FF2B5EF4-FFF2-40B4-BE49-F238E27FC236}">
                  <a16:creationId xmlns:a16="http://schemas.microsoft.com/office/drawing/2014/main" id="{1E790DB5-DF6B-4B0F-AF03-D864E4CB4BA9}"/>
                </a:ext>
              </a:extLst>
            </p:cNvPr>
            <p:cNvSpPr/>
            <p:nvPr userDrawn="1"/>
          </p:nvSpPr>
          <p:spPr>
            <a:xfrm flipH="1">
              <a:off x="5677235" y="4280232"/>
              <a:ext cx="1274386" cy="539492"/>
            </a:xfrm>
            <a:prstGeom prst="snip1Rect">
              <a:avLst/>
            </a:prstGeom>
            <a:noFill/>
            <a:ln w="28575" cap="flat">
              <a:solidFill>
                <a:schemeClr val="bg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EDD9BC7-6A7A-43AD-A6B6-43457C0657C5}"/>
              </a:ext>
            </a:extLst>
          </p:cNvPr>
          <p:cNvCxnSpPr>
            <a:cxnSpLocks/>
          </p:cNvCxnSpPr>
          <p:nvPr userDrawn="1"/>
        </p:nvCxnSpPr>
        <p:spPr>
          <a:xfrm>
            <a:off x="1270000" y="4469321"/>
            <a:ext cx="2465977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5" name="Picture 9">
            <a:extLst>
              <a:ext uri="{FF2B5EF4-FFF2-40B4-BE49-F238E27FC236}">
                <a16:creationId xmlns:a16="http://schemas.microsoft.com/office/drawing/2014/main" id="{71499D26-78AA-4315-9105-27F564472F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9" y="389463"/>
            <a:ext cx="3000089" cy="837481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CF82A45-147A-4E48-82F8-A43E2D4D1D2A}"/>
              </a:ext>
            </a:extLst>
          </p:cNvPr>
          <p:cNvCxnSpPr>
            <a:cxnSpLocks/>
          </p:cNvCxnSpPr>
          <p:nvPr userDrawn="1"/>
        </p:nvCxnSpPr>
        <p:spPr>
          <a:xfrm>
            <a:off x="9274627" y="4466794"/>
            <a:ext cx="2465977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150928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">
            <a:extLst>
              <a:ext uri="{FF2B5EF4-FFF2-40B4-BE49-F238E27FC236}">
                <a16:creationId xmlns:a16="http://schemas.microsoft.com/office/drawing/2014/main" id="{D9F92F76-C0BE-4DC2-9187-255F94297A16}"/>
              </a:ext>
            </a:extLst>
          </p:cNvPr>
          <p:cNvSpPr/>
          <p:nvPr userDrawn="1"/>
        </p:nvSpPr>
        <p:spPr>
          <a:xfrm>
            <a:off x="0" y="125498"/>
            <a:ext cx="13004799" cy="933086"/>
          </a:xfrm>
          <a:prstGeom prst="rect">
            <a:avLst/>
          </a:prstGeom>
          <a:solidFill>
            <a:srgbClr val="9211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12382" y="60436"/>
            <a:ext cx="1258610" cy="1132259"/>
            <a:chOff x="212381" y="60437"/>
            <a:chExt cx="2396707" cy="1149238"/>
          </a:xfrm>
        </p:grpSpPr>
        <p:sp>
          <p:nvSpPr>
            <p:cNvPr id="28" name="矩形">
              <a:extLst>
                <a:ext uri="{FF2B5EF4-FFF2-40B4-BE49-F238E27FC236}">
                  <a16:creationId xmlns:a16="http://schemas.microsoft.com/office/drawing/2014/main" id="{45918D76-98CA-40F2-94FE-CA95729058B3}"/>
                </a:ext>
              </a:extLst>
            </p:cNvPr>
            <p:cNvSpPr/>
            <p:nvPr userDrawn="1"/>
          </p:nvSpPr>
          <p:spPr>
            <a:xfrm>
              <a:off x="212381" y="60437"/>
              <a:ext cx="2396707" cy="1149238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" name="AIPKU">
              <a:extLst>
                <a:ext uri="{FF2B5EF4-FFF2-40B4-BE49-F238E27FC236}">
                  <a16:creationId xmlns:a16="http://schemas.microsoft.com/office/drawing/2014/main" id="{8F602360-E262-4471-9B43-83986789336D}"/>
                </a:ext>
              </a:extLst>
            </p:cNvPr>
            <p:cNvSpPr txBox="1"/>
            <p:nvPr/>
          </p:nvSpPr>
          <p:spPr>
            <a:xfrm>
              <a:off x="734547" y="353804"/>
              <a:ext cx="1069765" cy="56425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0000" b="0"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r>
                <a:rPr lang="en-US" sz="3000" dirty="0">
                  <a:solidFill>
                    <a:srgbClr val="921100"/>
                  </a:solidFill>
                </a:rPr>
                <a:t>  ITML</a:t>
              </a:r>
              <a:endParaRPr sz="3000" dirty="0">
                <a:solidFill>
                  <a:srgbClr val="921100"/>
                </a:solidFill>
              </a:endParaRPr>
            </a:p>
          </p:txBody>
        </p:sp>
        <p:sp>
          <p:nvSpPr>
            <p:cNvPr id="24" name="矩形: 剪去单角 23">
              <a:extLst>
                <a:ext uri="{FF2B5EF4-FFF2-40B4-BE49-F238E27FC236}">
                  <a16:creationId xmlns:a16="http://schemas.microsoft.com/office/drawing/2014/main" id="{DA2253FE-7A6C-4DB5-8533-DAA9D1553960}"/>
                </a:ext>
              </a:extLst>
            </p:cNvPr>
            <p:cNvSpPr/>
            <p:nvPr userDrawn="1"/>
          </p:nvSpPr>
          <p:spPr>
            <a:xfrm flipH="1">
              <a:off x="327255" y="366186"/>
              <a:ext cx="2094251" cy="539492"/>
            </a:xfrm>
            <a:prstGeom prst="snip1Rect">
              <a:avLst/>
            </a:prstGeom>
            <a:noFill/>
            <a:ln w="28575" cap="flat">
              <a:solidFill>
                <a:srgbClr val="9211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63" name="标题文本"/>
          <p:cNvSpPr txBox="1">
            <a:spLocks noGrp="1"/>
          </p:cNvSpPr>
          <p:nvPr userDrawn="1">
            <p:ph type="title"/>
          </p:nvPr>
        </p:nvSpPr>
        <p:spPr>
          <a:xfrm>
            <a:off x="2038158" y="218777"/>
            <a:ext cx="9466390" cy="7465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4689E0-1477-430E-B01A-0F2944426F33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5938823" y="9237141"/>
            <a:ext cx="1127153" cy="53949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43BF40-31A0-4186-A5AB-CD2B670CC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71714" y="125498"/>
            <a:ext cx="933086" cy="93308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3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4419B-E7F3-40AC-A986-10FCEDA4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30" y="2616036"/>
            <a:ext cx="11001513" cy="1345870"/>
          </a:xfrm>
        </p:spPr>
        <p:txBody>
          <a:bodyPr/>
          <a:lstStyle/>
          <a:p>
            <a:r>
              <a:rPr lang="zh-CN" altLang="en-US"/>
              <a:t>企业破产预测模型：设计</a:t>
            </a:r>
            <a:r>
              <a:rPr lang="zh-CN" altLang="en-US" dirty="0"/>
              <a:t>与实现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D9E7C-5DDB-4415-9803-C44343C383B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/>
              <a:t>张柏舟 周裕涵 宋铭宇 柯佳奇 鲁琦琨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39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PCA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TODO: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41925895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PCA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SzPct val="100000"/>
              <a:buNone/>
              <a:defRPr/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D1CC31-5F08-4E0E-8918-CD5F4CCCD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799" cy="487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8F0136-554E-4C0B-999F-A32535A3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00"/>
            <a:ext cx="130047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757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PCA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SzPct val="100000"/>
              <a:buNone/>
              <a:defRPr/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25DFA0-7A00-4079-9653-83B375DF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3004800" cy="4876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04DA04-29A6-4069-9E55-BF9DB243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00"/>
            <a:ext cx="13004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718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PCA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TODO: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为何导致四个指标普遍下降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PCA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方法不采用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9397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Economical Aalysis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SzPct val="100000"/>
              <a:buNone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37ABAE-2C5C-4686-86F2-FB40ABEEE49C}"/>
              </a:ext>
            </a:extLst>
          </p:cNvPr>
          <p:cNvSpPr txBox="1"/>
          <p:nvPr/>
        </p:nvSpPr>
        <p:spPr>
          <a:xfrm>
            <a:off x="0" y="1296254"/>
            <a:ext cx="12939486" cy="8227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ROA(A) before interest and % after tax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净利润与总资产的比值，描述公司赚钱的能力，即公司的每一块钱能赚多少钱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Operating Gross Margin     5. Operating Profit Rate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描述公司经营性业务的盈利能力</a:t>
            </a:r>
            <a:r>
              <a:rPr lang="zh-CN" altLang="en-US"/>
              <a:t>，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为毛利率、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为净利率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12. Cash Flow Rate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现金流，长期运营下去的重要指标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13. Interest-bearing debt interest rate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负息债务的利息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利息越高，公司越有可能破产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Net Value Per Share (A)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(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总资产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总负债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 /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股数，大概描述了公司的负债情况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18. Persistent EPS in the Last Four Seasons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过去一年里的每股净收益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衡量公司盈利能力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Cash Reinvestment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现金再投资比率，企业能用于再投资的现金是多还是少？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32. Current Ratio      33. Quick Ratio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流动比率</a:t>
            </a:r>
            <a:r>
              <a:rPr lang="zh-CN" altLang="en-US"/>
              <a:t>（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流动资产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流动负债），公司会不会陷入短期的流动性问题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35. Total Debt      36. Debt ratio %     94. Equity to Liability  </a:t>
            </a:r>
            <a:endParaRPr lang="en-US" altLang="zh-CN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衡量借债的比率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41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Operating profit      42. Net profit before tax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股东提供的每单位资金产生多少利润和税前净利润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92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ebit: earning before interest and tax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赚的钱有多少用来付利息和税务，如果值太高意味着公司可能会破产</a:t>
            </a:r>
          </a:p>
        </p:txBody>
      </p:sp>
    </p:spTree>
    <p:extLst>
      <p:ext uri="{BB962C8B-B14F-4D97-AF65-F5344CB8AC3E}">
        <p14:creationId xmlns:p14="http://schemas.microsoft.com/office/powerpoint/2010/main" val="13573019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34A8B-0631-47FE-8337-E537417F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107D30-91C2-4C5C-9BD7-3D798451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086"/>
            <a:ext cx="13004799" cy="4876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19CB2-408F-4713-A55A-93019EF6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876800"/>
            <a:ext cx="1300479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68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数据降维：综合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TODO: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综合得到结果确定最终选定的特征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3571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平衡学习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能够得到的破产公司数据很少，因此从真实世界得到的数据集中两类标签比例不均衡。使用平衡学习（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Inbalanced Learning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）处理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7355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平衡学习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贝叶斯网学习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结果对比分析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566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Gini Importance</a:t>
            </a: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Principal Component Analysis (PCA)</a:t>
            </a: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Economical Analysis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1929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Gini Importance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Gini Importance</a:t>
            </a: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TODO: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Gini Importance</a:t>
            </a:r>
          </a:p>
        </p:txBody>
      </p:sp>
    </p:spTree>
    <p:extLst>
      <p:ext uri="{BB962C8B-B14F-4D97-AF65-F5344CB8AC3E}">
        <p14:creationId xmlns:p14="http://schemas.microsoft.com/office/powerpoint/2010/main" val="26867379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Gini Importance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使用多种预测模型（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Decision Tree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Gradient Boost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、等）进行特征工程，分别得到前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个最重要特征。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不同模型筛选出的特征大部分相同，且采用这些特征重新训练后，预测准确率、召回率、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指数都有不同程度增减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873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Gini Importance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SzPct val="100000"/>
              <a:buNone/>
              <a:defRPr/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C26627-4285-431A-B69F-F27A2E1A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6801"/>
            <a:ext cx="12874171" cy="46373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2F0076-7617-4244-BE48-F1AA4282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004799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728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Gini Importance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SzPct val="100000"/>
              <a:buNone/>
              <a:defRPr/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BF5153-4E55-42D4-8231-44B24A1B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3004800" cy="487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CBAAFD-996E-40F7-BBF4-0774604B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799"/>
            <a:ext cx="13004800" cy="47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74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Gini Importance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SzPct val="100000"/>
              <a:buNone/>
              <a:defRPr/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AC7C25-1391-45EC-9F29-265D84D8C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004799" cy="48767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2F6E3D-BB3E-4F02-9A93-68FD0053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" y="4876800"/>
            <a:ext cx="12946742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541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614CD-0DA1-4CA2-B2A8-D6D77AF6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数据降维：</a:t>
            </a:r>
            <a:r>
              <a:rPr lang="en-US" altLang="zh-CN"/>
              <a:t>Gini Importance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CE97D8A-2AAA-41F2-89CD-3636C8CFD63C}"/>
              </a:ext>
            </a:extLst>
          </p:cNvPr>
          <p:cNvSpPr txBox="1">
            <a:spLocks/>
          </p:cNvSpPr>
          <p:nvPr/>
        </p:nvSpPr>
        <p:spPr>
          <a:xfrm>
            <a:off x="982733" y="1505737"/>
            <a:ext cx="11039334" cy="7876803"/>
          </a:xfrm>
          <a:prstGeom prst="rect">
            <a:avLst/>
          </a:prstGeom>
        </p:spPr>
        <p:txBody>
          <a:bodyPr/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TODO: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解释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Gboost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为何采取特征工程后四个指标均降低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3633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11445</TotalTime>
  <Words>529</Words>
  <Application>Microsoft Office PowerPoint</Application>
  <PresentationFormat>自定义</PresentationFormat>
  <Paragraphs>58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Helvetica Neue</vt:lpstr>
      <vt:lpstr>Helvetica Neue Medium</vt:lpstr>
      <vt:lpstr>微软雅黑</vt:lpstr>
      <vt:lpstr>Impact</vt:lpstr>
      <vt:lpstr>Wingdings</vt:lpstr>
      <vt:lpstr>White</vt:lpstr>
      <vt:lpstr>Image</vt:lpstr>
      <vt:lpstr>企业破产预测模型：设计与实现</vt:lpstr>
      <vt:lpstr>内容提要</vt:lpstr>
      <vt:lpstr>数据降维</vt:lpstr>
      <vt:lpstr>数据降维：Gini Importance</vt:lpstr>
      <vt:lpstr>数据降维：Gini Importance</vt:lpstr>
      <vt:lpstr>数据降维：Gini Importance</vt:lpstr>
      <vt:lpstr>数据降维：Gini Importance</vt:lpstr>
      <vt:lpstr>数据降维：Gini Importance</vt:lpstr>
      <vt:lpstr>数据降维：Gini Importance</vt:lpstr>
      <vt:lpstr>数据降维：PCA</vt:lpstr>
      <vt:lpstr>数据降维：PCA</vt:lpstr>
      <vt:lpstr>数据降维：PCA</vt:lpstr>
      <vt:lpstr>数据降维：PCA</vt:lpstr>
      <vt:lpstr>数据降维：Economical Aalysis</vt:lpstr>
      <vt:lpstr>PowerPoint 演示文稿</vt:lpstr>
      <vt:lpstr>数据降维：综合</vt:lpstr>
      <vt:lpstr>平衡学习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Dingsheng Luo</dc:creator>
  <cp:lastModifiedBy>Zhou Yuhan</cp:lastModifiedBy>
  <cp:revision>307</cp:revision>
  <dcterms:modified xsi:type="dcterms:W3CDTF">2021-05-31T12:09:56Z</dcterms:modified>
</cp:coreProperties>
</file>