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3D6"/>
    <a:srgbClr val="DC9612"/>
    <a:srgbClr val="611987"/>
    <a:srgbClr val="7A1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506" y="-2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3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896938B-2B39-44DE-B035-1EDA7BDBF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" t="27066" r="8985" b="27806"/>
          <a:stretch/>
        </p:blipFill>
        <p:spPr>
          <a:xfrm>
            <a:off x="207959" y="30360386"/>
            <a:ext cx="4955187" cy="2038902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1E371BBC-7839-4232-8A22-6FC8D4236DB0}"/>
              </a:ext>
            </a:extLst>
          </p:cNvPr>
          <p:cNvGrpSpPr/>
          <p:nvPr/>
        </p:nvGrpSpPr>
        <p:grpSpPr>
          <a:xfrm>
            <a:off x="0" y="4370400"/>
            <a:ext cx="21599525" cy="7691245"/>
            <a:chOff x="-468" y="4229980"/>
            <a:chExt cx="21599525" cy="76912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DE6C11-C027-4C76-B11B-8B2FAA090167}"/>
                </a:ext>
              </a:extLst>
            </p:cNvPr>
            <p:cNvSpPr/>
            <p:nvPr/>
          </p:nvSpPr>
          <p:spPr>
            <a:xfrm>
              <a:off x="-468" y="4229980"/>
              <a:ext cx="21599524" cy="1015663"/>
            </a:xfrm>
            <a:prstGeom prst="rect">
              <a:avLst/>
            </a:prstGeom>
            <a:solidFill>
              <a:srgbClr val="DC9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15FB9D-7784-4594-9312-4F8200A35AEC}"/>
                </a:ext>
              </a:extLst>
            </p:cNvPr>
            <p:cNvSpPr txBox="1"/>
            <p:nvPr/>
          </p:nvSpPr>
          <p:spPr>
            <a:xfrm>
              <a:off x="207493" y="4245368"/>
              <a:ext cx="482047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5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907F3D-A518-4DA1-9C77-78EF411EAEF5}"/>
                </a:ext>
              </a:extLst>
            </p:cNvPr>
            <p:cNvSpPr/>
            <p:nvPr/>
          </p:nvSpPr>
          <p:spPr>
            <a:xfrm>
              <a:off x="-468" y="5269761"/>
              <a:ext cx="21599525" cy="6651464"/>
            </a:xfrm>
            <a:prstGeom prst="rect">
              <a:avLst/>
            </a:prstGeom>
            <a:solidFill>
              <a:srgbClr val="DC9612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F42C405B-8A44-4D90-B9F1-F3597EE5412E}"/>
                </a:ext>
              </a:extLst>
            </p:cNvPr>
            <p:cNvSpPr/>
            <p:nvPr/>
          </p:nvSpPr>
          <p:spPr>
            <a:xfrm>
              <a:off x="5027964" y="4238708"/>
              <a:ext cx="370391" cy="1015663"/>
            </a:xfrm>
            <a:prstGeom prst="parallelogram">
              <a:avLst>
                <a:gd name="adj" fmla="val 760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B7F892B-C08F-49D3-BCE5-92E9F4C0F30B}"/>
                </a:ext>
              </a:extLst>
            </p:cNvPr>
            <p:cNvSpPr txBox="1"/>
            <p:nvPr/>
          </p:nvSpPr>
          <p:spPr>
            <a:xfrm>
              <a:off x="5695015" y="4284875"/>
              <a:ext cx="1560738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dirty="0">
                  <a:solidFill>
                    <a:schemeClr val="bg1"/>
                  </a:solidFill>
                </a:rPr>
                <a:t>DNS server lacks strong consistency</a:t>
              </a:r>
              <a:endParaRPr lang="zh-CN" altLang="en-US" sz="5800" dirty="0">
                <a:solidFill>
                  <a:schemeClr val="bg1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D4E785C-7332-4768-B46F-F015FA77F365}"/>
                </a:ext>
              </a:extLst>
            </p:cNvPr>
            <p:cNvSpPr txBox="1"/>
            <p:nvPr/>
          </p:nvSpPr>
          <p:spPr>
            <a:xfrm>
              <a:off x="1612893" y="5466874"/>
              <a:ext cx="39732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Observation 1</a:t>
              </a:r>
              <a:endParaRPr lang="zh-CN" altLang="en-US" sz="50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9000BF7-D2CC-4B2B-9911-094CD4DF72DF}"/>
                </a:ext>
              </a:extLst>
            </p:cNvPr>
            <p:cNvSpPr txBox="1"/>
            <p:nvPr/>
          </p:nvSpPr>
          <p:spPr>
            <a:xfrm>
              <a:off x="8812654" y="5493288"/>
              <a:ext cx="39732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Observation 2</a:t>
              </a:r>
              <a:endParaRPr lang="zh-CN" altLang="en-US" sz="50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4489E53-2957-40D0-A885-558D92046DB1}"/>
                </a:ext>
              </a:extLst>
            </p:cNvPr>
            <p:cNvSpPr txBox="1"/>
            <p:nvPr/>
          </p:nvSpPr>
          <p:spPr>
            <a:xfrm>
              <a:off x="16012655" y="5492771"/>
              <a:ext cx="39732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Observation 3</a:t>
              </a:r>
              <a:endParaRPr lang="zh-CN" altLang="en-US" sz="50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80630-C2CB-4F41-B53F-BCBF73EBE02E}"/>
                </a:ext>
              </a:extLst>
            </p:cNvPr>
            <p:cNvSpPr txBox="1"/>
            <p:nvPr/>
          </p:nvSpPr>
          <p:spPr>
            <a:xfrm>
              <a:off x="-468" y="6374928"/>
              <a:ext cx="71990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/>
                <a:t>DNS with TTL mechanism reaches </a:t>
              </a:r>
              <a:r>
                <a:rPr lang="en-US" altLang="zh-CN" sz="4000" i="1" dirty="0"/>
                <a:t>weak consistency</a:t>
              </a:r>
              <a:endParaRPr lang="zh-CN" altLang="en-US" sz="4000" i="1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F198CBF-3BAC-42B0-8D1C-B477CC90F33C}"/>
                </a:ext>
              </a:extLst>
            </p:cNvPr>
            <p:cNvCxnSpPr>
              <a:cxnSpLocks/>
            </p:cNvCxnSpPr>
            <p:nvPr/>
          </p:nvCxnSpPr>
          <p:spPr>
            <a:xfrm>
              <a:off x="7199532" y="5230252"/>
              <a:ext cx="0" cy="6616800"/>
            </a:xfrm>
            <a:prstGeom prst="line">
              <a:avLst/>
            </a:prstGeom>
            <a:ln w="9525" cap="flat" cmpd="sng" algn="ctr">
              <a:solidFill>
                <a:srgbClr val="DC961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85689C5-2ED2-4FD0-A90C-43861A1CCE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99532" y="5230252"/>
              <a:ext cx="0" cy="6652800"/>
            </a:xfrm>
            <a:prstGeom prst="line">
              <a:avLst/>
            </a:prstGeom>
            <a:ln w="9525" cap="flat" cmpd="sng" algn="ctr">
              <a:solidFill>
                <a:srgbClr val="DC961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2D4828-5A2A-4299-80F9-E357BA7D573E}"/>
                </a:ext>
              </a:extLst>
            </p:cNvPr>
            <p:cNvSpPr txBox="1"/>
            <p:nvPr/>
          </p:nvSpPr>
          <p:spPr>
            <a:xfrm>
              <a:off x="7952525" y="6332288"/>
              <a:ext cx="56959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/>
                <a:t>DNS server behaves like </a:t>
              </a:r>
            </a:p>
            <a:p>
              <a:pPr algn="ctr"/>
              <a:r>
                <a:rPr lang="en-US" altLang="zh-CN" sz="4000" i="1" dirty="0"/>
                <a:t>a K-V database</a:t>
              </a:r>
              <a:endParaRPr lang="zh-CN" altLang="en-US" sz="4000" i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AD4DE1-96FA-41D4-B9B0-453C5E4E9801}"/>
                </a:ext>
              </a:extLst>
            </p:cNvPr>
            <p:cNvSpPr txBox="1"/>
            <p:nvPr/>
          </p:nvSpPr>
          <p:spPr>
            <a:xfrm>
              <a:off x="14398563" y="6334653"/>
              <a:ext cx="719999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/>
                <a:t>CRAQ</a:t>
              </a:r>
              <a:r>
                <a:rPr lang="en-US" altLang="zh-CN" sz="4000" dirty="0"/>
                <a:t> for strong consistency</a:t>
              </a:r>
            </a:p>
            <a:p>
              <a:pPr algn="ctr"/>
              <a:r>
                <a:rPr lang="en-US" altLang="zh-CN" sz="4000" dirty="0"/>
                <a:t>Head for write request</a:t>
              </a:r>
            </a:p>
            <a:p>
              <a:pPr algn="ctr"/>
              <a:r>
                <a:rPr lang="en-US" altLang="zh-CN" sz="4000" dirty="0"/>
                <a:t>Each node for read request</a:t>
              </a:r>
            </a:p>
            <a:p>
              <a:pPr algn="ctr"/>
              <a:r>
                <a:rPr lang="en-US" altLang="zh-CN" sz="4000" dirty="0"/>
                <a:t>Clean/dirty state for consistency</a:t>
              </a:r>
              <a:endParaRPr lang="zh-CN" altLang="en-US" sz="4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553062-796E-4898-A9E7-B586CA272550}"/>
                </a:ext>
              </a:extLst>
            </p:cNvPr>
            <p:cNvSpPr txBox="1"/>
            <p:nvPr/>
          </p:nvSpPr>
          <p:spPr>
            <a:xfrm>
              <a:off x="8841198" y="8081110"/>
              <a:ext cx="3915708" cy="707886"/>
            </a:xfrm>
            <a:prstGeom prst="rect">
              <a:avLst/>
            </a:prstGeom>
            <a:noFill/>
            <a:ln w="28575">
              <a:solidFill>
                <a:srgbClr val="DC9612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/>
                <a:t>domain name :</a:t>
              </a:r>
              <a:r>
                <a:rPr lang="en-US" altLang="zh-CN" sz="4000" b="1" dirty="0">
                  <a:solidFill>
                    <a:srgbClr val="DC9612"/>
                  </a:solidFill>
                </a:rPr>
                <a:t> </a:t>
              </a:r>
              <a:r>
                <a:rPr lang="en-US" altLang="zh-CN" sz="4000" b="1" dirty="0" err="1">
                  <a:solidFill>
                    <a:srgbClr val="DC9612"/>
                  </a:solidFill>
                </a:rPr>
                <a:t>ip</a:t>
              </a:r>
              <a:endParaRPr lang="zh-CN" altLang="en-US" sz="4000" b="1" dirty="0">
                <a:solidFill>
                  <a:srgbClr val="DC9612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AC44E8-065C-450C-ACAF-D5D1B2DB65FD}"/>
                </a:ext>
              </a:extLst>
            </p:cNvPr>
            <p:cNvSpPr txBox="1"/>
            <p:nvPr/>
          </p:nvSpPr>
          <p:spPr>
            <a:xfrm>
              <a:off x="8089537" y="9574507"/>
              <a:ext cx="141975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dirty="0">
                  <a:solidFill>
                    <a:schemeClr val="bg2">
                      <a:lumMod val="25000"/>
                    </a:schemeClr>
                  </a:solidFill>
                </a:rPr>
                <a:t>query</a:t>
              </a:r>
              <a:endParaRPr lang="zh-CN" altLang="en-US" sz="3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F9CECC7-49F2-4D82-BE3D-7B84C7FC0729}"/>
                </a:ext>
              </a:extLst>
            </p:cNvPr>
            <p:cNvSpPr txBox="1"/>
            <p:nvPr/>
          </p:nvSpPr>
          <p:spPr>
            <a:xfrm>
              <a:off x="12306900" y="9574507"/>
              <a:ext cx="19445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dirty="0">
                  <a:solidFill>
                    <a:schemeClr val="bg2">
                      <a:lumMod val="25000"/>
                    </a:schemeClr>
                  </a:solidFill>
                </a:rPr>
                <a:t>response</a:t>
              </a:r>
              <a:endParaRPr lang="zh-CN" altLang="en-US" sz="3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图形 47" descr="用户">
              <a:extLst>
                <a:ext uri="{FF2B5EF4-FFF2-40B4-BE49-F238E27FC236}">
                  <a16:creationId xmlns:a16="http://schemas.microsoft.com/office/drawing/2014/main" id="{C8B19AAA-0312-48B8-9AB8-EB9D44BE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41844" y="10211778"/>
              <a:ext cx="914400" cy="914400"/>
            </a:xfrm>
            <a:prstGeom prst="rect">
              <a:avLst/>
            </a:prstGeom>
          </p:spPr>
        </p:pic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4C838F9C-51AE-4F95-9A6E-F9059BB8AFBE}"/>
                </a:ext>
              </a:extLst>
            </p:cNvPr>
            <p:cNvCxnSpPr>
              <a:stCxn id="48" idx="1"/>
            </p:cNvCxnSpPr>
            <p:nvPr/>
          </p:nvCxnSpPr>
          <p:spPr>
            <a:xfrm rot="10800000" flipH="1">
              <a:off x="10341844" y="8788996"/>
              <a:ext cx="457200" cy="1879982"/>
            </a:xfrm>
            <a:prstGeom prst="curvedConnector4">
              <a:avLst>
                <a:gd name="adj1" fmla="val -180000"/>
                <a:gd name="adj2" fmla="val 72698"/>
              </a:avLst>
            </a:prstGeom>
            <a:ln w="25400">
              <a:solidFill>
                <a:srgbClr val="DC961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4CCA2142-F5F3-4796-9B13-E4E51D02892D}"/>
                </a:ext>
              </a:extLst>
            </p:cNvPr>
            <p:cNvCxnSpPr>
              <a:stCxn id="35" idx="2"/>
              <a:endCxn id="48" idx="3"/>
            </p:cNvCxnSpPr>
            <p:nvPr/>
          </p:nvCxnSpPr>
          <p:spPr>
            <a:xfrm rot="16200000" flipH="1">
              <a:off x="10087657" y="9500391"/>
              <a:ext cx="1879982" cy="457192"/>
            </a:xfrm>
            <a:prstGeom prst="curvedConnector4">
              <a:avLst>
                <a:gd name="adj1" fmla="val 26490"/>
                <a:gd name="adj2" fmla="val 288233"/>
              </a:avLst>
            </a:prstGeom>
            <a:ln w="25400">
              <a:solidFill>
                <a:srgbClr val="DC961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3C3520B7-C62A-4292-91B3-B0448688A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" t="10483" r="695" b="5289"/>
            <a:stretch/>
          </p:blipFill>
          <p:spPr>
            <a:xfrm>
              <a:off x="14547129" y="9449883"/>
              <a:ext cx="6903828" cy="224669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4D6E904-BE94-4C1A-AFEC-22C2A9E23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" t="8225" r="8455"/>
            <a:stretch/>
          </p:blipFill>
          <p:spPr>
            <a:xfrm>
              <a:off x="246969" y="7568252"/>
              <a:ext cx="6659617" cy="4327652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CC685F6-4471-4D3A-AAE6-DC294C831E7E}"/>
              </a:ext>
            </a:extLst>
          </p:cNvPr>
          <p:cNvGrpSpPr/>
          <p:nvPr/>
        </p:nvGrpSpPr>
        <p:grpSpPr>
          <a:xfrm>
            <a:off x="0" y="22460400"/>
            <a:ext cx="21599525" cy="7513687"/>
            <a:chOff x="-719" y="22528163"/>
            <a:chExt cx="21599525" cy="75136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9646E0-0F4A-40EB-8B5C-DD86E70C43F8}"/>
                </a:ext>
              </a:extLst>
            </p:cNvPr>
            <p:cNvSpPr/>
            <p:nvPr/>
          </p:nvSpPr>
          <p:spPr>
            <a:xfrm>
              <a:off x="-719" y="22528165"/>
              <a:ext cx="21599524" cy="1015663"/>
            </a:xfrm>
            <a:prstGeom prst="rect">
              <a:avLst/>
            </a:prstGeom>
            <a:solidFill>
              <a:srgbClr val="6119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907E4D-19CA-415E-9073-2A84C76FB922}"/>
                </a:ext>
              </a:extLst>
            </p:cNvPr>
            <p:cNvSpPr txBox="1"/>
            <p:nvPr/>
          </p:nvSpPr>
          <p:spPr>
            <a:xfrm>
              <a:off x="207242" y="22543553"/>
              <a:ext cx="6086563" cy="984885"/>
            </a:xfrm>
            <a:prstGeom prst="rect">
              <a:avLst/>
            </a:prstGeom>
            <a:solidFill>
              <a:srgbClr val="61198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5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endParaRPr lang="zh-CN" altLang="en-US" sz="5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6D33EB0-50F1-4772-9632-52C461AA5752}"/>
                </a:ext>
              </a:extLst>
            </p:cNvPr>
            <p:cNvSpPr/>
            <p:nvPr/>
          </p:nvSpPr>
          <p:spPr>
            <a:xfrm>
              <a:off x="-719" y="23567946"/>
              <a:ext cx="21599525" cy="6473904"/>
            </a:xfrm>
            <a:prstGeom prst="rect">
              <a:avLst/>
            </a:prstGeom>
            <a:solidFill>
              <a:srgbClr val="611987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A2BEDB28-95B0-4A41-9CF9-BC16358AF846}"/>
                </a:ext>
              </a:extLst>
            </p:cNvPr>
            <p:cNvSpPr/>
            <p:nvPr/>
          </p:nvSpPr>
          <p:spPr>
            <a:xfrm>
              <a:off x="6293805" y="22528163"/>
              <a:ext cx="370391" cy="1015663"/>
            </a:xfrm>
            <a:prstGeom prst="parallelogram">
              <a:avLst>
                <a:gd name="adj" fmla="val 76090"/>
              </a:avLst>
            </a:prstGeom>
            <a:solidFill>
              <a:srgbClr val="6119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80057FAB-5B24-436D-8E79-FEE10456676A}"/>
                </a:ext>
              </a:extLst>
            </p:cNvPr>
            <p:cNvSpPr/>
            <p:nvPr/>
          </p:nvSpPr>
          <p:spPr>
            <a:xfrm>
              <a:off x="6293804" y="22552281"/>
              <a:ext cx="370391" cy="1015663"/>
            </a:xfrm>
            <a:prstGeom prst="parallelogram">
              <a:avLst>
                <a:gd name="adj" fmla="val 760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971B2EA-D4D8-43B7-BA91-9898E6B5EA5F}"/>
                </a:ext>
              </a:extLst>
            </p:cNvPr>
            <p:cNvSpPr txBox="1"/>
            <p:nvPr/>
          </p:nvSpPr>
          <p:spPr>
            <a:xfrm>
              <a:off x="6906586" y="22558941"/>
              <a:ext cx="1348381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dirty="0">
                  <a:solidFill>
                    <a:schemeClr val="bg1"/>
                  </a:solidFill>
                </a:rPr>
                <a:t>Accuracy and RTT</a:t>
              </a:r>
              <a:endParaRPr lang="zh-CN" altLang="en-US" sz="58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814BF6B-C33A-4E11-A8E3-D0C723691482}"/>
                </a:ext>
              </a:extLst>
            </p:cNvPr>
            <p:cNvSpPr txBox="1"/>
            <p:nvPr/>
          </p:nvSpPr>
          <p:spPr>
            <a:xfrm>
              <a:off x="540000" y="23895977"/>
              <a:ext cx="26491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500" b="1" dirty="0"/>
                <a:t>Accuracy:</a:t>
              </a:r>
              <a:endParaRPr lang="zh-CN" altLang="en-US" sz="45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8D414B-B040-411D-9A8D-7CFE5F18B9EC}"/>
                </a:ext>
              </a:extLst>
            </p:cNvPr>
            <p:cNvSpPr txBox="1"/>
            <p:nvPr/>
          </p:nvSpPr>
          <p:spPr>
            <a:xfrm>
              <a:off x="7740000" y="23895977"/>
              <a:ext cx="428711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500" b="1" dirty="0"/>
                <a:t>DNS query RTT:</a:t>
              </a:r>
              <a:endParaRPr lang="zh-CN" altLang="en-US" sz="45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A5905DB-7BE9-4DC3-931F-DB9C14A53BDA}"/>
                </a:ext>
              </a:extLst>
            </p:cNvPr>
            <p:cNvSpPr txBox="1"/>
            <p:nvPr/>
          </p:nvSpPr>
          <p:spPr>
            <a:xfrm>
              <a:off x="14940000" y="23895977"/>
              <a:ext cx="513299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500" b="1" dirty="0"/>
                <a:t>Write RTT:</a:t>
              </a:r>
              <a:endParaRPr lang="zh-CN" altLang="en-US" sz="4500" b="1" dirty="0"/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DB877FF9-3668-43DE-84BD-6137F7EB1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8900" r="8518"/>
            <a:stretch/>
          </p:blipFill>
          <p:spPr>
            <a:xfrm>
              <a:off x="540000" y="25655653"/>
              <a:ext cx="6553200" cy="4165083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09053671-7E5D-45B6-BB8C-5508E5230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" t="8900" r="9102"/>
            <a:stretch/>
          </p:blipFill>
          <p:spPr>
            <a:xfrm>
              <a:off x="7740000" y="25655653"/>
              <a:ext cx="6433200" cy="4165083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9260AD5B-2C20-4F2A-B770-98AA34B5D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8900" r="8446"/>
            <a:stretch/>
          </p:blipFill>
          <p:spPr>
            <a:xfrm>
              <a:off x="14940000" y="25655653"/>
              <a:ext cx="6433200" cy="4165083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7555020-7C1B-4B6E-95D9-02A0F9657EEE}"/>
                </a:ext>
              </a:extLst>
            </p:cNvPr>
            <p:cNvSpPr txBox="1"/>
            <p:nvPr/>
          </p:nvSpPr>
          <p:spPr>
            <a:xfrm>
              <a:off x="540000" y="24831036"/>
              <a:ext cx="6658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 err="1"/>
                <a:t>DoCR</a:t>
              </a:r>
              <a:r>
                <a:rPr lang="en-US" altLang="zh-CN" sz="4000" i="1" dirty="0"/>
                <a:t> </a:t>
              </a:r>
              <a:r>
                <a:rPr lang="en-US" altLang="zh-CN" sz="4000" dirty="0"/>
                <a:t>introduces high accuracy</a:t>
              </a:r>
              <a:endParaRPr lang="zh-CN" altLang="en-US" sz="40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222C27C-3515-4B37-85E1-FDFD20A3B692}"/>
                </a:ext>
              </a:extLst>
            </p:cNvPr>
            <p:cNvSpPr txBox="1"/>
            <p:nvPr/>
          </p:nvSpPr>
          <p:spPr>
            <a:xfrm>
              <a:off x="7740487" y="24847666"/>
              <a:ext cx="64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 err="1"/>
                <a:t>DoCR</a:t>
              </a:r>
              <a:r>
                <a:rPr lang="en-US" altLang="zh-CN" sz="4000" dirty="0"/>
                <a:t> has no query overhead </a:t>
              </a:r>
              <a:endParaRPr lang="zh-CN" altLang="en-US" sz="40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7FB9FCB-D6BF-4DEC-8E6C-FE6A99D8CE4D}"/>
                </a:ext>
              </a:extLst>
            </p:cNvPr>
            <p:cNvSpPr txBox="1"/>
            <p:nvPr/>
          </p:nvSpPr>
          <p:spPr>
            <a:xfrm>
              <a:off x="14940486" y="24852016"/>
              <a:ext cx="64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 err="1"/>
                <a:t>DoCR</a:t>
              </a:r>
              <a:r>
                <a:rPr lang="en-US" altLang="zh-CN" sz="4000" dirty="0"/>
                <a:t> has IP change overhead </a:t>
              </a:r>
              <a:endParaRPr lang="zh-CN" altLang="en-US" sz="40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EE996D5-8F26-4AB5-B3C4-7C04164C8F2A}"/>
              </a:ext>
            </a:extLst>
          </p:cNvPr>
          <p:cNvGrpSpPr/>
          <p:nvPr/>
        </p:nvGrpSpPr>
        <p:grpSpPr>
          <a:xfrm>
            <a:off x="0" y="0"/>
            <a:ext cx="21599524" cy="3449309"/>
            <a:chOff x="0" y="0"/>
            <a:chExt cx="21599524" cy="344930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DD21FA8-097C-444A-94D5-260F1A638FE8}"/>
                </a:ext>
              </a:extLst>
            </p:cNvPr>
            <p:cNvSpPr/>
            <p:nvPr/>
          </p:nvSpPr>
          <p:spPr>
            <a:xfrm>
              <a:off x="0" y="0"/>
              <a:ext cx="21599524" cy="3449309"/>
            </a:xfrm>
            <a:prstGeom prst="rect">
              <a:avLst/>
            </a:prstGeom>
            <a:solidFill>
              <a:srgbClr val="7A1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F29C78F-0301-41AE-9773-5E45F28F65F8}"/>
                </a:ext>
              </a:extLst>
            </p:cNvPr>
            <p:cNvSpPr txBox="1"/>
            <p:nvPr/>
          </p:nvSpPr>
          <p:spPr>
            <a:xfrm>
              <a:off x="207960" y="311445"/>
              <a:ext cx="1490907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DoCR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DNS query with strong consistency</a:t>
              </a:r>
              <a:endPara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BDE487C-E25E-42B1-BA34-85DA4064870C}"/>
                </a:ext>
              </a:extLst>
            </p:cNvPr>
            <p:cNvSpPr txBox="1"/>
            <p:nvPr/>
          </p:nvSpPr>
          <p:spPr>
            <a:xfrm>
              <a:off x="1425544" y="2578552"/>
              <a:ext cx="101083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chemeClr val="bg1"/>
                  </a:solidFill>
                </a:rPr>
                <a:t>Yuhan</a:t>
              </a:r>
              <a:r>
                <a:rPr lang="en-US" altLang="zh-CN" sz="4000" dirty="0">
                  <a:solidFill>
                    <a:schemeClr val="bg1"/>
                  </a:solidFill>
                </a:rPr>
                <a:t> Zhou			</a:t>
              </a:r>
              <a:r>
                <a:rPr lang="en-US" altLang="zh-CN" sz="4000" dirty="0" err="1">
                  <a:solidFill>
                    <a:schemeClr val="bg1"/>
                  </a:solidFill>
                </a:rPr>
                <a:t>Wenrui</a:t>
              </a:r>
              <a:r>
                <a:rPr lang="en-US" altLang="zh-CN" sz="4000" dirty="0">
                  <a:solidFill>
                    <a:schemeClr val="bg1"/>
                  </a:solidFill>
                </a:rPr>
                <a:t> Liu			</a:t>
              </a:r>
              <a:r>
                <a:rPr lang="en-US" altLang="zh-CN" sz="4000" dirty="0" err="1">
                  <a:solidFill>
                    <a:schemeClr val="bg1"/>
                  </a:solidFill>
                </a:rPr>
                <a:t>Chenren</a:t>
              </a:r>
              <a:r>
                <a:rPr lang="en-US" altLang="zh-CN" sz="4000" dirty="0">
                  <a:solidFill>
                    <a:schemeClr val="bg1"/>
                  </a:solidFill>
                </a:rPr>
                <a:t> Xu</a:t>
              </a:r>
              <a:r>
                <a:rPr lang="en-US" altLang="zh-CN" sz="4000" baseline="30000" dirty="0">
                  <a:solidFill>
                    <a:schemeClr val="bg1"/>
                  </a:solidFill>
                </a:rPr>
                <a:t>*</a:t>
              </a:r>
              <a:endParaRPr lang="zh-CN" altLang="en-US" sz="40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1CC012C-9E8A-46B5-8474-C393BCAB6869}"/>
                </a:ext>
              </a:extLst>
            </p:cNvPr>
            <p:cNvSpPr txBox="1"/>
            <p:nvPr/>
          </p:nvSpPr>
          <p:spPr>
            <a:xfrm>
              <a:off x="11713029" y="1983673"/>
              <a:ext cx="966017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chemeClr val="bg1"/>
                  </a:solidFill>
                </a:rPr>
                <a:t>Implementation, more details: </a:t>
              </a:r>
              <a:r>
                <a:rPr lang="en-US" altLang="zh-CN" sz="3500" dirty="0">
                  <a:solidFill>
                    <a:schemeClr val="bg1"/>
                  </a:solidFill>
                </a:rPr>
                <a:t>https://github.com/HumphreyChou/DNS-on-CRAQ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326E525-E7B7-4F77-9BBE-9ED9C6F247EE}"/>
              </a:ext>
            </a:extLst>
          </p:cNvPr>
          <p:cNvGrpSpPr/>
          <p:nvPr/>
        </p:nvGrpSpPr>
        <p:grpSpPr>
          <a:xfrm>
            <a:off x="-501" y="12985200"/>
            <a:ext cx="21599525" cy="8553901"/>
            <a:chOff x="0" y="13179216"/>
            <a:chExt cx="21599525" cy="8553901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06E12CE-A95C-4E51-B592-63A19CEDE5F3}"/>
                </a:ext>
              </a:extLst>
            </p:cNvPr>
            <p:cNvGrpSpPr/>
            <p:nvPr/>
          </p:nvGrpSpPr>
          <p:grpSpPr>
            <a:xfrm>
              <a:off x="0" y="13179216"/>
              <a:ext cx="21599525" cy="8553901"/>
              <a:chOff x="-1" y="12706507"/>
              <a:chExt cx="21599525" cy="8122194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FA9ECEF-8642-49C6-8BE6-471C3081F0F1}"/>
                  </a:ext>
                </a:extLst>
              </p:cNvPr>
              <p:cNvSpPr/>
              <p:nvPr/>
            </p:nvSpPr>
            <p:spPr>
              <a:xfrm>
                <a:off x="-1" y="12706507"/>
                <a:ext cx="21599524" cy="1015663"/>
              </a:xfrm>
              <a:prstGeom prst="rect">
                <a:avLst/>
              </a:prstGeom>
              <a:solidFill>
                <a:srgbClr val="1F73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D73853-E0CF-4F39-BB18-ED23767700E5}"/>
                  </a:ext>
                </a:extLst>
              </p:cNvPr>
              <p:cNvSpPr txBox="1"/>
              <p:nvPr/>
            </p:nvSpPr>
            <p:spPr>
              <a:xfrm>
                <a:off x="207960" y="12721895"/>
                <a:ext cx="4118543" cy="984885"/>
              </a:xfrm>
              <a:prstGeom prst="rect">
                <a:avLst/>
              </a:prstGeom>
              <a:solidFill>
                <a:srgbClr val="1F73D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IDEA</a:t>
                </a:r>
                <a:endParaRPr lang="zh-CN" altLang="en-US" sz="5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1293494-F385-4CF9-9813-24DC1BFC5F90}"/>
                  </a:ext>
                </a:extLst>
              </p:cNvPr>
              <p:cNvSpPr/>
              <p:nvPr/>
            </p:nvSpPr>
            <p:spPr>
              <a:xfrm>
                <a:off x="-1" y="13746288"/>
                <a:ext cx="21599525" cy="7082413"/>
              </a:xfrm>
              <a:prstGeom prst="rect">
                <a:avLst/>
              </a:prstGeom>
              <a:solidFill>
                <a:srgbClr val="1F73D6">
                  <a:alpha val="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3394F5B7-70D9-4AA6-B180-5712DB1AB865}"/>
                  </a:ext>
                </a:extLst>
              </p:cNvPr>
              <p:cNvSpPr/>
              <p:nvPr/>
            </p:nvSpPr>
            <p:spPr>
              <a:xfrm>
                <a:off x="5028431" y="12715235"/>
                <a:ext cx="370391" cy="1015663"/>
              </a:xfrm>
              <a:prstGeom prst="parallelogram">
                <a:avLst>
                  <a:gd name="adj" fmla="val 76090"/>
                </a:avLst>
              </a:prstGeom>
              <a:solidFill>
                <a:srgbClr val="1F73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90156AD0-87E0-4CE5-A038-A7D017110606}"/>
                  </a:ext>
                </a:extLst>
              </p:cNvPr>
              <p:cNvSpPr/>
              <p:nvPr/>
            </p:nvSpPr>
            <p:spPr>
              <a:xfrm>
                <a:off x="4326503" y="12756023"/>
                <a:ext cx="370391" cy="1015663"/>
              </a:xfrm>
              <a:prstGeom prst="parallelogram">
                <a:avLst>
                  <a:gd name="adj" fmla="val 760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FE1124-7443-49E1-8855-56D1EFB696EB}"/>
                </a:ext>
              </a:extLst>
            </p:cNvPr>
            <p:cNvSpPr txBox="1"/>
            <p:nvPr/>
          </p:nvSpPr>
          <p:spPr>
            <a:xfrm>
              <a:off x="5028432" y="13203334"/>
              <a:ext cx="481660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dirty="0">
                  <a:solidFill>
                    <a:schemeClr val="bg1"/>
                  </a:solidFill>
                </a:rPr>
                <a:t>DNS on CRAQ</a:t>
              </a:r>
              <a:endParaRPr lang="zh-CN" altLang="en-US" sz="5800" dirty="0">
                <a:solidFill>
                  <a:schemeClr val="bg1"/>
                </a:solidFill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CE8708-2444-443A-8F06-BDC7A9D7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166" y="14140588"/>
              <a:ext cx="10881359" cy="7160823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CBC80D3-A6E1-4E3B-9CF9-8F1418F3FBE4}"/>
                </a:ext>
              </a:extLst>
            </p:cNvPr>
            <p:cNvSpPr txBox="1"/>
            <p:nvPr/>
          </p:nvSpPr>
          <p:spPr>
            <a:xfrm>
              <a:off x="4275352" y="14377369"/>
              <a:ext cx="52339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How do they work?</a:t>
              </a:r>
              <a:endParaRPr lang="zh-CN" altLang="en-US" sz="5000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72D3D42-A059-467C-AACC-23960F1170F0}"/>
                </a:ext>
              </a:extLst>
            </p:cNvPr>
            <p:cNvSpPr txBox="1"/>
            <p:nvPr/>
          </p:nvSpPr>
          <p:spPr>
            <a:xfrm>
              <a:off x="539999" y="15452872"/>
              <a:ext cx="2841829" cy="707886"/>
            </a:xfrm>
            <a:prstGeom prst="rect">
              <a:avLst/>
            </a:prstGeom>
            <a:solidFill>
              <a:srgbClr val="1F73D6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DNS query</a:t>
              </a:r>
              <a:endPara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4C4CCC-3D89-423F-AD91-DE01A4278BC9}"/>
                </a:ext>
              </a:extLst>
            </p:cNvPr>
            <p:cNvSpPr txBox="1"/>
            <p:nvPr/>
          </p:nvSpPr>
          <p:spPr>
            <a:xfrm>
              <a:off x="539999" y="17673553"/>
              <a:ext cx="2841829" cy="707886"/>
            </a:xfrm>
            <a:prstGeom prst="rect">
              <a:avLst/>
            </a:prstGeom>
            <a:solidFill>
              <a:srgbClr val="1F73D6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IP change</a:t>
              </a:r>
              <a:endPara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9402172-E094-4B38-858E-4195D43963BF}"/>
                </a:ext>
              </a:extLst>
            </p:cNvPr>
            <p:cNvSpPr txBox="1"/>
            <p:nvPr/>
          </p:nvSpPr>
          <p:spPr>
            <a:xfrm>
              <a:off x="3652787" y="15485258"/>
              <a:ext cx="73344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User can send </a:t>
              </a:r>
              <a:r>
                <a:rPr lang="en-US" altLang="zh-CN" sz="4000" b="1" dirty="0"/>
                <a:t>DNS query </a:t>
              </a:r>
              <a:r>
                <a:rPr lang="en-US" altLang="zh-CN" sz="4000" dirty="0"/>
                <a:t>to </a:t>
              </a:r>
              <a:r>
                <a:rPr lang="en-US" altLang="zh-CN" sz="4000" b="1" dirty="0"/>
                <a:t>any node</a:t>
              </a:r>
              <a:r>
                <a:rPr lang="en-US" altLang="zh-CN" sz="4000" dirty="0"/>
                <a:t> for the corresponding IP address of the domain name</a:t>
              </a:r>
              <a:endParaRPr lang="zh-CN" altLang="en-US" sz="4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829B0EA-741E-4B9C-B889-0E3D5F170EEC}"/>
                </a:ext>
              </a:extLst>
            </p:cNvPr>
            <p:cNvSpPr txBox="1"/>
            <p:nvPr/>
          </p:nvSpPr>
          <p:spPr>
            <a:xfrm>
              <a:off x="3599047" y="17673553"/>
              <a:ext cx="738815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Domain name owner sends an </a:t>
              </a:r>
              <a:r>
                <a:rPr lang="en-US" altLang="zh-CN" sz="4000" b="1" dirty="0"/>
                <a:t>IP change request </a:t>
              </a:r>
              <a:r>
                <a:rPr lang="en-US" altLang="zh-CN" sz="4000" dirty="0"/>
                <a:t>to </a:t>
              </a:r>
              <a:r>
                <a:rPr lang="en-US" altLang="zh-CN" sz="4000" i="1" dirty="0"/>
                <a:t>DHCP</a:t>
              </a:r>
            </a:p>
            <a:p>
              <a:r>
                <a:rPr lang="en-US" altLang="zh-CN" sz="4000" i="1" dirty="0"/>
                <a:t>DHCP</a:t>
              </a:r>
              <a:r>
                <a:rPr lang="en-US" altLang="zh-CN" sz="4000" dirty="0"/>
                <a:t> implements IP change action, sends </a:t>
              </a:r>
              <a:r>
                <a:rPr lang="en-US" altLang="zh-CN" sz="4000" b="1" dirty="0"/>
                <a:t>write request </a:t>
              </a:r>
              <a:r>
                <a:rPr lang="en-US" altLang="zh-CN" sz="4000" dirty="0"/>
                <a:t>to the DNS-on-CRAQ head and </a:t>
              </a:r>
              <a:r>
                <a:rPr lang="en-US" altLang="zh-CN" sz="4000" b="1" dirty="0"/>
                <a:t>returns new IP address </a:t>
              </a:r>
              <a:r>
                <a:rPr lang="en-US" altLang="zh-CN" sz="4000" dirty="0"/>
                <a:t>to the owner</a:t>
              </a:r>
              <a:endParaRPr lang="zh-CN" altLang="en-US" sz="4000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D4EB425-80FD-4812-8ED6-8B171CFC6263}"/>
              </a:ext>
            </a:extLst>
          </p:cNvPr>
          <p:cNvSpPr txBox="1"/>
          <p:nvPr/>
        </p:nvSpPr>
        <p:spPr>
          <a:xfrm>
            <a:off x="7574657" y="30948933"/>
            <a:ext cx="13816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500" dirty="0">
                <a:solidFill>
                  <a:schemeClr val="bg2">
                    <a:lumMod val="25000"/>
                  </a:schemeClr>
                </a:solidFill>
              </a:rPr>
              <a:t>CRAQ paper: https://pdos.csail.mit.edu/6.824/papers/craq.pdf</a:t>
            </a:r>
          </a:p>
          <a:p>
            <a:pPr algn="r"/>
            <a:r>
              <a:rPr lang="en-US" altLang="zh-CN" sz="3500" dirty="0">
                <a:solidFill>
                  <a:schemeClr val="bg2">
                    <a:lumMod val="25000"/>
                  </a:schemeClr>
                </a:solidFill>
              </a:rPr>
              <a:t>CRAQ on </a:t>
            </a:r>
            <a:r>
              <a:rPr lang="en-US" altLang="zh-CN" sz="3500" dirty="0" err="1">
                <a:solidFill>
                  <a:schemeClr val="bg2">
                    <a:lumMod val="25000"/>
                  </a:schemeClr>
                </a:solidFill>
              </a:rPr>
              <a:t>Go:https</a:t>
            </a:r>
            <a:r>
              <a:rPr lang="en-US" altLang="zh-CN" sz="3500" dirty="0">
                <a:solidFill>
                  <a:schemeClr val="bg2">
                    <a:lumMod val="25000"/>
                  </a:schemeClr>
                </a:solidFill>
              </a:rPr>
              <a:t>://github.com/</a:t>
            </a:r>
            <a:r>
              <a:rPr lang="en-US" altLang="zh-CN" sz="3500" dirty="0" err="1">
                <a:solidFill>
                  <a:schemeClr val="bg2">
                    <a:lumMod val="25000"/>
                  </a:schemeClr>
                </a:solidFill>
              </a:rPr>
              <a:t>despreston</a:t>
            </a:r>
            <a:r>
              <a:rPr lang="en-US" altLang="zh-CN" sz="3500" dirty="0">
                <a:solidFill>
                  <a:schemeClr val="bg2">
                    <a:lumMod val="25000"/>
                  </a:schemeClr>
                </a:solidFill>
              </a:rPr>
              <a:t>/go-</a:t>
            </a:r>
            <a:r>
              <a:rPr lang="en-US" altLang="zh-CN" sz="3500" dirty="0" err="1">
                <a:solidFill>
                  <a:schemeClr val="bg2">
                    <a:lumMod val="25000"/>
                  </a:schemeClr>
                </a:solidFill>
              </a:rPr>
              <a:t>craq</a:t>
            </a:r>
            <a:endParaRPr lang="zh-CN" altLang="en-US" sz="35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7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207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刘文睿</cp:lastModifiedBy>
  <cp:revision>33</cp:revision>
  <dcterms:created xsi:type="dcterms:W3CDTF">2022-01-05T01:03:10Z</dcterms:created>
  <dcterms:modified xsi:type="dcterms:W3CDTF">2022-01-09T07:20:10Z</dcterms:modified>
</cp:coreProperties>
</file>