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umphry Shikunz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A2A428-821E-4CB8-A8B2-B37E0FD4FD37}">
  <a:tblStyle styleId="{0CA2A428-821E-4CB8-A8B2-B37E0FD4FD37}" styleName="Table_0">
    <a:wholeTbl>
      <a:tcTxStyle b="off" i="off">
        <a:font>
          <a:latin typeface="Avenir Next LT Pro"/>
          <a:ea typeface="Avenir Next LT Pro"/>
          <a:cs typeface="Avenir Next LT Pr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6E9"/>
          </a:solidFill>
        </a:fill>
      </a:tcStyle>
    </a:wholeTbl>
    <a:band1H>
      <a:tcTxStyle/>
      <a:tcStyle>
        <a:tcBdr/>
        <a:fill>
          <a:solidFill>
            <a:srgbClr val="E0CAD1"/>
          </a:solidFill>
        </a:fill>
      </a:tcStyle>
    </a:band1H>
    <a:band2H>
      <a:tcTxStyle/>
      <a:tcStyle>
        <a:tcBdr/>
      </a:tcStyle>
    </a:band2H>
    <a:band1V>
      <a:tcTxStyle/>
      <a:tcStyle>
        <a:tcBdr/>
        <a:fill>
          <a:solidFill>
            <a:srgbClr val="E0CAD1"/>
          </a:solidFill>
        </a:fill>
      </a:tcStyle>
    </a:band1V>
    <a:band2V>
      <a:tcTxStyle/>
      <a:tcStyle>
        <a:tcBdr/>
      </a:tcStyle>
    </a:band2V>
    <a:lastCol>
      <a:tcTxStyle b="on" i="off">
        <a:font>
          <a:latin typeface="Avenir Next LT Pro"/>
          <a:ea typeface="Avenir Next LT Pro"/>
          <a:cs typeface="Avenir Next LT Pro"/>
        </a:font>
        <a:schemeClr val="lt1"/>
      </a:tcTxStyle>
      <a:tcStyle>
        <a:tcBdr/>
        <a:fill>
          <a:solidFill>
            <a:schemeClr val="accent1"/>
          </a:solidFill>
        </a:fill>
      </a:tcStyle>
    </a:lastCol>
    <a:firstCol>
      <a:tcTxStyle b="on" i="off">
        <a:font>
          <a:latin typeface="Avenir Next LT Pro"/>
          <a:ea typeface="Avenir Next LT Pro"/>
          <a:cs typeface="Avenir Next LT Pro"/>
        </a:font>
        <a:schemeClr val="lt1"/>
      </a:tcTxStyle>
      <a:tcStyle>
        <a:tcBdr/>
        <a:fill>
          <a:solidFill>
            <a:schemeClr val="accent1"/>
          </a:solidFill>
        </a:fill>
      </a:tcStyle>
    </a:firstCol>
    <a:lastRow>
      <a:tcTxStyle b="on" i="off">
        <a:font>
          <a:latin typeface="Avenir Next LT Pro"/>
          <a:ea typeface="Avenir Next LT Pro"/>
          <a:cs typeface="Avenir Next LT Pr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venir Next LT Pro"/>
          <a:ea typeface="Avenir Next LT Pro"/>
          <a:cs typeface="Avenir Next LT Pr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59" autoAdjust="0"/>
    <p:restoredTop sz="94660"/>
  </p:normalViewPr>
  <p:slideViewPr>
    <p:cSldViewPr snapToGrid="0" showGuides="1">
      <p:cViewPr varScale="1">
        <p:scale>
          <a:sx n="78" d="100"/>
          <a:sy n="78" d="100"/>
        </p:scale>
        <p:origin x="922"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3-03T07:30:55.631" idx="1">
    <p:pos x="6000" y="0"/>
    <p:text>The Challenges Section, get rid of the U2020 staff
2. By Now, we have had much more time to work on the project, so lets avoid using previous complaint as challenge.
#Whats the harm if we get rid of this section f challenges all together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47" name="Google Shape;4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371600" y="795528"/>
            <a:ext cx="10241400" cy="1234500"/>
          </a:xfrm>
          <a:prstGeom prst="rect">
            <a:avLst/>
          </a:prstGeom>
          <a:noFill/>
          <a:ln>
            <a:noFill/>
          </a:ln>
        </p:spPr>
        <p:txBody>
          <a:bodyPr spcFirstLastPara="1" wrap="square" lIns="0" tIns="0" rIns="0" bIns="0" anchor="b" anchorCtr="0">
            <a:norm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2" name="Google Shape;52;p13"/>
          <p:cNvSpPr txBox="1">
            <a:spLocks noGrp="1"/>
          </p:cNvSpPr>
          <p:nvPr>
            <p:ph type="body" idx="1"/>
          </p:nvPr>
        </p:nvSpPr>
        <p:spPr>
          <a:xfrm>
            <a:off x="1371600" y="2112264"/>
            <a:ext cx="10241400" cy="3959400"/>
          </a:xfrm>
          <a:prstGeom prst="rect">
            <a:avLst/>
          </a:prstGeom>
          <a:noFill/>
          <a:ln>
            <a:noFill/>
          </a:ln>
        </p:spPr>
        <p:txBody>
          <a:bodyPr spcFirstLastPara="1" wrap="square" lIns="0" tIns="0" rIns="0" bIns="0" anchor="t" anchorCtr="0">
            <a:normAutofit/>
          </a:bodyPr>
          <a:lstStyle>
            <a:lvl1pPr marL="457200" lvl="0" indent="-342900" algn="l" rtl="0">
              <a:lnSpc>
                <a:spcPct val="120000"/>
              </a:lnSpc>
              <a:spcBef>
                <a:spcPts val="1000"/>
              </a:spcBef>
              <a:spcAft>
                <a:spcPts val="0"/>
              </a:spcAft>
              <a:buClr>
                <a:schemeClr val="dk1"/>
              </a:buClr>
              <a:buSzPts val="1800"/>
              <a:buChar char="●"/>
              <a:defRPr/>
            </a:lvl1pPr>
            <a:lvl2pPr marL="914400" lvl="1" indent="-342900" algn="l" rtl="0">
              <a:lnSpc>
                <a:spcPct val="120000"/>
              </a:lnSpc>
              <a:spcBef>
                <a:spcPts val="1600"/>
              </a:spcBef>
              <a:spcAft>
                <a:spcPts val="0"/>
              </a:spcAft>
              <a:buClr>
                <a:schemeClr val="dk1"/>
              </a:buClr>
              <a:buSzPts val="1800"/>
              <a:buChar char="○"/>
              <a:defRPr/>
            </a:lvl2pPr>
            <a:lvl3pPr marL="1371600" lvl="2" indent="-342900" algn="l" rtl="0">
              <a:lnSpc>
                <a:spcPct val="120000"/>
              </a:lnSpc>
              <a:spcBef>
                <a:spcPts val="1600"/>
              </a:spcBef>
              <a:spcAft>
                <a:spcPts val="0"/>
              </a:spcAft>
              <a:buClr>
                <a:schemeClr val="dk1"/>
              </a:buClr>
              <a:buSzPts val="1800"/>
              <a:buChar char="■"/>
              <a:defRPr/>
            </a:lvl3pPr>
            <a:lvl4pPr marL="1828800" lvl="3" indent="-342900" algn="l" rtl="0">
              <a:lnSpc>
                <a:spcPct val="120000"/>
              </a:lnSpc>
              <a:spcBef>
                <a:spcPts val="1600"/>
              </a:spcBef>
              <a:spcAft>
                <a:spcPts val="0"/>
              </a:spcAft>
              <a:buClr>
                <a:schemeClr val="dk1"/>
              </a:buClr>
              <a:buSzPts val="1800"/>
              <a:buChar char="●"/>
              <a:defRPr/>
            </a:lvl4pPr>
            <a:lvl5pPr marL="2286000" lvl="4" indent="-342900" algn="l" rtl="0">
              <a:lnSpc>
                <a:spcPct val="12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53" name="Google Shape;53;p13"/>
          <p:cNvSpPr txBox="1">
            <a:spLocks noGrp="1"/>
          </p:cNvSpPr>
          <p:nvPr>
            <p:ph type="dt" idx="10"/>
          </p:nvPr>
        </p:nvSpPr>
        <p:spPr>
          <a:xfrm>
            <a:off x="7909560" y="6409944"/>
            <a:ext cx="3703200" cy="4482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rot="5400000">
            <a:off x="-1828800" y="1911096"/>
            <a:ext cx="4114800" cy="457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11667744" y="6409944"/>
            <a:ext cx="438900" cy="4482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19" name="Google Shape;19;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3" name="Google Shape;23;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4" name="Google Shape;24;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Google Shape;30;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38" name="Google Shape;38;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Google Shape;39;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40" name="Google Shape;40;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3" name="Google Shape;43;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comments" Target="../comments/commen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2.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github.com/Humphryshikunzi/Antenna-Positioning-System/blob/master/clustering-k-means-algorithm/K-Means.ipynb"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hyperlink" Target="https://github.com/Humphryshikunzi/Antenna-Positioning-System/tree/master/pid-control-for-motor" TargetMode="Externa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9"/>
        <p:cNvGrpSpPr/>
        <p:nvPr/>
      </p:nvGrpSpPr>
      <p:grpSpPr>
        <a:xfrm>
          <a:off x="0" y="0"/>
          <a:ext cx="0" cy="0"/>
          <a:chOff x="0" y="0"/>
          <a:chExt cx="0" cy="0"/>
        </a:xfrm>
      </p:grpSpPr>
      <p:sp>
        <p:nvSpPr>
          <p:cNvPr id="60" name="Google Shape;60;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61" name="Google Shape;61;p14"/>
          <p:cNvSpPr/>
          <p:nvPr/>
        </p:nvSpPr>
        <p:spPr>
          <a:xfrm>
            <a:off x="0" y="430"/>
            <a:ext cx="8104091" cy="6857571"/>
          </a:xfrm>
          <a:prstGeom prst="rect">
            <a:avLst/>
          </a:prstGeom>
          <a:gradFill>
            <a:gsLst>
              <a:gs pos="0">
                <a:srgbClr val="FE4A00">
                  <a:alpha val="80000"/>
                </a:srgbClr>
              </a:gs>
              <a:gs pos="100000">
                <a:schemeClr val="accent2"/>
              </a:gs>
            </a:gsLst>
            <a:lin ang="3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62" name="Google Shape;62;p14"/>
          <p:cNvSpPr/>
          <p:nvPr/>
        </p:nvSpPr>
        <p:spPr>
          <a:xfrm rot="-5400000">
            <a:off x="1874250" y="627728"/>
            <a:ext cx="4355593" cy="8104092"/>
          </a:xfrm>
          <a:prstGeom prst="rect">
            <a:avLst/>
          </a:prstGeom>
          <a:gradFill>
            <a:gsLst>
              <a:gs pos="0">
                <a:srgbClr val="DA002F">
                  <a:alpha val="0"/>
                </a:srgbClr>
              </a:gs>
              <a:gs pos="91000">
                <a:srgbClr val="92248E">
                  <a:alpha val="42745"/>
                </a:srgbClr>
              </a:gs>
              <a:gs pos="100000">
                <a:srgbClr val="92248E">
                  <a:alpha val="42745"/>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63" name="Google Shape;63;p14"/>
          <p:cNvSpPr/>
          <p:nvPr/>
        </p:nvSpPr>
        <p:spPr>
          <a:xfrm>
            <a:off x="457200" y="-1"/>
            <a:ext cx="5638801" cy="6886827"/>
          </a:xfrm>
          <a:prstGeom prst="rect">
            <a:avLst/>
          </a:prstGeom>
          <a:gradFill>
            <a:gsLst>
              <a:gs pos="0">
                <a:srgbClr val="FF411B">
                  <a:alpha val="0"/>
                </a:srgbClr>
              </a:gs>
              <a:gs pos="49000">
                <a:srgbClr val="FF411B">
                  <a:alpha val="0"/>
                </a:srgbClr>
              </a:gs>
              <a:gs pos="99000">
                <a:srgbClr val="FF907A">
                  <a:alpha val="78823"/>
                </a:srgbClr>
              </a:gs>
              <a:gs pos="100000">
                <a:srgbClr val="FF907A">
                  <a:alpha val="78823"/>
                </a:srgbClr>
              </a:gs>
            </a:gsLst>
            <a:lin ang="14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64" name="Google Shape;64;p14"/>
          <p:cNvSpPr/>
          <p:nvPr/>
        </p:nvSpPr>
        <p:spPr>
          <a:xfrm rot="6097846">
            <a:off x="1609180" y="724988"/>
            <a:ext cx="5121259" cy="5458067"/>
          </a:xfrm>
          <a:prstGeom prst="ellipse">
            <a:avLst/>
          </a:prstGeom>
          <a:gradFill>
            <a:gsLst>
              <a:gs pos="0">
                <a:srgbClr val="FFD9CB">
                  <a:alpha val="0"/>
                </a:srgbClr>
              </a:gs>
              <a:gs pos="39000">
                <a:srgbClr val="FFD9CB">
                  <a:alpha val="0"/>
                </a:srgbClr>
              </a:gs>
              <a:gs pos="100000">
                <a:srgbClr val="FF907A">
                  <a:alpha val="28627"/>
                </a:srgbClr>
              </a:gs>
            </a:gsLst>
            <a:lin ang="17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65" name="Google Shape;65;p14"/>
          <p:cNvSpPr txBox="1">
            <a:spLocks noGrp="1"/>
          </p:cNvSpPr>
          <p:nvPr>
            <p:ph type="ctrTitle"/>
          </p:nvPr>
        </p:nvSpPr>
        <p:spPr>
          <a:xfrm>
            <a:off x="807356" y="551138"/>
            <a:ext cx="6292690" cy="2992576"/>
          </a:xfrm>
          <a:prstGeom prst="rect">
            <a:avLst/>
          </a:prstGeom>
          <a:noFill/>
          <a:ln>
            <a:noFill/>
          </a:ln>
        </p:spPr>
        <p:txBody>
          <a:bodyPr spcFirstLastPara="1" wrap="square" lIns="0" tIns="0" rIns="0" bIns="0" anchor="t" anchorCtr="0">
            <a:normAutofit fontScale="90000"/>
          </a:bodyPr>
          <a:lstStyle/>
          <a:p>
            <a:pPr marL="0" lvl="0" indent="0" algn="l" rtl="0">
              <a:lnSpc>
                <a:spcPct val="100000"/>
              </a:lnSpc>
              <a:spcBef>
                <a:spcPts val="0"/>
              </a:spcBef>
              <a:spcAft>
                <a:spcPts val="0"/>
              </a:spcAft>
              <a:buClr>
                <a:schemeClr val="lt1"/>
              </a:buClr>
              <a:buSzPct val="57971"/>
              <a:buFont typeface="Avenir"/>
              <a:buNone/>
            </a:pPr>
            <a:r>
              <a:rPr lang="en-US">
                <a:solidFill>
                  <a:schemeClr val="lt1"/>
                </a:solidFill>
              </a:rPr>
              <a:t>ON-DEMAND ANTENNA POSITIONING SYSTEM</a:t>
            </a:r>
            <a:endParaRPr/>
          </a:p>
        </p:txBody>
      </p:sp>
      <p:sp>
        <p:nvSpPr>
          <p:cNvPr id="66" name="Google Shape;66;p14"/>
          <p:cNvSpPr txBox="1">
            <a:spLocks noGrp="1"/>
          </p:cNvSpPr>
          <p:nvPr>
            <p:ph type="subTitle" idx="1"/>
          </p:nvPr>
        </p:nvSpPr>
        <p:spPr>
          <a:xfrm>
            <a:off x="980575" y="4190487"/>
            <a:ext cx="5392500" cy="1248300"/>
          </a:xfrm>
          <a:prstGeom prst="rect">
            <a:avLst/>
          </a:prstGeom>
          <a:noFill/>
          <a:ln>
            <a:noFill/>
          </a:ln>
        </p:spPr>
        <p:txBody>
          <a:bodyPr spcFirstLastPara="1" wrap="square" lIns="0" tIns="0" rIns="0" bIns="0" anchor="b" anchorCtr="0">
            <a:normAutofit/>
          </a:bodyPr>
          <a:lstStyle/>
          <a:p>
            <a:pPr marL="0" lvl="0" indent="0" algn="l" rtl="0">
              <a:lnSpc>
                <a:spcPct val="150000"/>
              </a:lnSpc>
              <a:spcBef>
                <a:spcPts val="0"/>
              </a:spcBef>
              <a:spcAft>
                <a:spcPts val="0"/>
              </a:spcAft>
              <a:buClr>
                <a:schemeClr val="lt1"/>
              </a:buClr>
              <a:buSzPts val="1400"/>
              <a:buNone/>
            </a:pPr>
            <a:r>
              <a:rPr lang="en-US" sz="1400">
                <a:solidFill>
                  <a:schemeClr val="lt1"/>
                </a:solidFill>
              </a:rPr>
              <a:t>HUMPHREY SHIKUNZI</a:t>
            </a:r>
            <a:endParaRPr/>
          </a:p>
          <a:p>
            <a:pPr marL="0" lvl="0" indent="0" algn="l" rtl="0">
              <a:lnSpc>
                <a:spcPct val="150000"/>
              </a:lnSpc>
              <a:spcBef>
                <a:spcPts val="1000"/>
              </a:spcBef>
              <a:spcAft>
                <a:spcPts val="0"/>
              </a:spcAft>
              <a:buClr>
                <a:schemeClr val="lt1"/>
              </a:buClr>
              <a:buSzPts val="1400"/>
              <a:buNone/>
            </a:pPr>
            <a:r>
              <a:rPr lang="en-US" sz="1400">
                <a:solidFill>
                  <a:schemeClr val="lt1"/>
                </a:solidFill>
              </a:rPr>
              <a:t>AUDREY NZILANI</a:t>
            </a:r>
            <a:endParaRPr/>
          </a:p>
        </p:txBody>
      </p:sp>
      <p:pic>
        <p:nvPicPr>
          <p:cNvPr id="67" name="Google Shape;67;p14" descr="A picture containing sky, outdoor, blue, clouds&#10;&#10;Description automatically generated"/>
          <p:cNvPicPr preferRelativeResize="0"/>
          <p:nvPr/>
        </p:nvPicPr>
        <p:blipFill rotWithShape="1">
          <a:blip r:embed="rId3">
            <a:alphaModFix/>
          </a:blip>
          <a:srcRect l="14511" r="18506"/>
          <a:stretch/>
        </p:blipFill>
        <p:spPr>
          <a:xfrm>
            <a:off x="8104092" y="10"/>
            <a:ext cx="4099858" cy="6857990"/>
          </a:xfrm>
          <a:prstGeom prst="rect">
            <a:avLst/>
          </a:prstGeom>
          <a:noFill/>
          <a:ln>
            <a:noFill/>
          </a:ln>
        </p:spPr>
      </p:pic>
      <p:pic>
        <p:nvPicPr>
          <p:cNvPr id="68" name="Google Shape;68;p14"/>
          <p:cNvPicPr preferRelativeResize="0"/>
          <p:nvPr/>
        </p:nvPicPr>
        <p:blipFill rotWithShape="1">
          <a:blip r:embed="rId4">
            <a:alphaModFix/>
          </a:blip>
          <a:srcRect/>
          <a:stretch/>
        </p:blipFill>
        <p:spPr>
          <a:xfrm>
            <a:off x="9734810" y="30547"/>
            <a:ext cx="2457190" cy="520591"/>
          </a:xfrm>
          <a:prstGeom prst="rect">
            <a:avLst/>
          </a:prstGeom>
          <a:noFill/>
          <a:ln>
            <a:noFill/>
          </a:ln>
        </p:spPr>
      </p:pic>
      <p:sp>
        <p:nvSpPr>
          <p:cNvPr id="69" name="Google Shape;69;p14"/>
          <p:cNvSpPr txBox="1"/>
          <p:nvPr/>
        </p:nvSpPr>
        <p:spPr>
          <a:xfrm>
            <a:off x="855888" y="5537317"/>
            <a:ext cx="34043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venir"/>
                <a:ea typeface="Avenir"/>
                <a:cs typeface="Avenir"/>
                <a:sym typeface="Avenir"/>
              </a:rPr>
              <a:t>Supervisor : Eng. Louie Okeyo </a:t>
            </a:r>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23"/>
          <p:cNvSpPr/>
          <p:nvPr/>
        </p:nvSpPr>
        <p:spPr>
          <a:xfrm rot="10800000" flipH="1">
            <a:off x="0" y="6400799"/>
            <a:ext cx="12192000" cy="456773"/>
          </a:xfrm>
          <a:prstGeom prst="rect">
            <a:avLst/>
          </a:prstGeom>
          <a:gradFill>
            <a:gsLst>
              <a:gs pos="0">
                <a:srgbClr val="FE4A00">
                  <a:alpha val="27843"/>
                </a:srgbClr>
              </a:gs>
              <a:gs pos="14000">
                <a:srgbClr val="FE4A00">
                  <a:alpha val="27843"/>
                </a:srgbClr>
              </a:gs>
              <a:gs pos="100000">
                <a:srgbClr val="DA002F">
                  <a:alpha val="84705"/>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92" name="Google Shape;192;p23"/>
          <p:cNvSpPr/>
          <p:nvPr/>
        </p:nvSpPr>
        <p:spPr>
          <a:xfrm flipH="1">
            <a:off x="4038600" y="6400799"/>
            <a:ext cx="8153398" cy="456772"/>
          </a:xfrm>
          <a:prstGeom prst="rect">
            <a:avLst/>
          </a:prstGeom>
          <a:gradFill>
            <a:gsLst>
              <a:gs pos="0">
                <a:srgbClr val="D85FD4">
                  <a:alpha val="54901"/>
                </a:srgbClr>
              </a:gs>
              <a:gs pos="9000">
                <a:srgbClr val="D85FD4">
                  <a:alpha val="54901"/>
                </a:srgbClr>
              </a:gs>
              <a:gs pos="99000">
                <a:schemeClr val="accent2"/>
              </a:gs>
              <a:gs pos="100000">
                <a:schemeClr val="accent2"/>
              </a:gs>
            </a:gsLst>
            <a:lin ang="14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93" name="Google Shape;193;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94" name="Google Shape;194;p23"/>
          <p:cNvSpPr txBox="1"/>
          <p:nvPr/>
        </p:nvSpPr>
        <p:spPr>
          <a:xfrm>
            <a:off x="87086" y="105259"/>
            <a:ext cx="3178628" cy="456775"/>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2800">
                <a:solidFill>
                  <a:schemeClr val="dk1"/>
                </a:solidFill>
                <a:latin typeface="Avenir"/>
                <a:ea typeface="Avenir"/>
                <a:cs typeface="Avenir"/>
                <a:sym typeface="Avenir"/>
              </a:rPr>
              <a:t> </a:t>
            </a:r>
            <a:r>
              <a:rPr lang="en-US" sz="4400">
                <a:solidFill>
                  <a:schemeClr val="dk1"/>
                </a:solidFill>
                <a:latin typeface="Avenir"/>
                <a:ea typeface="Avenir"/>
                <a:cs typeface="Avenir"/>
                <a:sym typeface="Avenir"/>
              </a:rPr>
              <a:t> </a:t>
            </a:r>
            <a:r>
              <a:rPr lang="en-US" sz="3200">
                <a:solidFill>
                  <a:schemeClr val="dk1"/>
                </a:solidFill>
                <a:latin typeface="Avenir"/>
                <a:ea typeface="Avenir"/>
                <a:cs typeface="Avenir"/>
                <a:sym typeface="Avenir"/>
              </a:rPr>
              <a:t>Challenges</a:t>
            </a:r>
            <a:r>
              <a:rPr lang="en-US" sz="4400">
                <a:solidFill>
                  <a:schemeClr val="dk1"/>
                </a:solidFill>
                <a:latin typeface="Avenir"/>
                <a:ea typeface="Avenir"/>
                <a:cs typeface="Avenir"/>
                <a:sym typeface="Avenir"/>
              </a:rPr>
              <a:t> </a:t>
            </a:r>
            <a:endParaRPr/>
          </a:p>
        </p:txBody>
      </p:sp>
      <p:sp>
        <p:nvSpPr>
          <p:cNvPr id="195" name="Google Shape;195;p23"/>
          <p:cNvSpPr/>
          <p:nvPr/>
        </p:nvSpPr>
        <p:spPr>
          <a:xfrm rot="10800000" flipH="1">
            <a:off x="0" y="6400799"/>
            <a:ext cx="12192000" cy="456773"/>
          </a:xfrm>
          <a:prstGeom prst="rect">
            <a:avLst/>
          </a:prstGeom>
          <a:gradFill>
            <a:gsLst>
              <a:gs pos="0">
                <a:srgbClr val="FE4A00">
                  <a:alpha val="27843"/>
                </a:srgbClr>
              </a:gs>
              <a:gs pos="14000">
                <a:srgbClr val="FE4A00">
                  <a:alpha val="27843"/>
                </a:srgbClr>
              </a:gs>
              <a:gs pos="100000">
                <a:srgbClr val="DA002F">
                  <a:alpha val="84705"/>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96" name="Google Shape;196;p23"/>
          <p:cNvSpPr/>
          <p:nvPr/>
        </p:nvSpPr>
        <p:spPr>
          <a:xfrm flipH="1">
            <a:off x="4038600" y="6400799"/>
            <a:ext cx="8153398" cy="456772"/>
          </a:xfrm>
          <a:prstGeom prst="rect">
            <a:avLst/>
          </a:prstGeom>
          <a:gradFill>
            <a:gsLst>
              <a:gs pos="0">
                <a:srgbClr val="D85FD4">
                  <a:alpha val="66666"/>
                </a:srgbClr>
              </a:gs>
              <a:gs pos="9000">
                <a:srgbClr val="D85FD4">
                  <a:alpha val="66666"/>
                </a:srgbClr>
              </a:gs>
              <a:gs pos="99000">
                <a:schemeClr val="accent2"/>
              </a:gs>
              <a:gs pos="100000">
                <a:schemeClr val="accent2"/>
              </a:gs>
            </a:gsLst>
            <a:lin ang="14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197" name="Google Shape;197;p23" descr="Text&#10;&#10;Description automatically generated"/>
          <p:cNvPicPr preferRelativeResize="0"/>
          <p:nvPr/>
        </p:nvPicPr>
        <p:blipFill rotWithShape="1">
          <a:blip r:embed="rId3">
            <a:alphaModFix/>
          </a:blip>
          <a:srcRect/>
          <a:stretch/>
        </p:blipFill>
        <p:spPr>
          <a:xfrm>
            <a:off x="289882" y="1731250"/>
            <a:ext cx="5240969" cy="2990040"/>
          </a:xfrm>
          <a:prstGeom prst="rect">
            <a:avLst/>
          </a:prstGeom>
          <a:noFill/>
          <a:ln>
            <a:noFill/>
          </a:ln>
        </p:spPr>
      </p:pic>
      <p:sp>
        <p:nvSpPr>
          <p:cNvPr id="198" name="Google Shape;198;p23"/>
          <p:cNvSpPr txBox="1"/>
          <p:nvPr/>
        </p:nvSpPr>
        <p:spPr>
          <a:xfrm>
            <a:off x="6420466" y="1406013"/>
            <a:ext cx="5112000" cy="267761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Arial"/>
              <a:buChar char="•"/>
            </a:pPr>
            <a:r>
              <a:rPr lang="en-US" sz="2400" dirty="0">
                <a:solidFill>
                  <a:schemeClr val="dk1"/>
                </a:solidFill>
                <a:latin typeface="Avenir"/>
                <a:ea typeface="Avenir"/>
                <a:cs typeface="Avenir"/>
                <a:sym typeface="Avenir"/>
              </a:rPr>
              <a:t>Figuring out the existing antenna technologies used by Telcom Companies</a:t>
            </a:r>
            <a:endParaRPr sz="2400" dirty="0">
              <a:solidFill>
                <a:schemeClr val="dk1"/>
              </a:solidFill>
              <a:latin typeface="Avenir"/>
              <a:ea typeface="Avenir"/>
              <a:cs typeface="Avenir"/>
              <a:sym typeface="Avenir"/>
            </a:endParaRPr>
          </a:p>
          <a:p>
            <a:pPr marL="0" marR="0" lvl="0" indent="0" algn="l" rtl="0">
              <a:spcBef>
                <a:spcPts val="0"/>
              </a:spcBef>
              <a:spcAft>
                <a:spcPts val="0"/>
              </a:spcAft>
              <a:buNone/>
            </a:pPr>
            <a:endParaRPr sz="2400" dirty="0">
              <a:solidFill>
                <a:schemeClr val="dk1"/>
              </a:solidFill>
              <a:latin typeface="Avenir"/>
              <a:ea typeface="Avenir"/>
              <a:cs typeface="Avenir"/>
              <a:sym typeface="Avenir"/>
            </a:endParaRPr>
          </a:p>
          <a:p>
            <a:pPr marL="285750" marR="0" lvl="0" indent="-285750" algn="l" rtl="0">
              <a:spcBef>
                <a:spcPts val="0"/>
              </a:spcBef>
              <a:spcAft>
                <a:spcPts val="0"/>
              </a:spcAft>
              <a:buClr>
                <a:schemeClr val="dk1"/>
              </a:buClr>
              <a:buSzPts val="2400"/>
              <a:buFont typeface="Avenir"/>
              <a:buChar char="•"/>
            </a:pPr>
            <a:r>
              <a:rPr lang="en-US" sz="2400" dirty="0">
                <a:latin typeface="Avenir"/>
                <a:ea typeface="Avenir"/>
                <a:cs typeface="Avenir"/>
                <a:sym typeface="Avenir"/>
              </a:rPr>
              <a:t>Making sure that our project was economically viable regarding the existing 5G beam forming technology</a:t>
            </a:r>
            <a:endParaRPr sz="2400" dirty="0">
              <a:latin typeface="Avenir"/>
              <a:ea typeface="Avenir"/>
              <a:cs typeface="Avenir"/>
              <a:sym typeface="Avenir"/>
            </a:endParaRPr>
          </a:p>
        </p:txBody>
      </p:sp>
      <p:pic>
        <p:nvPicPr>
          <p:cNvPr id="199" name="Google Shape;199;p23"/>
          <p:cNvPicPr preferRelativeResize="0"/>
          <p:nvPr/>
        </p:nvPicPr>
        <p:blipFill rotWithShape="1">
          <a:blip r:embed="rId4">
            <a:alphaModFix/>
          </a:blip>
          <a:srcRect/>
          <a:stretch/>
        </p:blipFill>
        <p:spPr>
          <a:xfrm>
            <a:off x="9734810" y="0"/>
            <a:ext cx="2457190" cy="5205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24"/>
          <p:cNvSpPr/>
          <p:nvPr/>
        </p:nvSpPr>
        <p:spPr>
          <a:xfrm rot="10800000" flipH="1">
            <a:off x="0" y="6400799"/>
            <a:ext cx="12192000" cy="456773"/>
          </a:xfrm>
          <a:prstGeom prst="rect">
            <a:avLst/>
          </a:prstGeom>
          <a:gradFill>
            <a:gsLst>
              <a:gs pos="0">
                <a:srgbClr val="FE4A00">
                  <a:alpha val="27843"/>
                </a:srgbClr>
              </a:gs>
              <a:gs pos="14000">
                <a:srgbClr val="FE4A00">
                  <a:alpha val="27843"/>
                </a:srgbClr>
              </a:gs>
              <a:gs pos="100000">
                <a:srgbClr val="DA002F">
                  <a:alpha val="84705"/>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05" name="Google Shape;205;p24"/>
          <p:cNvSpPr/>
          <p:nvPr/>
        </p:nvSpPr>
        <p:spPr>
          <a:xfrm flipH="1">
            <a:off x="4038600" y="6400799"/>
            <a:ext cx="8153398" cy="456772"/>
          </a:xfrm>
          <a:prstGeom prst="rect">
            <a:avLst/>
          </a:prstGeom>
          <a:gradFill>
            <a:gsLst>
              <a:gs pos="0">
                <a:srgbClr val="D85FD4">
                  <a:alpha val="54901"/>
                </a:srgbClr>
              </a:gs>
              <a:gs pos="9000">
                <a:srgbClr val="D85FD4">
                  <a:alpha val="54901"/>
                </a:srgbClr>
              </a:gs>
              <a:gs pos="99000">
                <a:schemeClr val="accent2"/>
              </a:gs>
              <a:gs pos="100000">
                <a:schemeClr val="accent2"/>
              </a:gs>
            </a:gsLst>
            <a:lin ang="14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06" name="Google Shape;206;p2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207" name="Google Shape;207;p24" descr="Magnifying glass and question mark"/>
          <p:cNvPicPr preferRelativeResize="0"/>
          <p:nvPr/>
        </p:nvPicPr>
        <p:blipFill rotWithShape="1">
          <a:blip r:embed="rId3">
            <a:alphaModFix/>
          </a:blip>
          <a:srcRect l="16208" r="12557" b="-1"/>
          <a:stretch/>
        </p:blipFill>
        <p:spPr>
          <a:xfrm>
            <a:off x="-19042" y="3759"/>
            <a:ext cx="8115280" cy="6408311"/>
          </a:xfrm>
          <a:prstGeom prst="rect">
            <a:avLst/>
          </a:prstGeom>
          <a:noFill/>
          <a:ln>
            <a:noFill/>
          </a:ln>
        </p:spPr>
      </p:pic>
      <p:sp>
        <p:nvSpPr>
          <p:cNvPr id="208" name="Google Shape;208;p24"/>
          <p:cNvSpPr txBox="1"/>
          <p:nvPr/>
        </p:nvSpPr>
        <p:spPr>
          <a:xfrm>
            <a:off x="8643193" y="2530549"/>
            <a:ext cx="2942813" cy="3428124"/>
          </a:xfrm>
          <a:prstGeom prst="rect">
            <a:avLst/>
          </a:prstGeom>
          <a:noFill/>
          <a:ln>
            <a:noFill/>
          </a:ln>
        </p:spPr>
        <p:txBody>
          <a:bodyPr spcFirstLastPara="1" wrap="square" lIns="0" tIns="0" rIns="0" bIns="0" anchor="t" anchorCtr="0">
            <a:normAutofit/>
          </a:bodyPr>
          <a:lstStyle/>
          <a:p>
            <a:pPr marL="0" marR="0" lvl="0" indent="0" algn="l" rtl="0">
              <a:lnSpc>
                <a:spcPct val="120000"/>
              </a:lnSpc>
              <a:spcBef>
                <a:spcPts val="0"/>
              </a:spcBef>
              <a:spcAft>
                <a:spcPts val="0"/>
              </a:spcAft>
              <a:buNone/>
            </a:pPr>
            <a:r>
              <a:rPr lang="en-US" sz="4000">
                <a:solidFill>
                  <a:schemeClr val="dk1"/>
                </a:solidFill>
                <a:latin typeface="Avenir"/>
                <a:ea typeface="Avenir"/>
                <a:cs typeface="Avenir"/>
                <a:sym typeface="Avenir"/>
              </a:rPr>
              <a:t>Q&amp;A</a:t>
            </a:r>
            <a:endParaRPr/>
          </a:p>
        </p:txBody>
      </p:sp>
      <p:sp>
        <p:nvSpPr>
          <p:cNvPr id="209" name="Google Shape;209;p24"/>
          <p:cNvSpPr/>
          <p:nvPr/>
        </p:nvSpPr>
        <p:spPr>
          <a:xfrm flipH="1">
            <a:off x="-1" y="6408741"/>
            <a:ext cx="12191998" cy="449257"/>
          </a:xfrm>
          <a:prstGeom prst="rect">
            <a:avLst/>
          </a:prstGeom>
          <a:gradFill>
            <a:gsLst>
              <a:gs pos="0">
                <a:srgbClr val="FE4A00">
                  <a:alpha val="72941"/>
                </a:srgbClr>
              </a:gs>
              <a:gs pos="34000">
                <a:srgbClr val="FE4A00">
                  <a:alpha val="72941"/>
                </a:srgbClr>
              </a:gs>
              <a:gs pos="100000">
                <a:srgbClr val="DA002F">
                  <a:alpha val="88627"/>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10" name="Google Shape;210;p24"/>
          <p:cNvSpPr/>
          <p:nvPr/>
        </p:nvSpPr>
        <p:spPr>
          <a:xfrm flipH="1">
            <a:off x="0" y="6408314"/>
            <a:ext cx="8115300" cy="449258"/>
          </a:xfrm>
          <a:prstGeom prst="rect">
            <a:avLst/>
          </a:prstGeom>
          <a:gradFill>
            <a:gsLst>
              <a:gs pos="0">
                <a:srgbClr val="FF4F74">
                  <a:alpha val="54901"/>
                </a:srgbClr>
              </a:gs>
              <a:gs pos="22000">
                <a:srgbClr val="FF4F74">
                  <a:alpha val="54901"/>
                </a:srgbClr>
              </a:gs>
              <a:gs pos="99000">
                <a:schemeClr val="accent2"/>
              </a:gs>
              <a:gs pos="100000">
                <a:schemeClr val="accent2"/>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211" name="Google Shape;211;p24"/>
          <p:cNvPicPr preferRelativeResize="0"/>
          <p:nvPr/>
        </p:nvPicPr>
        <p:blipFill rotWithShape="1">
          <a:blip r:embed="rId4">
            <a:alphaModFix/>
          </a:blip>
          <a:srcRect/>
          <a:stretch/>
        </p:blipFill>
        <p:spPr>
          <a:xfrm>
            <a:off x="9734791" y="0"/>
            <a:ext cx="2457190" cy="5205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5"/>
        <p:cNvGrpSpPr/>
        <p:nvPr/>
      </p:nvGrpSpPr>
      <p:grpSpPr>
        <a:xfrm>
          <a:off x="0" y="0"/>
          <a:ext cx="0" cy="0"/>
          <a:chOff x="0" y="0"/>
          <a:chExt cx="0" cy="0"/>
        </a:xfrm>
      </p:grpSpPr>
      <p:sp>
        <p:nvSpPr>
          <p:cNvPr id="216" name="Google Shape;216;p25"/>
          <p:cNvSpPr/>
          <p:nvPr/>
        </p:nvSpPr>
        <p:spPr>
          <a:xfrm rot="10800000" flipH="1">
            <a:off x="0" y="6400799"/>
            <a:ext cx="12192000" cy="456773"/>
          </a:xfrm>
          <a:prstGeom prst="rect">
            <a:avLst/>
          </a:prstGeom>
          <a:gradFill>
            <a:gsLst>
              <a:gs pos="0">
                <a:srgbClr val="FE4A00">
                  <a:alpha val="27843"/>
                </a:srgbClr>
              </a:gs>
              <a:gs pos="14000">
                <a:srgbClr val="FE4A00">
                  <a:alpha val="27843"/>
                </a:srgbClr>
              </a:gs>
              <a:gs pos="100000">
                <a:srgbClr val="DA002F">
                  <a:alpha val="84705"/>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17" name="Google Shape;217;p25"/>
          <p:cNvSpPr/>
          <p:nvPr/>
        </p:nvSpPr>
        <p:spPr>
          <a:xfrm flipH="1">
            <a:off x="4038600" y="6400799"/>
            <a:ext cx="8153398" cy="456772"/>
          </a:xfrm>
          <a:prstGeom prst="rect">
            <a:avLst/>
          </a:prstGeom>
          <a:gradFill>
            <a:gsLst>
              <a:gs pos="0">
                <a:srgbClr val="D85FD4">
                  <a:alpha val="54901"/>
                </a:srgbClr>
              </a:gs>
              <a:gs pos="9000">
                <a:srgbClr val="D85FD4">
                  <a:alpha val="54901"/>
                </a:srgbClr>
              </a:gs>
              <a:gs pos="99000">
                <a:schemeClr val="accent2"/>
              </a:gs>
              <a:gs pos="100000">
                <a:schemeClr val="accent2"/>
              </a:gs>
            </a:gsLst>
            <a:lin ang="14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18" name="Google Shape;218;p2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19" name="Google Shape;219;p25"/>
          <p:cNvSpPr/>
          <p:nvPr/>
        </p:nvSpPr>
        <p:spPr>
          <a:xfrm rot="-5400000" flipH="1">
            <a:off x="-1409317" y="1410082"/>
            <a:ext cx="6858000" cy="4037835"/>
          </a:xfrm>
          <a:prstGeom prst="rect">
            <a:avLst/>
          </a:prstGeom>
          <a:gradFill>
            <a:gsLst>
              <a:gs pos="0">
                <a:srgbClr val="FF907A">
                  <a:alpha val="77647"/>
                </a:srgbClr>
              </a:gs>
              <a:gs pos="8000">
                <a:srgbClr val="FF907A">
                  <a:alpha val="77647"/>
                </a:srgbClr>
              </a:gs>
              <a:gs pos="100000">
                <a:srgbClr val="DA002F">
                  <a:alpha val="88627"/>
                </a:srgbClr>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20" name="Google Shape;220;p25"/>
          <p:cNvSpPr/>
          <p:nvPr/>
        </p:nvSpPr>
        <p:spPr>
          <a:xfrm rot="5400000" flipH="1">
            <a:off x="-59728" y="59346"/>
            <a:ext cx="4156527" cy="4037836"/>
          </a:xfrm>
          <a:prstGeom prst="rect">
            <a:avLst/>
          </a:prstGeom>
          <a:gradFill>
            <a:gsLst>
              <a:gs pos="0">
                <a:srgbClr val="DA002F">
                  <a:alpha val="46666"/>
                </a:srgbClr>
              </a:gs>
              <a:gs pos="100000">
                <a:srgbClr val="FE4A00">
                  <a:alpha val="0"/>
                </a:srgbClr>
              </a:gs>
            </a:gsLst>
            <a:lin ang="9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21" name="Google Shape;221;p25"/>
          <p:cNvSpPr/>
          <p:nvPr/>
        </p:nvSpPr>
        <p:spPr>
          <a:xfrm rot="-5400000" flipH="1">
            <a:off x="768313" y="3587284"/>
            <a:ext cx="2501977" cy="4038601"/>
          </a:xfrm>
          <a:prstGeom prst="rect">
            <a:avLst/>
          </a:prstGeom>
          <a:gradFill>
            <a:gsLst>
              <a:gs pos="0">
                <a:srgbClr val="FF4F74">
                  <a:alpha val="0"/>
                </a:srgbClr>
              </a:gs>
              <a:gs pos="99000">
                <a:srgbClr val="92248E">
                  <a:alpha val="69803"/>
                </a:srgbClr>
              </a:gs>
              <a:gs pos="100000">
                <a:srgbClr val="92248E">
                  <a:alpha val="69803"/>
                </a:srgbClr>
              </a:gs>
            </a:gsLst>
            <a:lin ang="3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22" name="Google Shape;222;p25"/>
          <p:cNvSpPr/>
          <p:nvPr/>
        </p:nvSpPr>
        <p:spPr>
          <a:xfrm rot="-964587">
            <a:off x="-365254" y="969296"/>
            <a:ext cx="390035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FFFFFF">
                  <a:alpha val="0"/>
                </a:srgbClr>
              </a:gs>
              <a:gs pos="58000">
                <a:srgbClr val="FFFFFF">
                  <a:alpha val="0"/>
                </a:srgbClr>
              </a:gs>
              <a:gs pos="100000">
                <a:srgbClr val="FF907A">
                  <a:alpha val="34901"/>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23" name="Google Shape;223;p25"/>
          <p:cNvSpPr txBox="1"/>
          <p:nvPr/>
        </p:nvSpPr>
        <p:spPr>
          <a:xfrm>
            <a:off x="4581727" y="833535"/>
            <a:ext cx="3025303" cy="5361991"/>
          </a:xfrm>
          <a:prstGeom prst="rect">
            <a:avLst/>
          </a:prstGeom>
          <a:noFill/>
          <a:ln>
            <a:noFill/>
          </a:ln>
        </p:spPr>
        <p:txBody>
          <a:bodyPr spcFirstLastPara="1" wrap="square" lIns="0" tIns="0" rIns="0" bIns="0" anchor="ctr" anchorCtr="0">
            <a:normAutofit/>
          </a:bodyPr>
          <a:lstStyle/>
          <a:p>
            <a:pPr marL="0" marR="0" lvl="0" indent="0" algn="l" rtl="0">
              <a:lnSpc>
                <a:spcPct val="120000"/>
              </a:lnSpc>
              <a:spcBef>
                <a:spcPts val="0"/>
              </a:spcBef>
              <a:spcAft>
                <a:spcPts val="0"/>
              </a:spcAft>
              <a:buNone/>
            </a:pPr>
            <a:r>
              <a:rPr lang="en-US" sz="4000">
                <a:solidFill>
                  <a:schemeClr val="dk1"/>
                </a:solidFill>
                <a:latin typeface="Avenir"/>
                <a:ea typeface="Avenir"/>
                <a:cs typeface="Avenir"/>
                <a:sym typeface="Avenir"/>
              </a:rPr>
              <a:t>Thank You</a:t>
            </a:r>
            <a:endParaRPr/>
          </a:p>
        </p:txBody>
      </p:sp>
      <p:pic>
        <p:nvPicPr>
          <p:cNvPr id="224" name="Google Shape;224;p25" descr="A picture containing sky, outdoor, blue, clouds&#10;&#10;Description automatically generated"/>
          <p:cNvPicPr preferRelativeResize="0"/>
          <p:nvPr/>
        </p:nvPicPr>
        <p:blipFill rotWithShape="1">
          <a:blip r:embed="rId3">
            <a:alphaModFix/>
          </a:blip>
          <a:srcRect l="14652" r="18646"/>
          <a:stretch/>
        </p:blipFill>
        <p:spPr>
          <a:xfrm>
            <a:off x="8109502" y="10"/>
            <a:ext cx="4082498" cy="6857990"/>
          </a:xfrm>
          <a:prstGeom prst="rect">
            <a:avLst/>
          </a:prstGeom>
          <a:noFill/>
          <a:ln>
            <a:noFill/>
          </a:ln>
        </p:spPr>
      </p:pic>
      <p:sp>
        <p:nvSpPr>
          <p:cNvPr id="225" name="Google Shape;225;p25"/>
          <p:cNvSpPr txBox="1"/>
          <p:nvPr/>
        </p:nvSpPr>
        <p:spPr>
          <a:xfrm>
            <a:off x="4329404" y="2407298"/>
            <a:ext cx="32573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chemeClr val="dk1"/>
                </a:solidFill>
                <a:latin typeface="Avenir"/>
                <a:ea typeface="Avenir"/>
                <a:cs typeface="Avenir"/>
                <a:sym typeface="Avenir"/>
              </a:rPr>
              <a:t> </a:t>
            </a:r>
            <a:endParaRPr sz="4400" b="1">
              <a:solidFill>
                <a:schemeClr val="dk1"/>
              </a:solidFill>
              <a:latin typeface="Avenir"/>
              <a:ea typeface="Avenir"/>
              <a:cs typeface="Avenir"/>
              <a:sym typeface="Avenir"/>
            </a:endParaRPr>
          </a:p>
        </p:txBody>
      </p:sp>
      <p:pic>
        <p:nvPicPr>
          <p:cNvPr id="226" name="Google Shape;226;p25" descr="Graphical user interface, text, application, email&#10;&#10;Description automatically generated"/>
          <p:cNvPicPr preferRelativeResize="0"/>
          <p:nvPr/>
        </p:nvPicPr>
        <p:blipFill rotWithShape="1">
          <a:blip r:embed="rId4">
            <a:alphaModFix/>
          </a:blip>
          <a:srcRect/>
          <a:stretch/>
        </p:blipFill>
        <p:spPr>
          <a:xfrm>
            <a:off x="105632" y="-31704"/>
            <a:ext cx="3825799" cy="6857990"/>
          </a:xfrm>
          <a:prstGeom prst="rect">
            <a:avLst/>
          </a:prstGeom>
          <a:noFill/>
          <a:ln>
            <a:noFill/>
          </a:ln>
        </p:spPr>
      </p:pic>
      <p:pic>
        <p:nvPicPr>
          <p:cNvPr id="227" name="Google Shape;227;p25"/>
          <p:cNvPicPr preferRelativeResize="0"/>
          <p:nvPr/>
        </p:nvPicPr>
        <p:blipFill rotWithShape="1">
          <a:blip r:embed="rId5">
            <a:alphaModFix/>
          </a:blip>
          <a:srcRect/>
          <a:stretch/>
        </p:blipFill>
        <p:spPr>
          <a:xfrm>
            <a:off x="4541073" y="6277703"/>
            <a:ext cx="2457190" cy="5205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15"/>
          <p:cNvSpPr/>
          <p:nvPr/>
        </p:nvSpPr>
        <p:spPr>
          <a:xfrm>
            <a:off x="0" y="1967350"/>
            <a:ext cx="8423700" cy="5259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5" name="Google Shape;75;p15"/>
          <p:cNvSpPr txBox="1">
            <a:spLocks noGrp="1"/>
          </p:cNvSpPr>
          <p:nvPr>
            <p:ph type="title"/>
          </p:nvPr>
        </p:nvSpPr>
        <p:spPr>
          <a:xfrm>
            <a:off x="3650909" y="360577"/>
            <a:ext cx="10374600" cy="9714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lt1"/>
              </a:buClr>
              <a:buSzPts val="3200"/>
              <a:buFont typeface="Avenir"/>
              <a:buNone/>
            </a:pPr>
            <a:r>
              <a:rPr lang="en-US"/>
              <a:t>Problem Statement</a:t>
            </a:r>
            <a:endParaRPr/>
          </a:p>
        </p:txBody>
      </p:sp>
      <p:pic>
        <p:nvPicPr>
          <p:cNvPr id="76" name="Google Shape;76;p15"/>
          <p:cNvPicPr preferRelativeResize="0"/>
          <p:nvPr/>
        </p:nvPicPr>
        <p:blipFill rotWithShape="1">
          <a:blip r:embed="rId3">
            <a:alphaModFix/>
          </a:blip>
          <a:srcRect/>
          <a:stretch/>
        </p:blipFill>
        <p:spPr>
          <a:xfrm>
            <a:off x="9665526" y="-9"/>
            <a:ext cx="2457190" cy="520591"/>
          </a:xfrm>
          <a:prstGeom prst="rect">
            <a:avLst/>
          </a:prstGeom>
          <a:noFill/>
          <a:ln>
            <a:noFill/>
          </a:ln>
        </p:spPr>
      </p:pic>
      <p:sp>
        <p:nvSpPr>
          <p:cNvPr id="77" name="Google Shape;77;p15"/>
          <p:cNvSpPr txBox="1"/>
          <p:nvPr/>
        </p:nvSpPr>
        <p:spPr>
          <a:xfrm>
            <a:off x="1480313" y="2071253"/>
            <a:ext cx="8967300" cy="2954615"/>
          </a:xfrm>
          <a:prstGeom prst="rect">
            <a:avLst/>
          </a:prstGeom>
          <a:noFill/>
          <a:ln>
            <a:noFill/>
          </a:ln>
        </p:spPr>
        <p:txBody>
          <a:bodyPr spcFirstLastPara="1" wrap="square" lIns="91425" tIns="45700" rIns="91425" bIns="45700" anchor="t" anchorCtr="0">
            <a:spAutoFit/>
          </a:bodyPr>
          <a:lstStyle/>
          <a:p>
            <a:pPr marL="457200" lvl="0" indent="-381000" algn="l" rtl="0">
              <a:spcBef>
                <a:spcPts val="0"/>
              </a:spcBef>
              <a:spcAft>
                <a:spcPts val="0"/>
              </a:spcAft>
              <a:buClr>
                <a:schemeClr val="dk1"/>
              </a:buClr>
              <a:buSzPts val="2400"/>
              <a:buFont typeface="Noto Sans Symbols"/>
              <a:buChar char="❑"/>
            </a:pPr>
            <a:r>
              <a:rPr lang="en-US" sz="2400" dirty="0">
                <a:solidFill>
                  <a:schemeClr val="dk1"/>
                </a:solidFill>
                <a:latin typeface="Avenir"/>
                <a:ea typeface="Avenir"/>
                <a:cs typeface="Avenir"/>
                <a:sym typeface="Avenir"/>
              </a:rPr>
              <a:t>Companies are more focused on 5G, yet about 95% of customers are still using 4G and below, which have their Antennas supported by RET</a:t>
            </a:r>
            <a:endParaRPr sz="2400" dirty="0">
              <a:solidFill>
                <a:schemeClr val="dk1"/>
              </a:solidFill>
              <a:latin typeface="Avenir"/>
              <a:ea typeface="Avenir"/>
              <a:cs typeface="Avenir"/>
              <a:sym typeface="Avenir"/>
            </a:endParaRPr>
          </a:p>
          <a:p>
            <a:pPr marL="0" lvl="0" indent="0" algn="l" rtl="0">
              <a:spcBef>
                <a:spcPts val="0"/>
              </a:spcBef>
              <a:spcAft>
                <a:spcPts val="0"/>
              </a:spcAft>
              <a:buNone/>
            </a:pPr>
            <a:endParaRPr sz="2400" dirty="0">
              <a:solidFill>
                <a:schemeClr val="dk1"/>
              </a:solidFill>
              <a:latin typeface="Avenir"/>
              <a:ea typeface="Avenir"/>
              <a:cs typeface="Avenir"/>
              <a:sym typeface="Avenir"/>
            </a:endParaRPr>
          </a:p>
          <a:p>
            <a:pPr marL="0" lvl="0" indent="0" algn="l" rtl="0">
              <a:spcBef>
                <a:spcPts val="0"/>
              </a:spcBef>
              <a:spcAft>
                <a:spcPts val="0"/>
              </a:spcAft>
              <a:buNone/>
            </a:pPr>
            <a:endParaRPr sz="2400" dirty="0">
              <a:solidFill>
                <a:schemeClr val="dk1"/>
              </a:solidFill>
              <a:latin typeface="Avenir"/>
              <a:ea typeface="Avenir"/>
              <a:cs typeface="Avenir"/>
              <a:sym typeface="Avenir"/>
            </a:endParaRPr>
          </a:p>
          <a:p>
            <a:pPr marL="457200" lvl="0" indent="-381000" algn="l" rtl="0">
              <a:spcBef>
                <a:spcPts val="0"/>
              </a:spcBef>
              <a:spcAft>
                <a:spcPts val="0"/>
              </a:spcAft>
              <a:buClr>
                <a:schemeClr val="dk1"/>
              </a:buClr>
              <a:buSzPts val="2400"/>
              <a:buFont typeface="Noto Sans Symbols"/>
              <a:buChar char="❑"/>
            </a:pPr>
            <a:r>
              <a:rPr lang="en-US" sz="2400" dirty="0">
                <a:solidFill>
                  <a:schemeClr val="dk1"/>
                </a:solidFill>
                <a:latin typeface="Avenir"/>
                <a:ea typeface="Avenir"/>
                <a:cs typeface="Avenir"/>
                <a:sym typeface="Avenir"/>
              </a:rPr>
              <a:t> Currently only Vertical tilt is done remotely while azimuth </a:t>
            </a:r>
            <a:r>
              <a:rPr lang="en-US" sz="2400">
                <a:solidFill>
                  <a:schemeClr val="dk1"/>
                </a:solidFill>
                <a:latin typeface="Avenir"/>
                <a:ea typeface="Avenir"/>
                <a:cs typeface="Avenir"/>
                <a:sym typeface="Avenir"/>
              </a:rPr>
              <a:t>is set </a:t>
            </a:r>
            <a:r>
              <a:rPr lang="en-US" sz="2400" dirty="0">
                <a:solidFill>
                  <a:schemeClr val="dk1"/>
                </a:solidFill>
                <a:latin typeface="Avenir"/>
                <a:ea typeface="Avenir"/>
                <a:cs typeface="Avenir"/>
                <a:sym typeface="Avenir"/>
              </a:rPr>
              <a:t>once manually and remains fixed making optimization limited.</a:t>
            </a:r>
            <a:endParaRPr sz="2400" dirty="0">
              <a:solidFill>
                <a:schemeClr val="dk1"/>
              </a:solidFill>
              <a:latin typeface="Avenir"/>
              <a:ea typeface="Avenir"/>
              <a:cs typeface="Avenir"/>
              <a:sym typeface="Avenir"/>
            </a:endParaRPr>
          </a:p>
          <a:p>
            <a:pPr marL="0" marR="0" lvl="0" indent="0" algn="l" rtl="0">
              <a:spcBef>
                <a:spcPts val="0"/>
              </a:spcBef>
              <a:spcAft>
                <a:spcPts val="0"/>
              </a:spcAft>
              <a:buNone/>
            </a:pPr>
            <a:endParaRPr sz="1800" dirty="0">
              <a:solidFill>
                <a:schemeClr val="dk1"/>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4860398" y="0"/>
            <a:ext cx="10241400" cy="1234500"/>
          </a:xfrm>
          <a:prstGeom prst="rect">
            <a:avLst/>
          </a:prstGeom>
          <a:noFill/>
          <a:ln>
            <a:noFill/>
          </a:ln>
        </p:spPr>
        <p:txBody>
          <a:bodyPr spcFirstLastPara="1" wrap="square" lIns="0" tIns="0" rIns="0" bIns="0" anchor="b" anchorCtr="0">
            <a:normAutofit/>
          </a:bodyPr>
          <a:lstStyle/>
          <a:p>
            <a:pPr marL="0" lvl="0" indent="0" algn="l" rtl="0">
              <a:lnSpc>
                <a:spcPct val="100000"/>
              </a:lnSpc>
              <a:spcBef>
                <a:spcPts val="0"/>
              </a:spcBef>
              <a:spcAft>
                <a:spcPts val="0"/>
              </a:spcAft>
              <a:buClr>
                <a:schemeClr val="dk1"/>
              </a:buClr>
              <a:buSzPts val="3200"/>
              <a:buFont typeface="Avenir"/>
              <a:buNone/>
            </a:pPr>
            <a:r>
              <a:rPr lang="en-US" sz="3200"/>
              <a:t>Objectives</a:t>
            </a:r>
            <a:endParaRPr/>
          </a:p>
        </p:txBody>
      </p:sp>
      <p:grpSp>
        <p:nvGrpSpPr>
          <p:cNvPr id="83" name="Google Shape;83;p16"/>
          <p:cNvGrpSpPr/>
          <p:nvPr/>
        </p:nvGrpSpPr>
        <p:grpSpPr>
          <a:xfrm>
            <a:off x="1244413" y="1955531"/>
            <a:ext cx="9665224" cy="3253892"/>
            <a:chOff x="124740" y="148068"/>
            <a:chExt cx="9665224" cy="3253892"/>
          </a:xfrm>
        </p:grpSpPr>
        <p:sp>
          <p:nvSpPr>
            <p:cNvPr id="84" name="Google Shape;84;p16"/>
            <p:cNvSpPr/>
            <p:nvPr/>
          </p:nvSpPr>
          <p:spPr>
            <a:xfrm>
              <a:off x="193159" y="169521"/>
              <a:ext cx="1759014" cy="1349529"/>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124740" y="1999226"/>
              <a:ext cx="2063790" cy="14027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p:nvPr/>
          </p:nvSpPr>
          <p:spPr>
            <a:xfrm>
              <a:off x="124740" y="1999226"/>
              <a:ext cx="2063790" cy="14027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600">
                  <a:solidFill>
                    <a:schemeClr val="dk1"/>
                  </a:solidFill>
                  <a:latin typeface="Avenir"/>
                  <a:ea typeface="Avenir"/>
                  <a:cs typeface="Avenir"/>
                  <a:sym typeface="Avenir"/>
                </a:rPr>
                <a:t>To build a low cost and efficient  On-Demand Antenna Positioning System</a:t>
              </a:r>
              <a:endParaRPr/>
            </a:p>
          </p:txBody>
        </p:sp>
        <p:sp>
          <p:nvSpPr>
            <p:cNvPr id="87" name="Google Shape;87;p16"/>
            <p:cNvSpPr/>
            <p:nvPr/>
          </p:nvSpPr>
          <p:spPr>
            <a:xfrm>
              <a:off x="2845835" y="272635"/>
              <a:ext cx="1620795" cy="1113415"/>
            </a:xfrm>
            <a:prstGeom prst="rect">
              <a:avLst/>
            </a:prstGeom>
            <a:blipFill rotWithShape="1">
              <a:blip r:embed="rId4">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2660602" y="1922033"/>
              <a:ext cx="2063790" cy="14027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txBox="1"/>
            <p:nvPr/>
          </p:nvSpPr>
          <p:spPr>
            <a:xfrm>
              <a:off x="2660602" y="1922033"/>
              <a:ext cx="2063790" cy="14027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600">
                  <a:solidFill>
                    <a:schemeClr val="dk1"/>
                  </a:solidFill>
                  <a:latin typeface="Avenir"/>
                  <a:ea typeface="Avenir"/>
                  <a:cs typeface="Avenir"/>
                  <a:sym typeface="Avenir"/>
                </a:rPr>
                <a:t>To develop a clustering machine learning algorithm </a:t>
              </a:r>
              <a:endParaRPr/>
            </a:p>
          </p:txBody>
        </p:sp>
        <p:sp>
          <p:nvSpPr>
            <p:cNvPr id="90" name="Google Shape;90;p16"/>
            <p:cNvSpPr/>
            <p:nvPr/>
          </p:nvSpPr>
          <p:spPr>
            <a:xfrm>
              <a:off x="5271801" y="148068"/>
              <a:ext cx="1842718" cy="1350421"/>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5273215" y="1890387"/>
              <a:ext cx="2063790" cy="14027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txBox="1"/>
            <p:nvPr/>
          </p:nvSpPr>
          <p:spPr>
            <a:xfrm>
              <a:off x="5273215" y="1890387"/>
              <a:ext cx="2063790" cy="14027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600">
                  <a:solidFill>
                    <a:schemeClr val="dk1"/>
                  </a:solidFill>
                  <a:latin typeface="Avenir"/>
                  <a:ea typeface="Avenir"/>
                  <a:cs typeface="Avenir"/>
                  <a:sym typeface="Avenir"/>
                </a:rPr>
                <a:t>To develop a localization algorithm for distance and  bearing calculation </a:t>
              </a:r>
              <a:endParaRPr/>
            </a:p>
          </p:txBody>
        </p:sp>
        <p:sp>
          <p:nvSpPr>
            <p:cNvPr id="93" name="Google Shape;93;p16"/>
            <p:cNvSpPr/>
            <p:nvPr/>
          </p:nvSpPr>
          <p:spPr>
            <a:xfrm>
              <a:off x="7774970" y="213379"/>
              <a:ext cx="1816900" cy="1163807"/>
            </a:xfrm>
            <a:prstGeom prst="rect">
              <a:avLst/>
            </a:prstGeom>
            <a:blipFill rotWithShape="1">
              <a:blip r:embed="rId6">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7726174" y="1916437"/>
              <a:ext cx="2063790" cy="140273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txBox="1"/>
            <p:nvPr/>
          </p:nvSpPr>
          <p:spPr>
            <a:xfrm>
              <a:off x="7726174" y="1916437"/>
              <a:ext cx="2063790" cy="14027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600">
                  <a:solidFill>
                    <a:schemeClr val="dk1"/>
                  </a:solidFill>
                  <a:latin typeface="Avenir"/>
                  <a:ea typeface="Avenir"/>
                  <a:cs typeface="Avenir"/>
                  <a:sym typeface="Avenir"/>
                </a:rPr>
                <a:t>To use the developed clustering and  localization algorithms, a microcontroller and motor to vary antenna bearing </a:t>
              </a:r>
              <a:endParaRPr/>
            </a:p>
          </p:txBody>
        </p:sp>
      </p:grpSp>
      <p:pic>
        <p:nvPicPr>
          <p:cNvPr id="96" name="Google Shape;96;p16"/>
          <p:cNvPicPr preferRelativeResize="0"/>
          <p:nvPr/>
        </p:nvPicPr>
        <p:blipFill rotWithShape="1">
          <a:blip r:embed="rId7">
            <a:alphaModFix/>
          </a:blip>
          <a:srcRect/>
          <a:stretch/>
        </p:blipFill>
        <p:spPr>
          <a:xfrm>
            <a:off x="9734810" y="0"/>
            <a:ext cx="2457190" cy="5205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p:nvPr/>
        </p:nvSpPr>
        <p:spPr>
          <a:xfrm>
            <a:off x="4674340" y="164364"/>
            <a:ext cx="2464800" cy="86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 </a:t>
            </a:r>
            <a:r>
              <a:rPr lang="en-US" sz="3200">
                <a:solidFill>
                  <a:schemeClr val="dk1"/>
                </a:solidFill>
                <a:latin typeface="Avenir"/>
                <a:ea typeface="Avenir"/>
                <a:cs typeface="Avenir"/>
                <a:sym typeface="Avenir"/>
              </a:rPr>
              <a:t>Justification</a:t>
            </a:r>
            <a:endParaRPr/>
          </a:p>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pic>
        <p:nvPicPr>
          <p:cNvPr id="102" name="Google Shape;102;p17"/>
          <p:cNvPicPr preferRelativeResize="0"/>
          <p:nvPr/>
        </p:nvPicPr>
        <p:blipFill rotWithShape="1">
          <a:blip r:embed="rId3">
            <a:alphaModFix/>
          </a:blip>
          <a:srcRect/>
          <a:stretch/>
        </p:blipFill>
        <p:spPr>
          <a:xfrm>
            <a:off x="9734810" y="0"/>
            <a:ext cx="2457190" cy="520591"/>
          </a:xfrm>
          <a:prstGeom prst="rect">
            <a:avLst/>
          </a:prstGeom>
          <a:noFill/>
          <a:ln>
            <a:noFill/>
          </a:ln>
        </p:spPr>
      </p:pic>
      <p:grpSp>
        <p:nvGrpSpPr>
          <p:cNvPr id="103" name="Google Shape;103;p17"/>
          <p:cNvGrpSpPr/>
          <p:nvPr/>
        </p:nvGrpSpPr>
        <p:grpSpPr>
          <a:xfrm>
            <a:off x="25" y="3731666"/>
            <a:ext cx="12081064" cy="2314474"/>
            <a:chOff x="-366354" y="1027813"/>
            <a:chExt cx="10736814" cy="1896954"/>
          </a:xfrm>
        </p:grpSpPr>
        <p:sp>
          <p:nvSpPr>
            <p:cNvPr id="104" name="Google Shape;104;p17"/>
            <p:cNvSpPr/>
            <p:nvPr/>
          </p:nvSpPr>
          <p:spPr>
            <a:xfrm>
              <a:off x="-366354" y="1035258"/>
              <a:ext cx="3152100" cy="1869600"/>
            </a:xfrm>
            <a:prstGeom prst="roundRect">
              <a:avLst>
                <a:gd name="adj" fmla="val 10000"/>
              </a:avLst>
            </a:prstGeom>
            <a:no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280192" y="1239626"/>
              <a:ext cx="2944500" cy="1521900"/>
            </a:xfrm>
            <a:prstGeom prst="roundRect">
              <a:avLst>
                <a:gd name="adj" fmla="val 10000"/>
              </a:avLst>
            </a:prstGeom>
            <a:solidFill>
              <a:schemeClr val="lt1">
                <a:alpha val="89800"/>
              </a:schemeClr>
            </a:solidFill>
            <a:ln w="12700" cap="flat" cmpd="sng">
              <a:solidFill>
                <a:srgbClr val="A6005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txBox="1"/>
            <p:nvPr/>
          </p:nvSpPr>
          <p:spPr>
            <a:xfrm>
              <a:off x="-366354" y="1326709"/>
              <a:ext cx="3152100" cy="12867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None/>
              </a:pPr>
              <a:r>
                <a:rPr lang="en-US" sz="1800">
                  <a:solidFill>
                    <a:schemeClr val="dk1"/>
                  </a:solidFill>
                  <a:latin typeface="Avenir"/>
                  <a:ea typeface="Avenir"/>
                  <a:cs typeface="Avenir"/>
                  <a:sym typeface="Avenir"/>
                </a:rPr>
                <a:t> Efficient network usage for on-site customers, happy customers rate the company highly, hence improved </a:t>
              </a:r>
              <a:endParaRPr sz="1800">
                <a:solidFill>
                  <a:schemeClr val="dk1"/>
                </a:solidFill>
                <a:latin typeface="Avenir"/>
                <a:ea typeface="Avenir"/>
                <a:cs typeface="Avenir"/>
                <a:sym typeface="Avenir"/>
              </a:endParaRPr>
            </a:p>
            <a:p>
              <a:pPr marL="0" marR="0" lvl="0" indent="0" algn="ctr" rtl="0">
                <a:lnSpc>
                  <a:spcPct val="100000"/>
                </a:lnSpc>
                <a:spcBef>
                  <a:spcPts val="0"/>
                </a:spcBef>
                <a:spcAft>
                  <a:spcPts val="0"/>
                </a:spcAft>
                <a:buNone/>
              </a:pPr>
              <a:r>
                <a:rPr lang="en-US" sz="1800">
                  <a:solidFill>
                    <a:schemeClr val="dk1"/>
                  </a:solidFill>
                  <a:latin typeface="Avenir"/>
                  <a:ea typeface="Avenir"/>
                  <a:cs typeface="Avenir"/>
                  <a:sym typeface="Avenir"/>
                </a:rPr>
                <a:t>company net promoter score</a:t>
              </a:r>
              <a:endParaRPr/>
            </a:p>
          </p:txBody>
        </p:sp>
        <p:sp>
          <p:nvSpPr>
            <p:cNvPr id="107" name="Google Shape;107;p17"/>
            <p:cNvSpPr/>
            <p:nvPr/>
          </p:nvSpPr>
          <p:spPr>
            <a:xfrm>
              <a:off x="3572882" y="1055167"/>
              <a:ext cx="2944500" cy="1869600"/>
            </a:xfrm>
            <a:prstGeom prst="roundRect">
              <a:avLst>
                <a:gd name="adj" fmla="val 10000"/>
              </a:avLst>
            </a:prstGeom>
            <a:no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3673228" y="1195265"/>
              <a:ext cx="2743800" cy="1589400"/>
            </a:xfrm>
            <a:prstGeom prst="roundRect">
              <a:avLst>
                <a:gd name="adj" fmla="val 10000"/>
              </a:avLst>
            </a:prstGeom>
            <a:solidFill>
              <a:schemeClr val="lt1">
                <a:alpha val="89800"/>
              </a:schemeClr>
            </a:solidFill>
            <a:ln w="12700" cap="flat" cmpd="sng">
              <a:solidFill>
                <a:srgbClr val="A6005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txBox="1"/>
            <p:nvPr/>
          </p:nvSpPr>
          <p:spPr>
            <a:xfrm>
              <a:off x="3825624" y="1357231"/>
              <a:ext cx="2439000" cy="12867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None/>
              </a:pPr>
              <a:r>
                <a:rPr lang="en-US" sz="1800">
                  <a:solidFill>
                    <a:schemeClr val="dk1"/>
                  </a:solidFill>
                  <a:latin typeface="Avenir"/>
                  <a:ea typeface="Avenir"/>
                  <a:cs typeface="Avenir"/>
                  <a:sym typeface="Avenir"/>
                </a:rPr>
                <a:t>  Reduced cost by Automation of Antenna Positioning, currently manual costs are incurred </a:t>
              </a:r>
              <a:endParaRPr/>
            </a:p>
          </p:txBody>
        </p:sp>
        <p:sp>
          <p:nvSpPr>
            <p:cNvPr id="110" name="Google Shape;110;p17"/>
            <p:cNvSpPr/>
            <p:nvPr/>
          </p:nvSpPr>
          <p:spPr>
            <a:xfrm>
              <a:off x="7425960" y="1027813"/>
              <a:ext cx="2944500" cy="1869600"/>
            </a:xfrm>
            <a:prstGeom prst="roundRect">
              <a:avLst>
                <a:gd name="adj" fmla="val 10000"/>
              </a:avLst>
            </a:prstGeom>
            <a:no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7554326" y="1181885"/>
              <a:ext cx="2743800" cy="1589400"/>
            </a:xfrm>
            <a:prstGeom prst="roundRect">
              <a:avLst>
                <a:gd name="adj" fmla="val 10000"/>
              </a:avLst>
            </a:prstGeom>
            <a:solidFill>
              <a:schemeClr val="lt1">
                <a:alpha val="89800"/>
              </a:schemeClr>
            </a:solidFill>
            <a:ln w="12700" cap="flat" cmpd="sng">
              <a:solidFill>
                <a:srgbClr val="A6005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txBox="1"/>
            <p:nvPr/>
          </p:nvSpPr>
          <p:spPr>
            <a:xfrm>
              <a:off x="7480829" y="1146662"/>
              <a:ext cx="2789400" cy="1686600"/>
            </a:xfrm>
            <a:prstGeom prst="rect">
              <a:avLst/>
            </a:prstGeom>
            <a:noFill/>
            <a:ln>
              <a:noFill/>
            </a:ln>
          </p:spPr>
          <p:txBody>
            <a:bodyPr spcFirstLastPara="1" wrap="square" lIns="57150" tIns="57150" rIns="57150" bIns="57150" anchor="ctr" anchorCtr="0">
              <a:noAutofit/>
            </a:bodyPr>
            <a:lstStyle/>
            <a:p>
              <a:pPr marL="0" marR="0" lvl="0" indent="0" algn="ctr" rtl="0">
                <a:lnSpc>
                  <a:spcPct val="100000"/>
                </a:lnSpc>
                <a:spcBef>
                  <a:spcPts val="0"/>
                </a:spcBef>
                <a:spcAft>
                  <a:spcPts val="0"/>
                </a:spcAft>
                <a:buNone/>
              </a:pPr>
              <a:r>
                <a:rPr lang="en-US" sz="1500">
                  <a:solidFill>
                    <a:schemeClr val="dk1"/>
                  </a:solidFill>
                  <a:latin typeface="Avenir"/>
                  <a:ea typeface="Avenir"/>
                  <a:cs typeface="Avenir"/>
                  <a:sym typeface="Avenir"/>
                </a:rPr>
                <a:t>  </a:t>
              </a:r>
              <a:r>
                <a:rPr lang="en-US" sz="1800">
                  <a:solidFill>
                    <a:schemeClr val="dk1"/>
                  </a:solidFill>
                  <a:latin typeface="Avenir"/>
                  <a:ea typeface="Avenir"/>
                  <a:cs typeface="Avenir"/>
                  <a:sym typeface="Avenir"/>
                </a:rPr>
                <a:t>Reduced  number of Antennas per BTS, a few can be used in remote areas </a:t>
              </a:r>
              <a:endParaRPr/>
            </a:p>
            <a:p>
              <a:pPr marL="0" marR="0" lvl="0" indent="0" algn="ctr" rtl="0">
                <a:lnSpc>
                  <a:spcPct val="100000"/>
                </a:lnSpc>
                <a:spcBef>
                  <a:spcPts val="630"/>
                </a:spcBef>
                <a:spcAft>
                  <a:spcPts val="0"/>
                </a:spcAft>
                <a:buNone/>
              </a:pPr>
              <a:r>
                <a:rPr lang="en-US" sz="1800">
                  <a:solidFill>
                    <a:schemeClr val="dk1"/>
                  </a:solidFill>
                  <a:latin typeface="Avenir"/>
                  <a:ea typeface="Avenir"/>
                  <a:cs typeface="Avenir"/>
                  <a:sym typeface="Avenir"/>
                </a:rPr>
                <a:t>unlike current method of sectoring in less populated areas</a:t>
              </a:r>
              <a:endParaRPr/>
            </a:p>
          </p:txBody>
        </p:sp>
      </p:grpSp>
      <p:grpSp>
        <p:nvGrpSpPr>
          <p:cNvPr id="113" name="Google Shape;113;p17"/>
          <p:cNvGrpSpPr/>
          <p:nvPr/>
        </p:nvGrpSpPr>
        <p:grpSpPr>
          <a:xfrm>
            <a:off x="743825" y="1078525"/>
            <a:ext cx="10325940" cy="2471172"/>
            <a:chOff x="27290" y="1062646"/>
            <a:chExt cx="15633520" cy="2207783"/>
          </a:xfrm>
        </p:grpSpPr>
        <p:sp>
          <p:nvSpPr>
            <p:cNvPr id="114" name="Google Shape;114;p17"/>
            <p:cNvSpPr/>
            <p:nvPr/>
          </p:nvSpPr>
          <p:spPr>
            <a:xfrm>
              <a:off x="27290" y="1062646"/>
              <a:ext cx="6892800" cy="2180400"/>
            </a:xfrm>
            <a:prstGeom prst="roundRect">
              <a:avLst>
                <a:gd name="adj" fmla="val 10000"/>
              </a:avLst>
            </a:prstGeom>
            <a:no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17"/>
            <p:cNvSpPr/>
            <p:nvPr/>
          </p:nvSpPr>
          <p:spPr>
            <a:xfrm>
              <a:off x="327141" y="1218044"/>
              <a:ext cx="6293100" cy="1869600"/>
            </a:xfrm>
            <a:prstGeom prst="roundRect">
              <a:avLst>
                <a:gd name="adj" fmla="val 10000"/>
              </a:avLst>
            </a:prstGeom>
            <a:solidFill>
              <a:schemeClr val="lt1">
                <a:alpha val="89800"/>
              </a:schemeClr>
            </a:solidFill>
            <a:ln w="12700" cap="flat" cmpd="sng">
              <a:solidFill>
                <a:srgbClr val="A6005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txBox="1"/>
            <p:nvPr/>
          </p:nvSpPr>
          <p:spPr>
            <a:xfrm>
              <a:off x="579069" y="1186049"/>
              <a:ext cx="5583300" cy="18696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None/>
              </a:pPr>
              <a:r>
                <a:rPr lang="en-US" sz="1800" dirty="0">
                  <a:solidFill>
                    <a:schemeClr val="dk1"/>
                  </a:solidFill>
                  <a:latin typeface="Avenir"/>
                  <a:ea typeface="Avenir"/>
                  <a:cs typeface="Avenir"/>
                  <a:sym typeface="Avenir"/>
                </a:rPr>
                <a:t> Big Tech Companies Spend Billions of dollars on 5G Beam forming research, we can achieve same goal with a smaller investment and currently available local materials</a:t>
              </a:r>
              <a:endParaRPr dirty="0"/>
            </a:p>
          </p:txBody>
        </p:sp>
        <p:sp>
          <p:nvSpPr>
            <p:cNvPr id="117" name="Google Shape;117;p17"/>
            <p:cNvSpPr/>
            <p:nvPr/>
          </p:nvSpPr>
          <p:spPr>
            <a:xfrm>
              <a:off x="8422710" y="1090029"/>
              <a:ext cx="7238100" cy="2180400"/>
            </a:xfrm>
            <a:prstGeom prst="roundRect">
              <a:avLst>
                <a:gd name="adj" fmla="val 10000"/>
              </a:avLst>
            </a:prstGeom>
            <a:no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a:off x="8716711" y="1245427"/>
              <a:ext cx="6650100" cy="1869600"/>
            </a:xfrm>
            <a:prstGeom prst="roundRect">
              <a:avLst>
                <a:gd name="adj" fmla="val 10000"/>
              </a:avLst>
            </a:prstGeom>
            <a:solidFill>
              <a:schemeClr val="lt1">
                <a:alpha val="89800"/>
              </a:schemeClr>
            </a:solidFill>
            <a:ln w="12700" cap="flat" cmpd="sng">
              <a:solidFill>
                <a:srgbClr val="A6005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txBox="1"/>
            <p:nvPr/>
          </p:nvSpPr>
          <p:spPr>
            <a:xfrm>
              <a:off x="8569893" y="1240804"/>
              <a:ext cx="6650100" cy="1760100"/>
            </a:xfrm>
            <a:prstGeom prst="rect">
              <a:avLst/>
            </a:prstGeom>
            <a:noFill/>
            <a:ln>
              <a:noFill/>
            </a:ln>
          </p:spPr>
          <p:txBody>
            <a:bodyPr spcFirstLastPara="1" wrap="square" lIns="57150" tIns="57150" rIns="57150" bIns="57150" anchor="ctr" anchorCtr="0">
              <a:noAutofit/>
            </a:bodyPr>
            <a:lstStyle/>
            <a:p>
              <a:pPr marL="0" marR="0" lvl="0" indent="0" algn="ctr" rtl="0">
                <a:lnSpc>
                  <a:spcPct val="100000"/>
                </a:lnSpc>
                <a:spcBef>
                  <a:spcPts val="0"/>
                </a:spcBef>
                <a:spcAft>
                  <a:spcPts val="0"/>
                </a:spcAft>
                <a:buNone/>
              </a:pPr>
              <a:r>
                <a:rPr lang="en-US" sz="1500">
                  <a:solidFill>
                    <a:schemeClr val="dk1"/>
                  </a:solidFill>
                  <a:latin typeface="Avenir"/>
                  <a:ea typeface="Avenir"/>
                  <a:cs typeface="Avenir"/>
                  <a:sym typeface="Avenir"/>
                </a:rPr>
                <a:t>  </a:t>
              </a:r>
              <a:r>
                <a:rPr lang="en-US" sz="1800">
                  <a:solidFill>
                    <a:schemeClr val="dk1"/>
                  </a:solidFill>
                  <a:latin typeface="Avenir"/>
                  <a:ea typeface="Avenir"/>
                  <a:cs typeface="Avenir"/>
                  <a:sym typeface="Avenir"/>
                </a:rPr>
                <a:t>Safaricom can sell our tech to other Telecom companies in East and Central Africa, making even more profift</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18"/>
          <p:cNvSpPr/>
          <p:nvPr/>
        </p:nvSpPr>
        <p:spPr>
          <a:xfrm>
            <a:off x="0" y="-16625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venir"/>
              <a:ea typeface="Avenir"/>
              <a:cs typeface="Avenir"/>
              <a:sym typeface="Avenir"/>
            </a:endParaRPr>
          </a:p>
        </p:txBody>
      </p:sp>
      <p:sp>
        <p:nvSpPr>
          <p:cNvPr id="125" name="Google Shape;125;p18"/>
          <p:cNvSpPr txBox="1"/>
          <p:nvPr/>
        </p:nvSpPr>
        <p:spPr>
          <a:xfrm>
            <a:off x="4174186" y="199209"/>
            <a:ext cx="3178500" cy="456900"/>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2800" dirty="0">
                <a:solidFill>
                  <a:schemeClr val="dk1"/>
                </a:solidFill>
                <a:latin typeface="Avenir"/>
                <a:ea typeface="Avenir"/>
                <a:cs typeface="Avenir"/>
                <a:sym typeface="Avenir"/>
              </a:rPr>
              <a:t> </a:t>
            </a:r>
            <a:r>
              <a:rPr lang="en-US" sz="4400" dirty="0">
                <a:solidFill>
                  <a:schemeClr val="dk1"/>
                </a:solidFill>
                <a:latin typeface="Avenir"/>
                <a:ea typeface="Avenir"/>
                <a:cs typeface="Avenir"/>
                <a:sym typeface="Avenir"/>
              </a:rPr>
              <a:t> </a:t>
            </a:r>
            <a:r>
              <a:rPr lang="en-US" sz="3200" dirty="0">
                <a:solidFill>
                  <a:schemeClr val="dk1"/>
                </a:solidFill>
                <a:latin typeface="Avenir"/>
                <a:ea typeface="Avenir"/>
                <a:cs typeface="Avenir"/>
                <a:sym typeface="Avenir"/>
              </a:rPr>
              <a:t>Roll-Out Cost</a:t>
            </a:r>
            <a:r>
              <a:rPr lang="en-US" sz="4400" dirty="0">
                <a:solidFill>
                  <a:schemeClr val="dk1"/>
                </a:solidFill>
                <a:latin typeface="Avenir"/>
                <a:ea typeface="Avenir"/>
                <a:cs typeface="Avenir"/>
                <a:sym typeface="Avenir"/>
              </a:rPr>
              <a:t> </a:t>
            </a:r>
            <a:endParaRPr sz="4400" dirty="0">
              <a:solidFill>
                <a:schemeClr val="dk1"/>
              </a:solidFill>
              <a:latin typeface="Avenir"/>
              <a:ea typeface="Avenir"/>
              <a:cs typeface="Avenir"/>
              <a:sym typeface="Avenir"/>
            </a:endParaRPr>
          </a:p>
        </p:txBody>
      </p:sp>
      <p:pic>
        <p:nvPicPr>
          <p:cNvPr id="126" name="Google Shape;126;p18"/>
          <p:cNvPicPr preferRelativeResize="0"/>
          <p:nvPr/>
        </p:nvPicPr>
        <p:blipFill rotWithShape="1">
          <a:blip r:embed="rId3">
            <a:alphaModFix/>
          </a:blip>
          <a:srcRect/>
          <a:stretch/>
        </p:blipFill>
        <p:spPr>
          <a:xfrm>
            <a:off x="9840686" y="-1"/>
            <a:ext cx="2351314" cy="656103"/>
          </a:xfrm>
          <a:prstGeom prst="rect">
            <a:avLst/>
          </a:prstGeom>
          <a:noFill/>
          <a:ln>
            <a:noFill/>
          </a:ln>
        </p:spPr>
      </p:pic>
      <p:graphicFrame>
        <p:nvGraphicFramePr>
          <p:cNvPr id="127" name="Google Shape;127;p18"/>
          <p:cNvGraphicFramePr/>
          <p:nvPr/>
        </p:nvGraphicFramePr>
        <p:xfrm>
          <a:off x="1060049" y="894147"/>
          <a:ext cx="10071900" cy="5727875"/>
        </p:xfrm>
        <a:graphic>
          <a:graphicData uri="http://schemas.openxmlformats.org/drawingml/2006/table">
            <a:tbl>
              <a:tblPr firstRow="1" bandRow="1">
                <a:noFill/>
                <a:tableStyleId>{0CA2A428-821E-4CB8-A8B2-B37E0FD4FD37}</a:tableStyleId>
              </a:tblPr>
              <a:tblGrid>
                <a:gridCol w="3357300">
                  <a:extLst>
                    <a:ext uri="{9D8B030D-6E8A-4147-A177-3AD203B41FA5}">
                      <a16:colId xmlns:a16="http://schemas.microsoft.com/office/drawing/2014/main" val="20000"/>
                    </a:ext>
                  </a:extLst>
                </a:gridCol>
                <a:gridCol w="3918600">
                  <a:extLst>
                    <a:ext uri="{9D8B030D-6E8A-4147-A177-3AD203B41FA5}">
                      <a16:colId xmlns:a16="http://schemas.microsoft.com/office/drawing/2014/main" val="20001"/>
                    </a:ext>
                  </a:extLst>
                </a:gridCol>
                <a:gridCol w="2796000">
                  <a:extLst>
                    <a:ext uri="{9D8B030D-6E8A-4147-A177-3AD203B41FA5}">
                      <a16:colId xmlns:a16="http://schemas.microsoft.com/office/drawing/2014/main" val="20002"/>
                    </a:ext>
                  </a:extLst>
                </a:gridCol>
              </a:tblGrid>
              <a:tr h="383425">
                <a:tc>
                  <a:txBody>
                    <a:bodyPr/>
                    <a:lstStyle/>
                    <a:p>
                      <a:pPr marL="0" marR="0" lvl="0" indent="0" algn="l" rtl="0">
                        <a:spcBef>
                          <a:spcPts val="0"/>
                        </a:spcBef>
                        <a:spcAft>
                          <a:spcPts val="0"/>
                        </a:spcAft>
                        <a:buNone/>
                      </a:pPr>
                      <a:r>
                        <a:rPr lang="en-US" sz="1600" u="none" strike="noStrike" cap="none"/>
                        <a:t>Section</a:t>
                      </a:r>
                      <a:endParaRPr sz="1600"/>
                    </a:p>
                  </a:txBody>
                  <a:tcPr marL="91450" marR="91450" marT="45725" marB="45725"/>
                </a:tc>
                <a:tc>
                  <a:txBody>
                    <a:bodyPr/>
                    <a:lstStyle/>
                    <a:p>
                      <a:pPr marL="0" marR="0" lvl="0" indent="0" algn="l" rtl="0">
                        <a:spcBef>
                          <a:spcPts val="0"/>
                        </a:spcBef>
                        <a:spcAft>
                          <a:spcPts val="0"/>
                        </a:spcAft>
                        <a:buNone/>
                      </a:pPr>
                      <a:r>
                        <a:rPr lang="en-US" sz="1600"/>
                        <a:t>Requirements</a:t>
                      </a:r>
                      <a:endParaRPr sz="1600"/>
                    </a:p>
                  </a:txBody>
                  <a:tcPr marL="91450" marR="91450" marT="45725" marB="45725"/>
                </a:tc>
                <a:tc>
                  <a:txBody>
                    <a:bodyPr/>
                    <a:lstStyle/>
                    <a:p>
                      <a:pPr marL="0" marR="0" lvl="0" indent="0" algn="l" rtl="0">
                        <a:spcBef>
                          <a:spcPts val="0"/>
                        </a:spcBef>
                        <a:spcAft>
                          <a:spcPts val="0"/>
                        </a:spcAft>
                        <a:buNone/>
                      </a:pPr>
                      <a:r>
                        <a:rPr lang="en-US" sz="1600"/>
                        <a:t>Cost in US dollars</a:t>
                      </a:r>
                      <a:endParaRPr sz="1600"/>
                    </a:p>
                  </a:txBody>
                  <a:tcPr marL="91450" marR="91450" marT="45725" marB="45725"/>
                </a:tc>
                <a:extLst>
                  <a:ext uri="{0D108BD9-81ED-4DB2-BD59-A6C34878D82A}">
                    <a16:rowId xmlns:a16="http://schemas.microsoft.com/office/drawing/2014/main" val="10000"/>
                  </a:ext>
                </a:extLst>
              </a:tr>
              <a:tr h="368825">
                <a:tc>
                  <a:txBody>
                    <a:bodyPr/>
                    <a:lstStyle/>
                    <a:p>
                      <a:pPr marL="0" marR="0" lvl="0" indent="0" algn="l" rtl="0">
                        <a:spcBef>
                          <a:spcPts val="0"/>
                        </a:spcBef>
                        <a:spcAft>
                          <a:spcPts val="0"/>
                        </a:spcAft>
                        <a:buNone/>
                      </a:pPr>
                      <a:r>
                        <a:rPr lang="en-US" sz="1600"/>
                        <a:t>Software</a:t>
                      </a:r>
                      <a:endParaRPr sz="1600"/>
                    </a:p>
                  </a:txBody>
                  <a:tcPr marL="91450" marR="91450" marT="45725" marB="45725"/>
                </a:tc>
                <a:tc>
                  <a:txBody>
                    <a:bodyPr/>
                    <a:lstStyle/>
                    <a:p>
                      <a:pPr marL="0" marR="0" lvl="0" indent="0" algn="l" rtl="0">
                        <a:spcBef>
                          <a:spcPts val="0"/>
                        </a:spcBef>
                        <a:spcAft>
                          <a:spcPts val="0"/>
                        </a:spcAft>
                        <a:buNone/>
                      </a:pPr>
                      <a:r>
                        <a:rPr lang="en-US" sz="1600"/>
                        <a:t>Digital Ocean (Cloud Server)</a:t>
                      </a:r>
                      <a:endParaRPr sz="1600"/>
                    </a:p>
                  </a:txBody>
                  <a:tcPr marL="91450" marR="91450" marT="45725" marB="45725"/>
                </a:tc>
                <a:tc>
                  <a:txBody>
                    <a:bodyPr/>
                    <a:lstStyle/>
                    <a:p>
                      <a:pPr marL="0" marR="0" lvl="0" indent="0" algn="l" rtl="0">
                        <a:spcBef>
                          <a:spcPts val="0"/>
                        </a:spcBef>
                        <a:spcAft>
                          <a:spcPts val="0"/>
                        </a:spcAft>
                        <a:buNone/>
                      </a:pPr>
                      <a:r>
                        <a:rPr lang="en-US" sz="1600"/>
                        <a:t>    $50 per month</a:t>
                      </a:r>
                      <a:endParaRPr sz="1600"/>
                    </a:p>
                  </a:txBody>
                  <a:tcPr marL="91450" marR="91450" marT="45725" marB="45725"/>
                </a:tc>
                <a:extLst>
                  <a:ext uri="{0D108BD9-81ED-4DB2-BD59-A6C34878D82A}">
                    <a16:rowId xmlns:a16="http://schemas.microsoft.com/office/drawing/2014/main" val="10001"/>
                  </a:ext>
                </a:extLst>
              </a:tr>
              <a:tr h="1441750">
                <a:tc rowSpan="3">
                  <a:txBody>
                    <a:bodyPr/>
                    <a:lstStyle/>
                    <a:p>
                      <a:pPr marL="0" marR="0" lvl="0" indent="0" algn="l" rtl="0">
                        <a:spcBef>
                          <a:spcPts val="0"/>
                        </a:spcBef>
                        <a:spcAft>
                          <a:spcPts val="0"/>
                        </a:spcAft>
                        <a:buNone/>
                      </a:pPr>
                      <a:r>
                        <a:rPr lang="en-US" sz="1600"/>
                        <a:t>Hardware</a:t>
                      </a:r>
                      <a:endParaRPr sz="1600"/>
                    </a:p>
                  </a:txBody>
                  <a:tcPr marL="91450" marR="91450" marT="45725" marB="45725"/>
                </a:tc>
                <a:tc>
                  <a:txBody>
                    <a:bodyPr/>
                    <a:lstStyle/>
                    <a:p>
                      <a:pPr marL="0" marR="0" lvl="0" indent="0" algn="l" rtl="0">
                        <a:spcBef>
                          <a:spcPts val="0"/>
                        </a:spcBef>
                        <a:spcAft>
                          <a:spcPts val="0"/>
                        </a:spcAft>
                        <a:buNone/>
                      </a:pPr>
                      <a:r>
                        <a:rPr lang="en-US" sz="1600" u="sng"/>
                        <a:t>Control System </a:t>
                      </a:r>
                      <a:endParaRPr/>
                    </a:p>
                    <a:p>
                      <a:pPr marL="285750" marR="0" lvl="0" indent="-285750" algn="l" rtl="0">
                        <a:spcBef>
                          <a:spcPts val="0"/>
                        </a:spcBef>
                        <a:spcAft>
                          <a:spcPts val="0"/>
                        </a:spcAft>
                        <a:buClr>
                          <a:schemeClr val="dk1"/>
                        </a:buClr>
                        <a:buSzPts val="1600"/>
                        <a:buFont typeface="Arial"/>
                        <a:buChar char="•"/>
                      </a:pPr>
                      <a:r>
                        <a:rPr lang="en-US" sz="1600"/>
                        <a:t>Raspberry pi Microprocessor controller</a:t>
                      </a:r>
                      <a:endParaRPr/>
                    </a:p>
                    <a:p>
                      <a:pPr marL="285750" marR="0" lvl="0" indent="-285750" algn="l" rtl="0">
                        <a:spcBef>
                          <a:spcPts val="0"/>
                        </a:spcBef>
                        <a:spcAft>
                          <a:spcPts val="0"/>
                        </a:spcAft>
                        <a:buClr>
                          <a:schemeClr val="dk1"/>
                        </a:buClr>
                        <a:buSzPts val="1600"/>
                        <a:buFont typeface="Arial"/>
                        <a:buChar char="•"/>
                      </a:pPr>
                      <a:r>
                        <a:rPr lang="en-US" sz="1600"/>
                        <a:t>Arduino Mega</a:t>
                      </a:r>
                      <a:endParaRPr/>
                    </a:p>
                    <a:p>
                      <a:pPr marL="0" marR="0" lvl="0" indent="0" algn="l" rtl="0">
                        <a:spcBef>
                          <a:spcPts val="0"/>
                        </a:spcBef>
                        <a:spcAft>
                          <a:spcPts val="0"/>
                        </a:spcAft>
                        <a:buNone/>
                      </a:pPr>
                      <a:endParaRPr sz="1600"/>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p>
                      <a:pPr marL="0" marR="0" lvl="0" indent="0" algn="l" rtl="0">
                        <a:spcBef>
                          <a:spcPts val="0"/>
                        </a:spcBef>
                        <a:spcAft>
                          <a:spcPts val="0"/>
                        </a:spcAft>
                        <a:buNone/>
                      </a:pPr>
                      <a:r>
                        <a:rPr lang="en-US" sz="1600"/>
                        <a:t> $50</a:t>
                      </a:r>
                      <a:endParaRPr/>
                    </a:p>
                    <a:p>
                      <a:pPr marL="0" marR="0" lvl="0" indent="0" algn="l" rtl="0">
                        <a:spcBef>
                          <a:spcPts val="0"/>
                        </a:spcBef>
                        <a:spcAft>
                          <a:spcPts val="0"/>
                        </a:spcAft>
                        <a:buNone/>
                      </a:pPr>
                      <a:endParaRPr sz="1600"/>
                    </a:p>
                    <a:p>
                      <a:pPr marL="0" marR="0" lvl="0" indent="0" algn="l" rtl="0">
                        <a:lnSpc>
                          <a:spcPct val="100000"/>
                        </a:lnSpc>
                        <a:spcBef>
                          <a:spcPts val="0"/>
                        </a:spcBef>
                        <a:spcAft>
                          <a:spcPts val="0"/>
                        </a:spcAft>
                        <a:buClr>
                          <a:schemeClr val="dk1"/>
                        </a:buClr>
                        <a:buSzPts val="1600"/>
                        <a:buFont typeface="Avenir"/>
                        <a:buNone/>
                      </a:pPr>
                      <a:r>
                        <a:rPr lang="en-US" sz="1600"/>
                        <a:t> $30</a:t>
                      </a:r>
                      <a:endParaRPr/>
                    </a:p>
                    <a:p>
                      <a:pPr marL="0" marR="0" lvl="0" indent="0" algn="l" rtl="0">
                        <a:spcBef>
                          <a:spcPts val="0"/>
                        </a:spcBef>
                        <a:spcAft>
                          <a:spcPts val="0"/>
                        </a:spcAft>
                        <a:buNone/>
                      </a:pP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709975">
                <a:tc vMerge="1">
                  <a:txBody>
                    <a:bodyPr/>
                    <a:lstStyle/>
                    <a:p>
                      <a:endParaRPr lang="en-US"/>
                    </a:p>
                  </a:txBody>
                  <a:tcPr/>
                </a:tc>
                <a:tc>
                  <a:txBody>
                    <a:bodyPr/>
                    <a:lstStyle/>
                    <a:p>
                      <a:pPr marL="0" marR="0" lvl="0" indent="0" algn="l" rtl="0">
                        <a:spcBef>
                          <a:spcPts val="0"/>
                        </a:spcBef>
                        <a:spcAft>
                          <a:spcPts val="0"/>
                        </a:spcAft>
                        <a:buClr>
                          <a:schemeClr val="dk1"/>
                        </a:buClr>
                        <a:buSzPts val="1600"/>
                        <a:buFont typeface="Arial"/>
                        <a:buNone/>
                      </a:pPr>
                      <a:r>
                        <a:rPr lang="en-US" sz="1600" u="sng"/>
                        <a:t>Drive System</a:t>
                      </a:r>
                      <a:endParaRPr/>
                    </a:p>
                    <a:p>
                      <a:pPr marL="285750" marR="0" lvl="0" indent="-285750" algn="l" rtl="0">
                        <a:spcBef>
                          <a:spcPts val="0"/>
                        </a:spcBef>
                        <a:spcAft>
                          <a:spcPts val="0"/>
                        </a:spcAft>
                        <a:buClr>
                          <a:schemeClr val="dk1"/>
                        </a:buClr>
                        <a:buSzPts val="1600"/>
                        <a:buFont typeface="Arial"/>
                        <a:buChar char="•"/>
                      </a:pPr>
                      <a:r>
                        <a:rPr lang="en-US" sz="1600"/>
                        <a:t>Encoded Motor </a:t>
                      </a:r>
                      <a:endParaRPr/>
                    </a:p>
                    <a:p>
                      <a:pPr marL="285750" marR="0" lvl="0" indent="-285750" algn="l" rtl="0">
                        <a:spcBef>
                          <a:spcPts val="0"/>
                        </a:spcBef>
                        <a:spcAft>
                          <a:spcPts val="0"/>
                        </a:spcAft>
                        <a:buClr>
                          <a:schemeClr val="dk1"/>
                        </a:buClr>
                        <a:buSzPts val="1600"/>
                        <a:buFont typeface="Arial"/>
                        <a:buChar char="•"/>
                      </a:pPr>
                      <a:r>
                        <a:rPr lang="en-US" sz="1600"/>
                        <a:t>Motor driver</a:t>
                      </a:r>
                      <a:endParaRPr/>
                    </a:p>
                    <a:p>
                      <a:pPr marL="285750" marR="0" lvl="0" indent="-285750" algn="l" rtl="0">
                        <a:spcBef>
                          <a:spcPts val="0"/>
                        </a:spcBef>
                        <a:spcAft>
                          <a:spcPts val="0"/>
                        </a:spcAft>
                        <a:buClr>
                          <a:schemeClr val="dk1"/>
                        </a:buClr>
                        <a:buSzPts val="1600"/>
                        <a:buFont typeface="Arial"/>
                        <a:buChar char="•"/>
                      </a:pPr>
                      <a:r>
                        <a:rPr lang="en-US" sz="1600"/>
                        <a:t>Power Supply</a:t>
                      </a:r>
                      <a:endParaRPr/>
                    </a:p>
                    <a:p>
                      <a:pPr marL="285750" marR="0" lvl="0" indent="-285750" algn="l" rtl="0">
                        <a:spcBef>
                          <a:spcPts val="0"/>
                        </a:spcBef>
                        <a:spcAft>
                          <a:spcPts val="0"/>
                        </a:spcAft>
                        <a:buClr>
                          <a:schemeClr val="dk1"/>
                        </a:buClr>
                        <a:buSzPts val="1600"/>
                        <a:buFont typeface="Arial"/>
                        <a:buChar char="•"/>
                      </a:pPr>
                      <a:r>
                        <a:rPr lang="en-US" sz="1600"/>
                        <a:t>Power transmission-gears and bearings</a:t>
                      </a:r>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p>
                      <a:pPr marL="0" marR="0" lvl="0" indent="0" algn="l" rtl="0">
                        <a:spcBef>
                          <a:spcPts val="0"/>
                        </a:spcBef>
                        <a:spcAft>
                          <a:spcPts val="0"/>
                        </a:spcAft>
                        <a:buNone/>
                      </a:pPr>
                      <a:r>
                        <a:rPr lang="en-US" sz="1600"/>
                        <a:t>$1000</a:t>
                      </a:r>
                      <a:endParaRPr/>
                    </a:p>
                    <a:p>
                      <a:pPr marL="0" marR="0" lvl="0" indent="0" algn="l" rtl="0">
                        <a:spcBef>
                          <a:spcPts val="0"/>
                        </a:spcBef>
                        <a:spcAft>
                          <a:spcPts val="0"/>
                        </a:spcAft>
                        <a:buNone/>
                      </a:pPr>
                      <a:r>
                        <a:rPr lang="en-US" sz="1600"/>
                        <a:t>$200</a:t>
                      </a:r>
                      <a:endParaRPr/>
                    </a:p>
                    <a:p>
                      <a:pPr marL="0" marR="0" lvl="0" indent="0" algn="l" rtl="0">
                        <a:spcBef>
                          <a:spcPts val="0"/>
                        </a:spcBef>
                        <a:spcAft>
                          <a:spcPts val="0"/>
                        </a:spcAft>
                        <a:buNone/>
                      </a:pPr>
                      <a:r>
                        <a:rPr lang="en-US" sz="1600"/>
                        <a:t>$150</a:t>
                      </a:r>
                      <a:endParaRPr/>
                    </a:p>
                    <a:p>
                      <a:pPr marL="0" marR="0" lvl="0" indent="0" algn="l" rtl="0">
                        <a:spcBef>
                          <a:spcPts val="0"/>
                        </a:spcBef>
                        <a:spcAft>
                          <a:spcPts val="0"/>
                        </a:spcAft>
                        <a:buNone/>
                      </a:pPr>
                      <a:r>
                        <a:rPr lang="en-US" sz="1600"/>
                        <a:t>$2000</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173525">
                <a:tc vMerge="1">
                  <a:txBody>
                    <a:bodyPr/>
                    <a:lstStyle/>
                    <a:p>
                      <a:endParaRPr lang="en-US"/>
                    </a:p>
                  </a:txBody>
                  <a:tcPr/>
                </a:tc>
                <a:tc>
                  <a:txBody>
                    <a:bodyPr/>
                    <a:lstStyle/>
                    <a:p>
                      <a:pPr marL="0" marR="0" lvl="0" indent="0" algn="l" rtl="0">
                        <a:spcBef>
                          <a:spcPts val="0"/>
                        </a:spcBef>
                        <a:spcAft>
                          <a:spcPts val="0"/>
                        </a:spcAft>
                        <a:buClr>
                          <a:schemeClr val="dk1"/>
                        </a:buClr>
                        <a:buSzPts val="1600"/>
                        <a:buFont typeface="Arial"/>
                        <a:buNone/>
                      </a:pPr>
                      <a:r>
                        <a:rPr lang="en-US" sz="1600"/>
                        <a:t>Enclosure and mounting</a:t>
                      </a:r>
                      <a:endParaRPr/>
                    </a:p>
                    <a:p>
                      <a:pPr marL="285750" marR="0" lvl="0" indent="-285750" algn="l" rtl="0">
                        <a:spcBef>
                          <a:spcPts val="0"/>
                        </a:spcBef>
                        <a:spcAft>
                          <a:spcPts val="0"/>
                        </a:spcAft>
                        <a:buClr>
                          <a:schemeClr val="dk1"/>
                        </a:buClr>
                        <a:buSzPts val="1600"/>
                        <a:buFont typeface="Arial"/>
                        <a:buChar char="•"/>
                      </a:pPr>
                      <a:r>
                        <a:rPr lang="en-US" sz="1600"/>
                        <a:t>Casing for electronics</a:t>
                      </a:r>
                      <a:endParaRPr/>
                    </a:p>
                    <a:p>
                      <a:pPr marL="285750" marR="0" lvl="0" indent="-285750" algn="l" rtl="0">
                        <a:spcBef>
                          <a:spcPts val="0"/>
                        </a:spcBef>
                        <a:spcAft>
                          <a:spcPts val="0"/>
                        </a:spcAft>
                        <a:buClr>
                          <a:schemeClr val="dk1"/>
                        </a:buClr>
                        <a:buSzPts val="1600"/>
                        <a:buFont typeface="Arial"/>
                        <a:buChar char="•"/>
                      </a:pPr>
                      <a:r>
                        <a:rPr lang="en-US" sz="1600"/>
                        <a:t>Mounting brackets and screws</a:t>
                      </a:r>
                      <a:endParaRPr/>
                    </a:p>
                    <a:p>
                      <a:pPr marL="285750" marR="0" lvl="0" indent="-285750" algn="l" rtl="0">
                        <a:spcBef>
                          <a:spcPts val="0"/>
                        </a:spcBef>
                        <a:spcAft>
                          <a:spcPts val="0"/>
                        </a:spcAft>
                        <a:buClr>
                          <a:schemeClr val="dk1"/>
                        </a:buClr>
                        <a:buSzPts val="1600"/>
                        <a:buFont typeface="Arial"/>
                        <a:buChar char="•"/>
                      </a:pPr>
                      <a:r>
                        <a:rPr lang="en-US" sz="1600"/>
                        <a:t>Pole adjustment fitting</a:t>
                      </a:r>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p>
                      <a:pPr marL="0" marR="0" lvl="0" indent="0" algn="l" rtl="0">
                        <a:spcBef>
                          <a:spcPts val="0"/>
                        </a:spcBef>
                        <a:spcAft>
                          <a:spcPts val="0"/>
                        </a:spcAft>
                        <a:buNone/>
                      </a:pPr>
                      <a:r>
                        <a:rPr lang="en-US" sz="1600"/>
                        <a:t>$500</a:t>
                      </a:r>
                      <a:endParaRPr/>
                    </a:p>
                    <a:p>
                      <a:pPr marL="0" marR="0" lvl="0" indent="0" algn="l" rtl="0">
                        <a:spcBef>
                          <a:spcPts val="0"/>
                        </a:spcBef>
                        <a:spcAft>
                          <a:spcPts val="0"/>
                        </a:spcAft>
                        <a:buNone/>
                      </a:pPr>
                      <a:r>
                        <a:rPr lang="en-US" sz="1600"/>
                        <a:t>$2000</a:t>
                      </a:r>
                      <a:endParaRPr/>
                    </a:p>
                    <a:p>
                      <a:pPr marL="0" marR="0" lvl="0" indent="0" algn="l" rtl="0">
                        <a:spcBef>
                          <a:spcPts val="0"/>
                        </a:spcBef>
                        <a:spcAft>
                          <a:spcPts val="0"/>
                        </a:spcAft>
                        <a:buNone/>
                      </a:pPr>
                      <a:r>
                        <a:rPr lang="en-US" sz="1600"/>
                        <a:t>$500</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650375">
                <a:tc>
                  <a:txBody>
                    <a:bodyPr/>
                    <a:lstStyle/>
                    <a:p>
                      <a:pPr marL="0" marR="0" lvl="0" indent="0" algn="l" rtl="0">
                        <a:spcBef>
                          <a:spcPts val="0"/>
                        </a:spcBef>
                        <a:spcAft>
                          <a:spcPts val="0"/>
                        </a:spcAft>
                        <a:buNone/>
                      </a:pPr>
                      <a:r>
                        <a:rPr lang="en-US" sz="1600"/>
                        <a:t>TOTAL</a:t>
                      </a:r>
                      <a:endParaRPr sz="1600"/>
                    </a:p>
                  </a:txBody>
                  <a:tcPr marL="91450" marR="91450" marT="45725" marB="45725"/>
                </a:tc>
                <a:tc>
                  <a:txBody>
                    <a:bodyPr/>
                    <a:lstStyle/>
                    <a:p>
                      <a:pPr marL="285750" marR="0" lvl="0" indent="-184150" algn="l" rtl="0">
                        <a:spcBef>
                          <a:spcPts val="0"/>
                        </a:spcBef>
                        <a:spcAft>
                          <a:spcPts val="0"/>
                        </a:spcAft>
                        <a:buClr>
                          <a:schemeClr val="dk1"/>
                        </a:buClr>
                        <a:buSzPts val="1600"/>
                        <a:buFont typeface="Arial"/>
                        <a:buNone/>
                      </a:pPr>
                      <a:endParaRPr sz="1600" dirty="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r>
                        <a:rPr lang="en-US" sz="1600" dirty="0"/>
                        <a:t>= $6530</a:t>
                      </a:r>
                      <a:endParaRPr sz="16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p:nvPr/>
        </p:nvSpPr>
        <p:spPr>
          <a:xfrm>
            <a:off x="3823116" y="116872"/>
            <a:ext cx="342452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Avenir"/>
                <a:ea typeface="Avenir"/>
                <a:cs typeface="Avenir"/>
                <a:sym typeface="Avenir"/>
              </a:rPr>
              <a:t>METHODOLOGY</a:t>
            </a:r>
            <a:endParaRPr/>
          </a:p>
        </p:txBody>
      </p:sp>
      <p:pic>
        <p:nvPicPr>
          <p:cNvPr id="133" name="Google Shape;133;p19"/>
          <p:cNvPicPr preferRelativeResize="0"/>
          <p:nvPr/>
        </p:nvPicPr>
        <p:blipFill rotWithShape="1">
          <a:blip r:embed="rId3">
            <a:alphaModFix/>
          </a:blip>
          <a:srcRect/>
          <a:stretch/>
        </p:blipFill>
        <p:spPr>
          <a:xfrm>
            <a:off x="9734810" y="50649"/>
            <a:ext cx="2457190" cy="520591"/>
          </a:xfrm>
          <a:prstGeom prst="rect">
            <a:avLst/>
          </a:prstGeom>
          <a:noFill/>
          <a:ln>
            <a:noFill/>
          </a:ln>
        </p:spPr>
      </p:pic>
      <p:grpSp>
        <p:nvGrpSpPr>
          <p:cNvPr id="9" name="Group 8">
            <a:extLst>
              <a:ext uri="{FF2B5EF4-FFF2-40B4-BE49-F238E27FC236}">
                <a16:creationId xmlns:a16="http://schemas.microsoft.com/office/drawing/2014/main" id="{F2321DA3-0070-44DE-AD41-4E70F856D1CE}"/>
              </a:ext>
            </a:extLst>
          </p:cNvPr>
          <p:cNvGrpSpPr/>
          <p:nvPr/>
        </p:nvGrpSpPr>
        <p:grpSpPr>
          <a:xfrm>
            <a:off x="2622232" y="961072"/>
            <a:ext cx="7162771" cy="4935860"/>
            <a:chOff x="0" y="0"/>
            <a:chExt cx="7162815" cy="4936435"/>
          </a:xfrm>
        </p:grpSpPr>
        <p:sp>
          <p:nvSpPr>
            <p:cNvPr id="10" name="Shape 9">
              <a:extLst>
                <a:ext uri="{FF2B5EF4-FFF2-40B4-BE49-F238E27FC236}">
                  <a16:creationId xmlns:a16="http://schemas.microsoft.com/office/drawing/2014/main" id="{8A7DFED4-AC43-4A7B-AAC9-8D6D38370F60}"/>
                </a:ext>
              </a:extLst>
            </p:cNvPr>
            <p:cNvSpPr/>
            <p:nvPr/>
          </p:nvSpPr>
          <p:spPr>
            <a:xfrm>
              <a:off x="0" y="0"/>
              <a:ext cx="822739" cy="274246"/>
            </a:xfrm>
            <a:custGeom>
              <a:avLst/>
              <a:gdLst/>
              <a:ahLst/>
              <a:cxnLst/>
              <a:rect l="0" t="0" r="0" b="0"/>
              <a:pathLst>
                <a:path w="822739" h="274246">
                  <a:moveTo>
                    <a:pt x="41137" y="0"/>
                  </a:moveTo>
                  <a:lnTo>
                    <a:pt x="781602" y="0"/>
                  </a:lnTo>
                  <a:cubicBezTo>
                    <a:pt x="787057" y="0"/>
                    <a:pt x="792305" y="1044"/>
                    <a:pt x="797344" y="3131"/>
                  </a:cubicBezTo>
                  <a:cubicBezTo>
                    <a:pt x="802384" y="5219"/>
                    <a:pt x="806833" y="8191"/>
                    <a:pt x="810690" y="12049"/>
                  </a:cubicBezTo>
                  <a:cubicBezTo>
                    <a:pt x="814548" y="15906"/>
                    <a:pt x="817520" y="20355"/>
                    <a:pt x="819608" y="25394"/>
                  </a:cubicBezTo>
                  <a:cubicBezTo>
                    <a:pt x="821695" y="30434"/>
                    <a:pt x="822739" y="35682"/>
                    <a:pt x="822739" y="41137"/>
                  </a:cubicBezTo>
                  <a:lnTo>
                    <a:pt x="822739" y="233109"/>
                  </a:lnTo>
                  <a:cubicBezTo>
                    <a:pt x="822739" y="238564"/>
                    <a:pt x="821695" y="243812"/>
                    <a:pt x="819608" y="248852"/>
                  </a:cubicBezTo>
                  <a:cubicBezTo>
                    <a:pt x="817520" y="253891"/>
                    <a:pt x="814548" y="258340"/>
                    <a:pt x="810690" y="262197"/>
                  </a:cubicBezTo>
                  <a:cubicBezTo>
                    <a:pt x="806833" y="266055"/>
                    <a:pt x="802384" y="269027"/>
                    <a:pt x="797344" y="271115"/>
                  </a:cubicBezTo>
                  <a:cubicBezTo>
                    <a:pt x="792305" y="273202"/>
                    <a:pt x="787057" y="274246"/>
                    <a:pt x="781602" y="274246"/>
                  </a:cubicBezTo>
                  <a:lnTo>
                    <a:pt x="41137" y="274246"/>
                  </a:lnTo>
                  <a:cubicBezTo>
                    <a:pt x="35682" y="274246"/>
                    <a:pt x="30434" y="273202"/>
                    <a:pt x="25395" y="271115"/>
                  </a:cubicBezTo>
                  <a:cubicBezTo>
                    <a:pt x="20355" y="269027"/>
                    <a:pt x="15906" y="266055"/>
                    <a:pt x="12049" y="262197"/>
                  </a:cubicBezTo>
                  <a:cubicBezTo>
                    <a:pt x="8191" y="258340"/>
                    <a:pt x="5219" y="253891"/>
                    <a:pt x="3131" y="248852"/>
                  </a:cubicBezTo>
                  <a:cubicBezTo>
                    <a:pt x="1044" y="243812"/>
                    <a:pt x="0" y="238564"/>
                    <a:pt x="0" y="233109"/>
                  </a:cubicBezTo>
                  <a:lnTo>
                    <a:pt x="0" y="41137"/>
                  </a:lnTo>
                  <a:cubicBezTo>
                    <a:pt x="0" y="35682"/>
                    <a:pt x="1044" y="30434"/>
                    <a:pt x="3131" y="25394"/>
                  </a:cubicBezTo>
                  <a:cubicBezTo>
                    <a:pt x="5219" y="20355"/>
                    <a:pt x="8191" y="15906"/>
                    <a:pt x="12049" y="12049"/>
                  </a:cubicBezTo>
                  <a:cubicBezTo>
                    <a:pt x="15906" y="8191"/>
                    <a:pt x="20355" y="5219"/>
                    <a:pt x="25395" y="3131"/>
                  </a:cubicBezTo>
                  <a:cubicBezTo>
                    <a:pt x="30434" y="1044"/>
                    <a:pt x="35682" y="0"/>
                    <a:pt x="41137" y="0"/>
                  </a:cubicBezTo>
                  <a:close/>
                </a:path>
              </a:pathLst>
            </a:custGeom>
            <a:ln w="914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11" name="Rectangle 10">
              <a:extLst>
                <a:ext uri="{FF2B5EF4-FFF2-40B4-BE49-F238E27FC236}">
                  <a16:creationId xmlns:a16="http://schemas.microsoft.com/office/drawing/2014/main" id="{2EDE73AA-72FD-4196-B2A2-17DED37CE364}"/>
                </a:ext>
              </a:extLst>
            </p:cNvPr>
            <p:cNvSpPr/>
            <p:nvPr/>
          </p:nvSpPr>
          <p:spPr>
            <a:xfrm>
              <a:off x="300100" y="89255"/>
              <a:ext cx="283819" cy="1371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UE1</a:t>
              </a:r>
              <a:endParaRPr lang="en-US" sz="1100">
                <a:solidFill>
                  <a:srgbClr val="000000"/>
                </a:solidFill>
                <a:effectLst/>
                <a:latin typeface="Calibri" panose="020F0502020204030204" pitchFamily="34" charset="0"/>
                <a:ea typeface="Calibri" panose="020F0502020204030204" pitchFamily="34" charset="0"/>
              </a:endParaRPr>
            </a:p>
          </p:txBody>
        </p:sp>
        <p:sp>
          <p:nvSpPr>
            <p:cNvPr id="12" name="Shape 12">
              <a:extLst>
                <a:ext uri="{FF2B5EF4-FFF2-40B4-BE49-F238E27FC236}">
                  <a16:creationId xmlns:a16="http://schemas.microsoft.com/office/drawing/2014/main" id="{36BE3AAE-823C-4952-B40B-AA981A290BB9}"/>
                </a:ext>
              </a:extLst>
            </p:cNvPr>
            <p:cNvSpPr/>
            <p:nvPr/>
          </p:nvSpPr>
          <p:spPr>
            <a:xfrm>
              <a:off x="0" y="731324"/>
              <a:ext cx="822739" cy="274246"/>
            </a:xfrm>
            <a:custGeom>
              <a:avLst/>
              <a:gdLst/>
              <a:ahLst/>
              <a:cxnLst/>
              <a:rect l="0" t="0" r="0" b="0"/>
              <a:pathLst>
                <a:path w="822739" h="274246">
                  <a:moveTo>
                    <a:pt x="41137" y="0"/>
                  </a:moveTo>
                  <a:lnTo>
                    <a:pt x="781602" y="0"/>
                  </a:lnTo>
                  <a:cubicBezTo>
                    <a:pt x="787057" y="0"/>
                    <a:pt x="792305" y="1044"/>
                    <a:pt x="797344" y="3131"/>
                  </a:cubicBezTo>
                  <a:cubicBezTo>
                    <a:pt x="802384" y="5219"/>
                    <a:pt x="806833" y="8191"/>
                    <a:pt x="810690" y="12049"/>
                  </a:cubicBezTo>
                  <a:cubicBezTo>
                    <a:pt x="814548" y="15906"/>
                    <a:pt x="817520" y="20354"/>
                    <a:pt x="819608" y="25394"/>
                  </a:cubicBezTo>
                  <a:cubicBezTo>
                    <a:pt x="821695" y="30434"/>
                    <a:pt x="822739" y="35682"/>
                    <a:pt x="822739" y="41137"/>
                  </a:cubicBezTo>
                  <a:lnTo>
                    <a:pt x="822739" y="233109"/>
                  </a:lnTo>
                  <a:cubicBezTo>
                    <a:pt x="822739" y="238564"/>
                    <a:pt x="821695" y="243812"/>
                    <a:pt x="819608" y="248852"/>
                  </a:cubicBezTo>
                  <a:cubicBezTo>
                    <a:pt x="817520" y="253891"/>
                    <a:pt x="814548" y="258340"/>
                    <a:pt x="810690" y="262197"/>
                  </a:cubicBezTo>
                  <a:cubicBezTo>
                    <a:pt x="806833" y="266055"/>
                    <a:pt x="802384" y="269027"/>
                    <a:pt x="797344" y="271115"/>
                  </a:cubicBezTo>
                  <a:cubicBezTo>
                    <a:pt x="792305" y="273202"/>
                    <a:pt x="787057" y="274246"/>
                    <a:pt x="781602" y="274246"/>
                  </a:cubicBezTo>
                  <a:lnTo>
                    <a:pt x="41137" y="274246"/>
                  </a:lnTo>
                  <a:cubicBezTo>
                    <a:pt x="35682" y="274246"/>
                    <a:pt x="30434" y="273202"/>
                    <a:pt x="25395" y="271115"/>
                  </a:cubicBezTo>
                  <a:cubicBezTo>
                    <a:pt x="20355" y="269027"/>
                    <a:pt x="15906" y="266055"/>
                    <a:pt x="12049" y="262197"/>
                  </a:cubicBezTo>
                  <a:cubicBezTo>
                    <a:pt x="8191" y="258340"/>
                    <a:pt x="5219" y="253891"/>
                    <a:pt x="3131" y="248852"/>
                  </a:cubicBezTo>
                  <a:cubicBezTo>
                    <a:pt x="1044" y="243812"/>
                    <a:pt x="0" y="238564"/>
                    <a:pt x="0" y="233109"/>
                  </a:cubicBezTo>
                  <a:lnTo>
                    <a:pt x="0" y="41137"/>
                  </a:lnTo>
                  <a:cubicBezTo>
                    <a:pt x="0" y="35682"/>
                    <a:pt x="1044" y="30434"/>
                    <a:pt x="3131" y="25394"/>
                  </a:cubicBezTo>
                  <a:cubicBezTo>
                    <a:pt x="5219" y="20354"/>
                    <a:pt x="8191" y="15906"/>
                    <a:pt x="12049" y="12049"/>
                  </a:cubicBezTo>
                  <a:cubicBezTo>
                    <a:pt x="15906" y="8191"/>
                    <a:pt x="20355" y="5219"/>
                    <a:pt x="25395" y="3131"/>
                  </a:cubicBezTo>
                  <a:cubicBezTo>
                    <a:pt x="30434" y="1044"/>
                    <a:pt x="35682" y="0"/>
                    <a:pt x="41137" y="0"/>
                  </a:cubicBezTo>
                  <a:close/>
                </a:path>
              </a:pathLst>
            </a:custGeom>
            <a:ln w="914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13" name="Rectangle 12">
              <a:extLst>
                <a:ext uri="{FF2B5EF4-FFF2-40B4-BE49-F238E27FC236}">
                  <a16:creationId xmlns:a16="http://schemas.microsoft.com/office/drawing/2014/main" id="{CC9D9D07-B764-4EB4-8F8D-E0786543B53B}"/>
                </a:ext>
              </a:extLst>
            </p:cNvPr>
            <p:cNvSpPr/>
            <p:nvPr/>
          </p:nvSpPr>
          <p:spPr>
            <a:xfrm>
              <a:off x="284816" y="820578"/>
              <a:ext cx="324355" cy="1371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UE3</a:t>
              </a:r>
              <a:endParaRPr lang="en-US" sz="1100">
                <a:solidFill>
                  <a:srgbClr val="000000"/>
                </a:solidFill>
                <a:effectLst/>
                <a:latin typeface="Calibri" panose="020F0502020204030204" pitchFamily="34" charset="0"/>
                <a:ea typeface="Calibri" panose="020F0502020204030204" pitchFamily="34" charset="0"/>
              </a:endParaRPr>
            </a:p>
          </p:txBody>
        </p:sp>
        <p:sp>
          <p:nvSpPr>
            <p:cNvPr id="14" name="Shape 15">
              <a:extLst>
                <a:ext uri="{FF2B5EF4-FFF2-40B4-BE49-F238E27FC236}">
                  <a16:creationId xmlns:a16="http://schemas.microsoft.com/office/drawing/2014/main" id="{3212A8D2-1213-4AD8-8085-825DBDECA158}"/>
                </a:ext>
              </a:extLst>
            </p:cNvPr>
            <p:cNvSpPr/>
            <p:nvPr/>
          </p:nvSpPr>
          <p:spPr>
            <a:xfrm>
              <a:off x="0" y="365662"/>
              <a:ext cx="822739" cy="274246"/>
            </a:xfrm>
            <a:custGeom>
              <a:avLst/>
              <a:gdLst/>
              <a:ahLst/>
              <a:cxnLst/>
              <a:rect l="0" t="0" r="0" b="0"/>
              <a:pathLst>
                <a:path w="822739" h="274246">
                  <a:moveTo>
                    <a:pt x="41137" y="0"/>
                  </a:moveTo>
                  <a:lnTo>
                    <a:pt x="781602" y="0"/>
                  </a:lnTo>
                  <a:cubicBezTo>
                    <a:pt x="787057" y="0"/>
                    <a:pt x="792305" y="1044"/>
                    <a:pt x="797344" y="3131"/>
                  </a:cubicBezTo>
                  <a:cubicBezTo>
                    <a:pt x="802384" y="5219"/>
                    <a:pt x="806833" y="8191"/>
                    <a:pt x="810690" y="12049"/>
                  </a:cubicBezTo>
                  <a:cubicBezTo>
                    <a:pt x="814548" y="15906"/>
                    <a:pt x="817520" y="20354"/>
                    <a:pt x="819608" y="25394"/>
                  </a:cubicBezTo>
                  <a:cubicBezTo>
                    <a:pt x="821695" y="30434"/>
                    <a:pt x="822739" y="35682"/>
                    <a:pt x="822739" y="41137"/>
                  </a:cubicBezTo>
                  <a:lnTo>
                    <a:pt x="822739" y="233109"/>
                  </a:lnTo>
                  <a:cubicBezTo>
                    <a:pt x="822739" y="238564"/>
                    <a:pt x="821695" y="243812"/>
                    <a:pt x="819608" y="248852"/>
                  </a:cubicBezTo>
                  <a:cubicBezTo>
                    <a:pt x="817520" y="253891"/>
                    <a:pt x="814548" y="258340"/>
                    <a:pt x="810690" y="262197"/>
                  </a:cubicBezTo>
                  <a:cubicBezTo>
                    <a:pt x="806833" y="266055"/>
                    <a:pt x="802384" y="269027"/>
                    <a:pt x="797344" y="271115"/>
                  </a:cubicBezTo>
                  <a:cubicBezTo>
                    <a:pt x="792305" y="273202"/>
                    <a:pt x="787057" y="274246"/>
                    <a:pt x="781602" y="274246"/>
                  </a:cubicBezTo>
                  <a:lnTo>
                    <a:pt x="41137" y="274246"/>
                  </a:lnTo>
                  <a:cubicBezTo>
                    <a:pt x="35682" y="274246"/>
                    <a:pt x="30434" y="273202"/>
                    <a:pt x="25395" y="271115"/>
                  </a:cubicBezTo>
                  <a:cubicBezTo>
                    <a:pt x="20355" y="269027"/>
                    <a:pt x="15906" y="266055"/>
                    <a:pt x="12049" y="262197"/>
                  </a:cubicBezTo>
                  <a:cubicBezTo>
                    <a:pt x="8191" y="258340"/>
                    <a:pt x="5219" y="253891"/>
                    <a:pt x="3131" y="248852"/>
                  </a:cubicBezTo>
                  <a:cubicBezTo>
                    <a:pt x="1044" y="243812"/>
                    <a:pt x="0" y="238564"/>
                    <a:pt x="0" y="233109"/>
                  </a:cubicBezTo>
                  <a:lnTo>
                    <a:pt x="0" y="41137"/>
                  </a:lnTo>
                  <a:cubicBezTo>
                    <a:pt x="0" y="35682"/>
                    <a:pt x="1044" y="30434"/>
                    <a:pt x="3131" y="25394"/>
                  </a:cubicBezTo>
                  <a:cubicBezTo>
                    <a:pt x="5219" y="20354"/>
                    <a:pt x="8191" y="15906"/>
                    <a:pt x="12049" y="12049"/>
                  </a:cubicBezTo>
                  <a:cubicBezTo>
                    <a:pt x="15906" y="8191"/>
                    <a:pt x="20355" y="5219"/>
                    <a:pt x="25395" y="3131"/>
                  </a:cubicBezTo>
                  <a:cubicBezTo>
                    <a:pt x="30434" y="1044"/>
                    <a:pt x="35682" y="0"/>
                    <a:pt x="41137" y="0"/>
                  </a:cubicBezTo>
                  <a:close/>
                </a:path>
              </a:pathLst>
            </a:custGeom>
            <a:ln w="914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15" name="Rectangle 14">
              <a:extLst>
                <a:ext uri="{FF2B5EF4-FFF2-40B4-BE49-F238E27FC236}">
                  <a16:creationId xmlns:a16="http://schemas.microsoft.com/office/drawing/2014/main" id="{58BB31D1-2C5F-4C2A-8CAF-8729B766F551}"/>
                </a:ext>
              </a:extLst>
            </p:cNvPr>
            <p:cNvSpPr/>
            <p:nvPr/>
          </p:nvSpPr>
          <p:spPr>
            <a:xfrm>
              <a:off x="284816" y="454915"/>
              <a:ext cx="324355" cy="1371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UE2</a:t>
              </a:r>
              <a:endParaRPr lang="en-US" sz="1100">
                <a:solidFill>
                  <a:srgbClr val="000000"/>
                </a:solidFill>
                <a:effectLst/>
                <a:latin typeface="Calibri" panose="020F0502020204030204" pitchFamily="34" charset="0"/>
                <a:ea typeface="Calibri" panose="020F0502020204030204" pitchFamily="34" charset="0"/>
              </a:endParaRPr>
            </a:p>
          </p:txBody>
        </p:sp>
        <p:sp>
          <p:nvSpPr>
            <p:cNvPr id="16" name="Shape 18">
              <a:extLst>
                <a:ext uri="{FF2B5EF4-FFF2-40B4-BE49-F238E27FC236}">
                  <a16:creationId xmlns:a16="http://schemas.microsoft.com/office/drawing/2014/main" id="{8FC0FD1B-3561-47A2-ABA9-1D2BC35DAFA9}"/>
                </a:ext>
              </a:extLst>
            </p:cNvPr>
            <p:cNvSpPr/>
            <p:nvPr/>
          </p:nvSpPr>
          <p:spPr>
            <a:xfrm>
              <a:off x="0" y="2285386"/>
              <a:ext cx="822739" cy="274246"/>
            </a:xfrm>
            <a:custGeom>
              <a:avLst/>
              <a:gdLst/>
              <a:ahLst/>
              <a:cxnLst/>
              <a:rect l="0" t="0" r="0" b="0"/>
              <a:pathLst>
                <a:path w="822739" h="274246">
                  <a:moveTo>
                    <a:pt x="41137" y="0"/>
                  </a:moveTo>
                  <a:lnTo>
                    <a:pt x="781602" y="0"/>
                  </a:lnTo>
                  <a:cubicBezTo>
                    <a:pt x="787057" y="0"/>
                    <a:pt x="792305" y="1044"/>
                    <a:pt x="797344" y="3131"/>
                  </a:cubicBezTo>
                  <a:cubicBezTo>
                    <a:pt x="802384" y="5219"/>
                    <a:pt x="806833" y="8191"/>
                    <a:pt x="810690" y="12049"/>
                  </a:cubicBezTo>
                  <a:cubicBezTo>
                    <a:pt x="814548" y="15906"/>
                    <a:pt x="817520" y="20354"/>
                    <a:pt x="819608" y="25394"/>
                  </a:cubicBezTo>
                  <a:cubicBezTo>
                    <a:pt x="821695" y="30434"/>
                    <a:pt x="822739" y="35682"/>
                    <a:pt x="822739" y="41137"/>
                  </a:cubicBezTo>
                  <a:lnTo>
                    <a:pt x="822739" y="233109"/>
                  </a:lnTo>
                  <a:cubicBezTo>
                    <a:pt x="822739" y="238565"/>
                    <a:pt x="821695" y="243812"/>
                    <a:pt x="819608" y="248851"/>
                  </a:cubicBezTo>
                  <a:cubicBezTo>
                    <a:pt x="817520" y="253891"/>
                    <a:pt x="814548" y="258340"/>
                    <a:pt x="810690" y="262198"/>
                  </a:cubicBezTo>
                  <a:cubicBezTo>
                    <a:pt x="806833" y="266055"/>
                    <a:pt x="802384" y="269027"/>
                    <a:pt x="797344" y="271115"/>
                  </a:cubicBezTo>
                  <a:cubicBezTo>
                    <a:pt x="792305" y="273202"/>
                    <a:pt x="787057" y="274246"/>
                    <a:pt x="781602" y="274246"/>
                  </a:cubicBezTo>
                  <a:lnTo>
                    <a:pt x="41137" y="274246"/>
                  </a:lnTo>
                  <a:cubicBezTo>
                    <a:pt x="35682" y="274246"/>
                    <a:pt x="30434" y="273203"/>
                    <a:pt x="25395" y="271115"/>
                  </a:cubicBezTo>
                  <a:cubicBezTo>
                    <a:pt x="20355" y="269027"/>
                    <a:pt x="15906" y="266055"/>
                    <a:pt x="12049" y="262198"/>
                  </a:cubicBezTo>
                  <a:cubicBezTo>
                    <a:pt x="8191" y="258340"/>
                    <a:pt x="5219" y="253891"/>
                    <a:pt x="3131" y="248851"/>
                  </a:cubicBezTo>
                  <a:cubicBezTo>
                    <a:pt x="1044" y="243812"/>
                    <a:pt x="0" y="238565"/>
                    <a:pt x="0" y="233109"/>
                  </a:cubicBezTo>
                  <a:lnTo>
                    <a:pt x="0" y="41137"/>
                  </a:lnTo>
                  <a:cubicBezTo>
                    <a:pt x="0" y="35682"/>
                    <a:pt x="1044" y="30434"/>
                    <a:pt x="3131" y="25394"/>
                  </a:cubicBezTo>
                  <a:cubicBezTo>
                    <a:pt x="5219" y="20354"/>
                    <a:pt x="8191" y="15906"/>
                    <a:pt x="12049" y="12049"/>
                  </a:cubicBezTo>
                  <a:cubicBezTo>
                    <a:pt x="15906" y="8191"/>
                    <a:pt x="20355" y="5219"/>
                    <a:pt x="25395" y="3131"/>
                  </a:cubicBezTo>
                  <a:cubicBezTo>
                    <a:pt x="30434" y="1044"/>
                    <a:pt x="35682" y="0"/>
                    <a:pt x="41137" y="0"/>
                  </a:cubicBezTo>
                  <a:close/>
                </a:path>
              </a:pathLst>
            </a:custGeom>
            <a:ln w="914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17" name="Rectangle 16">
              <a:extLst>
                <a:ext uri="{FF2B5EF4-FFF2-40B4-BE49-F238E27FC236}">
                  <a16:creationId xmlns:a16="http://schemas.microsoft.com/office/drawing/2014/main" id="{B7042AAB-F720-43A6-8C18-E961770C678B}"/>
                </a:ext>
              </a:extLst>
            </p:cNvPr>
            <p:cNvSpPr/>
            <p:nvPr/>
          </p:nvSpPr>
          <p:spPr>
            <a:xfrm>
              <a:off x="284816" y="2374640"/>
              <a:ext cx="324355" cy="1371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UEn</a:t>
              </a:r>
              <a:endParaRPr lang="en-US" sz="1100">
                <a:solidFill>
                  <a:srgbClr val="000000"/>
                </a:solidFill>
                <a:effectLst/>
                <a:latin typeface="Calibri" panose="020F0502020204030204" pitchFamily="34" charset="0"/>
                <a:ea typeface="Calibri" panose="020F0502020204030204" pitchFamily="34" charset="0"/>
              </a:endParaRPr>
            </a:p>
          </p:txBody>
        </p:sp>
        <p:sp>
          <p:nvSpPr>
            <p:cNvPr id="18" name="Shape 21">
              <a:extLst>
                <a:ext uri="{FF2B5EF4-FFF2-40B4-BE49-F238E27FC236}">
                  <a16:creationId xmlns:a16="http://schemas.microsoft.com/office/drawing/2014/main" id="{DA45BC9A-459A-458F-8395-01DD74EF0F83}"/>
                </a:ext>
              </a:extLst>
            </p:cNvPr>
            <p:cNvSpPr/>
            <p:nvPr/>
          </p:nvSpPr>
          <p:spPr>
            <a:xfrm>
              <a:off x="1828309" y="198829"/>
              <a:ext cx="1096985" cy="738180"/>
            </a:xfrm>
            <a:custGeom>
              <a:avLst/>
              <a:gdLst/>
              <a:ahLst/>
              <a:cxnLst/>
              <a:rect l="0" t="0" r="0" b="0"/>
              <a:pathLst>
                <a:path w="1096985" h="738180">
                  <a:moveTo>
                    <a:pt x="274246" y="155406"/>
                  </a:moveTo>
                  <a:cubicBezTo>
                    <a:pt x="54849" y="155406"/>
                    <a:pt x="0" y="349664"/>
                    <a:pt x="175518" y="388516"/>
                  </a:cubicBezTo>
                  <a:cubicBezTo>
                    <a:pt x="0" y="473989"/>
                    <a:pt x="197457" y="660477"/>
                    <a:pt x="340065" y="582774"/>
                  </a:cubicBezTo>
                  <a:cubicBezTo>
                    <a:pt x="438794" y="738180"/>
                    <a:pt x="767890" y="738180"/>
                    <a:pt x="877588" y="582774"/>
                  </a:cubicBezTo>
                  <a:cubicBezTo>
                    <a:pt x="1096985" y="582774"/>
                    <a:pt x="1096985" y="427367"/>
                    <a:pt x="959862" y="349664"/>
                  </a:cubicBezTo>
                  <a:cubicBezTo>
                    <a:pt x="1096985" y="194258"/>
                    <a:pt x="877588" y="38852"/>
                    <a:pt x="685616" y="116555"/>
                  </a:cubicBezTo>
                  <a:cubicBezTo>
                    <a:pt x="548493" y="0"/>
                    <a:pt x="329096" y="0"/>
                    <a:pt x="274246" y="155406"/>
                  </a:cubicBezTo>
                  <a:close/>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9" name="Rectangle 18">
              <a:extLst>
                <a:ext uri="{FF2B5EF4-FFF2-40B4-BE49-F238E27FC236}">
                  <a16:creationId xmlns:a16="http://schemas.microsoft.com/office/drawing/2014/main" id="{E8BD7A11-AB13-44E3-8F68-8B69DF689A7F}"/>
                </a:ext>
              </a:extLst>
            </p:cNvPr>
            <p:cNvSpPr/>
            <p:nvPr/>
          </p:nvSpPr>
          <p:spPr>
            <a:xfrm>
              <a:off x="2250248" y="436634"/>
              <a:ext cx="324283" cy="1371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BTS</a:t>
              </a:r>
              <a:endParaRPr lang="en-US" sz="1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E8B0A04C-D5E5-40C3-8EF4-382A5C659CA4}"/>
                </a:ext>
              </a:extLst>
            </p:cNvPr>
            <p:cNvSpPr/>
            <p:nvPr/>
          </p:nvSpPr>
          <p:spPr>
            <a:xfrm>
              <a:off x="2494071" y="436634"/>
              <a:ext cx="40535" cy="13713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1" name="Rectangle 20">
              <a:extLst>
                <a:ext uri="{FF2B5EF4-FFF2-40B4-BE49-F238E27FC236}">
                  <a16:creationId xmlns:a16="http://schemas.microsoft.com/office/drawing/2014/main" id="{A898EC72-F55D-4870-A192-2E842629142E}"/>
                </a:ext>
              </a:extLst>
            </p:cNvPr>
            <p:cNvSpPr/>
            <p:nvPr/>
          </p:nvSpPr>
          <p:spPr>
            <a:xfrm>
              <a:off x="2692292" y="573757"/>
              <a:ext cx="48585" cy="1371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22" name="Rectangle 21">
              <a:extLst>
                <a:ext uri="{FF2B5EF4-FFF2-40B4-BE49-F238E27FC236}">
                  <a16:creationId xmlns:a16="http://schemas.microsoft.com/office/drawing/2014/main" id="{65958A2F-6753-47BC-94EE-C07B445CE0BD}"/>
                </a:ext>
              </a:extLst>
            </p:cNvPr>
            <p:cNvSpPr/>
            <p:nvPr/>
          </p:nvSpPr>
          <p:spPr>
            <a:xfrm>
              <a:off x="2052098" y="573757"/>
              <a:ext cx="851458" cy="1371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Cloud Server</a:t>
              </a:r>
              <a:endParaRPr lang="en-US" sz="1100">
                <a:solidFill>
                  <a:srgbClr val="000000"/>
                </a:solidFill>
                <a:effectLst/>
                <a:latin typeface="Calibri" panose="020F0502020204030204" pitchFamily="34" charset="0"/>
                <a:ea typeface="Calibri" panose="020F0502020204030204" pitchFamily="34" charset="0"/>
              </a:endParaRPr>
            </a:p>
          </p:txBody>
        </p:sp>
        <p:sp>
          <p:nvSpPr>
            <p:cNvPr id="23" name="Rectangle 22">
              <a:extLst>
                <a:ext uri="{FF2B5EF4-FFF2-40B4-BE49-F238E27FC236}">
                  <a16:creationId xmlns:a16="http://schemas.microsoft.com/office/drawing/2014/main" id="{28D60666-6609-4666-86AA-7FE453861780}"/>
                </a:ext>
              </a:extLst>
            </p:cNvPr>
            <p:cNvSpPr/>
            <p:nvPr/>
          </p:nvSpPr>
          <p:spPr>
            <a:xfrm>
              <a:off x="2015568" y="573757"/>
              <a:ext cx="48586" cy="1371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24" name="Shape 26">
              <a:extLst>
                <a:ext uri="{FF2B5EF4-FFF2-40B4-BE49-F238E27FC236}">
                  <a16:creationId xmlns:a16="http://schemas.microsoft.com/office/drawing/2014/main" id="{F5546C25-BE52-4EB6-8196-24DA9DA56CD0}"/>
                </a:ext>
              </a:extLst>
            </p:cNvPr>
            <p:cNvSpPr/>
            <p:nvPr/>
          </p:nvSpPr>
          <p:spPr>
            <a:xfrm>
              <a:off x="3656618" y="274246"/>
              <a:ext cx="1096986" cy="548493"/>
            </a:xfrm>
            <a:custGeom>
              <a:avLst/>
              <a:gdLst/>
              <a:ahLst/>
              <a:cxnLst/>
              <a:rect l="0" t="0" r="0" b="0"/>
              <a:pathLst>
                <a:path w="1096986" h="548493">
                  <a:moveTo>
                    <a:pt x="82274" y="0"/>
                  </a:moveTo>
                  <a:lnTo>
                    <a:pt x="1014712" y="0"/>
                  </a:lnTo>
                  <a:cubicBezTo>
                    <a:pt x="1020114" y="0"/>
                    <a:pt x="1025464" y="527"/>
                    <a:pt x="1030762" y="1581"/>
                  </a:cubicBezTo>
                  <a:cubicBezTo>
                    <a:pt x="1036060" y="2635"/>
                    <a:pt x="1041205" y="4195"/>
                    <a:pt x="1046196" y="6263"/>
                  </a:cubicBezTo>
                  <a:cubicBezTo>
                    <a:pt x="1051187" y="8330"/>
                    <a:pt x="1055929" y="10864"/>
                    <a:pt x="1060420" y="13866"/>
                  </a:cubicBezTo>
                  <a:cubicBezTo>
                    <a:pt x="1064912" y="16867"/>
                    <a:pt x="1069068" y="20277"/>
                    <a:pt x="1072888" y="24097"/>
                  </a:cubicBezTo>
                  <a:cubicBezTo>
                    <a:pt x="1076708" y="27917"/>
                    <a:pt x="1080118" y="32073"/>
                    <a:pt x="1083120" y="36565"/>
                  </a:cubicBezTo>
                  <a:cubicBezTo>
                    <a:pt x="1086121" y="41057"/>
                    <a:pt x="1088655" y="45798"/>
                    <a:pt x="1090722" y="50789"/>
                  </a:cubicBezTo>
                  <a:cubicBezTo>
                    <a:pt x="1092790" y="55780"/>
                    <a:pt x="1094350" y="60924"/>
                    <a:pt x="1095405" y="66223"/>
                  </a:cubicBezTo>
                  <a:cubicBezTo>
                    <a:pt x="1096459" y="71521"/>
                    <a:pt x="1096986" y="76872"/>
                    <a:pt x="1096986" y="82274"/>
                  </a:cubicBezTo>
                  <a:lnTo>
                    <a:pt x="1096986" y="466219"/>
                  </a:lnTo>
                  <a:cubicBezTo>
                    <a:pt x="1096986" y="471621"/>
                    <a:pt x="1096459" y="476971"/>
                    <a:pt x="1095405" y="482270"/>
                  </a:cubicBezTo>
                  <a:cubicBezTo>
                    <a:pt x="1094350" y="487568"/>
                    <a:pt x="1092790" y="492713"/>
                    <a:pt x="1090722" y="497704"/>
                  </a:cubicBezTo>
                  <a:cubicBezTo>
                    <a:pt x="1088655" y="502695"/>
                    <a:pt x="1086121" y="507436"/>
                    <a:pt x="1083120" y="511928"/>
                  </a:cubicBezTo>
                  <a:cubicBezTo>
                    <a:pt x="1080118" y="516419"/>
                    <a:pt x="1076708" y="520575"/>
                    <a:pt x="1072888" y="524395"/>
                  </a:cubicBezTo>
                  <a:cubicBezTo>
                    <a:pt x="1069068" y="528215"/>
                    <a:pt x="1064912" y="531626"/>
                    <a:pt x="1060420" y="534627"/>
                  </a:cubicBezTo>
                  <a:cubicBezTo>
                    <a:pt x="1055929" y="537628"/>
                    <a:pt x="1051187" y="540163"/>
                    <a:pt x="1046196" y="542230"/>
                  </a:cubicBezTo>
                  <a:cubicBezTo>
                    <a:pt x="1041205" y="544297"/>
                    <a:pt x="1036060" y="545858"/>
                    <a:pt x="1030762" y="546912"/>
                  </a:cubicBezTo>
                  <a:cubicBezTo>
                    <a:pt x="1025464" y="547966"/>
                    <a:pt x="1020114" y="548493"/>
                    <a:pt x="1014712" y="548493"/>
                  </a:cubicBezTo>
                  <a:lnTo>
                    <a:pt x="82274" y="548493"/>
                  </a:lnTo>
                  <a:cubicBezTo>
                    <a:pt x="76872" y="548493"/>
                    <a:pt x="71522" y="547966"/>
                    <a:pt x="66223" y="546912"/>
                  </a:cubicBezTo>
                  <a:cubicBezTo>
                    <a:pt x="60925" y="545858"/>
                    <a:pt x="55780" y="544297"/>
                    <a:pt x="50789" y="542230"/>
                  </a:cubicBezTo>
                  <a:cubicBezTo>
                    <a:pt x="45798" y="540163"/>
                    <a:pt x="41056" y="537628"/>
                    <a:pt x="36564" y="534627"/>
                  </a:cubicBezTo>
                  <a:cubicBezTo>
                    <a:pt x="32073" y="531626"/>
                    <a:pt x="27917" y="528215"/>
                    <a:pt x="24097" y="524395"/>
                  </a:cubicBezTo>
                  <a:cubicBezTo>
                    <a:pt x="20277" y="520575"/>
                    <a:pt x="16866" y="516419"/>
                    <a:pt x="13865" y="511928"/>
                  </a:cubicBezTo>
                  <a:cubicBezTo>
                    <a:pt x="10864" y="507436"/>
                    <a:pt x="8330" y="502695"/>
                    <a:pt x="6263" y="497704"/>
                  </a:cubicBezTo>
                  <a:cubicBezTo>
                    <a:pt x="4195" y="492713"/>
                    <a:pt x="2634" y="487568"/>
                    <a:pt x="1581" y="482270"/>
                  </a:cubicBezTo>
                  <a:cubicBezTo>
                    <a:pt x="527" y="476971"/>
                    <a:pt x="0" y="471621"/>
                    <a:pt x="0" y="466219"/>
                  </a:cubicBezTo>
                  <a:lnTo>
                    <a:pt x="0" y="82274"/>
                  </a:lnTo>
                  <a:cubicBezTo>
                    <a:pt x="0" y="76872"/>
                    <a:pt x="527" y="71521"/>
                    <a:pt x="1581" y="66223"/>
                  </a:cubicBezTo>
                  <a:cubicBezTo>
                    <a:pt x="2634" y="60924"/>
                    <a:pt x="4195" y="55780"/>
                    <a:pt x="6263" y="50789"/>
                  </a:cubicBezTo>
                  <a:cubicBezTo>
                    <a:pt x="8330" y="45798"/>
                    <a:pt x="10864" y="41057"/>
                    <a:pt x="13865" y="36565"/>
                  </a:cubicBezTo>
                  <a:cubicBezTo>
                    <a:pt x="16866" y="32073"/>
                    <a:pt x="20277" y="27917"/>
                    <a:pt x="24097" y="24097"/>
                  </a:cubicBezTo>
                  <a:cubicBezTo>
                    <a:pt x="27917" y="20277"/>
                    <a:pt x="32073" y="16867"/>
                    <a:pt x="36564" y="13865"/>
                  </a:cubicBezTo>
                  <a:cubicBezTo>
                    <a:pt x="41056" y="10864"/>
                    <a:pt x="45798" y="8330"/>
                    <a:pt x="50789" y="6263"/>
                  </a:cubicBezTo>
                  <a:cubicBezTo>
                    <a:pt x="55780" y="4195"/>
                    <a:pt x="60925" y="2635"/>
                    <a:pt x="66223" y="1581"/>
                  </a:cubicBezTo>
                  <a:cubicBezTo>
                    <a:pt x="71522" y="527"/>
                    <a:pt x="76872" y="0"/>
                    <a:pt x="82274" y="0"/>
                  </a:cubicBezTo>
                  <a:close/>
                </a:path>
              </a:pathLst>
            </a:custGeom>
            <a:ln w="914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5" name="Rectangle 24">
              <a:extLst>
                <a:ext uri="{FF2B5EF4-FFF2-40B4-BE49-F238E27FC236}">
                  <a16:creationId xmlns:a16="http://schemas.microsoft.com/office/drawing/2014/main" id="{B134E18B-EE80-4912-AE56-665FFBF9673C}"/>
                </a:ext>
              </a:extLst>
            </p:cNvPr>
            <p:cNvSpPr/>
            <p:nvPr/>
          </p:nvSpPr>
          <p:spPr>
            <a:xfrm>
              <a:off x="4078557" y="372643"/>
              <a:ext cx="324212" cy="1371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MSC</a:t>
              </a:r>
              <a:endParaRPr lang="en-US" sz="1100">
                <a:solidFill>
                  <a:srgbClr val="000000"/>
                </a:solidFill>
                <a:effectLst/>
                <a:latin typeface="Calibri" panose="020F0502020204030204" pitchFamily="34" charset="0"/>
                <a:ea typeface="Calibri" panose="020F0502020204030204" pitchFamily="34" charset="0"/>
              </a:endParaRPr>
            </a:p>
          </p:txBody>
        </p:sp>
        <p:sp>
          <p:nvSpPr>
            <p:cNvPr id="26" name="Rectangle 25">
              <a:extLst>
                <a:ext uri="{FF2B5EF4-FFF2-40B4-BE49-F238E27FC236}">
                  <a16:creationId xmlns:a16="http://schemas.microsoft.com/office/drawing/2014/main" id="{4233CDFA-4F4C-476F-B2F7-20FA5A8FDBF0}"/>
                </a:ext>
              </a:extLst>
            </p:cNvPr>
            <p:cNvSpPr/>
            <p:nvPr/>
          </p:nvSpPr>
          <p:spPr>
            <a:xfrm>
              <a:off x="4322237" y="372643"/>
              <a:ext cx="40535" cy="1371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7" name="Rectangle 26">
              <a:extLst>
                <a:ext uri="{FF2B5EF4-FFF2-40B4-BE49-F238E27FC236}">
                  <a16:creationId xmlns:a16="http://schemas.microsoft.com/office/drawing/2014/main" id="{F0C1CA53-5B4B-4B63-85B8-8D5CD7E87FC7}"/>
                </a:ext>
              </a:extLst>
            </p:cNvPr>
            <p:cNvSpPr/>
            <p:nvPr/>
          </p:nvSpPr>
          <p:spPr>
            <a:xfrm>
              <a:off x="3743141" y="500624"/>
              <a:ext cx="1265005" cy="1371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Nvidia Jetson AGX </a:t>
              </a:r>
              <a:endParaRPr lang="en-US" sz="1100">
                <a:solidFill>
                  <a:srgbClr val="000000"/>
                </a:solidFill>
                <a:effectLst/>
                <a:latin typeface="Calibri" panose="020F0502020204030204" pitchFamily="34" charset="0"/>
                <a:ea typeface="Calibri" panose="020F0502020204030204" pitchFamily="34" charset="0"/>
              </a:endParaRPr>
            </a:p>
          </p:txBody>
        </p:sp>
        <p:sp>
          <p:nvSpPr>
            <p:cNvPr id="28" name="Rectangle 27">
              <a:extLst>
                <a:ext uri="{FF2B5EF4-FFF2-40B4-BE49-F238E27FC236}">
                  <a16:creationId xmlns:a16="http://schemas.microsoft.com/office/drawing/2014/main" id="{5498C2DA-5666-46A8-B558-49A5363A2AB3}"/>
                </a:ext>
              </a:extLst>
            </p:cNvPr>
            <p:cNvSpPr/>
            <p:nvPr/>
          </p:nvSpPr>
          <p:spPr>
            <a:xfrm>
              <a:off x="3706611" y="500624"/>
              <a:ext cx="48585" cy="1371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29" name="Rectangle 28">
              <a:extLst>
                <a:ext uri="{FF2B5EF4-FFF2-40B4-BE49-F238E27FC236}">
                  <a16:creationId xmlns:a16="http://schemas.microsoft.com/office/drawing/2014/main" id="{4419D278-3557-49AF-BA54-4E9F6BDCBA99}"/>
                </a:ext>
              </a:extLst>
            </p:cNvPr>
            <p:cNvSpPr/>
            <p:nvPr/>
          </p:nvSpPr>
          <p:spPr>
            <a:xfrm>
              <a:off x="4026708" y="637747"/>
              <a:ext cx="462132" cy="1371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Xavier)</a:t>
              </a:r>
              <a:endParaRPr lang="en-US" sz="1100">
                <a:solidFill>
                  <a:srgbClr val="000000"/>
                </a:solidFill>
                <a:effectLst/>
                <a:latin typeface="Calibri" panose="020F0502020204030204" pitchFamily="34" charset="0"/>
                <a:ea typeface="Calibri" panose="020F0502020204030204" pitchFamily="34" charset="0"/>
              </a:endParaRPr>
            </a:p>
          </p:txBody>
        </p:sp>
        <p:sp>
          <p:nvSpPr>
            <p:cNvPr id="30" name="Shape 32">
              <a:extLst>
                <a:ext uri="{FF2B5EF4-FFF2-40B4-BE49-F238E27FC236}">
                  <a16:creationId xmlns:a16="http://schemas.microsoft.com/office/drawing/2014/main" id="{1AD15387-DC52-4B7F-9D4D-CB615E0133F3}"/>
                </a:ext>
              </a:extLst>
            </p:cNvPr>
            <p:cNvSpPr/>
            <p:nvPr/>
          </p:nvSpPr>
          <p:spPr>
            <a:xfrm>
              <a:off x="5484927" y="228539"/>
              <a:ext cx="1096986" cy="548493"/>
            </a:xfrm>
            <a:custGeom>
              <a:avLst/>
              <a:gdLst/>
              <a:ahLst/>
              <a:cxnLst/>
              <a:rect l="0" t="0" r="0" b="0"/>
              <a:pathLst>
                <a:path w="1096986" h="548493">
                  <a:moveTo>
                    <a:pt x="0" y="548493"/>
                  </a:moveTo>
                  <a:lnTo>
                    <a:pt x="182831" y="0"/>
                  </a:lnTo>
                  <a:lnTo>
                    <a:pt x="1096986" y="0"/>
                  </a:lnTo>
                  <a:lnTo>
                    <a:pt x="914155" y="548493"/>
                  </a:lnTo>
                  <a:lnTo>
                    <a:pt x="0" y="548493"/>
                  </a:lnTo>
                  <a:close/>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31" name="Rectangle 30">
              <a:extLst>
                <a:ext uri="{FF2B5EF4-FFF2-40B4-BE49-F238E27FC236}">
                  <a16:creationId xmlns:a16="http://schemas.microsoft.com/office/drawing/2014/main" id="{AF4A8133-D017-46C6-886C-63138C9C8F2E}"/>
                </a:ext>
              </a:extLst>
            </p:cNvPr>
            <p:cNvSpPr/>
            <p:nvPr/>
          </p:nvSpPr>
          <p:spPr>
            <a:xfrm>
              <a:off x="5659902" y="326934"/>
              <a:ext cx="981328" cy="1371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Clustering and </a:t>
              </a:r>
              <a:endParaRPr lang="en-US" sz="1100">
                <a:solidFill>
                  <a:srgbClr val="000000"/>
                </a:solidFill>
                <a:effectLst/>
                <a:latin typeface="Calibri" panose="020F0502020204030204" pitchFamily="34" charset="0"/>
                <a:ea typeface="Calibri" panose="020F0502020204030204" pitchFamily="34" charset="0"/>
              </a:endParaRPr>
            </a:p>
          </p:txBody>
        </p:sp>
        <p:sp>
          <p:nvSpPr>
            <p:cNvPr id="32" name="Rectangle 31">
              <a:extLst>
                <a:ext uri="{FF2B5EF4-FFF2-40B4-BE49-F238E27FC236}">
                  <a16:creationId xmlns:a16="http://schemas.microsoft.com/office/drawing/2014/main" id="{31B3B922-A670-4633-BA5F-99FF811543D1}"/>
                </a:ext>
              </a:extLst>
            </p:cNvPr>
            <p:cNvSpPr/>
            <p:nvPr/>
          </p:nvSpPr>
          <p:spPr>
            <a:xfrm>
              <a:off x="6397653" y="326934"/>
              <a:ext cx="40536" cy="1371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33" name="Rectangle 32">
              <a:extLst>
                <a:ext uri="{FF2B5EF4-FFF2-40B4-BE49-F238E27FC236}">
                  <a16:creationId xmlns:a16="http://schemas.microsoft.com/office/drawing/2014/main" id="{83C09CEE-C5EF-4450-BF66-D8DA161BC8B4}"/>
                </a:ext>
              </a:extLst>
            </p:cNvPr>
            <p:cNvSpPr/>
            <p:nvPr/>
          </p:nvSpPr>
          <p:spPr>
            <a:xfrm>
              <a:off x="5739176" y="454915"/>
              <a:ext cx="770529" cy="1371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Localization</a:t>
              </a:r>
              <a:endParaRPr lang="en-US" sz="1100">
                <a:solidFill>
                  <a:srgbClr val="000000"/>
                </a:solidFill>
                <a:effectLst/>
                <a:latin typeface="Calibri" panose="020F0502020204030204" pitchFamily="34" charset="0"/>
                <a:ea typeface="Calibri" panose="020F0502020204030204" pitchFamily="34" charset="0"/>
              </a:endParaRPr>
            </a:p>
          </p:txBody>
        </p:sp>
        <p:sp>
          <p:nvSpPr>
            <p:cNvPr id="34" name="Rectangle 33">
              <a:extLst>
                <a:ext uri="{FF2B5EF4-FFF2-40B4-BE49-F238E27FC236}">
                  <a16:creationId xmlns:a16="http://schemas.microsoft.com/office/drawing/2014/main" id="{27213D9D-3FC3-499C-822A-67996473C705}"/>
                </a:ext>
              </a:extLst>
            </p:cNvPr>
            <p:cNvSpPr/>
            <p:nvPr/>
          </p:nvSpPr>
          <p:spPr>
            <a:xfrm>
              <a:off x="6318522" y="454915"/>
              <a:ext cx="40536" cy="1371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35" name="Rectangle 34">
              <a:extLst>
                <a:ext uri="{FF2B5EF4-FFF2-40B4-BE49-F238E27FC236}">
                  <a16:creationId xmlns:a16="http://schemas.microsoft.com/office/drawing/2014/main" id="{5887E8EF-896C-4F7E-97FE-35DB90A00BF6}"/>
                </a:ext>
              </a:extLst>
            </p:cNvPr>
            <p:cNvSpPr/>
            <p:nvPr/>
          </p:nvSpPr>
          <p:spPr>
            <a:xfrm>
              <a:off x="5769743" y="592039"/>
              <a:ext cx="689173" cy="1371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Algorithms</a:t>
              </a:r>
              <a:endParaRPr lang="en-US" sz="1100">
                <a:solidFill>
                  <a:srgbClr val="000000"/>
                </a:solidFill>
                <a:effectLst/>
                <a:latin typeface="Calibri" panose="020F0502020204030204" pitchFamily="34" charset="0"/>
                <a:ea typeface="Calibri" panose="020F0502020204030204" pitchFamily="34" charset="0"/>
              </a:endParaRPr>
            </a:p>
          </p:txBody>
        </p:sp>
        <p:sp>
          <p:nvSpPr>
            <p:cNvPr id="36" name="Shape 39">
              <a:extLst>
                <a:ext uri="{FF2B5EF4-FFF2-40B4-BE49-F238E27FC236}">
                  <a16:creationId xmlns:a16="http://schemas.microsoft.com/office/drawing/2014/main" id="{598981AD-57D2-4DB0-BB40-746E2B7FC952}"/>
                </a:ext>
              </a:extLst>
            </p:cNvPr>
            <p:cNvSpPr/>
            <p:nvPr/>
          </p:nvSpPr>
          <p:spPr>
            <a:xfrm>
              <a:off x="3656618" y="3382372"/>
              <a:ext cx="1096986" cy="548493"/>
            </a:xfrm>
            <a:custGeom>
              <a:avLst/>
              <a:gdLst/>
              <a:ahLst/>
              <a:cxnLst/>
              <a:rect l="0" t="0" r="0" b="0"/>
              <a:pathLst>
                <a:path w="1096986" h="548493">
                  <a:moveTo>
                    <a:pt x="82274" y="0"/>
                  </a:moveTo>
                  <a:lnTo>
                    <a:pt x="1014712" y="0"/>
                  </a:lnTo>
                  <a:cubicBezTo>
                    <a:pt x="1020114" y="0"/>
                    <a:pt x="1025464" y="527"/>
                    <a:pt x="1030762" y="1581"/>
                  </a:cubicBezTo>
                  <a:cubicBezTo>
                    <a:pt x="1036060" y="2635"/>
                    <a:pt x="1041205" y="4195"/>
                    <a:pt x="1046196" y="6262"/>
                  </a:cubicBezTo>
                  <a:cubicBezTo>
                    <a:pt x="1051187" y="8330"/>
                    <a:pt x="1055929" y="10864"/>
                    <a:pt x="1060420" y="13865"/>
                  </a:cubicBezTo>
                  <a:cubicBezTo>
                    <a:pt x="1064912" y="16867"/>
                    <a:pt x="1069068" y="20277"/>
                    <a:pt x="1072888" y="24097"/>
                  </a:cubicBezTo>
                  <a:cubicBezTo>
                    <a:pt x="1076708" y="27917"/>
                    <a:pt x="1080118" y="32073"/>
                    <a:pt x="1083120" y="36564"/>
                  </a:cubicBezTo>
                  <a:cubicBezTo>
                    <a:pt x="1086121" y="41056"/>
                    <a:pt x="1088655" y="45798"/>
                    <a:pt x="1090722" y="50789"/>
                  </a:cubicBezTo>
                  <a:cubicBezTo>
                    <a:pt x="1092790" y="55780"/>
                    <a:pt x="1094350" y="60925"/>
                    <a:pt x="1095405" y="66223"/>
                  </a:cubicBezTo>
                  <a:cubicBezTo>
                    <a:pt x="1096459" y="71521"/>
                    <a:pt x="1096986" y="76872"/>
                    <a:pt x="1096986" y="82274"/>
                  </a:cubicBezTo>
                  <a:lnTo>
                    <a:pt x="1096986" y="466219"/>
                  </a:lnTo>
                  <a:cubicBezTo>
                    <a:pt x="1096986" y="471621"/>
                    <a:pt x="1096459" y="476971"/>
                    <a:pt x="1095405" y="482269"/>
                  </a:cubicBezTo>
                  <a:cubicBezTo>
                    <a:pt x="1094350" y="487568"/>
                    <a:pt x="1092790" y="492712"/>
                    <a:pt x="1090722" y="497703"/>
                  </a:cubicBezTo>
                  <a:cubicBezTo>
                    <a:pt x="1088655" y="502694"/>
                    <a:pt x="1086121" y="507435"/>
                    <a:pt x="1083120" y="511927"/>
                  </a:cubicBezTo>
                  <a:cubicBezTo>
                    <a:pt x="1080118" y="516419"/>
                    <a:pt x="1076708" y="520575"/>
                    <a:pt x="1072888" y="524395"/>
                  </a:cubicBezTo>
                  <a:cubicBezTo>
                    <a:pt x="1069068" y="528215"/>
                    <a:pt x="1064912" y="531625"/>
                    <a:pt x="1060420" y="534627"/>
                  </a:cubicBezTo>
                  <a:cubicBezTo>
                    <a:pt x="1055929" y="537628"/>
                    <a:pt x="1051187" y="540162"/>
                    <a:pt x="1046196" y="542230"/>
                  </a:cubicBezTo>
                  <a:cubicBezTo>
                    <a:pt x="1041205" y="544297"/>
                    <a:pt x="1036060" y="545858"/>
                    <a:pt x="1030762" y="546912"/>
                  </a:cubicBezTo>
                  <a:cubicBezTo>
                    <a:pt x="1025464" y="547965"/>
                    <a:pt x="1020114" y="548493"/>
                    <a:pt x="1014712" y="548493"/>
                  </a:cubicBezTo>
                  <a:lnTo>
                    <a:pt x="82274" y="548493"/>
                  </a:lnTo>
                  <a:cubicBezTo>
                    <a:pt x="76872" y="548493"/>
                    <a:pt x="71522" y="547965"/>
                    <a:pt x="66223" y="546912"/>
                  </a:cubicBezTo>
                  <a:cubicBezTo>
                    <a:pt x="60925" y="545858"/>
                    <a:pt x="55780" y="544297"/>
                    <a:pt x="50789" y="542230"/>
                  </a:cubicBezTo>
                  <a:cubicBezTo>
                    <a:pt x="45798" y="540162"/>
                    <a:pt x="41056" y="537628"/>
                    <a:pt x="36564" y="534626"/>
                  </a:cubicBezTo>
                  <a:cubicBezTo>
                    <a:pt x="32073" y="531625"/>
                    <a:pt x="27917" y="528215"/>
                    <a:pt x="24097" y="524395"/>
                  </a:cubicBezTo>
                  <a:cubicBezTo>
                    <a:pt x="20277" y="520575"/>
                    <a:pt x="16866" y="516419"/>
                    <a:pt x="13865" y="511927"/>
                  </a:cubicBezTo>
                  <a:cubicBezTo>
                    <a:pt x="10864" y="507436"/>
                    <a:pt x="8330" y="502695"/>
                    <a:pt x="6263" y="497703"/>
                  </a:cubicBezTo>
                  <a:cubicBezTo>
                    <a:pt x="4195" y="492712"/>
                    <a:pt x="2634" y="487568"/>
                    <a:pt x="1581" y="482269"/>
                  </a:cubicBezTo>
                  <a:cubicBezTo>
                    <a:pt x="527" y="476971"/>
                    <a:pt x="0" y="471621"/>
                    <a:pt x="0" y="466219"/>
                  </a:cubicBezTo>
                  <a:lnTo>
                    <a:pt x="0" y="82274"/>
                  </a:lnTo>
                  <a:cubicBezTo>
                    <a:pt x="0" y="76872"/>
                    <a:pt x="527" y="71521"/>
                    <a:pt x="1581" y="66223"/>
                  </a:cubicBezTo>
                  <a:cubicBezTo>
                    <a:pt x="2634" y="60925"/>
                    <a:pt x="4195" y="55780"/>
                    <a:pt x="6263" y="50789"/>
                  </a:cubicBezTo>
                  <a:cubicBezTo>
                    <a:pt x="8330" y="45798"/>
                    <a:pt x="10864" y="41056"/>
                    <a:pt x="13865" y="36564"/>
                  </a:cubicBezTo>
                  <a:cubicBezTo>
                    <a:pt x="16866" y="32073"/>
                    <a:pt x="20277" y="27917"/>
                    <a:pt x="24097" y="24097"/>
                  </a:cubicBezTo>
                  <a:cubicBezTo>
                    <a:pt x="27917" y="20277"/>
                    <a:pt x="32073" y="16867"/>
                    <a:pt x="36564" y="13865"/>
                  </a:cubicBezTo>
                  <a:cubicBezTo>
                    <a:pt x="41056" y="10864"/>
                    <a:pt x="45798" y="8330"/>
                    <a:pt x="50789" y="6262"/>
                  </a:cubicBezTo>
                  <a:cubicBezTo>
                    <a:pt x="55780" y="4195"/>
                    <a:pt x="60925" y="2635"/>
                    <a:pt x="66223" y="1581"/>
                  </a:cubicBezTo>
                  <a:cubicBezTo>
                    <a:pt x="71522" y="527"/>
                    <a:pt x="76872" y="0"/>
                    <a:pt x="82274" y="0"/>
                  </a:cubicBezTo>
                  <a:close/>
                </a:path>
              </a:pathLst>
            </a:custGeom>
            <a:ln w="914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37" name="Rectangle 36">
              <a:extLst>
                <a:ext uri="{FF2B5EF4-FFF2-40B4-BE49-F238E27FC236}">
                  <a16:creationId xmlns:a16="http://schemas.microsoft.com/office/drawing/2014/main" id="{547A5F20-1385-4415-B293-CA78F05B809E}"/>
                </a:ext>
              </a:extLst>
            </p:cNvPr>
            <p:cNvSpPr/>
            <p:nvPr/>
          </p:nvSpPr>
          <p:spPr>
            <a:xfrm>
              <a:off x="4060274" y="3608748"/>
              <a:ext cx="372940" cy="1371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Motor</a:t>
              </a:r>
              <a:endParaRPr lang="en-US" sz="1100">
                <a:solidFill>
                  <a:srgbClr val="000000"/>
                </a:solidFill>
                <a:effectLst/>
                <a:latin typeface="Calibri" panose="020F0502020204030204" pitchFamily="34" charset="0"/>
                <a:ea typeface="Calibri" panose="020F0502020204030204" pitchFamily="34" charset="0"/>
              </a:endParaRPr>
            </a:p>
          </p:txBody>
        </p:sp>
        <p:sp>
          <p:nvSpPr>
            <p:cNvPr id="38" name="Shape 42">
              <a:extLst>
                <a:ext uri="{FF2B5EF4-FFF2-40B4-BE49-F238E27FC236}">
                  <a16:creationId xmlns:a16="http://schemas.microsoft.com/office/drawing/2014/main" id="{3F29F8A3-DB1B-487F-98F5-9669E38A37C2}"/>
                </a:ext>
              </a:extLst>
            </p:cNvPr>
            <p:cNvSpPr/>
            <p:nvPr/>
          </p:nvSpPr>
          <p:spPr>
            <a:xfrm>
              <a:off x="3656618" y="2468217"/>
              <a:ext cx="1096986" cy="548493"/>
            </a:xfrm>
            <a:custGeom>
              <a:avLst/>
              <a:gdLst/>
              <a:ahLst/>
              <a:cxnLst/>
              <a:rect l="0" t="0" r="0" b="0"/>
              <a:pathLst>
                <a:path w="1096986" h="548493">
                  <a:moveTo>
                    <a:pt x="82274" y="0"/>
                  </a:moveTo>
                  <a:lnTo>
                    <a:pt x="1014712" y="0"/>
                  </a:lnTo>
                  <a:cubicBezTo>
                    <a:pt x="1020114" y="0"/>
                    <a:pt x="1025464" y="527"/>
                    <a:pt x="1030762" y="1581"/>
                  </a:cubicBezTo>
                  <a:cubicBezTo>
                    <a:pt x="1036060" y="2635"/>
                    <a:pt x="1041205" y="4195"/>
                    <a:pt x="1046196" y="6262"/>
                  </a:cubicBezTo>
                  <a:cubicBezTo>
                    <a:pt x="1051187" y="8330"/>
                    <a:pt x="1055929" y="10864"/>
                    <a:pt x="1060420" y="13865"/>
                  </a:cubicBezTo>
                  <a:cubicBezTo>
                    <a:pt x="1064912" y="16867"/>
                    <a:pt x="1069068" y="20277"/>
                    <a:pt x="1072888" y="24097"/>
                  </a:cubicBezTo>
                  <a:cubicBezTo>
                    <a:pt x="1076708" y="27917"/>
                    <a:pt x="1080118" y="32073"/>
                    <a:pt x="1083120" y="36564"/>
                  </a:cubicBezTo>
                  <a:cubicBezTo>
                    <a:pt x="1086121" y="41056"/>
                    <a:pt x="1088655" y="45798"/>
                    <a:pt x="1090722" y="50789"/>
                  </a:cubicBezTo>
                  <a:cubicBezTo>
                    <a:pt x="1092790" y="55780"/>
                    <a:pt x="1094350" y="60925"/>
                    <a:pt x="1095405" y="66223"/>
                  </a:cubicBezTo>
                  <a:cubicBezTo>
                    <a:pt x="1096459" y="71521"/>
                    <a:pt x="1096986" y="76871"/>
                    <a:pt x="1096986" y="82274"/>
                  </a:cubicBezTo>
                  <a:lnTo>
                    <a:pt x="1096986" y="466219"/>
                  </a:lnTo>
                  <a:cubicBezTo>
                    <a:pt x="1096986" y="471620"/>
                    <a:pt x="1096459" y="476971"/>
                    <a:pt x="1095405" y="482269"/>
                  </a:cubicBezTo>
                  <a:cubicBezTo>
                    <a:pt x="1094350" y="487568"/>
                    <a:pt x="1092790" y="492712"/>
                    <a:pt x="1090722" y="497703"/>
                  </a:cubicBezTo>
                  <a:cubicBezTo>
                    <a:pt x="1088655" y="502694"/>
                    <a:pt x="1086121" y="507436"/>
                    <a:pt x="1083120" y="511928"/>
                  </a:cubicBezTo>
                  <a:cubicBezTo>
                    <a:pt x="1080118" y="516419"/>
                    <a:pt x="1076708" y="520575"/>
                    <a:pt x="1072888" y="524395"/>
                  </a:cubicBezTo>
                  <a:cubicBezTo>
                    <a:pt x="1069068" y="528215"/>
                    <a:pt x="1064912" y="531626"/>
                    <a:pt x="1060420" y="534627"/>
                  </a:cubicBezTo>
                  <a:cubicBezTo>
                    <a:pt x="1055929" y="537628"/>
                    <a:pt x="1051187" y="540162"/>
                    <a:pt x="1046196" y="542230"/>
                  </a:cubicBezTo>
                  <a:cubicBezTo>
                    <a:pt x="1041205" y="544297"/>
                    <a:pt x="1036060" y="545858"/>
                    <a:pt x="1030762" y="546912"/>
                  </a:cubicBezTo>
                  <a:cubicBezTo>
                    <a:pt x="1025464" y="547965"/>
                    <a:pt x="1020114" y="548493"/>
                    <a:pt x="1014712" y="548493"/>
                  </a:cubicBezTo>
                  <a:lnTo>
                    <a:pt x="82274" y="548493"/>
                  </a:lnTo>
                  <a:cubicBezTo>
                    <a:pt x="76872" y="548493"/>
                    <a:pt x="71522" y="547965"/>
                    <a:pt x="66223" y="546912"/>
                  </a:cubicBezTo>
                  <a:cubicBezTo>
                    <a:pt x="60925" y="545858"/>
                    <a:pt x="55780" y="544297"/>
                    <a:pt x="50789" y="542230"/>
                  </a:cubicBezTo>
                  <a:cubicBezTo>
                    <a:pt x="45798" y="540162"/>
                    <a:pt x="41056" y="537628"/>
                    <a:pt x="36564" y="534627"/>
                  </a:cubicBezTo>
                  <a:cubicBezTo>
                    <a:pt x="32073" y="531626"/>
                    <a:pt x="27917" y="528215"/>
                    <a:pt x="24097" y="524395"/>
                  </a:cubicBezTo>
                  <a:cubicBezTo>
                    <a:pt x="20277" y="520575"/>
                    <a:pt x="16866" y="516419"/>
                    <a:pt x="13865" y="511927"/>
                  </a:cubicBezTo>
                  <a:cubicBezTo>
                    <a:pt x="10864" y="507435"/>
                    <a:pt x="8330" y="502694"/>
                    <a:pt x="6263" y="497703"/>
                  </a:cubicBezTo>
                  <a:cubicBezTo>
                    <a:pt x="4195" y="492712"/>
                    <a:pt x="2634" y="487568"/>
                    <a:pt x="1581" y="482269"/>
                  </a:cubicBezTo>
                  <a:cubicBezTo>
                    <a:pt x="527" y="476971"/>
                    <a:pt x="0" y="471620"/>
                    <a:pt x="0" y="466219"/>
                  </a:cubicBezTo>
                  <a:lnTo>
                    <a:pt x="0" y="82274"/>
                  </a:lnTo>
                  <a:cubicBezTo>
                    <a:pt x="0" y="76871"/>
                    <a:pt x="527" y="71521"/>
                    <a:pt x="1581" y="66223"/>
                  </a:cubicBezTo>
                  <a:cubicBezTo>
                    <a:pt x="2634" y="60925"/>
                    <a:pt x="4195" y="55780"/>
                    <a:pt x="6263" y="50789"/>
                  </a:cubicBezTo>
                  <a:cubicBezTo>
                    <a:pt x="8330" y="45798"/>
                    <a:pt x="10864" y="41056"/>
                    <a:pt x="13865" y="36564"/>
                  </a:cubicBezTo>
                  <a:cubicBezTo>
                    <a:pt x="16866" y="32073"/>
                    <a:pt x="20277" y="27917"/>
                    <a:pt x="24097" y="24097"/>
                  </a:cubicBezTo>
                  <a:cubicBezTo>
                    <a:pt x="27917" y="20277"/>
                    <a:pt x="32073" y="16867"/>
                    <a:pt x="36564" y="13865"/>
                  </a:cubicBezTo>
                  <a:cubicBezTo>
                    <a:pt x="41056" y="10864"/>
                    <a:pt x="45798" y="8330"/>
                    <a:pt x="50789" y="6262"/>
                  </a:cubicBezTo>
                  <a:cubicBezTo>
                    <a:pt x="55780" y="4195"/>
                    <a:pt x="60925" y="2635"/>
                    <a:pt x="66223" y="1581"/>
                  </a:cubicBezTo>
                  <a:cubicBezTo>
                    <a:pt x="71522" y="527"/>
                    <a:pt x="76872" y="0"/>
                    <a:pt x="82274" y="0"/>
                  </a:cubicBezTo>
                  <a:close/>
                </a:path>
              </a:pathLst>
            </a:custGeom>
            <a:ln w="914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39" name="Rectangle 38">
              <a:extLst>
                <a:ext uri="{FF2B5EF4-FFF2-40B4-BE49-F238E27FC236}">
                  <a16:creationId xmlns:a16="http://schemas.microsoft.com/office/drawing/2014/main" id="{975419BF-8FD1-48AE-8282-615F0120B3C3}"/>
                </a:ext>
              </a:extLst>
            </p:cNvPr>
            <p:cNvSpPr/>
            <p:nvPr/>
          </p:nvSpPr>
          <p:spPr>
            <a:xfrm>
              <a:off x="3898726" y="2694595"/>
              <a:ext cx="802516" cy="1371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Motor Driver</a:t>
              </a:r>
              <a:endParaRPr lang="en-US" sz="1100">
                <a:solidFill>
                  <a:srgbClr val="000000"/>
                </a:solidFill>
                <a:effectLst/>
                <a:latin typeface="Calibri" panose="020F0502020204030204" pitchFamily="34" charset="0"/>
                <a:ea typeface="Calibri" panose="020F0502020204030204" pitchFamily="34" charset="0"/>
              </a:endParaRPr>
            </a:p>
          </p:txBody>
        </p:sp>
        <p:sp>
          <p:nvSpPr>
            <p:cNvPr id="40" name="Shape 45">
              <a:extLst>
                <a:ext uri="{FF2B5EF4-FFF2-40B4-BE49-F238E27FC236}">
                  <a16:creationId xmlns:a16="http://schemas.microsoft.com/office/drawing/2014/main" id="{2ABEDB98-9C4D-428E-B642-34A9C4520956}"/>
                </a:ext>
              </a:extLst>
            </p:cNvPr>
            <p:cNvSpPr/>
            <p:nvPr/>
          </p:nvSpPr>
          <p:spPr>
            <a:xfrm>
              <a:off x="3656618" y="1462647"/>
              <a:ext cx="1096986" cy="548493"/>
            </a:xfrm>
            <a:custGeom>
              <a:avLst/>
              <a:gdLst/>
              <a:ahLst/>
              <a:cxnLst/>
              <a:rect l="0" t="0" r="0" b="0"/>
              <a:pathLst>
                <a:path w="1096986" h="548493">
                  <a:moveTo>
                    <a:pt x="82274" y="0"/>
                  </a:moveTo>
                  <a:lnTo>
                    <a:pt x="1014712" y="0"/>
                  </a:lnTo>
                  <a:cubicBezTo>
                    <a:pt x="1020114" y="0"/>
                    <a:pt x="1025464" y="527"/>
                    <a:pt x="1030762" y="1581"/>
                  </a:cubicBezTo>
                  <a:cubicBezTo>
                    <a:pt x="1036060" y="2635"/>
                    <a:pt x="1041205" y="4195"/>
                    <a:pt x="1046196" y="6262"/>
                  </a:cubicBezTo>
                  <a:cubicBezTo>
                    <a:pt x="1051187" y="8330"/>
                    <a:pt x="1055929" y="10864"/>
                    <a:pt x="1060420" y="13865"/>
                  </a:cubicBezTo>
                  <a:cubicBezTo>
                    <a:pt x="1064912" y="16867"/>
                    <a:pt x="1069068" y="20277"/>
                    <a:pt x="1072888" y="24097"/>
                  </a:cubicBezTo>
                  <a:cubicBezTo>
                    <a:pt x="1076708" y="27917"/>
                    <a:pt x="1080118" y="32073"/>
                    <a:pt x="1083120" y="36565"/>
                  </a:cubicBezTo>
                  <a:cubicBezTo>
                    <a:pt x="1086121" y="41056"/>
                    <a:pt x="1088655" y="45798"/>
                    <a:pt x="1090722" y="50789"/>
                  </a:cubicBezTo>
                  <a:cubicBezTo>
                    <a:pt x="1092790" y="55780"/>
                    <a:pt x="1094350" y="60924"/>
                    <a:pt x="1095405" y="66223"/>
                  </a:cubicBezTo>
                  <a:cubicBezTo>
                    <a:pt x="1096459" y="71521"/>
                    <a:pt x="1096986" y="76872"/>
                    <a:pt x="1096986" y="82274"/>
                  </a:cubicBezTo>
                  <a:lnTo>
                    <a:pt x="1096986" y="466219"/>
                  </a:lnTo>
                  <a:cubicBezTo>
                    <a:pt x="1096986" y="471621"/>
                    <a:pt x="1096459" y="476971"/>
                    <a:pt x="1095405" y="482269"/>
                  </a:cubicBezTo>
                  <a:cubicBezTo>
                    <a:pt x="1094350" y="487568"/>
                    <a:pt x="1092790" y="492712"/>
                    <a:pt x="1090722" y="497703"/>
                  </a:cubicBezTo>
                  <a:cubicBezTo>
                    <a:pt x="1088655" y="502694"/>
                    <a:pt x="1086121" y="507436"/>
                    <a:pt x="1083120" y="511927"/>
                  </a:cubicBezTo>
                  <a:cubicBezTo>
                    <a:pt x="1080118" y="516419"/>
                    <a:pt x="1076708" y="520575"/>
                    <a:pt x="1072888" y="524395"/>
                  </a:cubicBezTo>
                  <a:cubicBezTo>
                    <a:pt x="1069068" y="528215"/>
                    <a:pt x="1064912" y="531625"/>
                    <a:pt x="1060420" y="534626"/>
                  </a:cubicBezTo>
                  <a:cubicBezTo>
                    <a:pt x="1055929" y="537628"/>
                    <a:pt x="1051187" y="540162"/>
                    <a:pt x="1046196" y="542230"/>
                  </a:cubicBezTo>
                  <a:cubicBezTo>
                    <a:pt x="1041205" y="544297"/>
                    <a:pt x="1036060" y="545857"/>
                    <a:pt x="1030762" y="546911"/>
                  </a:cubicBezTo>
                  <a:cubicBezTo>
                    <a:pt x="1025464" y="547965"/>
                    <a:pt x="1020114" y="548493"/>
                    <a:pt x="1014712" y="548493"/>
                  </a:cubicBezTo>
                  <a:lnTo>
                    <a:pt x="82274" y="548493"/>
                  </a:lnTo>
                  <a:cubicBezTo>
                    <a:pt x="76872" y="548493"/>
                    <a:pt x="71522" y="547965"/>
                    <a:pt x="66223" y="546911"/>
                  </a:cubicBezTo>
                  <a:cubicBezTo>
                    <a:pt x="60925" y="545857"/>
                    <a:pt x="55780" y="544297"/>
                    <a:pt x="50789" y="542230"/>
                  </a:cubicBezTo>
                  <a:cubicBezTo>
                    <a:pt x="45798" y="540162"/>
                    <a:pt x="41056" y="537628"/>
                    <a:pt x="36564" y="534627"/>
                  </a:cubicBezTo>
                  <a:cubicBezTo>
                    <a:pt x="32073" y="531625"/>
                    <a:pt x="27917" y="528215"/>
                    <a:pt x="24097" y="524395"/>
                  </a:cubicBezTo>
                  <a:cubicBezTo>
                    <a:pt x="20277" y="520575"/>
                    <a:pt x="16866" y="516419"/>
                    <a:pt x="13865" y="511927"/>
                  </a:cubicBezTo>
                  <a:cubicBezTo>
                    <a:pt x="10864" y="507436"/>
                    <a:pt x="8330" y="502694"/>
                    <a:pt x="6263" y="497703"/>
                  </a:cubicBezTo>
                  <a:cubicBezTo>
                    <a:pt x="4195" y="492712"/>
                    <a:pt x="2634" y="487568"/>
                    <a:pt x="1581" y="482269"/>
                  </a:cubicBezTo>
                  <a:cubicBezTo>
                    <a:pt x="527" y="476971"/>
                    <a:pt x="0" y="471621"/>
                    <a:pt x="0" y="466219"/>
                  </a:cubicBezTo>
                  <a:lnTo>
                    <a:pt x="0" y="82274"/>
                  </a:lnTo>
                  <a:cubicBezTo>
                    <a:pt x="0" y="76872"/>
                    <a:pt x="527" y="71521"/>
                    <a:pt x="1581" y="66223"/>
                  </a:cubicBezTo>
                  <a:cubicBezTo>
                    <a:pt x="2634" y="60924"/>
                    <a:pt x="4195" y="55780"/>
                    <a:pt x="6263" y="50789"/>
                  </a:cubicBezTo>
                  <a:cubicBezTo>
                    <a:pt x="8330" y="45798"/>
                    <a:pt x="10864" y="41056"/>
                    <a:pt x="13865" y="36565"/>
                  </a:cubicBezTo>
                  <a:cubicBezTo>
                    <a:pt x="16866" y="32073"/>
                    <a:pt x="20277" y="27917"/>
                    <a:pt x="24097" y="24097"/>
                  </a:cubicBezTo>
                  <a:cubicBezTo>
                    <a:pt x="27917" y="20277"/>
                    <a:pt x="32073" y="16867"/>
                    <a:pt x="36564" y="13865"/>
                  </a:cubicBezTo>
                  <a:cubicBezTo>
                    <a:pt x="41056" y="10864"/>
                    <a:pt x="45798" y="8330"/>
                    <a:pt x="50789" y="6262"/>
                  </a:cubicBezTo>
                  <a:cubicBezTo>
                    <a:pt x="55780" y="4195"/>
                    <a:pt x="60925" y="2635"/>
                    <a:pt x="66223" y="1581"/>
                  </a:cubicBezTo>
                  <a:cubicBezTo>
                    <a:pt x="71522" y="527"/>
                    <a:pt x="76872" y="0"/>
                    <a:pt x="82274" y="0"/>
                  </a:cubicBezTo>
                  <a:close/>
                </a:path>
              </a:pathLst>
            </a:custGeom>
            <a:ln w="914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41" name="Rectangle 40">
              <a:extLst>
                <a:ext uri="{FF2B5EF4-FFF2-40B4-BE49-F238E27FC236}">
                  <a16:creationId xmlns:a16="http://schemas.microsoft.com/office/drawing/2014/main" id="{C0A1AD5D-D4AD-45A1-ADAA-F9585BE411A0}"/>
                </a:ext>
              </a:extLst>
            </p:cNvPr>
            <p:cNvSpPr/>
            <p:nvPr/>
          </p:nvSpPr>
          <p:spPr>
            <a:xfrm>
              <a:off x="3840877" y="1625033"/>
              <a:ext cx="956679" cy="1371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Microcontroller</a:t>
              </a:r>
              <a:endParaRPr lang="en-US" sz="1100">
                <a:solidFill>
                  <a:srgbClr val="000000"/>
                </a:solidFill>
                <a:effectLst/>
                <a:latin typeface="Calibri" panose="020F0502020204030204" pitchFamily="34" charset="0"/>
                <a:ea typeface="Calibri" panose="020F0502020204030204" pitchFamily="34" charset="0"/>
              </a:endParaRPr>
            </a:p>
          </p:txBody>
        </p:sp>
        <p:sp>
          <p:nvSpPr>
            <p:cNvPr id="42" name="Rectangle 41">
              <a:extLst>
                <a:ext uri="{FF2B5EF4-FFF2-40B4-BE49-F238E27FC236}">
                  <a16:creationId xmlns:a16="http://schemas.microsoft.com/office/drawing/2014/main" id="{5254062A-A89A-429F-821A-501D1648B713}"/>
                </a:ext>
              </a:extLst>
            </p:cNvPr>
            <p:cNvSpPr/>
            <p:nvPr/>
          </p:nvSpPr>
          <p:spPr>
            <a:xfrm>
              <a:off x="4560060" y="1625033"/>
              <a:ext cx="40535" cy="1371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43" name="Rectangle 42">
              <a:extLst>
                <a:ext uri="{FF2B5EF4-FFF2-40B4-BE49-F238E27FC236}">
                  <a16:creationId xmlns:a16="http://schemas.microsoft.com/office/drawing/2014/main" id="{EB09E746-163B-4917-84BC-DBED7F8B1B5C}"/>
                </a:ext>
              </a:extLst>
            </p:cNvPr>
            <p:cNvSpPr/>
            <p:nvPr/>
          </p:nvSpPr>
          <p:spPr>
            <a:xfrm>
              <a:off x="3822451" y="1762158"/>
              <a:ext cx="48585" cy="1371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44" name="Rectangle 43">
              <a:extLst>
                <a:ext uri="{FF2B5EF4-FFF2-40B4-BE49-F238E27FC236}">
                  <a16:creationId xmlns:a16="http://schemas.microsoft.com/office/drawing/2014/main" id="{D74C6E6C-1D15-4510-ADE4-65F4C63F9A81}"/>
                </a:ext>
              </a:extLst>
            </p:cNvPr>
            <p:cNvSpPr/>
            <p:nvPr/>
          </p:nvSpPr>
          <p:spPr>
            <a:xfrm>
              <a:off x="3858982" y="1762158"/>
              <a:ext cx="908378" cy="1371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Arduino Mega</a:t>
              </a:r>
              <a:endParaRPr lang="en-US" sz="1100">
                <a:solidFill>
                  <a:srgbClr val="000000"/>
                </a:solidFill>
                <a:effectLst/>
                <a:latin typeface="Calibri" panose="020F0502020204030204" pitchFamily="34" charset="0"/>
                <a:ea typeface="Calibri" panose="020F0502020204030204" pitchFamily="34" charset="0"/>
              </a:endParaRPr>
            </a:p>
          </p:txBody>
        </p:sp>
        <p:sp>
          <p:nvSpPr>
            <p:cNvPr id="45" name="Rectangle 44">
              <a:extLst>
                <a:ext uri="{FF2B5EF4-FFF2-40B4-BE49-F238E27FC236}">
                  <a16:creationId xmlns:a16="http://schemas.microsoft.com/office/drawing/2014/main" id="{822A0C33-5F82-45A5-95D2-B87D2F187DC5}"/>
                </a:ext>
              </a:extLst>
            </p:cNvPr>
            <p:cNvSpPr/>
            <p:nvPr/>
          </p:nvSpPr>
          <p:spPr>
            <a:xfrm>
              <a:off x="4541973" y="1762158"/>
              <a:ext cx="48586" cy="1371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46" name="Shape 49">
              <a:extLst>
                <a:ext uri="{FF2B5EF4-FFF2-40B4-BE49-F238E27FC236}">
                  <a16:creationId xmlns:a16="http://schemas.microsoft.com/office/drawing/2014/main" id="{421BEADE-6C64-4DEA-9D34-BD0BF8FCAA16}"/>
                </a:ext>
              </a:extLst>
            </p:cNvPr>
            <p:cNvSpPr/>
            <p:nvPr/>
          </p:nvSpPr>
          <p:spPr>
            <a:xfrm>
              <a:off x="822739" y="137123"/>
              <a:ext cx="1083456" cy="222505"/>
            </a:xfrm>
            <a:custGeom>
              <a:avLst/>
              <a:gdLst/>
              <a:ahLst/>
              <a:cxnLst/>
              <a:rect l="0" t="0" r="0" b="0"/>
              <a:pathLst>
                <a:path w="1083456" h="222505">
                  <a:moveTo>
                    <a:pt x="0" y="0"/>
                  </a:moveTo>
                  <a:lnTo>
                    <a:pt x="1083456" y="222505"/>
                  </a:lnTo>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47" name="Shape 50">
              <a:extLst>
                <a:ext uri="{FF2B5EF4-FFF2-40B4-BE49-F238E27FC236}">
                  <a16:creationId xmlns:a16="http://schemas.microsoft.com/office/drawing/2014/main" id="{61E54E7B-FBE3-4674-881C-BE450321E0F8}"/>
                </a:ext>
              </a:extLst>
            </p:cNvPr>
            <p:cNvSpPr/>
            <p:nvPr/>
          </p:nvSpPr>
          <p:spPr>
            <a:xfrm>
              <a:off x="1884073" y="325073"/>
              <a:ext cx="69110" cy="62711"/>
            </a:xfrm>
            <a:custGeom>
              <a:avLst/>
              <a:gdLst/>
              <a:ahLst/>
              <a:cxnLst/>
              <a:rect l="0" t="0" r="0" b="0"/>
              <a:pathLst>
                <a:path w="69110" h="62711">
                  <a:moveTo>
                    <a:pt x="12890" y="0"/>
                  </a:moveTo>
                  <a:lnTo>
                    <a:pt x="69110" y="44245"/>
                  </a:lnTo>
                  <a:lnTo>
                    <a:pt x="0" y="62711"/>
                  </a:lnTo>
                  <a:lnTo>
                    <a:pt x="22122" y="34555"/>
                  </a:lnTo>
                  <a:lnTo>
                    <a:pt x="1289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48" name="Shape 51">
              <a:extLst>
                <a:ext uri="{FF2B5EF4-FFF2-40B4-BE49-F238E27FC236}">
                  <a16:creationId xmlns:a16="http://schemas.microsoft.com/office/drawing/2014/main" id="{E1C86178-6E73-4C6B-9EB3-407121D60173}"/>
                </a:ext>
              </a:extLst>
            </p:cNvPr>
            <p:cNvSpPr/>
            <p:nvPr/>
          </p:nvSpPr>
          <p:spPr>
            <a:xfrm>
              <a:off x="1884073" y="325073"/>
              <a:ext cx="69110" cy="62711"/>
            </a:xfrm>
            <a:custGeom>
              <a:avLst/>
              <a:gdLst/>
              <a:ahLst/>
              <a:cxnLst/>
              <a:rect l="0" t="0" r="0" b="0"/>
              <a:pathLst>
                <a:path w="69110" h="62711">
                  <a:moveTo>
                    <a:pt x="69110" y="44245"/>
                  </a:moveTo>
                  <a:lnTo>
                    <a:pt x="0" y="62711"/>
                  </a:lnTo>
                  <a:lnTo>
                    <a:pt x="22122" y="34555"/>
                  </a:lnTo>
                  <a:lnTo>
                    <a:pt x="12890" y="0"/>
                  </a:lnTo>
                  <a:lnTo>
                    <a:pt x="69110" y="44245"/>
                  </a:lnTo>
                  <a:close/>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49" name="Shape 52">
              <a:extLst>
                <a:ext uri="{FF2B5EF4-FFF2-40B4-BE49-F238E27FC236}">
                  <a16:creationId xmlns:a16="http://schemas.microsoft.com/office/drawing/2014/main" id="{E2413E12-3524-4BCE-B73B-8E8835A1E120}"/>
                </a:ext>
              </a:extLst>
            </p:cNvPr>
            <p:cNvSpPr/>
            <p:nvPr/>
          </p:nvSpPr>
          <p:spPr>
            <a:xfrm>
              <a:off x="822739" y="571347"/>
              <a:ext cx="1038754" cy="4297"/>
            </a:xfrm>
            <a:custGeom>
              <a:avLst/>
              <a:gdLst/>
              <a:ahLst/>
              <a:cxnLst/>
              <a:rect l="0" t="0" r="0" b="0"/>
              <a:pathLst>
                <a:path w="1038754" h="4297">
                  <a:moveTo>
                    <a:pt x="0" y="0"/>
                  </a:moveTo>
                  <a:lnTo>
                    <a:pt x="1038754" y="4297"/>
                  </a:lnTo>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50" name="Shape 53">
              <a:extLst>
                <a:ext uri="{FF2B5EF4-FFF2-40B4-BE49-F238E27FC236}">
                  <a16:creationId xmlns:a16="http://schemas.microsoft.com/office/drawing/2014/main" id="{4BDFC9D0-0E99-405E-90D4-DF43F55C207A}"/>
                </a:ext>
              </a:extLst>
            </p:cNvPr>
            <p:cNvSpPr/>
            <p:nvPr/>
          </p:nvSpPr>
          <p:spPr>
            <a:xfrm>
              <a:off x="1845404" y="543648"/>
              <a:ext cx="64082" cy="63991"/>
            </a:xfrm>
            <a:custGeom>
              <a:avLst/>
              <a:gdLst/>
              <a:ahLst/>
              <a:cxnLst/>
              <a:rect l="0" t="0" r="0" b="0"/>
              <a:pathLst>
                <a:path w="64082" h="63991">
                  <a:moveTo>
                    <a:pt x="274" y="0"/>
                  </a:moveTo>
                  <a:lnTo>
                    <a:pt x="64082" y="32270"/>
                  </a:lnTo>
                  <a:lnTo>
                    <a:pt x="0" y="63991"/>
                  </a:lnTo>
                  <a:lnTo>
                    <a:pt x="16089" y="31995"/>
                  </a:lnTo>
                  <a:lnTo>
                    <a:pt x="27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51" name="Shape 54">
              <a:extLst>
                <a:ext uri="{FF2B5EF4-FFF2-40B4-BE49-F238E27FC236}">
                  <a16:creationId xmlns:a16="http://schemas.microsoft.com/office/drawing/2014/main" id="{1B603B60-4BFC-4AA0-885A-020C64651687}"/>
                </a:ext>
              </a:extLst>
            </p:cNvPr>
            <p:cNvSpPr/>
            <p:nvPr/>
          </p:nvSpPr>
          <p:spPr>
            <a:xfrm>
              <a:off x="1845404" y="543648"/>
              <a:ext cx="64082" cy="63991"/>
            </a:xfrm>
            <a:custGeom>
              <a:avLst/>
              <a:gdLst/>
              <a:ahLst/>
              <a:cxnLst/>
              <a:rect l="0" t="0" r="0" b="0"/>
              <a:pathLst>
                <a:path w="64082" h="63991">
                  <a:moveTo>
                    <a:pt x="64082" y="32270"/>
                  </a:moveTo>
                  <a:lnTo>
                    <a:pt x="0" y="63991"/>
                  </a:lnTo>
                  <a:lnTo>
                    <a:pt x="16089" y="31995"/>
                  </a:lnTo>
                  <a:lnTo>
                    <a:pt x="274" y="0"/>
                  </a:lnTo>
                  <a:lnTo>
                    <a:pt x="64082" y="32270"/>
                  </a:lnTo>
                  <a:close/>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52" name="Shape 55">
              <a:extLst>
                <a:ext uri="{FF2B5EF4-FFF2-40B4-BE49-F238E27FC236}">
                  <a16:creationId xmlns:a16="http://schemas.microsoft.com/office/drawing/2014/main" id="{10E99DEE-23BE-4048-9C41-3A6EDB9CA338}"/>
                </a:ext>
              </a:extLst>
            </p:cNvPr>
            <p:cNvSpPr/>
            <p:nvPr/>
          </p:nvSpPr>
          <p:spPr>
            <a:xfrm>
              <a:off x="822739" y="763867"/>
              <a:ext cx="1090221" cy="104579"/>
            </a:xfrm>
            <a:custGeom>
              <a:avLst/>
              <a:gdLst/>
              <a:ahLst/>
              <a:cxnLst/>
              <a:rect l="0" t="0" r="0" b="0"/>
              <a:pathLst>
                <a:path w="1090221" h="104579">
                  <a:moveTo>
                    <a:pt x="0" y="104579"/>
                  </a:moveTo>
                  <a:lnTo>
                    <a:pt x="1090221" y="0"/>
                  </a:lnTo>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53" name="Shape 56">
              <a:extLst>
                <a:ext uri="{FF2B5EF4-FFF2-40B4-BE49-F238E27FC236}">
                  <a16:creationId xmlns:a16="http://schemas.microsoft.com/office/drawing/2014/main" id="{F8D4D7D8-0DC2-484E-A810-9FDBFFA1E0B3}"/>
                </a:ext>
              </a:extLst>
            </p:cNvPr>
            <p:cNvSpPr/>
            <p:nvPr/>
          </p:nvSpPr>
          <p:spPr>
            <a:xfrm>
              <a:off x="1893945" y="733518"/>
              <a:ext cx="66825" cy="63717"/>
            </a:xfrm>
            <a:custGeom>
              <a:avLst/>
              <a:gdLst/>
              <a:ahLst/>
              <a:cxnLst/>
              <a:rect l="0" t="0" r="0" b="0"/>
              <a:pathLst>
                <a:path w="66825" h="63717">
                  <a:moveTo>
                    <a:pt x="0" y="0"/>
                  </a:moveTo>
                  <a:lnTo>
                    <a:pt x="66825" y="25779"/>
                  </a:lnTo>
                  <a:lnTo>
                    <a:pt x="6125" y="63717"/>
                  </a:lnTo>
                  <a:lnTo>
                    <a:pt x="19014" y="3035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54" name="Shape 57">
              <a:extLst>
                <a:ext uri="{FF2B5EF4-FFF2-40B4-BE49-F238E27FC236}">
                  <a16:creationId xmlns:a16="http://schemas.microsoft.com/office/drawing/2014/main" id="{9A34FCAA-FAD8-49D8-9B39-7D7FBBA98125}"/>
                </a:ext>
              </a:extLst>
            </p:cNvPr>
            <p:cNvSpPr/>
            <p:nvPr/>
          </p:nvSpPr>
          <p:spPr>
            <a:xfrm>
              <a:off x="1893945" y="733518"/>
              <a:ext cx="66825" cy="63717"/>
            </a:xfrm>
            <a:custGeom>
              <a:avLst/>
              <a:gdLst/>
              <a:ahLst/>
              <a:cxnLst/>
              <a:rect l="0" t="0" r="0" b="0"/>
              <a:pathLst>
                <a:path w="66825" h="63717">
                  <a:moveTo>
                    <a:pt x="66825" y="25779"/>
                  </a:moveTo>
                  <a:lnTo>
                    <a:pt x="6125" y="63717"/>
                  </a:lnTo>
                  <a:lnTo>
                    <a:pt x="19014" y="30350"/>
                  </a:lnTo>
                  <a:lnTo>
                    <a:pt x="0" y="0"/>
                  </a:lnTo>
                  <a:lnTo>
                    <a:pt x="66825" y="25779"/>
                  </a:lnTo>
                  <a:close/>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55" name="Shape 58">
              <a:extLst>
                <a:ext uri="{FF2B5EF4-FFF2-40B4-BE49-F238E27FC236}">
                  <a16:creationId xmlns:a16="http://schemas.microsoft.com/office/drawing/2014/main" id="{E677EF36-83E7-4B29-B6FE-9A796CEDE797}"/>
                </a:ext>
              </a:extLst>
            </p:cNvPr>
            <p:cNvSpPr/>
            <p:nvPr/>
          </p:nvSpPr>
          <p:spPr>
            <a:xfrm>
              <a:off x="2788171" y="548493"/>
              <a:ext cx="810215" cy="0"/>
            </a:xfrm>
            <a:custGeom>
              <a:avLst/>
              <a:gdLst/>
              <a:ahLst/>
              <a:cxnLst/>
              <a:rect l="0" t="0" r="0" b="0"/>
              <a:pathLst>
                <a:path w="810215">
                  <a:moveTo>
                    <a:pt x="0" y="0"/>
                  </a:moveTo>
                  <a:lnTo>
                    <a:pt x="810215" y="0"/>
                  </a:lnTo>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56" name="Shape 59">
              <a:extLst>
                <a:ext uri="{FF2B5EF4-FFF2-40B4-BE49-F238E27FC236}">
                  <a16:creationId xmlns:a16="http://schemas.microsoft.com/office/drawing/2014/main" id="{A9AE8402-EFCB-4AB2-BF4E-4970E6330B23}"/>
                </a:ext>
              </a:extLst>
            </p:cNvPr>
            <p:cNvSpPr/>
            <p:nvPr/>
          </p:nvSpPr>
          <p:spPr>
            <a:xfrm>
              <a:off x="3582389" y="516497"/>
              <a:ext cx="63991" cy="63991"/>
            </a:xfrm>
            <a:custGeom>
              <a:avLst/>
              <a:gdLst/>
              <a:ahLst/>
              <a:cxnLst/>
              <a:rect l="0" t="0" r="0" b="0"/>
              <a:pathLst>
                <a:path w="63991" h="63991">
                  <a:moveTo>
                    <a:pt x="0" y="0"/>
                  </a:moveTo>
                  <a:lnTo>
                    <a:pt x="63991" y="31995"/>
                  </a:lnTo>
                  <a:lnTo>
                    <a:pt x="0" y="63991"/>
                  </a:lnTo>
                  <a:lnTo>
                    <a:pt x="15997" y="3199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57" name="Shape 60">
              <a:extLst>
                <a:ext uri="{FF2B5EF4-FFF2-40B4-BE49-F238E27FC236}">
                  <a16:creationId xmlns:a16="http://schemas.microsoft.com/office/drawing/2014/main" id="{FE0C960B-ABDF-4A7F-9698-5AD58ABBC773}"/>
                </a:ext>
              </a:extLst>
            </p:cNvPr>
            <p:cNvSpPr/>
            <p:nvPr/>
          </p:nvSpPr>
          <p:spPr>
            <a:xfrm>
              <a:off x="3582389" y="516497"/>
              <a:ext cx="63991" cy="63991"/>
            </a:xfrm>
            <a:custGeom>
              <a:avLst/>
              <a:gdLst/>
              <a:ahLst/>
              <a:cxnLst/>
              <a:rect l="0" t="0" r="0" b="0"/>
              <a:pathLst>
                <a:path w="63991" h="63991">
                  <a:moveTo>
                    <a:pt x="63991" y="31995"/>
                  </a:moveTo>
                  <a:lnTo>
                    <a:pt x="0" y="63991"/>
                  </a:lnTo>
                  <a:lnTo>
                    <a:pt x="15997" y="31995"/>
                  </a:lnTo>
                  <a:lnTo>
                    <a:pt x="0" y="0"/>
                  </a:lnTo>
                  <a:lnTo>
                    <a:pt x="63991" y="31995"/>
                  </a:lnTo>
                  <a:close/>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58" name="Shape 61">
              <a:extLst>
                <a:ext uri="{FF2B5EF4-FFF2-40B4-BE49-F238E27FC236}">
                  <a16:creationId xmlns:a16="http://schemas.microsoft.com/office/drawing/2014/main" id="{FCDC50D8-1EF0-4C87-BED0-5D8C1999320B}"/>
                </a:ext>
              </a:extLst>
            </p:cNvPr>
            <p:cNvSpPr/>
            <p:nvPr/>
          </p:nvSpPr>
          <p:spPr>
            <a:xfrm>
              <a:off x="4811835" y="502785"/>
              <a:ext cx="706276" cy="0"/>
            </a:xfrm>
            <a:custGeom>
              <a:avLst/>
              <a:gdLst/>
              <a:ahLst/>
              <a:cxnLst/>
              <a:rect l="0" t="0" r="0" b="0"/>
              <a:pathLst>
                <a:path w="706276">
                  <a:moveTo>
                    <a:pt x="0" y="0"/>
                  </a:moveTo>
                  <a:lnTo>
                    <a:pt x="706276" y="0"/>
                  </a:lnTo>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59" name="Shape 62">
              <a:extLst>
                <a:ext uri="{FF2B5EF4-FFF2-40B4-BE49-F238E27FC236}">
                  <a16:creationId xmlns:a16="http://schemas.microsoft.com/office/drawing/2014/main" id="{7EF1F948-42C6-4FF8-88B4-381756CFECA3}"/>
                </a:ext>
              </a:extLst>
            </p:cNvPr>
            <p:cNvSpPr/>
            <p:nvPr/>
          </p:nvSpPr>
          <p:spPr>
            <a:xfrm>
              <a:off x="4763842" y="470790"/>
              <a:ext cx="63991" cy="63991"/>
            </a:xfrm>
            <a:custGeom>
              <a:avLst/>
              <a:gdLst/>
              <a:ahLst/>
              <a:cxnLst/>
              <a:rect l="0" t="0" r="0" b="0"/>
              <a:pathLst>
                <a:path w="63991" h="63991">
                  <a:moveTo>
                    <a:pt x="63991" y="0"/>
                  </a:moveTo>
                  <a:lnTo>
                    <a:pt x="47993" y="31995"/>
                  </a:lnTo>
                  <a:lnTo>
                    <a:pt x="63991" y="63991"/>
                  </a:lnTo>
                  <a:lnTo>
                    <a:pt x="0" y="31995"/>
                  </a:lnTo>
                  <a:lnTo>
                    <a:pt x="63991"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60" name="Shape 63">
              <a:extLst>
                <a:ext uri="{FF2B5EF4-FFF2-40B4-BE49-F238E27FC236}">
                  <a16:creationId xmlns:a16="http://schemas.microsoft.com/office/drawing/2014/main" id="{648DF1BD-37D7-4F9A-BADD-D20BEE03DD7C}"/>
                </a:ext>
              </a:extLst>
            </p:cNvPr>
            <p:cNvSpPr/>
            <p:nvPr/>
          </p:nvSpPr>
          <p:spPr>
            <a:xfrm>
              <a:off x="4763842" y="470790"/>
              <a:ext cx="63991" cy="63991"/>
            </a:xfrm>
            <a:custGeom>
              <a:avLst/>
              <a:gdLst/>
              <a:ahLst/>
              <a:cxnLst/>
              <a:rect l="0" t="0" r="0" b="0"/>
              <a:pathLst>
                <a:path w="63991" h="63991">
                  <a:moveTo>
                    <a:pt x="0" y="31995"/>
                  </a:moveTo>
                  <a:lnTo>
                    <a:pt x="63991" y="0"/>
                  </a:lnTo>
                  <a:lnTo>
                    <a:pt x="47993" y="31995"/>
                  </a:lnTo>
                  <a:lnTo>
                    <a:pt x="63991" y="63991"/>
                  </a:lnTo>
                  <a:lnTo>
                    <a:pt x="0" y="31995"/>
                  </a:lnTo>
                  <a:close/>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61" name="Shape 64">
              <a:extLst>
                <a:ext uri="{FF2B5EF4-FFF2-40B4-BE49-F238E27FC236}">
                  <a16:creationId xmlns:a16="http://schemas.microsoft.com/office/drawing/2014/main" id="{BAAC51A6-DA80-4176-A718-FC93B1C79870}"/>
                </a:ext>
              </a:extLst>
            </p:cNvPr>
            <p:cNvSpPr/>
            <p:nvPr/>
          </p:nvSpPr>
          <p:spPr>
            <a:xfrm>
              <a:off x="5502113" y="470790"/>
              <a:ext cx="63991" cy="63991"/>
            </a:xfrm>
            <a:custGeom>
              <a:avLst/>
              <a:gdLst/>
              <a:ahLst/>
              <a:cxnLst/>
              <a:rect l="0" t="0" r="0" b="0"/>
              <a:pathLst>
                <a:path w="63991" h="63991">
                  <a:moveTo>
                    <a:pt x="0" y="0"/>
                  </a:moveTo>
                  <a:lnTo>
                    <a:pt x="63991" y="31995"/>
                  </a:lnTo>
                  <a:lnTo>
                    <a:pt x="0" y="63991"/>
                  </a:lnTo>
                  <a:lnTo>
                    <a:pt x="15998" y="3199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62" name="Shape 65">
              <a:extLst>
                <a:ext uri="{FF2B5EF4-FFF2-40B4-BE49-F238E27FC236}">
                  <a16:creationId xmlns:a16="http://schemas.microsoft.com/office/drawing/2014/main" id="{89C47D0F-98D9-482C-B401-9A9948C94570}"/>
                </a:ext>
              </a:extLst>
            </p:cNvPr>
            <p:cNvSpPr/>
            <p:nvPr/>
          </p:nvSpPr>
          <p:spPr>
            <a:xfrm>
              <a:off x="5502113" y="470790"/>
              <a:ext cx="63991" cy="63991"/>
            </a:xfrm>
            <a:custGeom>
              <a:avLst/>
              <a:gdLst/>
              <a:ahLst/>
              <a:cxnLst/>
              <a:rect l="0" t="0" r="0" b="0"/>
              <a:pathLst>
                <a:path w="63991" h="63991">
                  <a:moveTo>
                    <a:pt x="63991" y="31995"/>
                  </a:moveTo>
                  <a:lnTo>
                    <a:pt x="0" y="63991"/>
                  </a:lnTo>
                  <a:lnTo>
                    <a:pt x="15998" y="31995"/>
                  </a:lnTo>
                  <a:lnTo>
                    <a:pt x="0" y="0"/>
                  </a:lnTo>
                  <a:lnTo>
                    <a:pt x="63991" y="31995"/>
                  </a:lnTo>
                  <a:close/>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63" name="Shape 66">
              <a:extLst>
                <a:ext uri="{FF2B5EF4-FFF2-40B4-BE49-F238E27FC236}">
                  <a16:creationId xmlns:a16="http://schemas.microsoft.com/office/drawing/2014/main" id="{DE0A789C-0646-4E1E-926D-334450C1426B}"/>
                </a:ext>
              </a:extLst>
            </p:cNvPr>
            <p:cNvSpPr/>
            <p:nvPr/>
          </p:nvSpPr>
          <p:spPr>
            <a:xfrm>
              <a:off x="4205111" y="822739"/>
              <a:ext cx="0" cy="581677"/>
            </a:xfrm>
            <a:custGeom>
              <a:avLst/>
              <a:gdLst/>
              <a:ahLst/>
              <a:cxnLst/>
              <a:rect l="0" t="0" r="0" b="0"/>
              <a:pathLst>
                <a:path h="581677">
                  <a:moveTo>
                    <a:pt x="0" y="0"/>
                  </a:moveTo>
                  <a:lnTo>
                    <a:pt x="0" y="581677"/>
                  </a:lnTo>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64" name="Shape 67">
              <a:extLst>
                <a:ext uri="{FF2B5EF4-FFF2-40B4-BE49-F238E27FC236}">
                  <a16:creationId xmlns:a16="http://schemas.microsoft.com/office/drawing/2014/main" id="{0137185B-65AF-476D-8DB3-62EFB536ED5C}"/>
                </a:ext>
              </a:extLst>
            </p:cNvPr>
            <p:cNvSpPr/>
            <p:nvPr/>
          </p:nvSpPr>
          <p:spPr>
            <a:xfrm>
              <a:off x="4173115" y="1388418"/>
              <a:ext cx="63991" cy="63991"/>
            </a:xfrm>
            <a:custGeom>
              <a:avLst/>
              <a:gdLst/>
              <a:ahLst/>
              <a:cxnLst/>
              <a:rect l="0" t="0" r="0" b="0"/>
              <a:pathLst>
                <a:path w="63991" h="63991">
                  <a:moveTo>
                    <a:pt x="0" y="0"/>
                  </a:moveTo>
                  <a:lnTo>
                    <a:pt x="31995" y="15998"/>
                  </a:lnTo>
                  <a:lnTo>
                    <a:pt x="63991" y="0"/>
                  </a:lnTo>
                  <a:lnTo>
                    <a:pt x="31995" y="63991"/>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65" name="Shape 68">
              <a:extLst>
                <a:ext uri="{FF2B5EF4-FFF2-40B4-BE49-F238E27FC236}">
                  <a16:creationId xmlns:a16="http://schemas.microsoft.com/office/drawing/2014/main" id="{302B8464-4792-404E-BDCB-106D660A2323}"/>
                </a:ext>
              </a:extLst>
            </p:cNvPr>
            <p:cNvSpPr/>
            <p:nvPr/>
          </p:nvSpPr>
          <p:spPr>
            <a:xfrm>
              <a:off x="4173115" y="1388418"/>
              <a:ext cx="63991" cy="63991"/>
            </a:xfrm>
            <a:custGeom>
              <a:avLst/>
              <a:gdLst/>
              <a:ahLst/>
              <a:cxnLst/>
              <a:rect l="0" t="0" r="0" b="0"/>
              <a:pathLst>
                <a:path w="63991" h="63991">
                  <a:moveTo>
                    <a:pt x="31995" y="63991"/>
                  </a:moveTo>
                  <a:lnTo>
                    <a:pt x="0" y="0"/>
                  </a:lnTo>
                  <a:lnTo>
                    <a:pt x="31995" y="15998"/>
                  </a:lnTo>
                  <a:lnTo>
                    <a:pt x="63991" y="0"/>
                  </a:lnTo>
                  <a:lnTo>
                    <a:pt x="31995" y="63991"/>
                  </a:lnTo>
                  <a:close/>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66" name="Shape 69">
              <a:extLst>
                <a:ext uri="{FF2B5EF4-FFF2-40B4-BE49-F238E27FC236}">
                  <a16:creationId xmlns:a16="http://schemas.microsoft.com/office/drawing/2014/main" id="{A9AB3D10-2E2C-4BCA-AE8F-1F308E14F14D}"/>
                </a:ext>
              </a:extLst>
            </p:cNvPr>
            <p:cNvSpPr/>
            <p:nvPr/>
          </p:nvSpPr>
          <p:spPr>
            <a:xfrm>
              <a:off x="4205111" y="3016710"/>
              <a:ext cx="0" cy="307430"/>
            </a:xfrm>
            <a:custGeom>
              <a:avLst/>
              <a:gdLst/>
              <a:ahLst/>
              <a:cxnLst/>
              <a:rect l="0" t="0" r="0" b="0"/>
              <a:pathLst>
                <a:path h="307430">
                  <a:moveTo>
                    <a:pt x="0" y="0"/>
                  </a:moveTo>
                  <a:lnTo>
                    <a:pt x="0" y="307430"/>
                  </a:lnTo>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67" name="Shape 70">
              <a:extLst>
                <a:ext uri="{FF2B5EF4-FFF2-40B4-BE49-F238E27FC236}">
                  <a16:creationId xmlns:a16="http://schemas.microsoft.com/office/drawing/2014/main" id="{5862DDFB-BFB4-4919-9E7E-83895B70CBC7}"/>
                </a:ext>
              </a:extLst>
            </p:cNvPr>
            <p:cNvSpPr/>
            <p:nvPr/>
          </p:nvSpPr>
          <p:spPr>
            <a:xfrm>
              <a:off x="4173115" y="3308142"/>
              <a:ext cx="63991" cy="63991"/>
            </a:xfrm>
            <a:custGeom>
              <a:avLst/>
              <a:gdLst/>
              <a:ahLst/>
              <a:cxnLst/>
              <a:rect l="0" t="0" r="0" b="0"/>
              <a:pathLst>
                <a:path w="63991" h="63991">
                  <a:moveTo>
                    <a:pt x="0" y="0"/>
                  </a:moveTo>
                  <a:lnTo>
                    <a:pt x="31995" y="15998"/>
                  </a:lnTo>
                  <a:lnTo>
                    <a:pt x="63991" y="0"/>
                  </a:lnTo>
                  <a:lnTo>
                    <a:pt x="31995" y="63991"/>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68" name="Shape 71">
              <a:extLst>
                <a:ext uri="{FF2B5EF4-FFF2-40B4-BE49-F238E27FC236}">
                  <a16:creationId xmlns:a16="http://schemas.microsoft.com/office/drawing/2014/main" id="{683291E4-B115-48D7-ABA2-2742553514B7}"/>
                </a:ext>
              </a:extLst>
            </p:cNvPr>
            <p:cNvSpPr/>
            <p:nvPr/>
          </p:nvSpPr>
          <p:spPr>
            <a:xfrm>
              <a:off x="4173115" y="3308142"/>
              <a:ext cx="63991" cy="63991"/>
            </a:xfrm>
            <a:custGeom>
              <a:avLst/>
              <a:gdLst/>
              <a:ahLst/>
              <a:cxnLst/>
              <a:rect l="0" t="0" r="0" b="0"/>
              <a:pathLst>
                <a:path w="63991" h="63991">
                  <a:moveTo>
                    <a:pt x="31995" y="63991"/>
                  </a:moveTo>
                  <a:lnTo>
                    <a:pt x="0" y="0"/>
                  </a:lnTo>
                  <a:lnTo>
                    <a:pt x="31995" y="15998"/>
                  </a:lnTo>
                  <a:lnTo>
                    <a:pt x="63991" y="0"/>
                  </a:lnTo>
                  <a:lnTo>
                    <a:pt x="31995" y="63991"/>
                  </a:lnTo>
                  <a:close/>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69" name="Shape 72">
              <a:extLst>
                <a:ext uri="{FF2B5EF4-FFF2-40B4-BE49-F238E27FC236}">
                  <a16:creationId xmlns:a16="http://schemas.microsoft.com/office/drawing/2014/main" id="{C42CC56C-4EB9-4E9B-BA6E-3598DD179229}"/>
                </a:ext>
              </a:extLst>
            </p:cNvPr>
            <p:cNvSpPr/>
            <p:nvPr/>
          </p:nvSpPr>
          <p:spPr>
            <a:xfrm>
              <a:off x="4205111" y="2011140"/>
              <a:ext cx="0" cy="398846"/>
            </a:xfrm>
            <a:custGeom>
              <a:avLst/>
              <a:gdLst/>
              <a:ahLst/>
              <a:cxnLst/>
              <a:rect l="0" t="0" r="0" b="0"/>
              <a:pathLst>
                <a:path h="398846">
                  <a:moveTo>
                    <a:pt x="0" y="0"/>
                  </a:moveTo>
                  <a:lnTo>
                    <a:pt x="0" y="398846"/>
                  </a:lnTo>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70" name="Shape 73">
              <a:extLst>
                <a:ext uri="{FF2B5EF4-FFF2-40B4-BE49-F238E27FC236}">
                  <a16:creationId xmlns:a16="http://schemas.microsoft.com/office/drawing/2014/main" id="{87AE2B0E-9E9C-49C5-9B05-3204E47DBA4F}"/>
                </a:ext>
              </a:extLst>
            </p:cNvPr>
            <p:cNvSpPr/>
            <p:nvPr/>
          </p:nvSpPr>
          <p:spPr>
            <a:xfrm>
              <a:off x="4173115" y="2393988"/>
              <a:ext cx="63991" cy="63991"/>
            </a:xfrm>
            <a:custGeom>
              <a:avLst/>
              <a:gdLst/>
              <a:ahLst/>
              <a:cxnLst/>
              <a:rect l="0" t="0" r="0" b="0"/>
              <a:pathLst>
                <a:path w="63991" h="63991">
                  <a:moveTo>
                    <a:pt x="0" y="0"/>
                  </a:moveTo>
                  <a:lnTo>
                    <a:pt x="31995" y="15998"/>
                  </a:lnTo>
                  <a:lnTo>
                    <a:pt x="63991" y="0"/>
                  </a:lnTo>
                  <a:lnTo>
                    <a:pt x="31995" y="63991"/>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71" name="Shape 74">
              <a:extLst>
                <a:ext uri="{FF2B5EF4-FFF2-40B4-BE49-F238E27FC236}">
                  <a16:creationId xmlns:a16="http://schemas.microsoft.com/office/drawing/2014/main" id="{19C4B209-2A31-4E9A-A18F-37F3C3581CAD}"/>
                </a:ext>
              </a:extLst>
            </p:cNvPr>
            <p:cNvSpPr/>
            <p:nvPr/>
          </p:nvSpPr>
          <p:spPr>
            <a:xfrm>
              <a:off x="4173115" y="2393988"/>
              <a:ext cx="63991" cy="63991"/>
            </a:xfrm>
            <a:custGeom>
              <a:avLst/>
              <a:gdLst/>
              <a:ahLst/>
              <a:cxnLst/>
              <a:rect l="0" t="0" r="0" b="0"/>
              <a:pathLst>
                <a:path w="63991" h="63991">
                  <a:moveTo>
                    <a:pt x="31995" y="63991"/>
                  </a:moveTo>
                  <a:lnTo>
                    <a:pt x="0" y="0"/>
                  </a:lnTo>
                  <a:lnTo>
                    <a:pt x="31995" y="15998"/>
                  </a:lnTo>
                  <a:lnTo>
                    <a:pt x="63991" y="0"/>
                  </a:lnTo>
                  <a:lnTo>
                    <a:pt x="31995" y="63991"/>
                  </a:lnTo>
                  <a:close/>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72" name="Shape 75">
              <a:extLst>
                <a:ext uri="{FF2B5EF4-FFF2-40B4-BE49-F238E27FC236}">
                  <a16:creationId xmlns:a16="http://schemas.microsoft.com/office/drawing/2014/main" id="{7220DCD0-0593-4026-91D2-F79432159CCE}"/>
                </a:ext>
              </a:extLst>
            </p:cNvPr>
            <p:cNvSpPr/>
            <p:nvPr/>
          </p:nvSpPr>
          <p:spPr>
            <a:xfrm>
              <a:off x="822739" y="826578"/>
              <a:ext cx="1308704" cy="1595931"/>
            </a:xfrm>
            <a:custGeom>
              <a:avLst/>
              <a:gdLst/>
              <a:ahLst/>
              <a:cxnLst/>
              <a:rect l="0" t="0" r="0" b="0"/>
              <a:pathLst>
                <a:path w="1308704" h="1595931">
                  <a:moveTo>
                    <a:pt x="0" y="1595931"/>
                  </a:moveTo>
                  <a:lnTo>
                    <a:pt x="1308704" y="0"/>
                  </a:lnTo>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73" name="Shape 76">
              <a:extLst>
                <a:ext uri="{FF2B5EF4-FFF2-40B4-BE49-F238E27FC236}">
                  <a16:creationId xmlns:a16="http://schemas.microsoft.com/office/drawing/2014/main" id="{C8247A88-1F1D-40D9-8B2E-1C1B500DC811}"/>
                </a:ext>
              </a:extLst>
            </p:cNvPr>
            <p:cNvSpPr/>
            <p:nvPr/>
          </p:nvSpPr>
          <p:spPr>
            <a:xfrm>
              <a:off x="2096614" y="789464"/>
              <a:ext cx="65270" cy="69841"/>
            </a:xfrm>
            <a:custGeom>
              <a:avLst/>
              <a:gdLst/>
              <a:ahLst/>
              <a:cxnLst/>
              <a:rect l="0" t="0" r="0" b="0"/>
              <a:pathLst>
                <a:path w="65270" h="69841">
                  <a:moveTo>
                    <a:pt x="65270" y="0"/>
                  </a:moveTo>
                  <a:lnTo>
                    <a:pt x="49456" y="69841"/>
                  </a:lnTo>
                  <a:lnTo>
                    <a:pt x="34829" y="37115"/>
                  </a:lnTo>
                  <a:lnTo>
                    <a:pt x="0" y="29253"/>
                  </a:lnTo>
                  <a:lnTo>
                    <a:pt x="6527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74" name="Shape 77">
              <a:extLst>
                <a:ext uri="{FF2B5EF4-FFF2-40B4-BE49-F238E27FC236}">
                  <a16:creationId xmlns:a16="http://schemas.microsoft.com/office/drawing/2014/main" id="{E3DBA02E-8E54-48A4-B1EB-F9B4B4E9A131}"/>
                </a:ext>
              </a:extLst>
            </p:cNvPr>
            <p:cNvSpPr/>
            <p:nvPr/>
          </p:nvSpPr>
          <p:spPr>
            <a:xfrm>
              <a:off x="2096614" y="789464"/>
              <a:ext cx="65270" cy="69841"/>
            </a:xfrm>
            <a:custGeom>
              <a:avLst/>
              <a:gdLst/>
              <a:ahLst/>
              <a:cxnLst/>
              <a:rect l="0" t="0" r="0" b="0"/>
              <a:pathLst>
                <a:path w="65270" h="69841">
                  <a:moveTo>
                    <a:pt x="65270" y="0"/>
                  </a:moveTo>
                  <a:lnTo>
                    <a:pt x="49456" y="69841"/>
                  </a:lnTo>
                  <a:lnTo>
                    <a:pt x="34829" y="37115"/>
                  </a:lnTo>
                  <a:lnTo>
                    <a:pt x="0" y="29253"/>
                  </a:lnTo>
                  <a:lnTo>
                    <a:pt x="65270" y="0"/>
                  </a:lnTo>
                  <a:close/>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75" name="Shape 79">
              <a:extLst>
                <a:ext uri="{FF2B5EF4-FFF2-40B4-BE49-F238E27FC236}">
                  <a16:creationId xmlns:a16="http://schemas.microsoft.com/office/drawing/2014/main" id="{E7581493-E88F-48F0-AD43-F18058E023C3}"/>
                </a:ext>
              </a:extLst>
            </p:cNvPr>
            <p:cNvSpPr/>
            <p:nvPr/>
          </p:nvSpPr>
          <p:spPr>
            <a:xfrm>
              <a:off x="3656618" y="4387942"/>
              <a:ext cx="1096986" cy="548493"/>
            </a:xfrm>
            <a:custGeom>
              <a:avLst/>
              <a:gdLst/>
              <a:ahLst/>
              <a:cxnLst/>
              <a:rect l="0" t="0" r="0" b="0"/>
              <a:pathLst>
                <a:path w="1096986" h="548493">
                  <a:moveTo>
                    <a:pt x="82274" y="0"/>
                  </a:moveTo>
                  <a:lnTo>
                    <a:pt x="1014712" y="0"/>
                  </a:lnTo>
                  <a:cubicBezTo>
                    <a:pt x="1020114" y="0"/>
                    <a:pt x="1025464" y="527"/>
                    <a:pt x="1030762" y="1581"/>
                  </a:cubicBezTo>
                  <a:cubicBezTo>
                    <a:pt x="1036060" y="2635"/>
                    <a:pt x="1041205" y="4195"/>
                    <a:pt x="1046196" y="6262"/>
                  </a:cubicBezTo>
                  <a:cubicBezTo>
                    <a:pt x="1051187" y="8330"/>
                    <a:pt x="1055929" y="10864"/>
                    <a:pt x="1060420" y="13865"/>
                  </a:cubicBezTo>
                  <a:cubicBezTo>
                    <a:pt x="1064912" y="16866"/>
                    <a:pt x="1069068" y="20277"/>
                    <a:pt x="1072888" y="24097"/>
                  </a:cubicBezTo>
                  <a:cubicBezTo>
                    <a:pt x="1076708" y="27917"/>
                    <a:pt x="1080118" y="32072"/>
                    <a:pt x="1083120" y="36564"/>
                  </a:cubicBezTo>
                  <a:cubicBezTo>
                    <a:pt x="1086121" y="41056"/>
                    <a:pt x="1088655" y="45797"/>
                    <a:pt x="1090722" y="50788"/>
                  </a:cubicBezTo>
                  <a:cubicBezTo>
                    <a:pt x="1092790" y="55780"/>
                    <a:pt x="1094350" y="60924"/>
                    <a:pt x="1095405" y="66223"/>
                  </a:cubicBezTo>
                  <a:cubicBezTo>
                    <a:pt x="1096459" y="71522"/>
                    <a:pt x="1096986" y="76872"/>
                    <a:pt x="1096986" y="82274"/>
                  </a:cubicBezTo>
                  <a:lnTo>
                    <a:pt x="1096986" y="466219"/>
                  </a:lnTo>
                  <a:cubicBezTo>
                    <a:pt x="1096986" y="471621"/>
                    <a:pt x="1096459" y="476971"/>
                    <a:pt x="1095405" y="482269"/>
                  </a:cubicBezTo>
                  <a:cubicBezTo>
                    <a:pt x="1094350" y="487568"/>
                    <a:pt x="1092790" y="492713"/>
                    <a:pt x="1090722" y="497704"/>
                  </a:cubicBezTo>
                  <a:cubicBezTo>
                    <a:pt x="1088655" y="502695"/>
                    <a:pt x="1086121" y="507436"/>
                    <a:pt x="1083120" y="511928"/>
                  </a:cubicBezTo>
                  <a:cubicBezTo>
                    <a:pt x="1080118" y="516420"/>
                    <a:pt x="1076708" y="520575"/>
                    <a:pt x="1072888" y="524395"/>
                  </a:cubicBezTo>
                  <a:cubicBezTo>
                    <a:pt x="1069068" y="528215"/>
                    <a:pt x="1064912" y="531626"/>
                    <a:pt x="1060420" y="534627"/>
                  </a:cubicBezTo>
                  <a:cubicBezTo>
                    <a:pt x="1055929" y="537628"/>
                    <a:pt x="1051187" y="540162"/>
                    <a:pt x="1046196" y="542230"/>
                  </a:cubicBezTo>
                  <a:cubicBezTo>
                    <a:pt x="1041205" y="544297"/>
                    <a:pt x="1036060" y="545858"/>
                    <a:pt x="1030762" y="546912"/>
                  </a:cubicBezTo>
                  <a:cubicBezTo>
                    <a:pt x="1025464" y="547966"/>
                    <a:pt x="1020114" y="548493"/>
                    <a:pt x="1014712" y="548493"/>
                  </a:cubicBezTo>
                  <a:lnTo>
                    <a:pt x="82274" y="548493"/>
                  </a:lnTo>
                  <a:cubicBezTo>
                    <a:pt x="76872" y="548493"/>
                    <a:pt x="71522" y="547966"/>
                    <a:pt x="66223" y="546912"/>
                  </a:cubicBezTo>
                  <a:cubicBezTo>
                    <a:pt x="60925" y="545858"/>
                    <a:pt x="55780" y="544297"/>
                    <a:pt x="50789" y="542230"/>
                  </a:cubicBezTo>
                  <a:cubicBezTo>
                    <a:pt x="45798" y="540162"/>
                    <a:pt x="41056" y="537628"/>
                    <a:pt x="36564" y="534627"/>
                  </a:cubicBezTo>
                  <a:cubicBezTo>
                    <a:pt x="32073" y="531626"/>
                    <a:pt x="27917" y="528215"/>
                    <a:pt x="24097" y="524395"/>
                  </a:cubicBezTo>
                  <a:cubicBezTo>
                    <a:pt x="20277" y="520575"/>
                    <a:pt x="16866" y="516420"/>
                    <a:pt x="13865" y="511928"/>
                  </a:cubicBezTo>
                  <a:cubicBezTo>
                    <a:pt x="10864" y="507436"/>
                    <a:pt x="8330" y="502695"/>
                    <a:pt x="6263" y="497704"/>
                  </a:cubicBezTo>
                  <a:cubicBezTo>
                    <a:pt x="4195" y="492713"/>
                    <a:pt x="2634" y="487568"/>
                    <a:pt x="1581" y="482269"/>
                  </a:cubicBezTo>
                  <a:cubicBezTo>
                    <a:pt x="527" y="476971"/>
                    <a:pt x="0" y="471621"/>
                    <a:pt x="0" y="466219"/>
                  </a:cubicBezTo>
                  <a:lnTo>
                    <a:pt x="0" y="82274"/>
                  </a:lnTo>
                  <a:cubicBezTo>
                    <a:pt x="0" y="76872"/>
                    <a:pt x="527" y="71522"/>
                    <a:pt x="1581" y="66223"/>
                  </a:cubicBezTo>
                  <a:cubicBezTo>
                    <a:pt x="2634" y="60924"/>
                    <a:pt x="4195" y="55780"/>
                    <a:pt x="6263" y="50788"/>
                  </a:cubicBezTo>
                  <a:cubicBezTo>
                    <a:pt x="8330" y="45797"/>
                    <a:pt x="10864" y="41056"/>
                    <a:pt x="13865" y="36564"/>
                  </a:cubicBezTo>
                  <a:cubicBezTo>
                    <a:pt x="16866" y="32072"/>
                    <a:pt x="20277" y="27917"/>
                    <a:pt x="24097" y="24097"/>
                  </a:cubicBezTo>
                  <a:cubicBezTo>
                    <a:pt x="27917" y="20277"/>
                    <a:pt x="32073" y="16866"/>
                    <a:pt x="36564" y="13865"/>
                  </a:cubicBezTo>
                  <a:cubicBezTo>
                    <a:pt x="41056" y="10864"/>
                    <a:pt x="45798" y="8330"/>
                    <a:pt x="50789" y="6262"/>
                  </a:cubicBezTo>
                  <a:cubicBezTo>
                    <a:pt x="55780" y="4195"/>
                    <a:pt x="60925" y="2635"/>
                    <a:pt x="66223" y="1581"/>
                  </a:cubicBezTo>
                  <a:cubicBezTo>
                    <a:pt x="71522" y="527"/>
                    <a:pt x="76872" y="0"/>
                    <a:pt x="82274" y="0"/>
                  </a:cubicBezTo>
                  <a:close/>
                </a:path>
              </a:pathLst>
            </a:custGeom>
            <a:ln w="914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76" name="Rectangle 75">
              <a:extLst>
                <a:ext uri="{FF2B5EF4-FFF2-40B4-BE49-F238E27FC236}">
                  <a16:creationId xmlns:a16="http://schemas.microsoft.com/office/drawing/2014/main" id="{AA8B6011-0A54-484C-BCFC-4F24AFC59DCB}"/>
                </a:ext>
              </a:extLst>
            </p:cNvPr>
            <p:cNvSpPr/>
            <p:nvPr/>
          </p:nvSpPr>
          <p:spPr>
            <a:xfrm>
              <a:off x="3996141" y="4614319"/>
              <a:ext cx="543560" cy="1371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Antenna</a:t>
              </a:r>
              <a:endParaRPr lang="en-US" sz="1100">
                <a:solidFill>
                  <a:srgbClr val="000000"/>
                </a:solidFill>
                <a:effectLst/>
                <a:latin typeface="Calibri" panose="020F0502020204030204" pitchFamily="34" charset="0"/>
                <a:ea typeface="Calibri" panose="020F0502020204030204" pitchFamily="34" charset="0"/>
              </a:endParaRPr>
            </a:p>
          </p:txBody>
        </p:sp>
        <p:sp>
          <p:nvSpPr>
            <p:cNvPr id="77" name="Shape 81">
              <a:extLst>
                <a:ext uri="{FF2B5EF4-FFF2-40B4-BE49-F238E27FC236}">
                  <a16:creationId xmlns:a16="http://schemas.microsoft.com/office/drawing/2014/main" id="{3FFB812B-AE1E-4E5B-A1EC-25DEBC85423D}"/>
                </a:ext>
              </a:extLst>
            </p:cNvPr>
            <p:cNvSpPr/>
            <p:nvPr/>
          </p:nvSpPr>
          <p:spPr>
            <a:xfrm>
              <a:off x="4205111" y="3930864"/>
              <a:ext cx="0" cy="398845"/>
            </a:xfrm>
            <a:custGeom>
              <a:avLst/>
              <a:gdLst/>
              <a:ahLst/>
              <a:cxnLst/>
              <a:rect l="0" t="0" r="0" b="0"/>
              <a:pathLst>
                <a:path h="398845">
                  <a:moveTo>
                    <a:pt x="0" y="0"/>
                  </a:moveTo>
                  <a:lnTo>
                    <a:pt x="0" y="398845"/>
                  </a:lnTo>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78" name="Shape 82">
              <a:extLst>
                <a:ext uri="{FF2B5EF4-FFF2-40B4-BE49-F238E27FC236}">
                  <a16:creationId xmlns:a16="http://schemas.microsoft.com/office/drawing/2014/main" id="{A24F929E-C0F4-42B2-82F4-9FD663E64891}"/>
                </a:ext>
              </a:extLst>
            </p:cNvPr>
            <p:cNvSpPr/>
            <p:nvPr/>
          </p:nvSpPr>
          <p:spPr>
            <a:xfrm>
              <a:off x="4173115" y="4313713"/>
              <a:ext cx="63991" cy="63991"/>
            </a:xfrm>
            <a:custGeom>
              <a:avLst/>
              <a:gdLst/>
              <a:ahLst/>
              <a:cxnLst/>
              <a:rect l="0" t="0" r="0" b="0"/>
              <a:pathLst>
                <a:path w="63991" h="63991">
                  <a:moveTo>
                    <a:pt x="0" y="0"/>
                  </a:moveTo>
                  <a:lnTo>
                    <a:pt x="31995" y="15997"/>
                  </a:lnTo>
                  <a:lnTo>
                    <a:pt x="63991" y="0"/>
                  </a:lnTo>
                  <a:lnTo>
                    <a:pt x="31995" y="63991"/>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79" name="Shape 83">
              <a:extLst>
                <a:ext uri="{FF2B5EF4-FFF2-40B4-BE49-F238E27FC236}">
                  <a16:creationId xmlns:a16="http://schemas.microsoft.com/office/drawing/2014/main" id="{90148BD9-0898-42A1-B70B-2802AA158251}"/>
                </a:ext>
              </a:extLst>
            </p:cNvPr>
            <p:cNvSpPr/>
            <p:nvPr/>
          </p:nvSpPr>
          <p:spPr>
            <a:xfrm>
              <a:off x="4173115" y="4313713"/>
              <a:ext cx="63991" cy="63991"/>
            </a:xfrm>
            <a:custGeom>
              <a:avLst/>
              <a:gdLst/>
              <a:ahLst/>
              <a:cxnLst/>
              <a:rect l="0" t="0" r="0" b="0"/>
              <a:pathLst>
                <a:path w="63991" h="63991">
                  <a:moveTo>
                    <a:pt x="31995" y="63991"/>
                  </a:moveTo>
                  <a:lnTo>
                    <a:pt x="0" y="0"/>
                  </a:lnTo>
                  <a:lnTo>
                    <a:pt x="31995" y="15997"/>
                  </a:lnTo>
                  <a:lnTo>
                    <a:pt x="63991" y="0"/>
                  </a:lnTo>
                  <a:lnTo>
                    <a:pt x="31995" y="63991"/>
                  </a:lnTo>
                  <a:close/>
                </a:path>
              </a:pathLst>
            </a:custGeom>
            <a:ln w="914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80" name="Shape 85">
              <a:extLst>
                <a:ext uri="{FF2B5EF4-FFF2-40B4-BE49-F238E27FC236}">
                  <a16:creationId xmlns:a16="http://schemas.microsoft.com/office/drawing/2014/main" id="{67E17F0D-4FD5-453D-9A8B-AEE84DEFF8E2}"/>
                </a:ext>
              </a:extLst>
            </p:cNvPr>
            <p:cNvSpPr/>
            <p:nvPr/>
          </p:nvSpPr>
          <p:spPr>
            <a:xfrm>
              <a:off x="5576342" y="4205111"/>
              <a:ext cx="1371232" cy="639908"/>
            </a:xfrm>
            <a:custGeom>
              <a:avLst/>
              <a:gdLst/>
              <a:ahLst/>
              <a:cxnLst/>
              <a:rect l="0" t="0" r="0" b="0"/>
              <a:pathLst>
                <a:path w="1371232" h="639908">
                  <a:moveTo>
                    <a:pt x="0" y="0"/>
                  </a:moveTo>
                  <a:lnTo>
                    <a:pt x="1371232" y="0"/>
                  </a:lnTo>
                  <a:lnTo>
                    <a:pt x="1371232" y="639908"/>
                  </a:lnTo>
                  <a:lnTo>
                    <a:pt x="0" y="639908"/>
                  </a:lnTo>
                  <a:close/>
                </a:path>
              </a:pathLst>
            </a:custGeom>
            <a:ln w="9142"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81" name="Rectangle 80">
              <a:extLst>
                <a:ext uri="{FF2B5EF4-FFF2-40B4-BE49-F238E27FC236}">
                  <a16:creationId xmlns:a16="http://schemas.microsoft.com/office/drawing/2014/main" id="{4E5BE115-9124-4C0B-91CD-E2C79782AB9B}"/>
                </a:ext>
              </a:extLst>
            </p:cNvPr>
            <p:cNvSpPr/>
            <p:nvPr/>
          </p:nvSpPr>
          <p:spPr>
            <a:xfrm>
              <a:off x="5590055" y="4221232"/>
              <a:ext cx="1297205" cy="1371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UE   - User Element</a:t>
              </a:r>
              <a:endParaRPr lang="en-US" sz="1100">
                <a:solidFill>
                  <a:srgbClr val="000000"/>
                </a:solidFill>
                <a:effectLst/>
                <a:latin typeface="Calibri" panose="020F0502020204030204" pitchFamily="34" charset="0"/>
                <a:ea typeface="Calibri" panose="020F0502020204030204" pitchFamily="34" charset="0"/>
              </a:endParaRPr>
            </a:p>
          </p:txBody>
        </p:sp>
        <p:sp>
          <p:nvSpPr>
            <p:cNvPr id="82" name="Rectangle 81">
              <a:extLst>
                <a:ext uri="{FF2B5EF4-FFF2-40B4-BE49-F238E27FC236}">
                  <a16:creationId xmlns:a16="http://schemas.microsoft.com/office/drawing/2014/main" id="{AE84A111-EB66-4B5A-B0F9-22D2E30BD6E3}"/>
                </a:ext>
              </a:extLst>
            </p:cNvPr>
            <p:cNvSpPr/>
            <p:nvPr/>
          </p:nvSpPr>
          <p:spPr>
            <a:xfrm>
              <a:off x="6565344" y="4221232"/>
              <a:ext cx="40536" cy="1371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83" name="Rectangle 82">
              <a:extLst>
                <a:ext uri="{FF2B5EF4-FFF2-40B4-BE49-F238E27FC236}">
                  <a16:creationId xmlns:a16="http://schemas.microsoft.com/office/drawing/2014/main" id="{87852EFB-4E6C-424B-9454-DA6AAF286F5E}"/>
                </a:ext>
              </a:extLst>
            </p:cNvPr>
            <p:cNvSpPr/>
            <p:nvPr/>
          </p:nvSpPr>
          <p:spPr>
            <a:xfrm>
              <a:off x="5590055" y="4349214"/>
              <a:ext cx="1543196" cy="1371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BTS - Base Transceiver</a:t>
              </a:r>
              <a:endParaRPr lang="en-US" sz="1100">
                <a:solidFill>
                  <a:srgbClr val="000000"/>
                </a:solidFill>
                <a:effectLst/>
                <a:latin typeface="Calibri" panose="020F0502020204030204" pitchFamily="34" charset="0"/>
                <a:ea typeface="Calibri" panose="020F0502020204030204" pitchFamily="34" charset="0"/>
              </a:endParaRPr>
            </a:p>
          </p:txBody>
        </p:sp>
        <p:sp>
          <p:nvSpPr>
            <p:cNvPr id="84" name="Rectangle 83">
              <a:extLst>
                <a:ext uri="{FF2B5EF4-FFF2-40B4-BE49-F238E27FC236}">
                  <a16:creationId xmlns:a16="http://schemas.microsoft.com/office/drawing/2014/main" id="{E8D21A8B-072C-4CAC-85E0-7707804D9F89}"/>
                </a:ext>
              </a:extLst>
            </p:cNvPr>
            <p:cNvSpPr/>
            <p:nvPr/>
          </p:nvSpPr>
          <p:spPr>
            <a:xfrm>
              <a:off x="6750317" y="4349214"/>
              <a:ext cx="40536" cy="1371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85" name="Rectangle 84">
              <a:extLst>
                <a:ext uri="{FF2B5EF4-FFF2-40B4-BE49-F238E27FC236}">
                  <a16:creationId xmlns:a16="http://schemas.microsoft.com/office/drawing/2014/main" id="{01316866-37CD-4902-AFEE-36EED85A20F7}"/>
                </a:ext>
              </a:extLst>
            </p:cNvPr>
            <p:cNvSpPr/>
            <p:nvPr/>
          </p:nvSpPr>
          <p:spPr>
            <a:xfrm>
              <a:off x="5590055" y="4477196"/>
              <a:ext cx="859579" cy="1371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Station</a:t>
              </a:r>
              <a:endParaRPr lang="en-US" sz="1100">
                <a:solidFill>
                  <a:srgbClr val="000000"/>
                </a:solidFill>
                <a:effectLst/>
                <a:latin typeface="Calibri" panose="020F0502020204030204" pitchFamily="34" charset="0"/>
                <a:ea typeface="Calibri" panose="020F0502020204030204" pitchFamily="34" charset="0"/>
              </a:endParaRPr>
            </a:p>
          </p:txBody>
        </p:sp>
        <p:sp>
          <p:nvSpPr>
            <p:cNvPr id="86" name="Rectangle 85">
              <a:extLst>
                <a:ext uri="{FF2B5EF4-FFF2-40B4-BE49-F238E27FC236}">
                  <a16:creationId xmlns:a16="http://schemas.microsoft.com/office/drawing/2014/main" id="{B9CDF416-19BF-48FD-8BBB-D6D2F2B72483}"/>
                </a:ext>
              </a:extLst>
            </p:cNvPr>
            <p:cNvSpPr/>
            <p:nvPr/>
          </p:nvSpPr>
          <p:spPr>
            <a:xfrm>
              <a:off x="6236248" y="4477196"/>
              <a:ext cx="40536" cy="1371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87" name="Rectangle 86">
              <a:extLst>
                <a:ext uri="{FF2B5EF4-FFF2-40B4-BE49-F238E27FC236}">
                  <a16:creationId xmlns:a16="http://schemas.microsoft.com/office/drawing/2014/main" id="{3349B5C6-D062-4121-96B9-530ECC8827B6}"/>
                </a:ext>
              </a:extLst>
            </p:cNvPr>
            <p:cNvSpPr/>
            <p:nvPr/>
          </p:nvSpPr>
          <p:spPr>
            <a:xfrm>
              <a:off x="5590055" y="4614319"/>
              <a:ext cx="1572760" cy="1371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MSC - Mobile                 </a:t>
              </a:r>
              <a:endParaRPr lang="en-US" sz="1100">
                <a:solidFill>
                  <a:srgbClr val="000000"/>
                </a:solidFill>
                <a:effectLst/>
                <a:latin typeface="Calibri" panose="020F0502020204030204" pitchFamily="34" charset="0"/>
                <a:ea typeface="Calibri" panose="020F0502020204030204" pitchFamily="34" charset="0"/>
              </a:endParaRPr>
            </a:p>
          </p:txBody>
        </p:sp>
        <p:sp>
          <p:nvSpPr>
            <p:cNvPr id="88" name="Rectangle 87">
              <a:extLst>
                <a:ext uri="{FF2B5EF4-FFF2-40B4-BE49-F238E27FC236}">
                  <a16:creationId xmlns:a16="http://schemas.microsoft.com/office/drawing/2014/main" id="{4CC6FB1C-A073-471F-AD7E-F9D335018511}"/>
                </a:ext>
              </a:extLst>
            </p:cNvPr>
            <p:cNvSpPr/>
            <p:nvPr/>
          </p:nvSpPr>
          <p:spPr>
            <a:xfrm>
              <a:off x="6772457" y="4614319"/>
              <a:ext cx="40536" cy="1371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89" name="Rectangle 88">
              <a:extLst>
                <a:ext uri="{FF2B5EF4-FFF2-40B4-BE49-F238E27FC236}">
                  <a16:creationId xmlns:a16="http://schemas.microsoft.com/office/drawing/2014/main" id="{4FC61A5C-5AF2-4066-B395-FCBC147A2A29}"/>
                </a:ext>
              </a:extLst>
            </p:cNvPr>
            <p:cNvSpPr/>
            <p:nvPr/>
          </p:nvSpPr>
          <p:spPr>
            <a:xfrm>
              <a:off x="6809023" y="4614319"/>
              <a:ext cx="40536" cy="1371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90" name="Rectangle 89">
              <a:extLst>
                <a:ext uri="{FF2B5EF4-FFF2-40B4-BE49-F238E27FC236}">
                  <a16:creationId xmlns:a16="http://schemas.microsoft.com/office/drawing/2014/main" id="{FA9DE068-C096-4162-BF42-199AB2D1DD0D}"/>
                </a:ext>
              </a:extLst>
            </p:cNvPr>
            <p:cNvSpPr/>
            <p:nvPr/>
          </p:nvSpPr>
          <p:spPr>
            <a:xfrm>
              <a:off x="5590055" y="4742301"/>
              <a:ext cx="40535" cy="1371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91" name="Rectangle 90">
              <a:extLst>
                <a:ext uri="{FF2B5EF4-FFF2-40B4-BE49-F238E27FC236}">
                  <a16:creationId xmlns:a16="http://schemas.microsoft.com/office/drawing/2014/main" id="{8060A7A0-A58F-4664-A67E-087CE08A7D73}"/>
                </a:ext>
              </a:extLst>
            </p:cNvPr>
            <p:cNvSpPr/>
            <p:nvPr/>
          </p:nvSpPr>
          <p:spPr>
            <a:xfrm>
              <a:off x="5833877" y="4742301"/>
              <a:ext cx="1265005" cy="13713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50">
                  <a:solidFill>
                    <a:srgbClr val="000000"/>
                  </a:solidFill>
                  <a:effectLst/>
                  <a:latin typeface="Arial" panose="020B0604020202020204" pitchFamily="34" charset="0"/>
                  <a:ea typeface="Arial" panose="020B0604020202020204" pitchFamily="34" charset="0"/>
                </a:rPr>
                <a:t>   Switching Center </a:t>
              </a:r>
              <a:endParaRPr lang="en-US" sz="1100">
                <a:solidFill>
                  <a:srgbClr val="000000"/>
                </a:solidFill>
                <a:effectLst/>
                <a:latin typeface="Calibri" panose="020F0502020204030204" pitchFamily="34" charset="0"/>
                <a:ea typeface="Calibri" panose="020F0502020204030204"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0"/>
          <p:cNvPicPr preferRelativeResize="0"/>
          <p:nvPr/>
        </p:nvPicPr>
        <p:blipFill rotWithShape="1">
          <a:blip r:embed="rId3">
            <a:alphaModFix/>
          </a:blip>
          <a:srcRect/>
          <a:stretch/>
        </p:blipFill>
        <p:spPr>
          <a:xfrm>
            <a:off x="9734810" y="121978"/>
            <a:ext cx="2457190" cy="520591"/>
          </a:xfrm>
          <a:prstGeom prst="rect">
            <a:avLst/>
          </a:prstGeom>
          <a:noFill/>
          <a:ln>
            <a:noFill/>
          </a:ln>
        </p:spPr>
      </p:pic>
      <p:sp>
        <p:nvSpPr>
          <p:cNvPr id="140" name="Google Shape;140;p20"/>
          <p:cNvSpPr/>
          <p:nvPr/>
        </p:nvSpPr>
        <p:spPr>
          <a:xfrm>
            <a:off x="-300092" y="63968"/>
            <a:ext cx="9612043" cy="57860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330"/>
              <a:buFont typeface="Avenir"/>
              <a:buNone/>
            </a:pPr>
            <a:r>
              <a:rPr lang="en-US" sz="3330" cap="none">
                <a:solidFill>
                  <a:schemeClr val="dk1"/>
                </a:solidFill>
                <a:latin typeface="Avenir"/>
                <a:ea typeface="Avenir"/>
                <a:cs typeface="Avenir"/>
                <a:sym typeface="Avenir"/>
              </a:rPr>
              <a:t>      ML  </a:t>
            </a:r>
            <a:r>
              <a:rPr lang="en-US" sz="3237" cap="none">
                <a:solidFill>
                  <a:schemeClr val="dk1"/>
                </a:solidFill>
                <a:latin typeface="Avenir"/>
                <a:ea typeface="Avenir"/>
                <a:cs typeface="Avenir"/>
                <a:sym typeface="Avenir"/>
              </a:rPr>
              <a:t>CLUSTERING</a:t>
            </a:r>
            <a:r>
              <a:rPr lang="en-US" sz="3330" cap="none">
                <a:solidFill>
                  <a:schemeClr val="dk1"/>
                </a:solidFill>
                <a:latin typeface="Avenir"/>
                <a:ea typeface="Avenir"/>
                <a:cs typeface="Avenir"/>
                <a:sym typeface="Avenir"/>
              </a:rPr>
              <a:t> ALGORITHM - KMEANS</a:t>
            </a:r>
            <a:endParaRPr sz="3330" cap="none">
              <a:solidFill>
                <a:schemeClr val="dk1"/>
              </a:solidFill>
              <a:latin typeface="Avenir"/>
              <a:ea typeface="Avenir"/>
              <a:cs typeface="Avenir"/>
              <a:sym typeface="Avenir"/>
            </a:endParaRPr>
          </a:p>
        </p:txBody>
      </p:sp>
      <p:sp>
        <p:nvSpPr>
          <p:cNvPr id="141" name="Google Shape;141;p20"/>
          <p:cNvSpPr/>
          <p:nvPr/>
        </p:nvSpPr>
        <p:spPr>
          <a:xfrm>
            <a:off x="431183" y="3560693"/>
            <a:ext cx="3302493" cy="2053230"/>
          </a:xfrm>
          <a:prstGeom prst="roundRect">
            <a:avLst>
              <a:gd name="adj" fmla="val 16667"/>
            </a:avLst>
          </a:prstGeom>
          <a:solidFill>
            <a:schemeClr val="accent1"/>
          </a:solidFill>
          <a:ln w="12700" cap="flat" cmpd="sng">
            <a:solidFill>
              <a:srgbClr val="790143"/>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ctr" rtl="0">
              <a:spcBef>
                <a:spcPts val="0"/>
              </a:spcBef>
              <a:spcAft>
                <a:spcPts val="0"/>
              </a:spcAft>
              <a:buClr>
                <a:schemeClr val="lt1"/>
              </a:buClr>
              <a:buSzPts val="1800"/>
              <a:buFont typeface="Noto Sans Symbols"/>
              <a:buChar char="❑"/>
            </a:pPr>
            <a:r>
              <a:rPr lang="en-US" sz="1800">
                <a:solidFill>
                  <a:schemeClr val="lt1"/>
                </a:solidFill>
                <a:latin typeface="Avenir"/>
                <a:ea typeface="Avenir"/>
                <a:cs typeface="Avenir"/>
                <a:sym typeface="Avenir"/>
              </a:rPr>
              <a:t>Getting information about network users </a:t>
            </a:r>
            <a:endParaRPr/>
          </a:p>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a:p>
            <a:pPr marL="285750" marR="0" lvl="0" indent="-285750" algn="ctr" rtl="0">
              <a:spcBef>
                <a:spcPts val="0"/>
              </a:spcBef>
              <a:spcAft>
                <a:spcPts val="0"/>
              </a:spcAft>
              <a:buClr>
                <a:schemeClr val="lt1"/>
              </a:buClr>
              <a:buSzPts val="1800"/>
              <a:buFont typeface="Noto Sans Symbols"/>
              <a:buChar char="❑"/>
            </a:pPr>
            <a:r>
              <a:rPr lang="en-US" sz="1800">
                <a:solidFill>
                  <a:schemeClr val="lt1"/>
                </a:solidFill>
                <a:latin typeface="Avenir"/>
                <a:ea typeface="Avenir"/>
                <a:cs typeface="Avenir"/>
                <a:sym typeface="Avenir"/>
              </a:rPr>
              <a:t>GPS Coordinates </a:t>
            </a:r>
            <a:endParaRPr/>
          </a:p>
        </p:txBody>
      </p:sp>
      <p:sp>
        <p:nvSpPr>
          <p:cNvPr id="142" name="Google Shape;142;p20"/>
          <p:cNvSpPr/>
          <p:nvPr/>
        </p:nvSpPr>
        <p:spPr>
          <a:xfrm>
            <a:off x="4198776" y="3641993"/>
            <a:ext cx="2961583" cy="2053230"/>
          </a:xfrm>
          <a:prstGeom prst="roundRect">
            <a:avLst>
              <a:gd name="adj" fmla="val 16667"/>
            </a:avLst>
          </a:prstGeom>
          <a:solidFill>
            <a:schemeClr val="accent1"/>
          </a:solidFill>
          <a:ln w="12700" cap="flat" cmpd="sng">
            <a:solidFill>
              <a:srgbClr val="790143"/>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ctr" rtl="0">
              <a:spcBef>
                <a:spcPts val="0"/>
              </a:spcBef>
              <a:spcAft>
                <a:spcPts val="0"/>
              </a:spcAft>
              <a:buClr>
                <a:schemeClr val="lt1"/>
              </a:buClr>
              <a:buSzPts val="1800"/>
              <a:buFont typeface="Noto Sans Symbols"/>
              <a:buChar char="❑"/>
            </a:pPr>
            <a:r>
              <a:rPr lang="en-US" sz="1800" dirty="0">
                <a:solidFill>
                  <a:schemeClr val="lt1"/>
                </a:solidFill>
                <a:latin typeface="Avenir"/>
                <a:ea typeface="Avenir"/>
                <a:cs typeface="Avenir"/>
                <a:sym typeface="Avenir"/>
              </a:rPr>
              <a:t>Cluster the users and</a:t>
            </a:r>
            <a:endParaRPr dirty="0"/>
          </a:p>
          <a:p>
            <a:pPr marL="0" marR="0" lvl="0" indent="0" algn="ctr" rtl="0">
              <a:spcBef>
                <a:spcPts val="0"/>
              </a:spcBef>
              <a:spcAft>
                <a:spcPts val="0"/>
              </a:spcAft>
              <a:buNone/>
            </a:pPr>
            <a:r>
              <a:rPr lang="en-US" sz="1800" dirty="0">
                <a:solidFill>
                  <a:schemeClr val="lt1"/>
                </a:solidFill>
                <a:latin typeface="Avenir"/>
                <a:ea typeface="Avenir"/>
                <a:cs typeface="Avenir"/>
                <a:sym typeface="Avenir"/>
              </a:rPr>
              <a:t>determine optimal no. of clusters using Elbow and </a:t>
            </a:r>
            <a:r>
              <a:rPr lang="en-US" sz="1800" dirty="0" err="1">
                <a:solidFill>
                  <a:schemeClr val="lt1"/>
                </a:solidFill>
                <a:latin typeface="Avenir"/>
                <a:ea typeface="Avenir"/>
                <a:cs typeface="Avenir"/>
                <a:sym typeface="Avenir"/>
              </a:rPr>
              <a:t>Silhoutte</a:t>
            </a:r>
            <a:r>
              <a:rPr lang="en-US" sz="1800" dirty="0">
                <a:solidFill>
                  <a:schemeClr val="lt1"/>
                </a:solidFill>
                <a:latin typeface="Avenir"/>
                <a:ea typeface="Avenir"/>
                <a:cs typeface="Avenir"/>
                <a:sym typeface="Avenir"/>
              </a:rPr>
              <a:t> algorithm  </a:t>
            </a:r>
            <a:endParaRPr dirty="0"/>
          </a:p>
        </p:txBody>
      </p:sp>
      <p:sp>
        <p:nvSpPr>
          <p:cNvPr id="143" name="Google Shape;143;p20"/>
          <p:cNvSpPr/>
          <p:nvPr/>
        </p:nvSpPr>
        <p:spPr>
          <a:xfrm>
            <a:off x="7625459" y="3564299"/>
            <a:ext cx="4135358" cy="2053230"/>
          </a:xfrm>
          <a:prstGeom prst="roundRect">
            <a:avLst>
              <a:gd name="adj" fmla="val 16667"/>
            </a:avLst>
          </a:prstGeom>
          <a:solidFill>
            <a:schemeClr val="accent1"/>
          </a:solidFill>
          <a:ln w="12700" cap="flat" cmpd="sng">
            <a:solidFill>
              <a:srgbClr val="790143"/>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ctr" rtl="0">
              <a:spcBef>
                <a:spcPts val="0"/>
              </a:spcBef>
              <a:spcAft>
                <a:spcPts val="0"/>
              </a:spcAft>
              <a:buClr>
                <a:schemeClr val="lt1"/>
              </a:buClr>
              <a:buSzPts val="1800"/>
              <a:buFont typeface="Noto Sans Symbols"/>
              <a:buChar char="❑"/>
            </a:pPr>
            <a:r>
              <a:rPr lang="en-US" sz="1800">
                <a:solidFill>
                  <a:schemeClr val="lt1"/>
                </a:solidFill>
                <a:latin typeface="Avenir"/>
                <a:ea typeface="Avenir"/>
                <a:cs typeface="Avenir"/>
                <a:sym typeface="Avenir"/>
              </a:rPr>
              <a:t> Select the largest cluster and determine its centroid</a:t>
            </a:r>
            <a:endParaRPr/>
          </a:p>
          <a:p>
            <a:pPr marL="0" marR="0" lvl="0" indent="0" algn="ctr" rtl="0">
              <a:spcBef>
                <a:spcPts val="0"/>
              </a:spcBef>
              <a:spcAft>
                <a:spcPts val="0"/>
              </a:spcAft>
              <a:buNone/>
            </a:pPr>
            <a:endParaRPr sz="1800">
              <a:solidFill>
                <a:schemeClr val="lt1"/>
              </a:solidFill>
              <a:latin typeface="Avenir"/>
              <a:ea typeface="Avenir"/>
              <a:cs typeface="Avenir"/>
              <a:sym typeface="Avenir"/>
            </a:endParaRPr>
          </a:p>
          <a:p>
            <a:pPr marL="285750" marR="0" lvl="0" indent="-285750" algn="ctr" rtl="0">
              <a:spcBef>
                <a:spcPts val="0"/>
              </a:spcBef>
              <a:spcAft>
                <a:spcPts val="0"/>
              </a:spcAft>
              <a:buClr>
                <a:schemeClr val="lt1"/>
              </a:buClr>
              <a:buSzPts val="1800"/>
              <a:buFont typeface="Noto Sans Symbols"/>
              <a:buChar char="❑"/>
            </a:pPr>
            <a:r>
              <a:rPr lang="en-US" sz="1800">
                <a:solidFill>
                  <a:schemeClr val="lt1"/>
                </a:solidFill>
                <a:latin typeface="Avenir"/>
                <a:ea typeface="Avenir"/>
                <a:cs typeface="Avenir"/>
                <a:sym typeface="Avenir"/>
              </a:rPr>
              <a:t>Calculate Bearing based on centroid(Coordinates)</a:t>
            </a:r>
            <a:endParaRPr/>
          </a:p>
        </p:txBody>
      </p:sp>
      <p:sp>
        <p:nvSpPr>
          <p:cNvPr id="144" name="Google Shape;144;p20"/>
          <p:cNvSpPr txBox="1"/>
          <p:nvPr/>
        </p:nvSpPr>
        <p:spPr>
          <a:xfrm>
            <a:off x="3901635" y="5945539"/>
            <a:ext cx="348821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 GitHub : </a:t>
            </a:r>
            <a:r>
              <a:rPr lang="en-US" sz="1800" u="sng">
                <a:solidFill>
                  <a:schemeClr val="hlink"/>
                </a:solidFill>
                <a:latin typeface="Avenir"/>
                <a:ea typeface="Avenir"/>
                <a:cs typeface="Avenir"/>
                <a:sym typeface="Avenir"/>
                <a:hlinkClick r:id="rId4"/>
              </a:rPr>
              <a:t>KMeans Algorithm</a:t>
            </a:r>
            <a:endParaRPr sz="1800">
              <a:solidFill>
                <a:schemeClr val="dk1"/>
              </a:solidFill>
              <a:latin typeface="Avenir"/>
              <a:ea typeface="Avenir"/>
              <a:cs typeface="Avenir"/>
              <a:sym typeface="Avenir"/>
            </a:endParaRPr>
          </a:p>
        </p:txBody>
      </p:sp>
      <p:pic>
        <p:nvPicPr>
          <p:cNvPr id="145" name="Google Shape;145;p20"/>
          <p:cNvPicPr preferRelativeResize="0"/>
          <p:nvPr/>
        </p:nvPicPr>
        <p:blipFill rotWithShape="1">
          <a:blip r:embed="rId5">
            <a:alphaModFix/>
          </a:blip>
          <a:srcRect/>
          <a:stretch/>
        </p:blipFill>
        <p:spPr>
          <a:xfrm>
            <a:off x="431183" y="1009168"/>
            <a:ext cx="3165337" cy="2184923"/>
          </a:xfrm>
          <a:prstGeom prst="rect">
            <a:avLst/>
          </a:prstGeom>
          <a:noFill/>
          <a:ln>
            <a:noFill/>
          </a:ln>
        </p:spPr>
      </p:pic>
      <p:pic>
        <p:nvPicPr>
          <p:cNvPr id="146" name="Google Shape;146;p20"/>
          <p:cNvPicPr preferRelativeResize="0"/>
          <p:nvPr/>
        </p:nvPicPr>
        <p:blipFill rotWithShape="1">
          <a:blip r:embed="rId6">
            <a:alphaModFix/>
          </a:blip>
          <a:srcRect/>
          <a:stretch/>
        </p:blipFill>
        <p:spPr>
          <a:xfrm>
            <a:off x="3877576" y="874291"/>
            <a:ext cx="3603981" cy="2454679"/>
          </a:xfrm>
          <a:prstGeom prst="rect">
            <a:avLst/>
          </a:prstGeom>
          <a:noFill/>
          <a:ln>
            <a:noFill/>
          </a:ln>
        </p:spPr>
      </p:pic>
      <p:pic>
        <p:nvPicPr>
          <p:cNvPr id="147" name="Google Shape;147;p20"/>
          <p:cNvPicPr preferRelativeResize="0"/>
          <p:nvPr/>
        </p:nvPicPr>
        <p:blipFill rotWithShape="1">
          <a:blip r:embed="rId7">
            <a:alphaModFix/>
          </a:blip>
          <a:srcRect/>
          <a:stretch/>
        </p:blipFill>
        <p:spPr>
          <a:xfrm>
            <a:off x="8016754" y="1093090"/>
            <a:ext cx="3352768" cy="22020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rotWithShape="1">
          <a:blip r:embed="rId3">
            <a:alphaModFix/>
          </a:blip>
          <a:srcRect/>
          <a:stretch/>
        </p:blipFill>
        <p:spPr>
          <a:xfrm>
            <a:off x="9734810" y="0"/>
            <a:ext cx="2457190" cy="520591"/>
          </a:xfrm>
          <a:prstGeom prst="rect">
            <a:avLst/>
          </a:prstGeom>
          <a:noFill/>
          <a:ln>
            <a:noFill/>
          </a:ln>
        </p:spPr>
      </p:pic>
      <p:sp>
        <p:nvSpPr>
          <p:cNvPr id="153" name="Google Shape;153;p21"/>
          <p:cNvSpPr/>
          <p:nvPr/>
        </p:nvSpPr>
        <p:spPr>
          <a:xfrm>
            <a:off x="-152659" y="-38093"/>
            <a:ext cx="10562770" cy="69668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3600"/>
              <a:buFont typeface="Avenir"/>
              <a:buNone/>
            </a:pPr>
            <a:r>
              <a:rPr lang="en-US" sz="3600" cap="none">
                <a:solidFill>
                  <a:schemeClr val="dk1"/>
                </a:solidFill>
                <a:latin typeface="Avenir"/>
                <a:ea typeface="Avenir"/>
                <a:cs typeface="Avenir"/>
                <a:sym typeface="Avenir"/>
              </a:rPr>
              <a:t>  DESIGN OF ACTUAL ANTENNA</a:t>
            </a:r>
            <a:endParaRPr/>
          </a:p>
        </p:txBody>
      </p:sp>
      <p:pic>
        <p:nvPicPr>
          <p:cNvPr id="154" name="Google Shape;154;p21"/>
          <p:cNvPicPr preferRelativeResize="0"/>
          <p:nvPr/>
        </p:nvPicPr>
        <p:blipFill rotWithShape="1">
          <a:blip r:embed="rId4">
            <a:alphaModFix/>
          </a:blip>
          <a:srcRect l="29795" t="4773" r="40094" b="6369"/>
          <a:stretch/>
        </p:blipFill>
        <p:spPr>
          <a:xfrm>
            <a:off x="126227" y="849086"/>
            <a:ext cx="3112273" cy="4719155"/>
          </a:xfrm>
          <a:prstGeom prst="rect">
            <a:avLst/>
          </a:prstGeom>
          <a:noFill/>
          <a:ln>
            <a:noFill/>
          </a:ln>
        </p:spPr>
      </p:pic>
      <p:cxnSp>
        <p:nvCxnSpPr>
          <p:cNvPr id="155" name="Google Shape;155;p21"/>
          <p:cNvCxnSpPr>
            <a:stCxn id="156" idx="1"/>
          </p:cNvCxnSpPr>
          <p:nvPr/>
        </p:nvCxnSpPr>
        <p:spPr>
          <a:xfrm flipH="1">
            <a:off x="2089937" y="4703396"/>
            <a:ext cx="1927800" cy="274800"/>
          </a:xfrm>
          <a:prstGeom prst="straightConnector1">
            <a:avLst/>
          </a:prstGeom>
          <a:noFill/>
          <a:ln w="9525" cap="flat" cmpd="sng">
            <a:solidFill>
              <a:schemeClr val="accent1"/>
            </a:solidFill>
            <a:prstDash val="solid"/>
            <a:miter lim="800000"/>
            <a:headEnd type="none" w="sm" len="sm"/>
            <a:tailEnd type="triangle" w="med" len="med"/>
          </a:ln>
        </p:spPr>
      </p:cxnSp>
      <p:sp>
        <p:nvSpPr>
          <p:cNvPr id="156" name="Google Shape;156;p21"/>
          <p:cNvSpPr/>
          <p:nvPr/>
        </p:nvSpPr>
        <p:spPr>
          <a:xfrm>
            <a:off x="4017737" y="3900828"/>
            <a:ext cx="2520496" cy="1605135"/>
          </a:xfrm>
          <a:prstGeom prst="roundRect">
            <a:avLst>
              <a:gd name="adj" fmla="val 16667"/>
            </a:avLst>
          </a:prstGeom>
          <a:solidFill>
            <a:srgbClr val="FF75C0"/>
          </a:solidFill>
          <a:ln w="12700" cap="flat" cmpd="sng">
            <a:solidFill>
              <a:srgbClr val="79014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Rotation along z axis in x-y plane using helical gears and position control motor for azimuth control</a:t>
            </a:r>
            <a:endParaRPr/>
          </a:p>
        </p:txBody>
      </p:sp>
      <p:cxnSp>
        <p:nvCxnSpPr>
          <p:cNvPr id="157" name="Google Shape;157;p21"/>
          <p:cNvCxnSpPr>
            <a:stCxn id="158" idx="1"/>
          </p:cNvCxnSpPr>
          <p:nvPr/>
        </p:nvCxnSpPr>
        <p:spPr>
          <a:xfrm flipH="1">
            <a:off x="1878962" y="2990380"/>
            <a:ext cx="2148300" cy="939300"/>
          </a:xfrm>
          <a:prstGeom prst="straightConnector1">
            <a:avLst/>
          </a:prstGeom>
          <a:noFill/>
          <a:ln w="9525" cap="flat" cmpd="sng">
            <a:solidFill>
              <a:schemeClr val="accent1"/>
            </a:solidFill>
            <a:prstDash val="solid"/>
            <a:miter lim="800000"/>
            <a:headEnd type="none" w="sm" len="sm"/>
            <a:tailEnd type="triangle" w="med" len="med"/>
          </a:ln>
        </p:spPr>
      </p:cxnSp>
      <p:sp>
        <p:nvSpPr>
          <p:cNvPr id="158" name="Google Shape;158;p21"/>
          <p:cNvSpPr/>
          <p:nvPr/>
        </p:nvSpPr>
        <p:spPr>
          <a:xfrm>
            <a:off x="4027262" y="2282284"/>
            <a:ext cx="2510971" cy="1416191"/>
          </a:xfrm>
          <a:prstGeom prst="roundRect">
            <a:avLst>
              <a:gd name="adj" fmla="val 16667"/>
            </a:avLst>
          </a:prstGeom>
          <a:solidFill>
            <a:srgbClr val="FF75C0"/>
          </a:solid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Inclination motion using a worm gear and position control motor</a:t>
            </a:r>
            <a:endParaRPr/>
          </a:p>
        </p:txBody>
      </p:sp>
      <p:cxnSp>
        <p:nvCxnSpPr>
          <p:cNvPr id="159" name="Google Shape;159;p21"/>
          <p:cNvCxnSpPr/>
          <p:nvPr/>
        </p:nvCxnSpPr>
        <p:spPr>
          <a:xfrm rot="10800000">
            <a:off x="1399592" y="1470123"/>
            <a:ext cx="2618145" cy="631"/>
          </a:xfrm>
          <a:prstGeom prst="straightConnector1">
            <a:avLst/>
          </a:prstGeom>
          <a:noFill/>
          <a:ln w="9525" cap="flat" cmpd="sng">
            <a:solidFill>
              <a:schemeClr val="accent1"/>
            </a:solidFill>
            <a:prstDash val="solid"/>
            <a:miter lim="800000"/>
            <a:headEnd type="none" w="sm" len="sm"/>
            <a:tailEnd type="triangle" w="med" len="med"/>
          </a:ln>
        </p:spPr>
      </p:cxnSp>
      <p:sp>
        <p:nvSpPr>
          <p:cNvPr id="160" name="Google Shape;160;p21"/>
          <p:cNvSpPr/>
          <p:nvPr/>
        </p:nvSpPr>
        <p:spPr>
          <a:xfrm>
            <a:off x="3985365" y="849086"/>
            <a:ext cx="2510971" cy="1211808"/>
          </a:xfrm>
          <a:prstGeom prst="roundRect">
            <a:avLst>
              <a:gd name="adj" fmla="val 16667"/>
            </a:avLst>
          </a:prstGeom>
          <a:solidFill>
            <a:srgbClr val="FF75C0"/>
          </a:solidFill>
          <a:ln w="12700" cap="flat" cmpd="sng">
            <a:solidFill>
              <a:srgbClr val="79014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Linkages loosely set to allow for motion by the worm gear for elevation control</a:t>
            </a:r>
            <a:endParaRPr/>
          </a:p>
        </p:txBody>
      </p:sp>
      <p:sp>
        <p:nvSpPr>
          <p:cNvPr id="161" name="Google Shape;161;p21"/>
          <p:cNvSpPr txBox="1"/>
          <p:nvPr/>
        </p:nvSpPr>
        <p:spPr>
          <a:xfrm>
            <a:off x="2252374" y="6058485"/>
            <a:ext cx="70403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  Prospective design for the field antenna model : Kathrein 80010504V01 </a:t>
            </a:r>
            <a:endParaRPr/>
          </a:p>
        </p:txBody>
      </p:sp>
      <p:pic>
        <p:nvPicPr>
          <p:cNvPr id="162" name="Google Shape;162;p21"/>
          <p:cNvPicPr preferRelativeResize="0"/>
          <p:nvPr/>
        </p:nvPicPr>
        <p:blipFill rotWithShape="1">
          <a:blip r:embed="rId5">
            <a:alphaModFix/>
          </a:blip>
          <a:srcRect l="32229" t="8943" r="41733" b="363"/>
          <a:stretch/>
        </p:blipFill>
        <p:spPr>
          <a:xfrm>
            <a:off x="8022438" y="1215204"/>
            <a:ext cx="2300164" cy="4010957"/>
          </a:xfrm>
          <a:prstGeom prst="rect">
            <a:avLst/>
          </a:prstGeom>
          <a:noFill/>
          <a:ln>
            <a:noFill/>
          </a:ln>
        </p:spPr>
      </p:pic>
      <p:cxnSp>
        <p:nvCxnSpPr>
          <p:cNvPr id="163" name="Google Shape;163;p21"/>
          <p:cNvCxnSpPr>
            <a:stCxn id="158" idx="3"/>
          </p:cNvCxnSpPr>
          <p:nvPr/>
        </p:nvCxnSpPr>
        <p:spPr>
          <a:xfrm>
            <a:off x="6538233" y="2990380"/>
            <a:ext cx="1573800" cy="72600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2"/>
          <p:cNvPicPr preferRelativeResize="0"/>
          <p:nvPr/>
        </p:nvPicPr>
        <p:blipFill rotWithShape="1">
          <a:blip r:embed="rId3">
            <a:alphaModFix/>
          </a:blip>
          <a:srcRect/>
          <a:stretch/>
        </p:blipFill>
        <p:spPr>
          <a:xfrm>
            <a:off x="9734810" y="0"/>
            <a:ext cx="2457190" cy="520591"/>
          </a:xfrm>
          <a:prstGeom prst="rect">
            <a:avLst/>
          </a:prstGeom>
          <a:noFill/>
          <a:ln>
            <a:noFill/>
          </a:ln>
        </p:spPr>
      </p:pic>
      <p:sp>
        <p:nvSpPr>
          <p:cNvPr id="169" name="Google Shape;169;p22"/>
          <p:cNvSpPr txBox="1"/>
          <p:nvPr/>
        </p:nvSpPr>
        <p:spPr>
          <a:xfrm>
            <a:off x="5083277" y="2566219"/>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 </a:t>
            </a:r>
            <a:endParaRPr/>
          </a:p>
        </p:txBody>
      </p:sp>
      <p:sp>
        <p:nvSpPr>
          <p:cNvPr id="170" name="Google Shape;170;p22"/>
          <p:cNvSpPr txBox="1"/>
          <p:nvPr/>
        </p:nvSpPr>
        <p:spPr>
          <a:xfrm>
            <a:off x="358191" y="149864"/>
            <a:ext cx="10131425" cy="730553"/>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      </a:t>
            </a:r>
            <a:r>
              <a:rPr lang="en-US" sz="2400">
                <a:solidFill>
                  <a:schemeClr val="dk1"/>
                </a:solidFill>
                <a:latin typeface="Avenir"/>
                <a:ea typeface="Avenir"/>
                <a:cs typeface="Avenir"/>
                <a:sym typeface="Avenir"/>
              </a:rPr>
              <a:t>Lab Setup &amp; Demo</a:t>
            </a:r>
            <a:endParaRPr/>
          </a:p>
        </p:txBody>
      </p:sp>
      <p:pic>
        <p:nvPicPr>
          <p:cNvPr id="171" name="Google Shape;171;p22" descr="A picture containing text, wall, indoor, table&#10;&#10;Description automatically generated"/>
          <p:cNvPicPr preferRelativeResize="0"/>
          <p:nvPr/>
        </p:nvPicPr>
        <p:blipFill rotWithShape="1">
          <a:blip r:embed="rId4">
            <a:alphaModFix/>
          </a:blip>
          <a:srcRect/>
          <a:stretch/>
        </p:blipFill>
        <p:spPr>
          <a:xfrm>
            <a:off x="2113935" y="810031"/>
            <a:ext cx="7305368" cy="5131316"/>
          </a:xfrm>
          <a:prstGeom prst="rect">
            <a:avLst/>
          </a:prstGeom>
          <a:noFill/>
          <a:ln>
            <a:noFill/>
          </a:ln>
        </p:spPr>
      </p:pic>
      <p:cxnSp>
        <p:nvCxnSpPr>
          <p:cNvPr id="172" name="Google Shape;172;p22"/>
          <p:cNvCxnSpPr/>
          <p:nvPr/>
        </p:nvCxnSpPr>
        <p:spPr>
          <a:xfrm>
            <a:off x="1398610" y="1985240"/>
            <a:ext cx="3770549" cy="1131184"/>
          </a:xfrm>
          <a:prstGeom prst="straightConnector1">
            <a:avLst/>
          </a:prstGeom>
          <a:noFill/>
          <a:ln w="9525" cap="flat" cmpd="sng">
            <a:solidFill>
              <a:schemeClr val="accent1"/>
            </a:solidFill>
            <a:prstDash val="solid"/>
            <a:miter lim="800000"/>
            <a:headEnd type="none" w="sm" len="sm"/>
            <a:tailEnd type="triangle" w="med" len="med"/>
          </a:ln>
        </p:spPr>
      </p:cxnSp>
      <p:cxnSp>
        <p:nvCxnSpPr>
          <p:cNvPr id="173" name="Google Shape;173;p22"/>
          <p:cNvCxnSpPr>
            <a:stCxn id="174" idx="1"/>
          </p:cNvCxnSpPr>
          <p:nvPr/>
        </p:nvCxnSpPr>
        <p:spPr>
          <a:xfrm flipH="1">
            <a:off x="5689605" y="1628556"/>
            <a:ext cx="4374600" cy="3420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75" name="Google Shape;175;p22"/>
          <p:cNvCxnSpPr/>
          <p:nvPr/>
        </p:nvCxnSpPr>
        <p:spPr>
          <a:xfrm rot="10800000" flipH="1">
            <a:off x="1315616" y="4039755"/>
            <a:ext cx="3638939" cy="1138735"/>
          </a:xfrm>
          <a:prstGeom prst="straightConnector1">
            <a:avLst/>
          </a:prstGeom>
          <a:noFill/>
          <a:ln w="9525" cap="flat" cmpd="sng">
            <a:solidFill>
              <a:schemeClr val="accent1"/>
            </a:solidFill>
            <a:prstDash val="solid"/>
            <a:miter lim="800000"/>
            <a:headEnd type="none" w="sm" len="sm"/>
            <a:tailEnd type="triangle" w="med" len="med"/>
          </a:ln>
        </p:spPr>
      </p:cxnSp>
      <p:sp>
        <p:nvSpPr>
          <p:cNvPr id="176" name="Google Shape;176;p22"/>
          <p:cNvSpPr txBox="1"/>
          <p:nvPr/>
        </p:nvSpPr>
        <p:spPr>
          <a:xfrm>
            <a:off x="587829" y="2248678"/>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7" name="Google Shape;177;p22"/>
          <p:cNvSpPr txBox="1"/>
          <p:nvPr/>
        </p:nvSpPr>
        <p:spPr>
          <a:xfrm>
            <a:off x="740229" y="2401078"/>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8" name="Google Shape;178;p22"/>
          <p:cNvSpPr txBox="1"/>
          <p:nvPr/>
        </p:nvSpPr>
        <p:spPr>
          <a:xfrm>
            <a:off x="0" y="1534610"/>
            <a:ext cx="211393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Network user clusters</a:t>
            </a:r>
            <a:endParaRPr/>
          </a:p>
        </p:txBody>
      </p:sp>
      <p:sp>
        <p:nvSpPr>
          <p:cNvPr id="179" name="Google Shape;179;p22"/>
          <p:cNvSpPr txBox="1"/>
          <p:nvPr/>
        </p:nvSpPr>
        <p:spPr>
          <a:xfrm>
            <a:off x="101356" y="4833257"/>
            <a:ext cx="211393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Motor Driver(Controls Motor)</a:t>
            </a:r>
            <a:endParaRPr/>
          </a:p>
        </p:txBody>
      </p:sp>
      <p:sp>
        <p:nvSpPr>
          <p:cNvPr id="180" name="Google Shape;180;p22"/>
          <p:cNvSpPr txBox="1"/>
          <p:nvPr/>
        </p:nvSpPr>
        <p:spPr>
          <a:xfrm>
            <a:off x="120017" y="2647756"/>
            <a:ext cx="2113935"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Motor</a:t>
            </a:r>
            <a:endParaRPr/>
          </a:p>
          <a:p>
            <a:pPr marL="0" marR="0" lvl="0" indent="0" algn="l" rtl="0">
              <a:spcBef>
                <a:spcPts val="0"/>
              </a:spcBef>
              <a:spcAft>
                <a:spcPts val="0"/>
              </a:spcAft>
              <a:buNone/>
            </a:pPr>
            <a:r>
              <a:rPr lang="en-US" sz="1800">
                <a:solidFill>
                  <a:schemeClr val="dk1"/>
                </a:solidFill>
                <a:latin typeface="Avenir"/>
                <a:ea typeface="Avenir"/>
                <a:cs typeface="Avenir"/>
                <a:sym typeface="Avenir"/>
              </a:rPr>
              <a:t>(Mechanically Connected to Antenna and moves it)</a:t>
            </a:r>
            <a:endParaRPr/>
          </a:p>
        </p:txBody>
      </p:sp>
      <p:sp>
        <p:nvSpPr>
          <p:cNvPr id="181" name="Google Shape;181;p22"/>
          <p:cNvSpPr txBox="1"/>
          <p:nvPr/>
        </p:nvSpPr>
        <p:spPr>
          <a:xfrm>
            <a:off x="10078065" y="4197421"/>
            <a:ext cx="2113935"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Jetson AGX Xavier</a:t>
            </a:r>
            <a:endParaRPr/>
          </a:p>
          <a:p>
            <a:pPr marL="0" marR="0" lvl="0" indent="0" algn="l" rtl="0">
              <a:spcBef>
                <a:spcPts val="0"/>
              </a:spcBef>
              <a:spcAft>
                <a:spcPts val="0"/>
              </a:spcAft>
              <a:buNone/>
            </a:pPr>
            <a:r>
              <a:rPr lang="en-US" sz="1800">
                <a:solidFill>
                  <a:schemeClr val="dk1"/>
                </a:solidFill>
                <a:latin typeface="Avenir"/>
                <a:ea typeface="Avenir"/>
                <a:cs typeface="Avenir"/>
                <a:sym typeface="Avenir"/>
              </a:rPr>
              <a:t>(Runs ML Algorithm and Compute Bearing, Send result to Arduino) </a:t>
            </a:r>
            <a:endParaRPr/>
          </a:p>
        </p:txBody>
      </p:sp>
      <p:sp>
        <p:nvSpPr>
          <p:cNvPr id="182" name="Google Shape;182;p22"/>
          <p:cNvSpPr txBox="1"/>
          <p:nvPr/>
        </p:nvSpPr>
        <p:spPr>
          <a:xfrm>
            <a:off x="10030184" y="2459553"/>
            <a:ext cx="2113935"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Arduino</a:t>
            </a:r>
            <a:endParaRPr/>
          </a:p>
          <a:p>
            <a:pPr marL="0" marR="0" lvl="0" indent="0" algn="l" rtl="0">
              <a:spcBef>
                <a:spcPts val="0"/>
              </a:spcBef>
              <a:spcAft>
                <a:spcPts val="0"/>
              </a:spcAft>
              <a:buNone/>
            </a:pPr>
            <a:r>
              <a:rPr lang="en-US" sz="1800">
                <a:solidFill>
                  <a:schemeClr val="dk1"/>
                </a:solidFill>
                <a:latin typeface="Avenir"/>
                <a:ea typeface="Avenir"/>
                <a:cs typeface="Avenir"/>
                <a:sym typeface="Avenir"/>
              </a:rPr>
              <a:t>(Reads Jetson output(Bearing),</a:t>
            </a:r>
            <a:endParaRPr/>
          </a:p>
          <a:p>
            <a:pPr marL="0" marR="0" lvl="0" indent="0" algn="l" rtl="0">
              <a:spcBef>
                <a:spcPts val="0"/>
              </a:spcBef>
              <a:spcAft>
                <a:spcPts val="0"/>
              </a:spcAft>
              <a:buNone/>
            </a:pPr>
            <a:r>
              <a:rPr lang="en-US" sz="1800">
                <a:solidFill>
                  <a:schemeClr val="dk1"/>
                </a:solidFill>
                <a:latin typeface="Avenir"/>
                <a:ea typeface="Avenir"/>
                <a:cs typeface="Avenir"/>
                <a:sym typeface="Avenir"/>
              </a:rPr>
              <a:t>Controls Motor Driver)</a:t>
            </a:r>
            <a:endParaRPr/>
          </a:p>
        </p:txBody>
      </p:sp>
      <p:sp>
        <p:nvSpPr>
          <p:cNvPr id="174" name="Google Shape;174;p22"/>
          <p:cNvSpPr txBox="1"/>
          <p:nvPr/>
        </p:nvSpPr>
        <p:spPr>
          <a:xfrm>
            <a:off x="10064205" y="1166891"/>
            <a:ext cx="211393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Antenna</a:t>
            </a:r>
            <a:endParaRPr/>
          </a:p>
          <a:p>
            <a:pPr marL="0" marR="0" lvl="0" indent="0" algn="l" rtl="0">
              <a:spcBef>
                <a:spcPts val="0"/>
              </a:spcBef>
              <a:spcAft>
                <a:spcPts val="0"/>
              </a:spcAft>
              <a:buNone/>
            </a:pPr>
            <a:r>
              <a:rPr lang="en-US" sz="1800">
                <a:solidFill>
                  <a:schemeClr val="dk1"/>
                </a:solidFill>
                <a:latin typeface="Avenir"/>
                <a:ea typeface="Avenir"/>
                <a:cs typeface="Avenir"/>
                <a:sym typeface="Avenir"/>
              </a:rPr>
              <a:t>(Points to bigger cluster)</a:t>
            </a:r>
            <a:endParaRPr/>
          </a:p>
        </p:txBody>
      </p:sp>
      <p:cxnSp>
        <p:nvCxnSpPr>
          <p:cNvPr id="183" name="Google Shape;183;p22"/>
          <p:cNvCxnSpPr/>
          <p:nvPr/>
        </p:nvCxnSpPr>
        <p:spPr>
          <a:xfrm>
            <a:off x="1503054" y="3642732"/>
            <a:ext cx="3701410" cy="262749"/>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 name="Google Shape;184;p22"/>
          <p:cNvCxnSpPr/>
          <p:nvPr/>
        </p:nvCxnSpPr>
        <p:spPr>
          <a:xfrm flipH="1">
            <a:off x="4804229" y="3549544"/>
            <a:ext cx="5245607" cy="941986"/>
          </a:xfrm>
          <a:prstGeom prst="straightConnector1">
            <a:avLst/>
          </a:prstGeom>
          <a:noFill/>
          <a:ln w="9525" cap="flat" cmpd="sng">
            <a:solidFill>
              <a:schemeClr val="accent1"/>
            </a:solidFill>
            <a:prstDash val="solid"/>
            <a:miter lim="800000"/>
            <a:headEnd type="none" w="sm" len="sm"/>
            <a:tailEnd type="triangle" w="med" len="med"/>
          </a:ln>
        </p:spPr>
      </p:cxnSp>
      <p:cxnSp>
        <p:nvCxnSpPr>
          <p:cNvPr id="185" name="Google Shape;185;p22"/>
          <p:cNvCxnSpPr>
            <a:stCxn id="181" idx="1"/>
          </p:cNvCxnSpPr>
          <p:nvPr/>
        </p:nvCxnSpPr>
        <p:spPr>
          <a:xfrm rot="10800000">
            <a:off x="6487965" y="5026884"/>
            <a:ext cx="3590100" cy="47700"/>
          </a:xfrm>
          <a:prstGeom prst="straightConnector1">
            <a:avLst/>
          </a:prstGeom>
          <a:noFill/>
          <a:ln w="9525" cap="flat" cmpd="sng">
            <a:solidFill>
              <a:schemeClr val="accent1"/>
            </a:solidFill>
            <a:prstDash val="solid"/>
            <a:miter lim="800000"/>
            <a:headEnd type="none" w="sm" len="sm"/>
            <a:tailEnd type="triangle" w="med" len="med"/>
          </a:ln>
        </p:spPr>
      </p:cxnSp>
      <p:sp>
        <p:nvSpPr>
          <p:cNvPr id="186" name="Google Shape;186;p22"/>
          <p:cNvSpPr txBox="1"/>
          <p:nvPr/>
        </p:nvSpPr>
        <p:spPr>
          <a:xfrm>
            <a:off x="4594054" y="5941347"/>
            <a:ext cx="234512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Project Code : </a:t>
            </a:r>
            <a:r>
              <a:rPr lang="en-US" sz="1800" b="1" u="sng">
                <a:solidFill>
                  <a:schemeClr val="hlink"/>
                </a:solidFill>
                <a:latin typeface="Avenir"/>
                <a:ea typeface="Avenir"/>
                <a:cs typeface="Avenir"/>
                <a:sym typeface="Avenir"/>
                <a:hlinkClick r:id="rId5"/>
              </a:rPr>
              <a:t>Odap</a:t>
            </a:r>
            <a:endParaRPr sz="1800" b="1">
              <a:solidFill>
                <a:schemeClr val="dk1"/>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565</Words>
  <Application>Microsoft Office PowerPoint</Application>
  <PresentationFormat>Widescreen</PresentationFormat>
  <Paragraphs>132</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vt:lpstr>
      <vt:lpstr>Calibri</vt:lpstr>
      <vt:lpstr>Noto Sans Symbols</vt:lpstr>
      <vt:lpstr>Simple Light</vt:lpstr>
      <vt:lpstr>ON-DEMAND ANTENNA POSITIONING SYSTEM</vt:lpstr>
      <vt:lpstr>Problem Statement</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ON-DEMAND ANTENNA POSITIONING SYSTEM</dc:title>
  <cp:lastModifiedBy>Clinton Oduor</cp:lastModifiedBy>
  <cp:revision>4</cp:revision>
  <dcterms:modified xsi:type="dcterms:W3CDTF">2022-03-08T19:08:59Z</dcterms:modified>
</cp:coreProperties>
</file>